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64" r:id="rId3"/>
    <p:sldId id="257" r:id="rId4"/>
    <p:sldId id="263" r:id="rId5"/>
    <p:sldId id="266" r:id="rId6"/>
    <p:sldId id="270" r:id="rId7"/>
    <p:sldId id="258" r:id="rId8"/>
    <p:sldId id="262" r:id="rId9"/>
    <p:sldId id="269" r:id="rId10"/>
    <p:sldId id="259" r:id="rId11"/>
    <p:sldId id="261" r:id="rId12"/>
    <p:sldId id="267" r:id="rId13"/>
    <p:sldId id="268" r:id="rId14"/>
    <p:sldId id="285" r:id="rId15"/>
    <p:sldId id="286" r:id="rId16"/>
    <p:sldId id="287" r:id="rId17"/>
    <p:sldId id="288" r:id="rId18"/>
    <p:sldId id="275" r:id="rId19"/>
    <p:sldId id="276" r:id="rId20"/>
    <p:sldId id="278" r:id="rId21"/>
    <p:sldId id="280" r:id="rId22"/>
    <p:sldId id="281" r:id="rId23"/>
    <p:sldId id="282" r:id="rId24"/>
    <p:sldId id="283" r:id="rId25"/>
    <p:sldId id="277" r:id="rId26"/>
    <p:sldId id="274" r:id="rId27"/>
    <p:sldId id="273" r:id="rId28"/>
    <p:sldId id="289" r:id="rId29"/>
    <p:sldId id="265" r:id="rId30"/>
    <p:sldId id="284"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286" autoAdjust="0"/>
    <p:restoredTop sz="94660"/>
  </p:normalViewPr>
  <p:slideViewPr>
    <p:cSldViewPr snapToGrid="0">
      <p:cViewPr varScale="1">
        <p:scale>
          <a:sx n="89" d="100"/>
          <a:sy n="89" d="100"/>
        </p:scale>
        <p:origin x="60" y="14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5/1/2023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5/1/2023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5/1/2023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5/1/2023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5/1/2023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5/1/2023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5/1/2023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5/1/2023</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5/1/2023</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5/1/2023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5/1/2023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5/1/2023</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librarysearch.uwtsd.ac.uk/discovery/fulldisplay?docid=alma9915356302421&amp;context=L&amp;vid=44WHELF_UWTSD:44WHELF_UWTSD_VU1&amp;lang=en&amp;search_scope=MyInst_and_CI&amp;adaptor=Local%20Search%20Engine&amp;tab=Everything&amp;query=any,contains,toxic%20childhood"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hyperlink" Target="https://www.childrenssociety.org.uk/good-childhood" TargetMode="External"/><Relationship Id="rId2" Type="http://schemas.openxmlformats.org/officeDocument/2006/relationships/hyperlink" Target="https://www.childrenssociety.org.uk/what-we-do/blogs/why-is-young-peoples-happiness-declining"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unicef.org/media/media_68639.html#:~:text=FLORENCE%2FBRUSSELS%2FDUBLIN%2010%20April%202013%20%E2%80%93%20A%20timely%20study,placed%20in%20the%20bottom%20half%20of%20the%20table." TargetMode="External"/><Relationship Id="rId2" Type="http://schemas.openxmlformats.org/officeDocument/2006/relationships/hyperlink" Target="https://search-proquest-com.ezproxy.uwtsd.ac.uk/newspapers/children-at-risk-toxic-waste-sue-palmer-tells/docview/340410051/se-2?accountid=130472" TargetMode="External"/><Relationship Id="rId1" Type="http://schemas.openxmlformats.org/officeDocument/2006/relationships/slideLayout" Target="../slideLayouts/slideLayout2.xml"/><Relationship Id="rId6" Type="http://schemas.openxmlformats.org/officeDocument/2006/relationships/hyperlink" Target="https://worldhappiness.report/ed/2020/" TargetMode="External"/><Relationship Id="rId5" Type="http://schemas.openxmlformats.org/officeDocument/2006/relationships/hyperlink" Target="https://www.oecd-ilibrary.org/sites/d0dd54a9-en/index.html?itemId=/content/component/d0dd54a9-en" TargetMode="External"/><Relationship Id="rId4" Type="http://schemas.openxmlformats.org/officeDocument/2006/relationships/hyperlink" Target="https://www.weforum.org/agenda/2020/09/child-well-being-health-happiness-unicef-report/"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read.amazon.co.uk/kp/embed?linkCode=kpp&amp;asin=B00XUPQ2YK&amp;tag=bing08-20&amp;reshareId=K9T06FAYM4TNBAJVDAV0&amp;reshareChannel=system" TargetMode="External"/><Relationship Id="rId7" Type="http://schemas.openxmlformats.org/officeDocument/2006/relationships/hyperlink" Target="https://worldhappiness.report/ed/2021/happiness-trust-and-deaths-under-covid-19/" TargetMode="External"/><Relationship Id="rId2" Type="http://schemas.openxmlformats.org/officeDocument/2006/relationships/hyperlink" Target="https://www.weforum.org/agenda/2020/09/child-well-being-health-happiness-unicef-report/" TargetMode="External"/><Relationship Id="rId1" Type="http://schemas.openxmlformats.org/officeDocument/2006/relationships/slideLayout" Target="../slideLayouts/slideLayout2.xml"/><Relationship Id="rId6" Type="http://schemas.openxmlformats.org/officeDocument/2006/relationships/hyperlink" Target="https://www.unicef.org.uk/wp-content/uploads/2013/04/ReportCard11_CYP.pdf" TargetMode="External"/><Relationship Id="rId5" Type="http://schemas.openxmlformats.org/officeDocument/2006/relationships/hyperlink" Target="https://www.unicef-irc.org/publications/pdf/Report-Card-16-Worlds-of-Influence-child-wellbeing.pdf" TargetMode="External"/><Relationship Id="rId4" Type="http://schemas.openxmlformats.org/officeDocument/2006/relationships/hyperlink" Target="https://search-proquest-com.ezproxy.uwtsd.ac.uk/docview/340410051?accountid=13047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ECYW6004</a:t>
            </a:r>
            <a:br>
              <a:rPr lang="en-GB" dirty="0"/>
            </a:br>
            <a:endParaRPr lang="en-GB" dirty="0"/>
          </a:p>
        </p:txBody>
      </p:sp>
      <p:sp>
        <p:nvSpPr>
          <p:cNvPr id="3" name="Subtitle 2"/>
          <p:cNvSpPr>
            <a:spLocks noGrp="1"/>
          </p:cNvSpPr>
          <p:nvPr>
            <p:ph type="subTitle" idx="1"/>
          </p:nvPr>
        </p:nvSpPr>
        <p:spPr>
          <a:xfrm>
            <a:off x="1213658" y="4352544"/>
            <a:ext cx="9881062" cy="1239894"/>
          </a:xfrm>
        </p:spPr>
        <p:txBody>
          <a:bodyPr/>
          <a:lstStyle/>
          <a:p>
            <a:pPr marL="342900" indent="-342900" algn="l">
              <a:buFont typeface="Arial" panose="020B0604020202020204" pitchFamily="34" charset="0"/>
              <a:buChar char="•"/>
            </a:pPr>
            <a:endParaRPr lang="en-GB" dirty="0"/>
          </a:p>
        </p:txBody>
      </p:sp>
    </p:spTree>
    <p:extLst>
      <p:ext uri="{BB962C8B-B14F-4D97-AF65-F5344CB8AC3E}">
        <p14:creationId xmlns:p14="http://schemas.microsoft.com/office/powerpoint/2010/main" val="2369777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Lecture Focus</a:t>
            </a:r>
          </a:p>
        </p:txBody>
      </p:sp>
      <p:sp>
        <p:nvSpPr>
          <p:cNvPr id="3" name="Content Placeholder 2"/>
          <p:cNvSpPr>
            <a:spLocks noGrp="1"/>
          </p:cNvSpPr>
          <p:nvPr>
            <p:ph idx="1"/>
          </p:nvPr>
        </p:nvSpPr>
        <p:spPr/>
        <p:txBody>
          <a:bodyPr/>
          <a:lstStyle/>
          <a:p>
            <a:pPr marL="342900" indent="-342900"/>
            <a:r>
              <a:rPr lang="en-GB" dirty="0"/>
              <a:t>Exploring what is meant by Toxic Childhood</a:t>
            </a:r>
          </a:p>
          <a:p>
            <a:pPr marL="571500" lvl="1" indent="-342900"/>
            <a:r>
              <a:rPr lang="en-GB" dirty="0"/>
              <a:t>Origins</a:t>
            </a:r>
          </a:p>
          <a:p>
            <a:pPr marL="571500" lvl="1" indent="-342900"/>
            <a:r>
              <a:rPr lang="en-GB" dirty="0"/>
              <a:t>Cause and effect?</a:t>
            </a:r>
          </a:p>
          <a:p>
            <a:pPr marL="571500" lvl="1" indent="-342900"/>
            <a:r>
              <a:rPr lang="en-GB" dirty="0"/>
              <a:t>Our understanding</a:t>
            </a:r>
          </a:p>
          <a:p>
            <a:pPr marL="571500" lvl="1" indent="-342900"/>
            <a:r>
              <a:rPr lang="en-GB" dirty="0"/>
              <a:t>The impact on youth work practice:  youth work’s role and the potential youth work response</a:t>
            </a:r>
          </a:p>
          <a:p>
            <a:pPr marL="342900" indent="-342900"/>
            <a:r>
              <a:rPr lang="en-GB" dirty="0"/>
              <a:t>Directed Study</a:t>
            </a:r>
          </a:p>
          <a:p>
            <a:pPr marL="0" indent="0">
              <a:buNone/>
            </a:pPr>
            <a:endParaRPr lang="en-GB" dirty="0"/>
          </a:p>
        </p:txBody>
      </p:sp>
    </p:spTree>
    <p:extLst>
      <p:ext uri="{BB962C8B-B14F-4D97-AF65-F5344CB8AC3E}">
        <p14:creationId xmlns:p14="http://schemas.microsoft.com/office/powerpoint/2010/main" val="2315253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meant by toxic childhood </a:t>
            </a:r>
          </a:p>
        </p:txBody>
      </p:sp>
      <p:sp>
        <p:nvSpPr>
          <p:cNvPr id="3" name="Content Placeholder 2"/>
          <p:cNvSpPr>
            <a:spLocks noGrp="1"/>
          </p:cNvSpPr>
          <p:nvPr>
            <p:ph sz="half" idx="1"/>
          </p:nvPr>
        </p:nvSpPr>
        <p:spPr>
          <a:xfrm>
            <a:off x="1581912" y="2638044"/>
            <a:ext cx="5561492" cy="4219956"/>
          </a:xfrm>
        </p:spPr>
        <p:txBody>
          <a:bodyPr>
            <a:normAutofit/>
          </a:bodyPr>
          <a:lstStyle/>
          <a:p>
            <a:r>
              <a:rPr lang="en-GB" dirty="0"/>
              <a:t>The term Toxic Childhood was created by Sue Palmer, a former primary school head teacher, Government advisor on the education of young children, and an expert in child development and learning;</a:t>
            </a:r>
          </a:p>
          <a:p>
            <a:pPr lvl="1"/>
            <a:r>
              <a:rPr lang="en-GB" i="1" dirty="0"/>
              <a:t>‘Toxic Childhood: How the Modern World is Damaging Our Children and What We Can Do About It. – </a:t>
            </a:r>
            <a:r>
              <a:rPr lang="en-GB" dirty="0"/>
              <a:t>published in 2006, and updated in 2015.</a:t>
            </a:r>
          </a:p>
          <a:p>
            <a:pPr lvl="1"/>
            <a:r>
              <a:rPr lang="en-GB" dirty="0">
                <a:hlinkClick r:id="rId2"/>
              </a:rPr>
              <a:t>Toxic childhood - University of Wales Trinity Saint David (uwtsd.ac.uk)</a:t>
            </a:r>
            <a:r>
              <a:rPr lang="en-GB" dirty="0"/>
              <a:t> – copies in the libraries at Carmarthen and Y </a:t>
            </a:r>
            <a:r>
              <a:rPr lang="en-GB" dirty="0" err="1"/>
              <a:t>Fforwm</a:t>
            </a:r>
            <a:r>
              <a:rPr lang="en-GB" dirty="0"/>
              <a:t>, Swansea.</a:t>
            </a:r>
            <a:endParaRPr lang="en-GB" i="1" dirty="0"/>
          </a:p>
        </p:txBody>
      </p:sp>
      <p:pic>
        <p:nvPicPr>
          <p:cNvPr id="2050" name="Picture 2" descr="See the source image"/>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8009175" y="2638044"/>
            <a:ext cx="2259814" cy="33306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7411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meant by toxic childhood </a:t>
            </a:r>
          </a:p>
        </p:txBody>
      </p:sp>
      <p:sp>
        <p:nvSpPr>
          <p:cNvPr id="3" name="Content Placeholder 2"/>
          <p:cNvSpPr>
            <a:spLocks noGrp="1"/>
          </p:cNvSpPr>
          <p:nvPr>
            <p:ph idx="1"/>
          </p:nvPr>
        </p:nvSpPr>
        <p:spPr>
          <a:xfrm>
            <a:off x="2231136" y="2638044"/>
            <a:ext cx="7729728" cy="4172851"/>
          </a:xfrm>
        </p:spPr>
        <p:txBody>
          <a:bodyPr>
            <a:normAutofit/>
          </a:bodyPr>
          <a:lstStyle/>
          <a:p>
            <a:pPr algn="just"/>
            <a:r>
              <a:rPr lang="en-GB" sz="2000" dirty="0"/>
              <a:t>Palmer argues that a toxic mix of technological and cultural changes are impacting negatively on the development of a growing number of children;</a:t>
            </a:r>
          </a:p>
          <a:p>
            <a:pPr algn="just"/>
            <a:r>
              <a:rPr lang="en-GB" sz="2000" dirty="0"/>
              <a:t>"In the last couple of decades our technological culture has evolved so fast that it's far out-stripped our biology.  Life in an electronic global village is great for adults, but not so good for children whose brains are still developing.  They need to spend less time in virtual worlds and more in the real world: eating real food, playing real games, and interacting with real people – including the important adults in their lives” (Palmer, 2006 </a:t>
            </a:r>
            <a:r>
              <a:rPr lang="en-GB" sz="2000" i="1" dirty="0"/>
              <a:t>cited in </a:t>
            </a:r>
            <a:r>
              <a:rPr lang="en-GB" sz="2000" dirty="0" err="1"/>
              <a:t>Tansley</a:t>
            </a:r>
            <a:r>
              <a:rPr lang="en-GB" sz="2000" i="1" dirty="0"/>
              <a:t>,</a:t>
            </a:r>
            <a:r>
              <a:rPr lang="en-GB" sz="2000" dirty="0"/>
              <a:t> 2006, no page number);</a:t>
            </a:r>
          </a:p>
        </p:txBody>
      </p:sp>
    </p:spTree>
    <p:extLst>
      <p:ext uri="{BB962C8B-B14F-4D97-AF65-F5344CB8AC3E}">
        <p14:creationId xmlns:p14="http://schemas.microsoft.com/office/powerpoint/2010/main" val="186921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Group Work</a:t>
            </a:r>
            <a:br>
              <a:rPr lang="en-GB" dirty="0"/>
            </a:br>
            <a:r>
              <a:rPr lang="en-GB" dirty="0"/>
              <a:t>A trip down memory lane…</a:t>
            </a:r>
          </a:p>
        </p:txBody>
      </p:sp>
      <p:sp>
        <p:nvSpPr>
          <p:cNvPr id="3" name="Content Placeholder 2"/>
          <p:cNvSpPr>
            <a:spLocks noGrp="1"/>
          </p:cNvSpPr>
          <p:nvPr>
            <p:ph idx="1"/>
          </p:nvPr>
        </p:nvSpPr>
        <p:spPr>
          <a:xfrm>
            <a:off x="2231136" y="2567522"/>
            <a:ext cx="7729728" cy="2177796"/>
          </a:xfrm>
        </p:spPr>
        <p:txBody>
          <a:bodyPr>
            <a:normAutofit fontScale="92500" lnSpcReduction="20000"/>
          </a:bodyPr>
          <a:lstStyle/>
          <a:p>
            <a:r>
              <a:rPr lang="en-GB" dirty="0"/>
              <a:t>In your groups, spend time reminiscing on what life was like for you as children, and then as young people – focusing on your early teenage years…</a:t>
            </a:r>
          </a:p>
          <a:p>
            <a:pPr lvl="1"/>
            <a:r>
              <a:rPr lang="en-GB" dirty="0"/>
              <a:t>How did you spend your free time/leisure time?</a:t>
            </a:r>
          </a:p>
          <a:p>
            <a:r>
              <a:rPr lang="en-GB" dirty="0"/>
              <a:t>Consider the memories…</a:t>
            </a:r>
          </a:p>
          <a:p>
            <a:r>
              <a:rPr lang="en-GB" dirty="0"/>
              <a:t>What words would you use to describe these periods in your life to create a visual representation of this (think of a ‘word art’ image).  </a:t>
            </a:r>
          </a:p>
          <a:p>
            <a:r>
              <a:rPr lang="en-GB" dirty="0"/>
              <a:t>Are there images (examples below) that come to your mind?</a:t>
            </a:r>
          </a:p>
        </p:txBody>
      </p:sp>
      <p:pic>
        <p:nvPicPr>
          <p:cNvPr id="4098"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82489" y="5063366"/>
            <a:ext cx="2040659" cy="132132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stretch>
            <a:fillRect/>
          </a:stretch>
        </p:blipFill>
        <p:spPr>
          <a:xfrm>
            <a:off x="260467" y="4344785"/>
            <a:ext cx="1489216" cy="2278035"/>
          </a:xfrm>
          <a:prstGeom prst="rect">
            <a:avLst/>
          </a:prstGeom>
        </p:spPr>
      </p:pic>
      <p:pic>
        <p:nvPicPr>
          <p:cNvPr id="10" name="Picture 9"/>
          <p:cNvPicPr>
            <a:picLocks noChangeAspect="1"/>
          </p:cNvPicPr>
          <p:nvPr/>
        </p:nvPicPr>
        <p:blipFill>
          <a:blip r:embed="rId4"/>
          <a:stretch>
            <a:fillRect/>
          </a:stretch>
        </p:blipFill>
        <p:spPr>
          <a:xfrm>
            <a:off x="5776480" y="5043577"/>
            <a:ext cx="2020859" cy="1341116"/>
          </a:xfrm>
          <a:prstGeom prst="rect">
            <a:avLst/>
          </a:prstGeom>
        </p:spPr>
      </p:pic>
      <p:pic>
        <p:nvPicPr>
          <p:cNvPr id="12" name="Picture 11"/>
          <p:cNvPicPr>
            <a:picLocks noChangeAspect="1"/>
          </p:cNvPicPr>
          <p:nvPr/>
        </p:nvPicPr>
        <p:blipFill>
          <a:blip r:embed="rId5"/>
          <a:stretch>
            <a:fillRect/>
          </a:stretch>
        </p:blipFill>
        <p:spPr>
          <a:xfrm>
            <a:off x="8767158" y="4831427"/>
            <a:ext cx="2388522" cy="1791392"/>
          </a:xfrm>
          <a:prstGeom prst="rect">
            <a:avLst/>
          </a:prstGeom>
        </p:spPr>
      </p:pic>
      <p:sp>
        <p:nvSpPr>
          <p:cNvPr id="13" name="TextBox 12"/>
          <p:cNvSpPr txBox="1"/>
          <p:nvPr/>
        </p:nvSpPr>
        <p:spPr>
          <a:xfrm>
            <a:off x="4034443" y="6468930"/>
            <a:ext cx="4123113" cy="307777"/>
          </a:xfrm>
          <a:prstGeom prst="rect">
            <a:avLst/>
          </a:prstGeom>
          <a:noFill/>
        </p:spPr>
        <p:txBody>
          <a:bodyPr wrap="square" rtlCol="0">
            <a:spAutoFit/>
          </a:bodyPr>
          <a:lstStyle/>
          <a:p>
            <a:r>
              <a:rPr lang="en-GB" sz="1400" dirty="0"/>
              <a:t>Images sourced from Microsoft Bing </a:t>
            </a:r>
          </a:p>
        </p:txBody>
      </p:sp>
    </p:spTree>
    <p:extLst>
      <p:ext uri="{BB962C8B-B14F-4D97-AF65-F5344CB8AC3E}">
        <p14:creationId xmlns:p14="http://schemas.microsoft.com/office/powerpoint/2010/main" val="2770188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Feedback</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316350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Social changes</a:t>
            </a:r>
          </a:p>
        </p:txBody>
      </p:sp>
      <p:sp>
        <p:nvSpPr>
          <p:cNvPr id="3" name="Content Placeholder 2"/>
          <p:cNvSpPr>
            <a:spLocks noGrp="1"/>
          </p:cNvSpPr>
          <p:nvPr>
            <p:ph idx="1"/>
          </p:nvPr>
        </p:nvSpPr>
        <p:spPr>
          <a:xfrm>
            <a:off x="2231136" y="2638044"/>
            <a:ext cx="7729728" cy="4219956"/>
          </a:xfrm>
        </p:spPr>
        <p:txBody>
          <a:bodyPr>
            <a:normAutofit/>
          </a:bodyPr>
          <a:lstStyle/>
          <a:p>
            <a:r>
              <a:rPr lang="en-GB" dirty="0"/>
              <a:t>According to Palmer (2015) there have been six social changes which have impacted on children’s development resulting in childhood becoming increasingly toxic over the years:</a:t>
            </a:r>
          </a:p>
          <a:p>
            <a:pPr lvl="1"/>
            <a:r>
              <a:rPr lang="en-GB" sz="1800" dirty="0"/>
              <a:t>The decline of outdoor play </a:t>
            </a:r>
          </a:p>
          <a:p>
            <a:pPr lvl="1"/>
            <a:r>
              <a:rPr lang="en-GB" sz="1800" dirty="0"/>
              <a:t>The commercialisation of childhood </a:t>
            </a:r>
          </a:p>
          <a:p>
            <a:pPr lvl="1"/>
            <a:r>
              <a:rPr lang="en-GB" sz="1800" dirty="0"/>
              <a:t>The ‘</a:t>
            </a:r>
            <a:r>
              <a:rPr lang="en-GB" sz="1800" dirty="0" err="1"/>
              <a:t>schoolification</a:t>
            </a:r>
            <a:r>
              <a:rPr lang="en-GB" sz="1800" dirty="0"/>
              <a:t>’ of early childhood</a:t>
            </a:r>
          </a:p>
          <a:p>
            <a:pPr lvl="1"/>
            <a:r>
              <a:rPr lang="en-GB" sz="1800" dirty="0"/>
              <a:t>The decline of listening, language and communication skills</a:t>
            </a:r>
          </a:p>
          <a:p>
            <a:pPr lvl="1"/>
            <a:r>
              <a:rPr lang="en-GB" sz="1800" dirty="0"/>
              <a:t>Screen saturation </a:t>
            </a:r>
          </a:p>
          <a:p>
            <a:pPr lvl="1"/>
            <a:r>
              <a:rPr lang="en-GB" sz="1800" dirty="0"/>
              <a:t>Tests, targets and education</a:t>
            </a:r>
          </a:p>
        </p:txBody>
      </p:sp>
    </p:spTree>
    <p:extLst>
      <p:ext uri="{BB962C8B-B14F-4D97-AF65-F5344CB8AC3E}">
        <p14:creationId xmlns:p14="http://schemas.microsoft.com/office/powerpoint/2010/main" val="1475830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Group Task</a:t>
            </a:r>
            <a:br>
              <a:rPr lang="en-GB" dirty="0"/>
            </a:br>
            <a:r>
              <a:rPr lang="en-GB" dirty="0"/>
              <a:t>Cause and effect?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2458720"/>
              </p:ext>
            </p:extLst>
          </p:nvPr>
        </p:nvGraphicFramePr>
        <p:xfrm>
          <a:off x="2229738" y="3530137"/>
          <a:ext cx="7731126" cy="310896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a:t>
                      </a: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decline of outdoor play </a:t>
                      </a:r>
                    </a:p>
                  </a:txBody>
                  <a:tcPr/>
                </a:tc>
                <a:tc>
                  <a:txBody>
                    <a:bodyPr/>
                    <a:lstStyle/>
                    <a:p>
                      <a:endParaRPr lang="en-GB"/>
                    </a:p>
                  </a:txBody>
                  <a:tcPr/>
                </a:tc>
                <a:extLst>
                  <a:ext uri="{0D108BD9-81ED-4DB2-BD59-A6C34878D82A}">
                    <a16:rowId xmlns:a16="http://schemas.microsoft.com/office/drawing/2014/main" val="2453184825"/>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commercialisation of childhood </a:t>
                      </a:r>
                    </a:p>
                  </a:txBody>
                  <a:tcPr/>
                </a:tc>
                <a:tc>
                  <a:txBody>
                    <a:bodyPr/>
                    <a:lstStyle/>
                    <a:p>
                      <a:endParaRPr lang="en-GB"/>
                    </a:p>
                  </a:txBody>
                  <a:tcPr/>
                </a:tc>
                <a:extLst>
                  <a:ext uri="{0D108BD9-81ED-4DB2-BD59-A6C34878D82A}">
                    <a16:rowId xmlns:a16="http://schemas.microsoft.com/office/drawing/2014/main" val="920376734"/>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t>
                      </a:r>
                      <a:r>
                        <a:rPr lang="en-GB" dirty="0" err="1"/>
                        <a:t>schoolification</a:t>
                      </a:r>
                      <a:r>
                        <a:rPr lang="en-GB" dirty="0"/>
                        <a:t>’ of early childhood</a:t>
                      </a:r>
                    </a:p>
                  </a:txBody>
                  <a:tcPr/>
                </a:tc>
                <a:tc>
                  <a:txBody>
                    <a:bodyPr/>
                    <a:lstStyle/>
                    <a:p>
                      <a:endParaRPr lang="en-GB"/>
                    </a:p>
                  </a:txBody>
                  <a:tcPr/>
                </a:tc>
                <a:extLst>
                  <a:ext uri="{0D108BD9-81ED-4DB2-BD59-A6C34878D82A}">
                    <a16:rowId xmlns:a16="http://schemas.microsoft.com/office/drawing/2014/main" val="2396536879"/>
                  </a:ext>
                </a:extLst>
              </a:tr>
              <a:tr h="62321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decline of listening, language and communication skills</a:t>
                      </a:r>
                    </a:p>
                  </a:txBody>
                  <a:tcPr/>
                </a:tc>
                <a:tc>
                  <a:txBody>
                    <a:bodyPr/>
                    <a:lstStyle/>
                    <a:p>
                      <a:endParaRPr lang="en-GB"/>
                    </a:p>
                  </a:txBody>
                  <a:tcPr/>
                </a:tc>
                <a:extLst>
                  <a:ext uri="{0D108BD9-81ED-4DB2-BD59-A6C34878D82A}">
                    <a16:rowId xmlns:a16="http://schemas.microsoft.com/office/drawing/2014/main" val="2713199424"/>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Screen saturation </a:t>
                      </a:r>
                    </a:p>
                  </a:txBody>
                  <a:tcPr/>
                </a:tc>
                <a:tc>
                  <a:txBody>
                    <a:bodyPr/>
                    <a:lstStyle/>
                    <a:p>
                      <a:endParaRPr lang="en-GB"/>
                    </a:p>
                  </a:txBody>
                  <a:tcPr/>
                </a:tc>
                <a:extLst>
                  <a:ext uri="{0D108BD9-81ED-4DB2-BD59-A6C34878D82A}">
                    <a16:rowId xmlns:a16="http://schemas.microsoft.com/office/drawing/2014/main" val="502848845"/>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Tests, targets and education</a:t>
                      </a:r>
                    </a:p>
                  </a:txBody>
                  <a:tcPr/>
                </a:tc>
                <a:tc>
                  <a:txBody>
                    <a:bodyPr/>
                    <a:lstStyle/>
                    <a:p>
                      <a:endParaRPr lang="en-GB" dirty="0"/>
                    </a:p>
                  </a:txBody>
                  <a:tcPr/>
                </a:tc>
                <a:extLst>
                  <a:ext uri="{0D108BD9-81ED-4DB2-BD59-A6C34878D82A}">
                    <a16:rowId xmlns:a16="http://schemas.microsoft.com/office/drawing/2014/main" val="3805323724"/>
                  </a:ext>
                </a:extLst>
              </a:tr>
            </a:tbl>
          </a:graphicData>
        </a:graphic>
      </p:graphicFrame>
      <p:sp>
        <p:nvSpPr>
          <p:cNvPr id="5" name="TextBox 4"/>
          <p:cNvSpPr txBox="1"/>
          <p:nvPr/>
        </p:nvSpPr>
        <p:spPr>
          <a:xfrm>
            <a:off x="1856510" y="2477306"/>
            <a:ext cx="9022080" cy="923330"/>
          </a:xfrm>
          <a:prstGeom prst="rect">
            <a:avLst/>
          </a:prstGeom>
          <a:noFill/>
        </p:spPr>
        <p:txBody>
          <a:bodyPr wrap="square" rtlCol="0">
            <a:spAutoFit/>
          </a:bodyPr>
          <a:lstStyle/>
          <a:p>
            <a:pPr marL="285750" indent="-285750">
              <a:buFont typeface="Arial" panose="020B0604020202020204" pitchFamily="34" charset="0"/>
              <a:buChar char="•"/>
            </a:pPr>
            <a:r>
              <a:rPr lang="en-GB" dirty="0"/>
              <a:t>Thinking of the 6 social changes that Palmer (2015) lists below, in your groups please discuss what you feel the consequences of these social changes are on children/young people…</a:t>
            </a:r>
          </a:p>
          <a:p>
            <a:pPr marL="285750" indent="-285750">
              <a:buFont typeface="Arial" panose="020B0604020202020204" pitchFamily="34" charset="0"/>
              <a:buChar char="•"/>
            </a:pPr>
            <a:r>
              <a:rPr lang="en-GB" dirty="0"/>
              <a:t>Can you see any links between your points?</a:t>
            </a:r>
          </a:p>
        </p:txBody>
      </p:sp>
    </p:spTree>
    <p:extLst>
      <p:ext uri="{BB962C8B-B14F-4D97-AF65-F5344CB8AC3E}">
        <p14:creationId xmlns:p14="http://schemas.microsoft.com/office/powerpoint/2010/main" val="3360628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l"/>
            <a:r>
              <a:rPr lang="en-GB" dirty="0"/>
              <a:t>Feedback</a:t>
            </a:r>
          </a:p>
        </p:txBody>
      </p:sp>
      <p:sp>
        <p:nvSpPr>
          <p:cNvPr id="5" name="Content Placeholder 4"/>
          <p:cNvSpPr>
            <a:spLocks noGrp="1"/>
          </p:cNvSpPr>
          <p:nvPr>
            <p:ph idx="1"/>
          </p:nvPr>
        </p:nvSpPr>
        <p:spPr/>
        <p:txBody>
          <a:bodyPr/>
          <a:lstStyle/>
          <a:p>
            <a:endParaRPr lang="en-GB"/>
          </a:p>
        </p:txBody>
      </p:sp>
    </p:spTree>
    <p:extLst>
      <p:ext uri="{BB962C8B-B14F-4D97-AF65-F5344CB8AC3E}">
        <p14:creationId xmlns:p14="http://schemas.microsoft.com/office/powerpoint/2010/main" val="5424692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Discussion Points</a:t>
            </a:r>
          </a:p>
        </p:txBody>
      </p:sp>
      <p:sp>
        <p:nvSpPr>
          <p:cNvPr id="3" name="Content Placeholder 2"/>
          <p:cNvSpPr>
            <a:spLocks noGrp="1"/>
          </p:cNvSpPr>
          <p:nvPr>
            <p:ph idx="1"/>
          </p:nvPr>
        </p:nvSpPr>
        <p:spPr/>
        <p:txBody>
          <a:bodyPr/>
          <a:lstStyle/>
          <a:p>
            <a:r>
              <a:rPr lang="en-GB" dirty="0"/>
              <a:t>“…the way a culture treats its children will have profound effects on that culture fifteen or twenty years down the line” (Palmer, 2015, no page number)</a:t>
            </a:r>
          </a:p>
          <a:p>
            <a:pPr marL="0" indent="0">
              <a:buNone/>
            </a:pPr>
            <a:endParaRPr lang="en-GB" dirty="0"/>
          </a:p>
          <a:p>
            <a:r>
              <a:rPr lang="en-GB" dirty="0"/>
              <a:t>“Children are the future: the way we care for them – all of them – will determine the future they inherit” (Palmer, 2015, no page number)</a:t>
            </a:r>
          </a:p>
        </p:txBody>
      </p:sp>
    </p:spTree>
    <p:extLst>
      <p:ext uri="{BB962C8B-B14F-4D97-AF65-F5344CB8AC3E}">
        <p14:creationId xmlns:p14="http://schemas.microsoft.com/office/powerpoint/2010/main" val="40622680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l"/>
            <a:r>
              <a:rPr lang="en-GB"/>
              <a:t>Are children and young people happy?</a:t>
            </a:r>
            <a:endParaRPr lang="en-GB" dirty="0"/>
          </a:p>
        </p:txBody>
      </p:sp>
      <p:sp>
        <p:nvSpPr>
          <p:cNvPr id="5" name="Content Placeholder 4"/>
          <p:cNvSpPr>
            <a:spLocks noGrp="1"/>
          </p:cNvSpPr>
          <p:nvPr>
            <p:ph sz="half" idx="1"/>
          </p:nvPr>
        </p:nvSpPr>
        <p:spPr>
          <a:xfrm>
            <a:off x="1581912" y="2638044"/>
            <a:ext cx="4271771" cy="4219956"/>
          </a:xfrm>
        </p:spPr>
        <p:txBody>
          <a:bodyPr>
            <a:normAutofit/>
          </a:bodyPr>
          <a:lstStyle/>
          <a:p>
            <a:pPr algn="just"/>
            <a:r>
              <a:rPr lang="cy-GB" noProof="1"/>
              <a:t>In 2007 UNICEF, the world’s leading organisation for children and children’s rights, published a ground breaking study looking at the well-being of children and young people in some of the world’s richest countries.</a:t>
            </a:r>
          </a:p>
          <a:p>
            <a:pPr algn="just"/>
            <a:r>
              <a:rPr lang="cy-GB" noProof="1"/>
              <a:t>Shockingly, the United Kingdom was bottom of the league table. It turned out that children and young people in Britain were among the unhappiest, unhealthiest, poorest and least educated in the developed world in the early years of the new millennium.</a:t>
            </a:r>
          </a:p>
        </p:txBody>
      </p:sp>
      <p:pic>
        <p:nvPicPr>
          <p:cNvPr id="9" name="Content Placeholder 8" descr="O contorno da sombra: Pensar e agir positivo ajuda muito ..."/>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16720" y="3096073"/>
            <a:ext cx="4270375" cy="2818447"/>
          </a:xfrm>
        </p:spPr>
      </p:pic>
    </p:spTree>
    <p:extLst>
      <p:ext uri="{BB962C8B-B14F-4D97-AF65-F5344CB8AC3E}">
        <p14:creationId xmlns:p14="http://schemas.microsoft.com/office/powerpoint/2010/main" val="24927511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a:t>Are children and young people happy?</a:t>
            </a:r>
          </a:p>
        </p:txBody>
      </p:sp>
      <p:sp>
        <p:nvSpPr>
          <p:cNvPr id="3" name="Content Placeholder 2"/>
          <p:cNvSpPr>
            <a:spLocks noGrp="1"/>
          </p:cNvSpPr>
          <p:nvPr>
            <p:ph idx="1"/>
          </p:nvPr>
        </p:nvSpPr>
        <p:spPr/>
        <p:txBody>
          <a:bodyPr/>
          <a:lstStyle/>
          <a:p>
            <a:pPr algn="just"/>
            <a:r>
              <a:rPr lang="cy-GB" noProof="1"/>
              <a:t>In an article published in 2020, Edmund (2020, no page number) notes how </a:t>
            </a:r>
            <a:r>
              <a:rPr lang="en-GB" noProof="1"/>
              <a:t>“n</a:t>
            </a:r>
            <a:r>
              <a:rPr lang="en-GB" dirty="0" err="1"/>
              <a:t>ew</a:t>
            </a:r>
            <a:r>
              <a:rPr lang="en-GB" dirty="0"/>
              <a:t> research shows many rich nations still have room for improvement when it comes to ensuring policies and social contexts lead to children's well-being – and COVID-19 has exaggerated many divides”.</a:t>
            </a:r>
            <a:endParaRPr lang="cy-GB" noProof="1"/>
          </a:p>
          <a:p>
            <a:pPr algn="just"/>
            <a:r>
              <a:rPr lang="en-GB" dirty="0"/>
              <a:t>Living in a wealthy nation is no guarantee of happiness. Even before the COVID-19 crisis created greater divides, the daily lives of millions of children in the richest countries fell far short of a good childhood.</a:t>
            </a:r>
          </a:p>
          <a:p>
            <a:pPr algn="just"/>
            <a:r>
              <a:rPr lang="en-GB" dirty="0"/>
              <a:t>UNCIEF published data in 2020 relating to child wellbeing outcomes:</a:t>
            </a:r>
          </a:p>
        </p:txBody>
      </p:sp>
    </p:spTree>
    <p:extLst>
      <p:ext uri="{BB962C8B-B14F-4D97-AF65-F5344CB8AC3E}">
        <p14:creationId xmlns:p14="http://schemas.microsoft.com/office/powerpoint/2010/main" val="21420028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hildren kids child youth index poverty physical health mental body image success countries comparison rich nations poor nation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5867" y="151766"/>
            <a:ext cx="5707667" cy="661479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9382298" y="6023956"/>
            <a:ext cx="2266604" cy="369332"/>
          </a:xfrm>
          <a:prstGeom prst="rect">
            <a:avLst/>
          </a:prstGeom>
          <a:noFill/>
        </p:spPr>
        <p:txBody>
          <a:bodyPr wrap="square" rtlCol="0">
            <a:spAutoFit/>
          </a:bodyPr>
          <a:lstStyle/>
          <a:p>
            <a:pPr algn="r"/>
            <a:r>
              <a:rPr lang="en-GB" dirty="0"/>
              <a:t>(UNICEF, 2020, p. 11)</a:t>
            </a:r>
          </a:p>
        </p:txBody>
      </p:sp>
    </p:spTree>
    <p:extLst>
      <p:ext uri="{BB962C8B-B14F-4D97-AF65-F5344CB8AC3E}">
        <p14:creationId xmlns:p14="http://schemas.microsoft.com/office/powerpoint/2010/main" val="29802474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aphical user interface, application&#10;&#10;Description automatically generated">
            <a:extLst>
              <a:ext uri="{FF2B5EF4-FFF2-40B4-BE49-F238E27FC236}">
                <a16:creationId xmlns:a16="http://schemas.microsoft.com/office/drawing/2014/main" id="{F3F4CC27-C232-E623-4BF3-4E696CC01AC1}"/>
              </a:ext>
            </a:extLst>
          </p:cNvPr>
          <p:cNvPicPr>
            <a:picLocks noChangeAspect="1"/>
          </p:cNvPicPr>
          <p:nvPr/>
        </p:nvPicPr>
        <p:blipFill rotWithShape="1">
          <a:blip r:embed="rId2"/>
          <a:srcRect l="9891" t="13088" r="14313" b="6009"/>
          <a:stretch/>
        </p:blipFill>
        <p:spPr bwMode="auto">
          <a:xfrm>
            <a:off x="2716307" y="1476426"/>
            <a:ext cx="6976334" cy="4963714"/>
          </a:xfrm>
          <a:prstGeom prst="rect">
            <a:avLst/>
          </a:prstGeom>
          <a:ln>
            <a:noFill/>
          </a:ln>
          <a:extLst>
            <a:ext uri="{53640926-AAD7-44D8-BBD7-CCE9431645EC}">
              <a14:shadowObscured xmlns:a14="http://schemas.microsoft.com/office/drawing/2010/main"/>
            </a:ext>
          </a:extLst>
        </p:spPr>
      </p:pic>
      <p:sp>
        <p:nvSpPr>
          <p:cNvPr id="3" name="Title 2">
            <a:extLst>
              <a:ext uri="{FF2B5EF4-FFF2-40B4-BE49-F238E27FC236}">
                <a16:creationId xmlns:a16="http://schemas.microsoft.com/office/drawing/2014/main" id="{2C9450F3-33AE-649A-FCD8-0FBDE33D36A6}"/>
              </a:ext>
            </a:extLst>
          </p:cNvPr>
          <p:cNvSpPr>
            <a:spLocks noGrp="1"/>
          </p:cNvSpPr>
          <p:nvPr>
            <p:ph type="title"/>
          </p:nvPr>
        </p:nvSpPr>
        <p:spPr>
          <a:xfrm>
            <a:off x="2334123" y="142529"/>
            <a:ext cx="7729728" cy="1188720"/>
          </a:xfrm>
        </p:spPr>
        <p:txBody>
          <a:bodyPr/>
          <a:lstStyle/>
          <a:p>
            <a:r>
              <a:rPr lang="en-GB" dirty="0"/>
              <a:t>Official World Happiness Report 2021 Ranking</a:t>
            </a:r>
          </a:p>
        </p:txBody>
      </p:sp>
      <p:sp>
        <p:nvSpPr>
          <p:cNvPr id="6" name="TextBox 5">
            <a:extLst>
              <a:ext uri="{FF2B5EF4-FFF2-40B4-BE49-F238E27FC236}">
                <a16:creationId xmlns:a16="http://schemas.microsoft.com/office/drawing/2014/main" id="{77B7C8C1-A888-22CC-F0A7-BC38C4D5556D}"/>
              </a:ext>
            </a:extLst>
          </p:cNvPr>
          <p:cNvSpPr txBox="1"/>
          <p:nvPr/>
        </p:nvSpPr>
        <p:spPr>
          <a:xfrm>
            <a:off x="2533426" y="6346139"/>
            <a:ext cx="8306247" cy="369332"/>
          </a:xfrm>
          <a:prstGeom prst="rect">
            <a:avLst/>
          </a:prstGeom>
          <a:noFill/>
        </p:spPr>
        <p:txBody>
          <a:bodyPr wrap="square">
            <a:spAutoFit/>
          </a:bodyPr>
          <a:lstStyle/>
          <a:p>
            <a:r>
              <a:rPr lang="en-GB" dirty="0"/>
              <a:t>https://worldhappiness.report/ed/2021/happiness-trust-and-deaths-under-covid-19/</a:t>
            </a:r>
          </a:p>
        </p:txBody>
      </p:sp>
    </p:spTree>
    <p:extLst>
      <p:ext uri="{BB962C8B-B14F-4D97-AF65-F5344CB8AC3E}">
        <p14:creationId xmlns:p14="http://schemas.microsoft.com/office/powerpoint/2010/main" val="19094503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F4EE2-C68E-6E65-B8F7-352FBA4D7A1F}"/>
              </a:ext>
            </a:extLst>
          </p:cNvPr>
          <p:cNvSpPr>
            <a:spLocks noGrp="1"/>
          </p:cNvSpPr>
          <p:nvPr>
            <p:ph type="title"/>
          </p:nvPr>
        </p:nvSpPr>
        <p:spPr>
          <a:xfrm>
            <a:off x="804672" y="2404872"/>
            <a:ext cx="3044950" cy="1627792"/>
          </a:xfrm>
        </p:spPr>
        <p:txBody>
          <a:bodyPr vert="horz" lIns="274320" tIns="182880" rIns="274320" bIns="182880" rtlCol="0" anchor="ctr" anchorCtr="1">
            <a:noAutofit/>
          </a:bodyPr>
          <a:lstStyle/>
          <a:p>
            <a:r>
              <a:rPr lang="en-GB" sz="2000" dirty="0"/>
              <a:t>Official World Happiness Report 2023 Ranking</a:t>
            </a:r>
            <a:endParaRPr lang="en-US" sz="2000" dirty="0"/>
          </a:p>
        </p:txBody>
      </p:sp>
      <p:pic>
        <p:nvPicPr>
          <p:cNvPr id="4" name="Content Placeholder 3" descr="Graphical user interface, application, Word&#10;&#10;Description automatically generated">
            <a:extLst>
              <a:ext uri="{FF2B5EF4-FFF2-40B4-BE49-F238E27FC236}">
                <a16:creationId xmlns:a16="http://schemas.microsoft.com/office/drawing/2014/main" id="{B24EC945-C530-DEDF-A83D-27BC4DC0E49D}"/>
              </a:ext>
            </a:extLst>
          </p:cNvPr>
          <p:cNvPicPr>
            <a:picLocks noGrp="1" noChangeAspect="1"/>
          </p:cNvPicPr>
          <p:nvPr>
            <p:ph idx="1"/>
          </p:nvPr>
        </p:nvPicPr>
        <p:blipFill rotWithShape="1">
          <a:blip r:embed="rId2"/>
          <a:srcRect l="18959" t="15740" r="24416" b="4387"/>
          <a:stretch/>
        </p:blipFill>
        <p:spPr bwMode="auto">
          <a:xfrm>
            <a:off x="4889350" y="-11544"/>
            <a:ext cx="7283739" cy="6858000"/>
          </a:xfrm>
          <a:prstGeom prst="rect">
            <a:avLst/>
          </a:prstGeom>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4632C855-4808-3C49-A570-AB1E22601995}"/>
              </a:ext>
            </a:extLst>
          </p:cNvPr>
          <p:cNvSpPr txBox="1"/>
          <p:nvPr/>
        </p:nvSpPr>
        <p:spPr>
          <a:xfrm>
            <a:off x="5482772" y="6584846"/>
            <a:ext cx="6096896" cy="261610"/>
          </a:xfrm>
          <a:prstGeom prst="rect">
            <a:avLst/>
          </a:prstGeom>
          <a:noFill/>
        </p:spPr>
        <p:txBody>
          <a:bodyPr wrap="square">
            <a:spAutoFit/>
          </a:bodyPr>
          <a:lstStyle/>
          <a:p>
            <a:r>
              <a:rPr lang="en-GB" sz="1100" dirty="0"/>
              <a:t>https://worldhappiness.report/ed/2023/world-happiness-trust-and-social-connections-in-times-of-crisis/</a:t>
            </a:r>
          </a:p>
        </p:txBody>
      </p:sp>
    </p:spTree>
    <p:extLst>
      <p:ext uri="{BB962C8B-B14F-4D97-AF65-F5344CB8AC3E}">
        <p14:creationId xmlns:p14="http://schemas.microsoft.com/office/powerpoint/2010/main" val="32101659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B4819-A891-791C-137F-9C76FD5DEB59}"/>
              </a:ext>
            </a:extLst>
          </p:cNvPr>
          <p:cNvSpPr>
            <a:spLocks noGrp="1"/>
          </p:cNvSpPr>
          <p:nvPr>
            <p:ph type="title"/>
          </p:nvPr>
        </p:nvSpPr>
        <p:spPr/>
        <p:txBody>
          <a:bodyPr/>
          <a:lstStyle/>
          <a:p>
            <a:r>
              <a:rPr lang="en-GB" dirty="0"/>
              <a:t>Understanding Happiness</a:t>
            </a:r>
          </a:p>
        </p:txBody>
      </p:sp>
      <p:pic>
        <p:nvPicPr>
          <p:cNvPr id="1026" name="Picture 2" descr="Happiness: What is it to be Happy? – 1000-Word Philosophy: An Introductory  Anthology">
            <a:extLst>
              <a:ext uri="{FF2B5EF4-FFF2-40B4-BE49-F238E27FC236}">
                <a16:creationId xmlns:a16="http://schemas.microsoft.com/office/drawing/2014/main" id="{707AD8C0-C741-65A3-55DC-3C8BD8A409D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862513" y="3265487"/>
            <a:ext cx="2466975" cy="18478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hat determines our level of happiness? - KMT Partners">
            <a:extLst>
              <a:ext uri="{FF2B5EF4-FFF2-40B4-BE49-F238E27FC236}">
                <a16:creationId xmlns:a16="http://schemas.microsoft.com/office/drawing/2014/main" id="{00E5FF38-BACB-6350-888C-ADC51365D0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2965" y="2552416"/>
            <a:ext cx="2933700" cy="15621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3977B56F-8B7E-9D7C-64F4-7D3EDA258E2F}"/>
              </a:ext>
            </a:extLst>
          </p:cNvPr>
          <p:cNvPicPr>
            <a:picLocks noChangeAspect="1"/>
          </p:cNvPicPr>
          <p:nvPr/>
        </p:nvPicPr>
        <p:blipFill>
          <a:blip r:embed="rId4"/>
          <a:stretch>
            <a:fillRect/>
          </a:stretch>
        </p:blipFill>
        <p:spPr>
          <a:xfrm>
            <a:off x="8225336" y="2533366"/>
            <a:ext cx="2847975" cy="1600200"/>
          </a:xfrm>
          <a:prstGeom prst="rect">
            <a:avLst/>
          </a:prstGeom>
        </p:spPr>
      </p:pic>
      <p:pic>
        <p:nvPicPr>
          <p:cNvPr id="5" name="Picture 4">
            <a:extLst>
              <a:ext uri="{FF2B5EF4-FFF2-40B4-BE49-F238E27FC236}">
                <a16:creationId xmlns:a16="http://schemas.microsoft.com/office/drawing/2014/main" id="{B400C032-7939-1355-9DFF-E21BA1970C24}"/>
              </a:ext>
            </a:extLst>
          </p:cNvPr>
          <p:cNvPicPr>
            <a:picLocks noChangeAspect="1"/>
          </p:cNvPicPr>
          <p:nvPr/>
        </p:nvPicPr>
        <p:blipFill>
          <a:blip r:embed="rId5"/>
          <a:stretch>
            <a:fillRect/>
          </a:stretch>
        </p:blipFill>
        <p:spPr>
          <a:xfrm>
            <a:off x="1566614" y="4805718"/>
            <a:ext cx="2847975" cy="1600200"/>
          </a:xfrm>
          <a:prstGeom prst="rect">
            <a:avLst/>
          </a:prstGeom>
        </p:spPr>
      </p:pic>
      <p:pic>
        <p:nvPicPr>
          <p:cNvPr id="6" name="Picture 5">
            <a:extLst>
              <a:ext uri="{FF2B5EF4-FFF2-40B4-BE49-F238E27FC236}">
                <a16:creationId xmlns:a16="http://schemas.microsoft.com/office/drawing/2014/main" id="{1B33F671-DA34-83C8-2570-9213019DA690}"/>
              </a:ext>
            </a:extLst>
          </p:cNvPr>
          <p:cNvPicPr>
            <a:picLocks noChangeAspect="1"/>
          </p:cNvPicPr>
          <p:nvPr/>
        </p:nvPicPr>
        <p:blipFill>
          <a:blip r:embed="rId6"/>
          <a:stretch>
            <a:fillRect/>
          </a:stretch>
        </p:blipFill>
        <p:spPr>
          <a:xfrm>
            <a:off x="8065543" y="4908076"/>
            <a:ext cx="2857500" cy="1600200"/>
          </a:xfrm>
          <a:prstGeom prst="rect">
            <a:avLst/>
          </a:prstGeom>
        </p:spPr>
      </p:pic>
    </p:spTree>
    <p:extLst>
      <p:ext uri="{BB962C8B-B14F-4D97-AF65-F5344CB8AC3E}">
        <p14:creationId xmlns:p14="http://schemas.microsoft.com/office/powerpoint/2010/main" val="34143182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F3B03-BB94-C320-744D-2865B81DC256}"/>
              </a:ext>
            </a:extLst>
          </p:cNvPr>
          <p:cNvSpPr>
            <a:spLocks noGrp="1"/>
          </p:cNvSpPr>
          <p:nvPr>
            <p:ph type="title"/>
          </p:nvPr>
        </p:nvSpPr>
        <p:spPr/>
        <p:txBody>
          <a:bodyPr/>
          <a:lstStyle/>
          <a:p>
            <a:r>
              <a:rPr lang="en-GB" dirty="0"/>
              <a:t>Understanding young people and happiness </a:t>
            </a:r>
          </a:p>
        </p:txBody>
      </p:sp>
      <p:sp>
        <p:nvSpPr>
          <p:cNvPr id="3" name="Content Placeholder 2">
            <a:extLst>
              <a:ext uri="{FF2B5EF4-FFF2-40B4-BE49-F238E27FC236}">
                <a16:creationId xmlns:a16="http://schemas.microsoft.com/office/drawing/2014/main" id="{49153E11-6F10-8E88-FE5D-1F10BB430BB0}"/>
              </a:ext>
            </a:extLst>
          </p:cNvPr>
          <p:cNvSpPr>
            <a:spLocks noGrp="1"/>
          </p:cNvSpPr>
          <p:nvPr>
            <p:ph idx="1"/>
          </p:nvPr>
        </p:nvSpPr>
        <p:spPr/>
        <p:txBody>
          <a:bodyPr/>
          <a:lstStyle/>
          <a:p>
            <a:r>
              <a:rPr lang="en-GB" dirty="0">
                <a:hlinkClick r:id="rId2"/>
              </a:rPr>
              <a:t>Why is young people’s happiness declining? | The Children's Society (childrenssociety.org.uk)</a:t>
            </a:r>
            <a:endParaRPr lang="en-GB" dirty="0"/>
          </a:p>
          <a:p>
            <a:endParaRPr lang="en-GB" dirty="0"/>
          </a:p>
          <a:p>
            <a:r>
              <a:rPr lang="en-GB" dirty="0">
                <a:hlinkClick r:id="rId3"/>
              </a:rPr>
              <a:t>The Good Childhood Report | The Children's Society (childrenssociety.org.uk)</a:t>
            </a:r>
            <a:endParaRPr lang="en-GB" dirty="0"/>
          </a:p>
        </p:txBody>
      </p:sp>
    </p:spTree>
    <p:extLst>
      <p:ext uri="{BB962C8B-B14F-4D97-AF65-F5344CB8AC3E}">
        <p14:creationId xmlns:p14="http://schemas.microsoft.com/office/powerpoint/2010/main" val="17637323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sp>
        <p:nvSpPr>
          <p:cNvPr id="3" name="Content Placeholder 2"/>
          <p:cNvSpPr>
            <a:spLocks noGrp="1"/>
          </p:cNvSpPr>
          <p:nvPr>
            <p:ph idx="1"/>
          </p:nvPr>
        </p:nvSpPr>
        <p:spPr/>
        <p:txBody>
          <a:bodyPr/>
          <a:lstStyle/>
          <a:p>
            <a:r>
              <a:rPr lang="en-GB" dirty="0"/>
              <a:t>So, why is knowing about and understanding about toxic childhood important from the perspective of youth work practice?</a:t>
            </a:r>
          </a:p>
          <a:p>
            <a:r>
              <a:rPr lang="en-GB" dirty="0"/>
              <a:t>Why is knowing about young people’s wellbeing and happiness important?</a:t>
            </a:r>
          </a:p>
          <a:p>
            <a:pPr algn="just"/>
            <a:r>
              <a:rPr lang="en-GB" dirty="0"/>
              <a:t>The concept of toxic childhood is a contested one as most children and young people are doing well.  </a:t>
            </a:r>
          </a:p>
          <a:p>
            <a:pPr algn="just"/>
            <a:r>
              <a:rPr lang="en-GB" dirty="0"/>
              <a:t>The question is, could children and young people do better, and how can society and communities create the right social mix to enable that to happen in a sustainable way.</a:t>
            </a:r>
          </a:p>
          <a:p>
            <a:endParaRPr lang="en-GB" dirty="0"/>
          </a:p>
        </p:txBody>
      </p:sp>
    </p:spTree>
    <p:extLst>
      <p:ext uri="{BB962C8B-B14F-4D97-AF65-F5344CB8AC3E}">
        <p14:creationId xmlns:p14="http://schemas.microsoft.com/office/powerpoint/2010/main" val="9433132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37200089"/>
              </p:ext>
            </p:extLst>
          </p:nvPr>
        </p:nvGraphicFramePr>
        <p:xfrm>
          <a:off x="2230438" y="2638425"/>
          <a:ext cx="7731126" cy="182880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decline of outdoor play </a:t>
                      </a:r>
                    </a:p>
                  </a:txBody>
                  <a:tcPr/>
                </a:tc>
                <a:tc>
                  <a:txBody>
                    <a:bodyPr/>
                    <a:lstStyle/>
                    <a:p>
                      <a:pPr algn="just"/>
                      <a:endParaRPr lang="en-GB" dirty="0"/>
                    </a:p>
                    <a:p>
                      <a:pPr algn="just"/>
                      <a:endParaRPr lang="en-GB" dirty="0"/>
                    </a:p>
                    <a:p>
                      <a:pPr algn="just"/>
                      <a:endParaRPr lang="en-GB" dirty="0"/>
                    </a:p>
                    <a:p>
                      <a:pPr algn="just"/>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3463036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75434527"/>
              </p:ext>
            </p:extLst>
          </p:nvPr>
        </p:nvGraphicFramePr>
        <p:xfrm>
          <a:off x="2230438" y="2638425"/>
          <a:ext cx="7731126" cy="182880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commercialisation of childhood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endParaRPr lang="en-GB" dirty="0"/>
                    </a:p>
                    <a:p>
                      <a:endParaRPr lang="en-GB" dirty="0"/>
                    </a:p>
                    <a:p>
                      <a:endParaRPr lang="en-GB" dirty="0"/>
                    </a:p>
                    <a:p>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17245091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83098178"/>
              </p:ext>
            </p:extLst>
          </p:nvPr>
        </p:nvGraphicFramePr>
        <p:xfrm>
          <a:off x="2230438" y="2638425"/>
          <a:ext cx="7731126" cy="182880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t>
                      </a:r>
                      <a:r>
                        <a:rPr lang="en-GB" dirty="0" err="1"/>
                        <a:t>schoolification</a:t>
                      </a:r>
                      <a:r>
                        <a:rPr lang="en-GB" dirty="0"/>
                        <a:t>’ of early childhood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algn="just"/>
                      <a:endParaRPr lang="en-GB" dirty="0"/>
                    </a:p>
                    <a:p>
                      <a:pPr algn="just"/>
                      <a:endParaRPr lang="en-GB" dirty="0"/>
                    </a:p>
                    <a:p>
                      <a:pPr algn="just"/>
                      <a:endParaRPr lang="en-GB" dirty="0"/>
                    </a:p>
                    <a:p>
                      <a:pPr algn="just"/>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41586744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7332177"/>
              </p:ext>
            </p:extLst>
          </p:nvPr>
        </p:nvGraphicFramePr>
        <p:xfrm>
          <a:off x="2230438" y="2638425"/>
          <a:ext cx="7731126" cy="182880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26144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decline of listening, language and communication skills</a:t>
                      </a:r>
                    </a:p>
                  </a:txBody>
                  <a:tcPr/>
                </a:tc>
                <a:tc>
                  <a:txBody>
                    <a:bodyPr/>
                    <a:lstStyle/>
                    <a:p>
                      <a:pPr algn="just"/>
                      <a:endParaRPr lang="en-GB" dirty="0"/>
                    </a:p>
                    <a:p>
                      <a:pPr algn="just"/>
                      <a:endParaRPr lang="en-GB" dirty="0"/>
                    </a:p>
                    <a:p>
                      <a:pPr algn="just"/>
                      <a:endParaRPr lang="en-GB" dirty="0"/>
                    </a:p>
                    <a:p>
                      <a:pPr algn="just"/>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16373543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29749567"/>
              </p:ext>
            </p:extLst>
          </p:nvPr>
        </p:nvGraphicFramePr>
        <p:xfrm>
          <a:off x="1161824" y="2638425"/>
          <a:ext cx="9961582" cy="1811930"/>
        </p:xfrm>
        <a:graphic>
          <a:graphicData uri="http://schemas.openxmlformats.org/drawingml/2006/table">
            <a:tbl>
              <a:tblPr firstRow="1" bandRow="1">
                <a:tableStyleId>{5C22544A-7EE6-4342-B048-85BDC9FD1C3A}</a:tableStyleId>
              </a:tblPr>
              <a:tblGrid>
                <a:gridCol w="4980791">
                  <a:extLst>
                    <a:ext uri="{9D8B030D-6E8A-4147-A177-3AD203B41FA5}">
                      <a16:colId xmlns:a16="http://schemas.microsoft.com/office/drawing/2014/main" val="3005907305"/>
                    </a:ext>
                  </a:extLst>
                </a:gridCol>
                <a:gridCol w="4980791">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Screen saturation </a:t>
                      </a:r>
                    </a:p>
                  </a:txBody>
                  <a:tcPr/>
                </a:tc>
                <a:tc>
                  <a:txBody>
                    <a:bodyPr/>
                    <a:lstStyle/>
                    <a:p>
                      <a:pPr algn="just"/>
                      <a:endParaRPr lang="en-GB" dirty="0"/>
                    </a:p>
                    <a:p>
                      <a:pPr algn="just"/>
                      <a:endParaRPr lang="en-GB" dirty="0"/>
                    </a:p>
                    <a:p>
                      <a:pPr algn="just"/>
                      <a:endParaRPr lang="en-GB" dirty="0"/>
                    </a:p>
                    <a:p>
                      <a:pPr algn="just"/>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4916609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46822154"/>
              </p:ext>
            </p:extLst>
          </p:nvPr>
        </p:nvGraphicFramePr>
        <p:xfrm>
          <a:off x="2230438" y="2638425"/>
          <a:ext cx="7731126" cy="210312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Tests, targets and education</a:t>
                      </a:r>
                    </a:p>
                  </a:txBody>
                  <a:tcPr/>
                </a:tc>
                <a:tc>
                  <a:txBody>
                    <a:bodyPr/>
                    <a:lstStyle/>
                    <a:p>
                      <a:pPr algn="just"/>
                      <a:endParaRPr lang="en-GB" dirty="0"/>
                    </a:p>
                    <a:p>
                      <a:pPr algn="just"/>
                      <a:endParaRPr lang="en-GB" dirty="0"/>
                    </a:p>
                    <a:p>
                      <a:pPr algn="just"/>
                      <a:endParaRPr lang="en-GB" dirty="0"/>
                    </a:p>
                    <a:p>
                      <a:pPr algn="just"/>
                      <a:endParaRPr lang="en-GB" dirty="0"/>
                    </a:p>
                    <a:p>
                      <a:pPr algn="just"/>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20617498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a:t>
            </a:r>
          </a:p>
        </p:txBody>
      </p:sp>
      <p:sp>
        <p:nvSpPr>
          <p:cNvPr id="3" name="Content Placeholder 2"/>
          <p:cNvSpPr>
            <a:spLocks noGrp="1"/>
          </p:cNvSpPr>
          <p:nvPr>
            <p:ph idx="1"/>
          </p:nvPr>
        </p:nvSpPr>
        <p:spPr>
          <a:xfrm>
            <a:off x="2231136" y="2638044"/>
            <a:ext cx="7729728" cy="4219956"/>
          </a:xfrm>
        </p:spPr>
        <p:txBody>
          <a:bodyPr/>
          <a:lstStyle/>
          <a:p>
            <a:r>
              <a:rPr lang="en-GB" sz="2400" b="1" dirty="0"/>
              <a:t>Group Task</a:t>
            </a:r>
          </a:p>
          <a:p>
            <a:pPr lvl="1"/>
            <a:r>
              <a:rPr lang="en-GB" sz="2000" dirty="0"/>
              <a:t>The impact of toxic childhood on youth work practice:  youth work’s role and the potential youth work response.</a:t>
            </a:r>
          </a:p>
          <a:p>
            <a:endParaRPr lang="en-GB" dirty="0"/>
          </a:p>
        </p:txBody>
      </p:sp>
    </p:spTree>
    <p:extLst>
      <p:ext uri="{BB962C8B-B14F-4D97-AF65-F5344CB8AC3E}">
        <p14:creationId xmlns:p14="http://schemas.microsoft.com/office/powerpoint/2010/main" val="42726684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cy-GB" b="1" noProof="1"/>
              <a:t>Bronfenbrenner’s Ecological Systems Theory</a:t>
            </a:r>
          </a:p>
        </p:txBody>
      </p:sp>
      <p:pic>
        <p:nvPicPr>
          <p:cNvPr id="9" name="Content Placeholder 8"/>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845425" y="2278206"/>
            <a:ext cx="4446275" cy="4435160"/>
          </a:xfrm>
        </p:spPr>
      </p:pic>
      <p:sp>
        <p:nvSpPr>
          <p:cNvPr id="3" name="Content Placeholder 2"/>
          <p:cNvSpPr>
            <a:spLocks noGrp="1"/>
          </p:cNvSpPr>
          <p:nvPr>
            <p:ph sz="half" idx="2"/>
          </p:nvPr>
        </p:nvSpPr>
        <p:spPr>
          <a:xfrm>
            <a:off x="6338315" y="2638044"/>
            <a:ext cx="4270247" cy="4075322"/>
          </a:xfrm>
        </p:spPr>
        <p:txBody>
          <a:bodyPr>
            <a:normAutofit fontScale="92500" lnSpcReduction="20000"/>
          </a:bodyPr>
          <a:lstStyle/>
          <a:p>
            <a:r>
              <a:rPr lang="en-GB" dirty="0"/>
              <a:t>Bronfenbrenner’s Ecological Systems Theory describes the influence of social environments on human development.</a:t>
            </a:r>
          </a:p>
          <a:p>
            <a:r>
              <a:rPr lang="en-GB" dirty="0"/>
              <a:t>This theory argues that the environment you grow up in affects every aspect of your life. </a:t>
            </a:r>
          </a:p>
          <a:p>
            <a:endParaRPr lang="en-GB" dirty="0"/>
          </a:p>
          <a:p>
            <a:r>
              <a:rPr lang="en-GB" b="1" dirty="0"/>
              <a:t>Points for your consideration:</a:t>
            </a:r>
          </a:p>
          <a:p>
            <a:pPr lvl="1"/>
            <a:r>
              <a:rPr lang="en-GB" dirty="0"/>
              <a:t>One the one hand, how does society at the different levels act to create and perpetuate the toxicity?</a:t>
            </a:r>
          </a:p>
          <a:p>
            <a:pPr lvl="1"/>
            <a:r>
              <a:rPr lang="en-GB" dirty="0"/>
              <a:t>On the other hand, how can Bronfenbrenner’s Ecological Systems Theory be used to demonstrate how important a role youth workers have in buffering/combating this toxicity?</a:t>
            </a:r>
          </a:p>
        </p:txBody>
      </p:sp>
    </p:spTree>
    <p:extLst>
      <p:ext uri="{BB962C8B-B14F-4D97-AF65-F5344CB8AC3E}">
        <p14:creationId xmlns:p14="http://schemas.microsoft.com/office/powerpoint/2010/main" val="22591675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Directed Study</a:t>
            </a:r>
          </a:p>
        </p:txBody>
      </p:sp>
      <p:sp>
        <p:nvSpPr>
          <p:cNvPr id="3" name="Content Placeholder 2"/>
          <p:cNvSpPr>
            <a:spLocks noGrp="1"/>
          </p:cNvSpPr>
          <p:nvPr>
            <p:ph idx="1"/>
          </p:nvPr>
        </p:nvSpPr>
        <p:spPr/>
        <p:txBody>
          <a:bodyPr/>
          <a:lstStyle/>
          <a:p>
            <a:pPr algn="just"/>
            <a:r>
              <a:rPr lang="en-GB" dirty="0"/>
              <a:t>Research and consider how engaging in nature can combat toxicity…</a:t>
            </a:r>
          </a:p>
          <a:p>
            <a:pPr algn="just"/>
            <a:r>
              <a:rPr lang="en-GB" dirty="0"/>
              <a:t>Research and consider how engaging with physical and mental fitness can combat toxicity…</a:t>
            </a:r>
          </a:p>
          <a:p>
            <a:pPr algn="just"/>
            <a:r>
              <a:rPr lang="en-GB" dirty="0"/>
              <a:t>Read the paper on Moodle about the potential role for youth work in combating rather than perpetuating the toxicity by adopting a radical and pragmatic approach which puts young people first…</a:t>
            </a:r>
          </a:p>
        </p:txBody>
      </p:sp>
    </p:spTree>
    <p:extLst>
      <p:ext uri="{BB962C8B-B14F-4D97-AF65-F5344CB8AC3E}">
        <p14:creationId xmlns:p14="http://schemas.microsoft.com/office/powerpoint/2010/main" val="20534547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A39A8-9F37-E6BD-2D1C-24E8F13A4E08}"/>
              </a:ext>
            </a:extLst>
          </p:cNvPr>
          <p:cNvSpPr>
            <a:spLocks noGrp="1"/>
          </p:cNvSpPr>
          <p:nvPr>
            <p:ph type="title"/>
          </p:nvPr>
        </p:nvSpPr>
        <p:spPr/>
        <p:txBody>
          <a:bodyPr/>
          <a:lstStyle/>
          <a:p>
            <a:r>
              <a:rPr lang="en-GB" dirty="0"/>
              <a:t>Seminar Presentations…</a:t>
            </a:r>
          </a:p>
        </p:txBody>
      </p:sp>
      <p:sp>
        <p:nvSpPr>
          <p:cNvPr id="3" name="Content Placeholder 2">
            <a:extLst>
              <a:ext uri="{FF2B5EF4-FFF2-40B4-BE49-F238E27FC236}">
                <a16:creationId xmlns:a16="http://schemas.microsoft.com/office/drawing/2014/main" id="{87840F57-1FFC-772B-7441-AE6FCEAAECC4}"/>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7040026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Additional Reading</a:t>
            </a:r>
          </a:p>
        </p:txBody>
      </p:sp>
      <p:sp>
        <p:nvSpPr>
          <p:cNvPr id="3" name="Content Placeholder 2"/>
          <p:cNvSpPr>
            <a:spLocks noGrp="1"/>
          </p:cNvSpPr>
          <p:nvPr>
            <p:ph idx="1"/>
          </p:nvPr>
        </p:nvSpPr>
        <p:spPr/>
        <p:txBody>
          <a:bodyPr>
            <a:normAutofit lnSpcReduction="10000"/>
          </a:bodyPr>
          <a:lstStyle/>
          <a:p>
            <a:r>
              <a:rPr lang="en-GB" dirty="0">
                <a:hlinkClick r:id="rId2"/>
              </a:rPr>
              <a:t>https://search-proquest-com.ezproxy.uwtsd.ac.uk/newspapers/children-at-risk-toxic-waste-sue-palmer-tells/docview/340410051/se-2?accountid=130472</a:t>
            </a:r>
            <a:endParaRPr lang="en-GB" dirty="0"/>
          </a:p>
          <a:p>
            <a:r>
              <a:rPr lang="en-GB" dirty="0">
                <a:hlinkClick r:id="rId3"/>
              </a:rPr>
              <a:t>https://www.unicef.org/media/media_68639.html#:~:text=FLORENCE%2FBRUSSELS%2FDUBLIN%2010%20April%202013%20%E2%80%93%20A%20timely%20study,placed%20in%20the%20bottom%20half%20of%20the%20table.</a:t>
            </a:r>
            <a:endParaRPr lang="en-GB" dirty="0"/>
          </a:p>
          <a:p>
            <a:r>
              <a:rPr lang="en-GB" dirty="0">
                <a:hlinkClick r:id="rId4"/>
              </a:rPr>
              <a:t>https://www.weforum.org/agenda/2020/09/child-well-being-health-happiness-unicef-report/</a:t>
            </a:r>
            <a:endParaRPr lang="en-GB" dirty="0"/>
          </a:p>
          <a:p>
            <a:r>
              <a:rPr lang="en-GB" dirty="0">
                <a:hlinkClick r:id="rId5"/>
              </a:rPr>
              <a:t>https://www.oecd-ilibrary.org/sites/d0dd54a9-en/index.html?itemId=/content/component/d0dd54a9-en</a:t>
            </a:r>
            <a:endParaRPr lang="en-GB" dirty="0"/>
          </a:p>
          <a:p>
            <a:r>
              <a:rPr lang="en-GB" dirty="0">
                <a:hlinkClick r:id="rId6"/>
              </a:rPr>
              <a:t>https://worldhappiness.report/ed/2020/</a:t>
            </a:r>
            <a:endParaRPr lang="en-GB" dirty="0"/>
          </a:p>
        </p:txBody>
      </p:sp>
    </p:spTree>
    <p:extLst>
      <p:ext uri="{BB962C8B-B14F-4D97-AF65-F5344CB8AC3E}">
        <p14:creationId xmlns:p14="http://schemas.microsoft.com/office/powerpoint/2010/main" val="5866949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Reference List</a:t>
            </a:r>
          </a:p>
        </p:txBody>
      </p:sp>
      <p:sp>
        <p:nvSpPr>
          <p:cNvPr id="3" name="Content Placeholder 2"/>
          <p:cNvSpPr>
            <a:spLocks noGrp="1"/>
          </p:cNvSpPr>
          <p:nvPr>
            <p:ph idx="1"/>
          </p:nvPr>
        </p:nvSpPr>
        <p:spPr>
          <a:xfrm>
            <a:off x="2231136" y="2638044"/>
            <a:ext cx="7729728" cy="4155410"/>
          </a:xfrm>
        </p:spPr>
        <p:txBody>
          <a:bodyPr>
            <a:normAutofit fontScale="62500" lnSpcReduction="20000"/>
          </a:bodyPr>
          <a:lstStyle/>
          <a:p>
            <a:r>
              <a:rPr lang="en-GB" dirty="0"/>
              <a:t>Edmund, C (2020), </a:t>
            </a:r>
            <a:r>
              <a:rPr lang="en-GB" i="1" dirty="0"/>
              <a:t>These are the countries where children are most satisfied with their lives. </a:t>
            </a:r>
            <a:r>
              <a:rPr lang="en-GB" dirty="0"/>
              <a:t>Available at: </a:t>
            </a:r>
            <a:r>
              <a:rPr lang="en-GB" dirty="0">
                <a:hlinkClick r:id="rId2"/>
              </a:rPr>
              <a:t>https://www.weforum.org/agenda/2020/09/child-well-being-health-happiness-unicef-report/</a:t>
            </a:r>
            <a:endParaRPr lang="en-GB" dirty="0"/>
          </a:p>
          <a:p>
            <a:endParaRPr lang="en-GB" dirty="0"/>
          </a:p>
          <a:p>
            <a:r>
              <a:rPr lang="en-GB" dirty="0"/>
              <a:t>Palmer, S. (2015). </a:t>
            </a:r>
            <a:r>
              <a:rPr lang="en-GB" i="1" dirty="0"/>
              <a:t>Toxic childhood : how the modern world is damaging our children and what we can do about it</a:t>
            </a:r>
            <a:r>
              <a:rPr lang="en-GB" dirty="0"/>
              <a:t> (New edition.). Orion. </a:t>
            </a:r>
          </a:p>
          <a:p>
            <a:pPr marL="0" indent="0">
              <a:buNone/>
            </a:pPr>
            <a:r>
              <a:rPr lang="en-GB" dirty="0"/>
              <a:t>(I was able to read excerpts of the book by visiting this link: </a:t>
            </a:r>
            <a:r>
              <a:rPr lang="en-GB" dirty="0">
                <a:hlinkClick r:id="rId3"/>
              </a:rPr>
              <a:t>https://read.amazon.co.uk/kp/embed?linkCode=kpp&amp;asin=B00XUPQ2YK&amp;tag=bing08-20&amp;reshareId=K9T06FAYM4TNBAJVDAV0&amp;reshareChannel=system</a:t>
            </a:r>
            <a:r>
              <a:rPr lang="en-GB" dirty="0"/>
              <a:t>)</a:t>
            </a:r>
          </a:p>
          <a:p>
            <a:pPr marL="0" indent="0">
              <a:buNone/>
            </a:pPr>
            <a:endParaRPr lang="en-GB" dirty="0"/>
          </a:p>
          <a:p>
            <a:r>
              <a:rPr lang="en-GB" dirty="0" err="1"/>
              <a:t>Tansley</a:t>
            </a:r>
            <a:r>
              <a:rPr lang="en-GB" dirty="0"/>
              <a:t>, J. (2006). </a:t>
            </a:r>
            <a:r>
              <a:rPr lang="en-GB" i="1" dirty="0"/>
              <a:t>Children at risk of toxic waste; Sue Palmer tells Janet </a:t>
            </a:r>
            <a:r>
              <a:rPr lang="en-GB" i="1" dirty="0" err="1"/>
              <a:t>Tansley</a:t>
            </a:r>
            <a:r>
              <a:rPr lang="en-GB" i="1" dirty="0"/>
              <a:t> how youngsters are being damaged by modern life. </a:t>
            </a:r>
            <a:r>
              <a:rPr lang="en-GB" dirty="0"/>
              <a:t>[MAIN Edition]</a:t>
            </a:r>
            <a:r>
              <a:rPr lang="en-GB" i="1" dirty="0"/>
              <a:t>. Liverpool Echo</a:t>
            </a:r>
            <a:r>
              <a:rPr lang="en-GB" dirty="0"/>
              <a:t>, 20, 6</a:t>
            </a:r>
            <a:r>
              <a:rPr lang="en-GB" baseline="30000" dirty="0"/>
              <a:t>th</a:t>
            </a:r>
            <a:r>
              <a:rPr lang="en-GB" dirty="0"/>
              <a:t> September 2006.</a:t>
            </a:r>
            <a:endParaRPr lang="en-GB" i="1" dirty="0"/>
          </a:p>
          <a:p>
            <a:pPr marL="0" indent="0">
              <a:buNone/>
            </a:pPr>
            <a:r>
              <a:rPr lang="en-GB" dirty="0"/>
              <a:t>You can access this at this link, and a pdf copy has also been saved to Moodle.  </a:t>
            </a:r>
            <a:r>
              <a:rPr lang="en-GB" dirty="0">
                <a:hlinkClick r:id="rId4"/>
              </a:rPr>
              <a:t>https://search-proquest-com.ezproxy.uwtsd.ac.uk/docview/340410051?accountid=130472</a:t>
            </a:r>
            <a:endParaRPr lang="en-GB" dirty="0"/>
          </a:p>
          <a:p>
            <a:pPr marL="0" indent="0">
              <a:buNone/>
            </a:pPr>
            <a:endParaRPr lang="en-GB" dirty="0"/>
          </a:p>
          <a:p>
            <a:r>
              <a:rPr lang="en-GB" dirty="0"/>
              <a:t>UNICEF (2020) </a:t>
            </a:r>
            <a:r>
              <a:rPr lang="en-GB" i="1" dirty="0" err="1"/>
              <a:t>Innocenti</a:t>
            </a:r>
            <a:r>
              <a:rPr lang="en-GB" i="1" dirty="0"/>
              <a:t> Report Card 16 ‘Worlds of Influence Understanding What Shapes Child Well-being in Rich Countries’</a:t>
            </a:r>
            <a:r>
              <a:rPr lang="en-GB" dirty="0"/>
              <a:t>.  Available at: </a:t>
            </a:r>
            <a:r>
              <a:rPr lang="en-GB" dirty="0">
                <a:hlinkClick r:id="rId5"/>
              </a:rPr>
              <a:t>https://www.unicef-irc.org/publications/pdf/Report-Card-16-Worlds-of-Influence-child-wellbeing.pdf</a:t>
            </a:r>
            <a:endParaRPr lang="en-GB" dirty="0"/>
          </a:p>
          <a:p>
            <a:pPr marL="0" indent="0">
              <a:buNone/>
            </a:pPr>
            <a:endParaRPr lang="en-GB" dirty="0"/>
          </a:p>
          <a:p>
            <a:r>
              <a:rPr lang="en-GB" dirty="0"/>
              <a:t>UNICEF (no date) </a:t>
            </a:r>
            <a:r>
              <a:rPr lang="en-GB" i="1" dirty="0"/>
              <a:t>The well-being of children: how does the UK score? UNICEF UK Report Card 11.  </a:t>
            </a:r>
            <a:r>
              <a:rPr lang="en-GB" dirty="0"/>
              <a:t>Available at: </a:t>
            </a:r>
            <a:r>
              <a:rPr lang="en-GB" dirty="0">
                <a:hlinkClick r:id="rId6"/>
              </a:rPr>
              <a:t>https://www.unicef.org.uk/wp-content/uploads/2013/04/ReportCard11_CYP.pdf</a:t>
            </a:r>
            <a:endParaRPr lang="en-GB" dirty="0"/>
          </a:p>
          <a:p>
            <a:r>
              <a:rPr lang="en-GB" dirty="0">
                <a:hlinkClick r:id="rId7"/>
              </a:rPr>
              <a:t>Happiness, trust, and deaths under COVID-19 | The World Happiness Report</a:t>
            </a: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05499492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2991</TotalTime>
  <Words>1700</Words>
  <Application>Microsoft Office PowerPoint</Application>
  <PresentationFormat>Widescreen</PresentationFormat>
  <Paragraphs>142</Paragraphs>
  <Slides>30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Arial</vt:lpstr>
      <vt:lpstr>Gill Sans MT</vt:lpstr>
      <vt:lpstr>Parcel</vt:lpstr>
      <vt:lpstr>ECYW6004 </vt:lpstr>
      <vt:lpstr>Lecture Focus</vt:lpstr>
      <vt:lpstr>What is meant by toxic childhood </vt:lpstr>
      <vt:lpstr>What is meant by toxic childhood </vt:lpstr>
      <vt:lpstr>Group Work A trip down memory lane…</vt:lpstr>
      <vt:lpstr>Feedback</vt:lpstr>
      <vt:lpstr>Social changes</vt:lpstr>
      <vt:lpstr>Group Task Cause and effect?</vt:lpstr>
      <vt:lpstr>Feedback</vt:lpstr>
      <vt:lpstr>Discussion Points</vt:lpstr>
      <vt:lpstr>Are children and young people happy?</vt:lpstr>
      <vt:lpstr>Are children and young people happy?</vt:lpstr>
      <vt:lpstr>PowerPoint Presentation</vt:lpstr>
      <vt:lpstr>Official World Happiness Report 2021 Ranking</vt:lpstr>
      <vt:lpstr>Official World Happiness Report 2023 Ranking</vt:lpstr>
      <vt:lpstr>Understanding Happiness</vt:lpstr>
      <vt:lpstr>Understanding young people and happiness </vt:lpstr>
      <vt:lpstr>Toxic childhood and Youth Work practice</vt:lpstr>
      <vt:lpstr>Toxic childhood and Youth Work practice</vt:lpstr>
      <vt:lpstr>Toxic childhood and Youth Work practice</vt:lpstr>
      <vt:lpstr>Toxic childhood and Youth Work practice</vt:lpstr>
      <vt:lpstr>Toxic childhood and Youth Work practice</vt:lpstr>
      <vt:lpstr>Toxic childhood and Youth Work practice</vt:lpstr>
      <vt:lpstr>Toxic childhood and Youth Work practice</vt:lpstr>
      <vt:lpstr>Toxic childhood</vt:lpstr>
      <vt:lpstr>Bronfenbrenner’s Ecological Systems Theory</vt:lpstr>
      <vt:lpstr>Directed Study</vt:lpstr>
      <vt:lpstr>Seminar Presentations…</vt:lpstr>
      <vt:lpstr>Additional Reading</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ECYW6004 09.03.2021</dc:title>
  <dc:creator>Angharad Lewis</dc:creator>
  <cp:lastModifiedBy>Angharad Lewis</cp:lastModifiedBy>
  <cp:revision>50</cp:revision>
  <dcterms:created xsi:type="dcterms:W3CDTF">2021-03-08T12:49:56Z</dcterms:created>
  <dcterms:modified xsi:type="dcterms:W3CDTF">2023-05-01T22:16:19Z</dcterms:modified>
</cp:coreProperties>
</file>