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63"/>
  </p:notesMasterIdLst>
  <p:sldIdLst>
    <p:sldId id="266" r:id="rId26"/>
    <p:sldId id="271" r:id="rId27"/>
    <p:sldId id="272" r:id="rId28"/>
    <p:sldId id="273" r:id="rId29"/>
    <p:sldId id="274" r:id="rId30"/>
    <p:sldId id="275" r:id="rId31"/>
    <p:sldId id="276" r:id="rId32"/>
    <p:sldId id="277" r:id="rId33"/>
    <p:sldId id="278" r:id="rId34"/>
    <p:sldId id="279" r:id="rId35"/>
    <p:sldId id="280" r:id="rId36"/>
    <p:sldId id="281" r:id="rId37"/>
    <p:sldId id="282" r:id="rId38"/>
    <p:sldId id="283" r:id="rId39"/>
    <p:sldId id="287" r:id="rId40"/>
    <p:sldId id="288" r:id="rId41"/>
    <p:sldId id="289" r:id="rId42"/>
    <p:sldId id="290" r:id="rId43"/>
    <p:sldId id="291" r:id="rId44"/>
    <p:sldId id="292" r:id="rId45"/>
    <p:sldId id="293" r:id="rId46"/>
    <p:sldId id="294" r:id="rId47"/>
    <p:sldId id="295" r:id="rId48"/>
    <p:sldId id="286" r:id="rId49"/>
    <p:sldId id="284" r:id="rId50"/>
    <p:sldId id="296" r:id="rId51"/>
    <p:sldId id="297" r:id="rId52"/>
    <p:sldId id="299" r:id="rId53"/>
    <p:sldId id="308" r:id="rId54"/>
    <p:sldId id="298" r:id="rId55"/>
    <p:sldId id="301" r:id="rId56"/>
    <p:sldId id="302" r:id="rId57"/>
    <p:sldId id="304" r:id="rId58"/>
    <p:sldId id="305" r:id="rId59"/>
    <p:sldId id="303" r:id="rId60"/>
    <p:sldId id="306" r:id="rId61"/>
    <p:sldId id="307" r:id="rId6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3245" autoAdjust="0"/>
  </p:normalViewPr>
  <p:slideViewPr>
    <p:cSldViewPr snapToGrid="0">
      <p:cViewPr varScale="1">
        <p:scale>
          <a:sx n="81" d="100"/>
          <a:sy n="81" d="100"/>
        </p:scale>
        <p:origin x="175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63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66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tableStyles" Target="tableStyle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7139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2884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9619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0616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4889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143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839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1270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9233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0780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7830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84920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3196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5369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2271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94099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76197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2782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16071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34137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85934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77053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61597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59734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03750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45967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47200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39108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78162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46651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55897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07999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7109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06968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36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0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50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8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9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1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2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r>
              <a:rPr lang="en-US" sz="8000" b="1" dirty="0">
                <a:solidFill>
                  <a:schemeClr val="bg1"/>
                </a:solidFill>
              </a:rPr>
              <a:t>Linear</a:t>
            </a:r>
          </a:p>
          <a:p>
            <a:r>
              <a:rPr lang="en-US" sz="8000" b="1" dirty="0">
                <a:solidFill>
                  <a:schemeClr val="bg1"/>
                </a:solidFill>
              </a:rPr>
              <a:t>Regression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979" y="1690688"/>
            <a:ext cx="10941708" cy="3617582"/>
          </a:xfrm>
        </p:spPr>
        <p:txBody>
          <a:bodyPr>
            <a:normAutofit/>
          </a:bodyPr>
          <a:lstStyle/>
          <a:p>
            <a:r>
              <a:rPr lang="en-US" sz="3200" dirty="0"/>
              <a:t>Understand Regression Equations</a:t>
            </a:r>
          </a:p>
          <a:p>
            <a:r>
              <a:rPr lang="en-US" sz="3200" dirty="0"/>
              <a:t>Understand Standard Error of the Estimate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So far…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979" y="1690688"/>
            <a:ext cx="10941708" cy="3617582"/>
          </a:xfrm>
        </p:spPr>
        <p:txBody>
          <a:bodyPr>
            <a:normAutofit/>
          </a:bodyPr>
          <a:lstStyle/>
          <a:p>
            <a:r>
              <a:rPr lang="en-US" sz="3200" dirty="0"/>
              <a:t>We have looked at properties of data</a:t>
            </a:r>
          </a:p>
          <a:p>
            <a:pPr lvl="1"/>
            <a:r>
              <a:rPr lang="en-US" sz="2800" dirty="0"/>
              <a:t>Description of the size or shape</a:t>
            </a:r>
          </a:p>
          <a:p>
            <a:pPr lvl="1"/>
            <a:r>
              <a:rPr lang="en-US" sz="2800" dirty="0"/>
              <a:t>Relation between variables</a:t>
            </a:r>
          </a:p>
          <a:p>
            <a:pPr lvl="1"/>
            <a:endParaRPr lang="en-US" sz="2800" dirty="0"/>
          </a:p>
          <a:p>
            <a:pPr lvl="1"/>
            <a:endParaRPr lang="en-US" sz="2800" dirty="0"/>
          </a:p>
          <a:p>
            <a:r>
              <a:rPr lang="en-US" sz="3200" dirty="0"/>
              <a:t>How can we use this data to make predictions?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929697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Why Linear Regression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979" y="1690688"/>
            <a:ext cx="10941708" cy="3617582"/>
          </a:xfrm>
        </p:spPr>
        <p:txBody>
          <a:bodyPr>
            <a:normAutofit/>
          </a:bodyPr>
          <a:lstStyle/>
          <a:p>
            <a:r>
              <a:rPr lang="en-US" sz="3200" dirty="0"/>
              <a:t>We can predict</a:t>
            </a:r>
          </a:p>
          <a:p>
            <a:pPr lvl="1"/>
            <a:r>
              <a:rPr lang="en-US" sz="2800" dirty="0"/>
              <a:t>Make a best guess as to the value of something</a:t>
            </a:r>
          </a:p>
          <a:p>
            <a:r>
              <a:rPr lang="en-US" sz="3200" dirty="0"/>
              <a:t>Predictions need to be good</a:t>
            </a:r>
          </a:p>
          <a:p>
            <a:pPr lvl="1"/>
            <a:r>
              <a:rPr lang="en-US" sz="2800" dirty="0"/>
              <a:t>Have minimal difference between a predicted value and the actual value</a:t>
            </a:r>
          </a:p>
          <a:p>
            <a:r>
              <a:rPr lang="en-US" sz="3200" dirty="0"/>
              <a:t>With no further data available about a variable or value,</a:t>
            </a:r>
          </a:p>
          <a:p>
            <a:pPr marL="0" indent="0" algn="ctr">
              <a:buNone/>
            </a:pPr>
            <a:r>
              <a:rPr lang="en-US" sz="3200" i="1" dirty="0"/>
              <a:t>Predicted value = Mean value</a:t>
            </a:r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14060304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Why Linear Regression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979" y="1690688"/>
            <a:ext cx="10941708" cy="4009468"/>
          </a:xfrm>
        </p:spPr>
        <p:txBody>
          <a:bodyPr>
            <a:normAutofit/>
          </a:bodyPr>
          <a:lstStyle/>
          <a:p>
            <a:r>
              <a:rPr lang="en-US" sz="3200" dirty="0"/>
              <a:t>We will predict Bob’s test score</a:t>
            </a:r>
          </a:p>
          <a:p>
            <a:endParaRPr lang="en-US" sz="3200" dirty="0"/>
          </a:p>
          <a:p>
            <a:pPr lvl="1"/>
            <a:r>
              <a:rPr lang="en-US" sz="2800" dirty="0"/>
              <a:t>The mean score for students like Bob is shown as 50</a:t>
            </a:r>
          </a:p>
          <a:p>
            <a:pPr lvl="1"/>
            <a:r>
              <a:rPr lang="en-US" sz="2800" dirty="0"/>
              <a:t>Therefore our prediction for Bob’s score will be 50</a:t>
            </a:r>
          </a:p>
          <a:p>
            <a:pPr lvl="1"/>
            <a:endParaRPr lang="en-US" sz="2800" dirty="0"/>
          </a:p>
          <a:p>
            <a:pPr lvl="1"/>
            <a:endParaRPr lang="en-US" sz="2800" dirty="0"/>
          </a:p>
          <a:p>
            <a:r>
              <a:rPr lang="en-US" sz="3200" dirty="0"/>
              <a:t>Is there a better way to predict?</a:t>
            </a:r>
          </a:p>
          <a:p>
            <a:pPr lvl="1"/>
            <a:r>
              <a:rPr lang="en-US" sz="2800" dirty="0"/>
              <a:t>Better predictions are made when more information is available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034377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Why Linear Regression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5AD2C-B468-D4E9-2585-18B428386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33907"/>
          </a:xfrm>
          <a:ln>
            <a:solidFill>
              <a:schemeClr val="tx1"/>
            </a:solidFill>
            <a:prstDash val="sysDash"/>
          </a:ln>
        </p:spPr>
        <p:txBody>
          <a:bodyPr>
            <a:normAutofit/>
          </a:bodyPr>
          <a:lstStyle/>
          <a:p>
            <a:r>
              <a:rPr lang="en-US" sz="3200" dirty="0"/>
              <a:t>We know that there is a strong positive correlation between shoe size and weight…</a:t>
            </a:r>
            <a:endParaRPr lang="en-GB" dirty="0"/>
          </a:p>
          <a:p>
            <a:r>
              <a:rPr lang="en-GB" sz="3200" dirty="0"/>
              <a:t>We know that Jim’s shoe size is 9</a:t>
            </a:r>
          </a:p>
          <a:p>
            <a:r>
              <a:rPr lang="en-GB" sz="3200" dirty="0"/>
              <a:t>We know that John’s shoe size is 11</a:t>
            </a:r>
          </a:p>
          <a:p>
            <a:endParaRPr lang="en-GB" sz="3200" dirty="0"/>
          </a:p>
          <a:p>
            <a:endParaRPr lang="en-GB" sz="3200" dirty="0"/>
          </a:p>
          <a:p>
            <a:pPr marL="0" indent="0" algn="ctr">
              <a:buNone/>
            </a:pPr>
            <a:r>
              <a:rPr lang="en-GB" sz="3200" b="1" dirty="0"/>
              <a:t>What can we predict for John’s weight?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31862476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Why Linear Regression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5AD2C-B468-D4E9-2585-18B428386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33907"/>
          </a:xfrm>
          <a:ln>
            <a:solidFill>
              <a:schemeClr val="tx1"/>
            </a:solidFill>
            <a:prstDash val="sysDash"/>
          </a:ln>
        </p:spPr>
        <p:txBody>
          <a:bodyPr>
            <a:normAutofit/>
          </a:bodyPr>
          <a:lstStyle/>
          <a:p>
            <a:r>
              <a:rPr lang="en-US" sz="3200" dirty="0"/>
              <a:t>We know that there is a strong positive correlation between shoe size and weight…</a:t>
            </a:r>
            <a:endParaRPr lang="en-GB" dirty="0"/>
          </a:p>
          <a:p>
            <a:r>
              <a:rPr lang="en-GB" sz="3200" dirty="0"/>
              <a:t>We know that Jim’s shoe size is 9</a:t>
            </a:r>
          </a:p>
          <a:p>
            <a:r>
              <a:rPr lang="en-GB" sz="3200" dirty="0"/>
              <a:t>We know that John’s shoe size is 11</a:t>
            </a:r>
          </a:p>
          <a:p>
            <a:endParaRPr lang="en-GB" sz="3200" dirty="0"/>
          </a:p>
          <a:p>
            <a:endParaRPr lang="en-GB" sz="3200" dirty="0"/>
          </a:p>
          <a:p>
            <a:pPr marL="0" indent="0" algn="ctr">
              <a:buNone/>
            </a:pPr>
            <a:r>
              <a:rPr lang="en-GB" sz="3200" b="1" dirty="0"/>
              <a:t>What can we predict for John’s weight?</a:t>
            </a:r>
            <a:endParaRPr lang="en-US" sz="3200" b="1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FFF2AB6C-8BC6-E926-211F-2FB393C0F468}"/>
              </a:ext>
            </a:extLst>
          </p:cNvPr>
          <p:cNvCxnSpPr>
            <a:cxnSpLocks/>
          </p:cNvCxnSpPr>
          <p:nvPr/>
        </p:nvCxnSpPr>
        <p:spPr>
          <a:xfrm flipV="1">
            <a:off x="7849590" y="2327564"/>
            <a:ext cx="0" cy="229193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13DED9C8-3795-684C-E908-D25F1B58D4C9}"/>
              </a:ext>
            </a:extLst>
          </p:cNvPr>
          <p:cNvCxnSpPr>
            <a:cxnSpLocks/>
          </p:cNvCxnSpPr>
          <p:nvPr/>
        </p:nvCxnSpPr>
        <p:spPr>
          <a:xfrm>
            <a:off x="7873340" y="4631377"/>
            <a:ext cx="3657600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7C27653-FF9D-314C-04AF-AD5086BA2D9C}"/>
              </a:ext>
            </a:extLst>
          </p:cNvPr>
          <p:cNvCxnSpPr>
            <a:cxnSpLocks/>
          </p:cNvCxnSpPr>
          <p:nvPr/>
        </p:nvCxnSpPr>
        <p:spPr>
          <a:xfrm flipV="1">
            <a:off x="8348353" y="2660073"/>
            <a:ext cx="2363190" cy="156754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70A1E421-BE81-BD04-61BA-6214D1621BB6}"/>
              </a:ext>
            </a:extLst>
          </p:cNvPr>
          <p:cNvSpPr txBox="1"/>
          <p:nvPr/>
        </p:nvSpPr>
        <p:spPr>
          <a:xfrm>
            <a:off x="9037122" y="4704609"/>
            <a:ext cx="1330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Shoe Size</a:t>
            </a:r>
            <a:endParaRPr lang="en-GB" b="1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83C77066-33D7-AB62-4D93-6D9C3CC35D10}"/>
              </a:ext>
            </a:extLst>
          </p:cNvPr>
          <p:cNvSpPr/>
          <p:nvPr/>
        </p:nvSpPr>
        <p:spPr>
          <a:xfrm>
            <a:off x="9120249" y="3542029"/>
            <a:ext cx="190005" cy="1989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807F72F7-C65E-C4E1-A969-390ADACF636C}"/>
              </a:ext>
            </a:extLst>
          </p:cNvPr>
          <p:cNvSpPr/>
          <p:nvPr/>
        </p:nvSpPr>
        <p:spPr>
          <a:xfrm>
            <a:off x="9818914" y="3062952"/>
            <a:ext cx="190005" cy="1989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EFCC200-F33D-3197-8DD0-25EE2FEE7F35}"/>
              </a:ext>
            </a:extLst>
          </p:cNvPr>
          <p:cNvCxnSpPr>
            <a:cxnSpLocks/>
          </p:cNvCxnSpPr>
          <p:nvPr/>
        </p:nvCxnSpPr>
        <p:spPr>
          <a:xfrm>
            <a:off x="9215251" y="3740941"/>
            <a:ext cx="0" cy="8904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B25DFF1-3F14-A577-9021-3798613691C6}"/>
              </a:ext>
            </a:extLst>
          </p:cNvPr>
          <p:cNvCxnSpPr>
            <a:cxnSpLocks/>
            <a:stCxn id="20" idx="4"/>
          </p:cNvCxnSpPr>
          <p:nvPr/>
        </p:nvCxnSpPr>
        <p:spPr>
          <a:xfrm>
            <a:off x="9913917" y="3261864"/>
            <a:ext cx="0" cy="13576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52581C82-DB04-25CA-158F-FDCA3DCB16A1}"/>
              </a:ext>
            </a:extLst>
          </p:cNvPr>
          <p:cNvCxnSpPr>
            <a:cxnSpLocks/>
            <a:stCxn id="20" idx="2"/>
          </p:cNvCxnSpPr>
          <p:nvPr/>
        </p:nvCxnSpPr>
        <p:spPr>
          <a:xfrm flipH="1">
            <a:off x="7861465" y="3162408"/>
            <a:ext cx="195744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90A796BE-76C8-F256-9618-DE09D9711168}"/>
              </a:ext>
            </a:extLst>
          </p:cNvPr>
          <p:cNvCxnSpPr>
            <a:cxnSpLocks/>
            <a:stCxn id="19" idx="2"/>
          </p:cNvCxnSpPr>
          <p:nvPr/>
        </p:nvCxnSpPr>
        <p:spPr>
          <a:xfrm flipH="1">
            <a:off x="7873340" y="3641485"/>
            <a:ext cx="124690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C73AAC85-336D-EC5B-DB95-EF62F8AF2E18}"/>
              </a:ext>
            </a:extLst>
          </p:cNvPr>
          <p:cNvSpPr txBox="1"/>
          <p:nvPr/>
        </p:nvSpPr>
        <p:spPr>
          <a:xfrm rot="16200000">
            <a:off x="7046809" y="3476506"/>
            <a:ext cx="9975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Weight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6805771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Linear Regression: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+b</a:t>
                </a:r>
                <a:r>
                  <a:rPr lang="en-GB" sz="3200" b="1" baseline="-25000" dirty="0"/>
                  <a:t>1</a:t>
                </a:r>
                <a:r>
                  <a:rPr lang="en-GB" sz="3200" b="1" dirty="0"/>
                  <a:t>X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565715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Linear Regression: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+b</a:t>
                </a:r>
                <a:r>
                  <a:rPr lang="en-GB" sz="3200" b="1" baseline="-25000" dirty="0"/>
                  <a:t>1</a:t>
                </a:r>
                <a:r>
                  <a:rPr lang="en-GB" sz="3200" b="1" dirty="0"/>
                  <a:t>X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EB28424-8994-5236-2596-5A69C72256D3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F3B17BF-AE7E-76FD-2573-06F4E4C38DE1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7C6EA69-548B-1F03-7179-40EB0D5A631B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DAB0320B-39F6-5495-5695-75AA79730379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304363A-0275-AFB9-9443-AB5FA8C650A6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𝑦</a:t>
            </a:r>
            <a:r>
              <a:rPr lang="en-GB" b="1" dirty="0"/>
              <a:t> 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cxnSp>
        <p:nvCxnSpPr>
          <p:cNvPr id="28" name="Connector: Elbow 27">
            <a:extLst>
              <a:ext uri="{FF2B5EF4-FFF2-40B4-BE49-F238E27FC236}">
                <a16:creationId xmlns:a16="http://schemas.microsoft.com/office/drawing/2014/main" id="{74544A9F-1673-DE29-F1B1-17D924489CCA}"/>
              </a:ext>
            </a:extLst>
          </p:cNvPr>
          <p:cNvCxnSpPr>
            <a:cxnSpLocks/>
          </p:cNvCxnSpPr>
          <p:nvPr/>
        </p:nvCxnSpPr>
        <p:spPr>
          <a:xfrm>
            <a:off x="2635957" y="2417437"/>
            <a:ext cx="4267885" cy="443924"/>
          </a:xfrm>
          <a:prstGeom prst="bentConnector3">
            <a:avLst>
              <a:gd name="adj1" fmla="val 50000"/>
            </a:avLst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FE5754-356D-AE7F-695A-8F6B4A980965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A9EB0D6C-C064-D807-6C0A-4C28C7BF7407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08C1DEC-C97D-9629-A14A-46057583B14A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71450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Linear Regression: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+b</a:t>
                </a:r>
                <a:r>
                  <a:rPr lang="en-GB" sz="3200" b="1" baseline="-25000" dirty="0"/>
                  <a:t>1</a:t>
                </a:r>
                <a:r>
                  <a:rPr lang="en-GB" sz="3200" b="1" dirty="0"/>
                  <a:t>X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EB28424-8994-5236-2596-5A69C72256D3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F3B17BF-AE7E-76FD-2573-06F4E4C38DE1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7C6EA69-548B-1F03-7179-40EB0D5A631B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DAB0320B-39F6-5495-5695-75AA79730379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304363A-0275-AFB9-9443-AB5FA8C650A6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𝑦</a:t>
            </a:r>
            <a:r>
              <a:rPr lang="en-GB" b="1" dirty="0"/>
              <a:t> 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cxnSp>
        <p:nvCxnSpPr>
          <p:cNvPr id="28" name="Connector: Elbow 27">
            <a:extLst>
              <a:ext uri="{FF2B5EF4-FFF2-40B4-BE49-F238E27FC236}">
                <a16:creationId xmlns:a16="http://schemas.microsoft.com/office/drawing/2014/main" id="{74544A9F-1673-DE29-F1B1-17D924489CCA}"/>
              </a:ext>
            </a:extLst>
          </p:cNvPr>
          <p:cNvCxnSpPr>
            <a:cxnSpLocks/>
          </p:cNvCxnSpPr>
          <p:nvPr/>
        </p:nvCxnSpPr>
        <p:spPr>
          <a:xfrm>
            <a:off x="2635957" y="2417437"/>
            <a:ext cx="4267885" cy="443924"/>
          </a:xfrm>
          <a:prstGeom prst="bentConnector3">
            <a:avLst>
              <a:gd name="adj1" fmla="val 50000"/>
            </a:avLst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FE5754-356D-AE7F-695A-8F6B4A980965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A9EB0D6C-C064-D807-6C0A-4C28C7BF7407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08C1DEC-C97D-9629-A14A-46057583B14A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36633D7E-ED8D-BF88-91A5-3E573441293D}"/>
              </a:ext>
            </a:extLst>
          </p:cNvPr>
          <p:cNvCxnSpPr>
            <a:cxnSpLocks/>
          </p:cNvCxnSpPr>
          <p:nvPr/>
        </p:nvCxnSpPr>
        <p:spPr>
          <a:xfrm>
            <a:off x="4170678" y="2732402"/>
            <a:ext cx="5589180" cy="252945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5465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Linear Regression: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+b</a:t>
                </a:r>
                <a:r>
                  <a:rPr lang="en-GB" sz="3200" b="1" baseline="-25000" dirty="0"/>
                  <a:t>1</a:t>
                </a:r>
                <a:r>
                  <a:rPr lang="en-GB" sz="3200" b="1" dirty="0"/>
                  <a:t>X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EB28424-8994-5236-2596-5A69C72256D3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F3B17BF-AE7E-76FD-2573-06F4E4C38DE1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7C6EA69-548B-1F03-7179-40EB0D5A631B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DAB0320B-39F6-5495-5695-75AA79730379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304363A-0275-AFB9-9443-AB5FA8C650A6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𝑦</a:t>
            </a:r>
            <a:r>
              <a:rPr lang="en-GB" b="1" dirty="0"/>
              <a:t> 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FE70AE9-C9BE-F5D3-9215-AFE26464469C}"/>
              </a:ext>
            </a:extLst>
          </p:cNvPr>
          <p:cNvSpPr txBox="1"/>
          <p:nvPr/>
        </p:nvSpPr>
        <p:spPr>
          <a:xfrm>
            <a:off x="5987140" y="4762363"/>
            <a:ext cx="1314204" cy="6052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B</a:t>
            </a:r>
            <a:r>
              <a:rPr lang="en-GB" sz="2000" b="1" baseline="-25000" dirty="0"/>
              <a:t>0</a:t>
            </a:r>
          </a:p>
          <a:p>
            <a:pPr algn="r"/>
            <a:r>
              <a:rPr lang="en-GB" sz="2000" b="1" baseline="-25000" dirty="0"/>
              <a:t>The intercept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892AAAB4-2F17-F973-814A-58EE3F86A301}"/>
              </a:ext>
            </a:extLst>
          </p:cNvPr>
          <p:cNvCxnSpPr>
            <a:cxnSpLocks/>
          </p:cNvCxnSpPr>
          <p:nvPr/>
        </p:nvCxnSpPr>
        <p:spPr>
          <a:xfrm>
            <a:off x="3227109" y="2809327"/>
            <a:ext cx="3991431" cy="210213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nector: Elbow 27">
            <a:extLst>
              <a:ext uri="{FF2B5EF4-FFF2-40B4-BE49-F238E27FC236}">
                <a16:creationId xmlns:a16="http://schemas.microsoft.com/office/drawing/2014/main" id="{74544A9F-1673-DE29-F1B1-17D924489CCA}"/>
              </a:ext>
            </a:extLst>
          </p:cNvPr>
          <p:cNvCxnSpPr>
            <a:cxnSpLocks/>
          </p:cNvCxnSpPr>
          <p:nvPr/>
        </p:nvCxnSpPr>
        <p:spPr>
          <a:xfrm>
            <a:off x="2635957" y="2417437"/>
            <a:ext cx="4267885" cy="443924"/>
          </a:xfrm>
          <a:prstGeom prst="bentConnector3">
            <a:avLst>
              <a:gd name="adj1" fmla="val 50000"/>
            </a:avLst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FE5754-356D-AE7F-695A-8F6B4A980965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A9EB0D6C-C064-D807-6C0A-4C28C7BF7407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08C1DEC-C97D-9629-A14A-46057583B14A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36633D7E-ED8D-BF88-91A5-3E573441293D}"/>
              </a:ext>
            </a:extLst>
          </p:cNvPr>
          <p:cNvCxnSpPr>
            <a:cxnSpLocks/>
          </p:cNvCxnSpPr>
          <p:nvPr/>
        </p:nvCxnSpPr>
        <p:spPr>
          <a:xfrm>
            <a:off x="4170678" y="2732402"/>
            <a:ext cx="5589180" cy="252945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74308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Linear Regression: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</a:t>
                </a:r>
                <a:r>
                  <a:rPr lang="en-GB" sz="3200" b="1" dirty="0">
                    <a:solidFill>
                      <a:srgbClr val="00B050"/>
                    </a:solidFill>
                  </a:rPr>
                  <a:t>b</a:t>
                </a:r>
                <a:r>
                  <a:rPr lang="en-GB" sz="3200" b="1" baseline="-25000" dirty="0">
                    <a:solidFill>
                      <a:srgbClr val="00B050"/>
                    </a:solidFill>
                  </a:rPr>
                  <a:t>1</a:t>
                </a:r>
                <a:r>
                  <a:rPr lang="en-GB" sz="3200" b="1" dirty="0"/>
                  <a:t>X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EB28424-8994-5236-2596-5A69C72256D3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F3B17BF-AE7E-76FD-2573-06F4E4C38DE1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7C6EA69-548B-1F03-7179-40EB0D5A631B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DAB0320B-39F6-5495-5695-75AA79730379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304363A-0275-AFB9-9443-AB5FA8C650A6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𝑦</a:t>
            </a:r>
            <a:r>
              <a:rPr lang="en-GB" b="1" dirty="0"/>
              <a:t> 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FE70AE9-C9BE-F5D3-9215-AFE26464469C}"/>
              </a:ext>
            </a:extLst>
          </p:cNvPr>
          <p:cNvSpPr txBox="1"/>
          <p:nvPr/>
        </p:nvSpPr>
        <p:spPr>
          <a:xfrm>
            <a:off x="5987140" y="4762363"/>
            <a:ext cx="1314204" cy="6052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B</a:t>
            </a:r>
            <a:r>
              <a:rPr lang="en-GB" sz="2000" b="1" baseline="-25000" dirty="0"/>
              <a:t>0</a:t>
            </a:r>
          </a:p>
          <a:p>
            <a:pPr algn="r"/>
            <a:r>
              <a:rPr lang="en-GB" sz="2000" b="1" baseline="-25000" dirty="0"/>
              <a:t>The intercept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892AAAB4-2F17-F973-814A-58EE3F86A301}"/>
              </a:ext>
            </a:extLst>
          </p:cNvPr>
          <p:cNvCxnSpPr>
            <a:cxnSpLocks/>
          </p:cNvCxnSpPr>
          <p:nvPr/>
        </p:nvCxnSpPr>
        <p:spPr>
          <a:xfrm>
            <a:off x="3227109" y="2809327"/>
            <a:ext cx="3991431" cy="210213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nector: Elbow 27">
            <a:extLst>
              <a:ext uri="{FF2B5EF4-FFF2-40B4-BE49-F238E27FC236}">
                <a16:creationId xmlns:a16="http://schemas.microsoft.com/office/drawing/2014/main" id="{74544A9F-1673-DE29-F1B1-17D924489CCA}"/>
              </a:ext>
            </a:extLst>
          </p:cNvPr>
          <p:cNvCxnSpPr>
            <a:cxnSpLocks/>
          </p:cNvCxnSpPr>
          <p:nvPr/>
        </p:nvCxnSpPr>
        <p:spPr>
          <a:xfrm>
            <a:off x="2635957" y="2417437"/>
            <a:ext cx="4267885" cy="443924"/>
          </a:xfrm>
          <a:prstGeom prst="bentConnector3">
            <a:avLst>
              <a:gd name="adj1" fmla="val 50000"/>
            </a:avLst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FE5754-356D-AE7F-695A-8F6B4A980965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A9EB0D6C-C064-D807-6C0A-4C28C7BF7407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08C1DEC-C97D-9629-A14A-46057583B14A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36633D7E-ED8D-BF88-91A5-3E573441293D}"/>
              </a:ext>
            </a:extLst>
          </p:cNvPr>
          <p:cNvCxnSpPr>
            <a:cxnSpLocks/>
          </p:cNvCxnSpPr>
          <p:nvPr/>
        </p:nvCxnSpPr>
        <p:spPr>
          <a:xfrm>
            <a:off x="4170678" y="2732402"/>
            <a:ext cx="5589180" cy="252945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67D5E705-D1AD-612A-4154-0F5B29C5EDCA}"/>
              </a:ext>
            </a:extLst>
          </p:cNvPr>
          <p:cNvSpPr txBox="1"/>
          <p:nvPr/>
        </p:nvSpPr>
        <p:spPr>
          <a:xfrm>
            <a:off x="8298584" y="3562442"/>
            <a:ext cx="94659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>
                <a:solidFill>
                  <a:srgbClr val="00B050"/>
                </a:solidFill>
              </a:rPr>
              <a:t>B</a:t>
            </a:r>
            <a:r>
              <a:rPr lang="en-GB" sz="2000" b="1" baseline="-25000" dirty="0">
                <a:solidFill>
                  <a:srgbClr val="00B050"/>
                </a:solidFill>
              </a:rPr>
              <a:t>1</a:t>
            </a:r>
          </a:p>
          <a:p>
            <a:pPr algn="r"/>
            <a:r>
              <a:rPr lang="en-GB" sz="2000" b="1" baseline="-25000" dirty="0">
                <a:solidFill>
                  <a:srgbClr val="00B050"/>
                </a:solidFill>
              </a:rPr>
              <a:t>The slope</a:t>
            </a:r>
            <a:endParaRPr lang="en-GB" sz="2000" b="1" dirty="0">
              <a:solidFill>
                <a:srgbClr val="00B050"/>
              </a:solidFill>
            </a:endParaRPr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CFD47476-3149-AEFB-7162-B019D0271357}"/>
              </a:ext>
            </a:extLst>
          </p:cNvPr>
          <p:cNvCxnSpPr>
            <a:cxnSpLocks/>
          </p:cNvCxnSpPr>
          <p:nvPr/>
        </p:nvCxnSpPr>
        <p:spPr>
          <a:xfrm>
            <a:off x="7992094" y="4381995"/>
            <a:ext cx="1612817" cy="0"/>
          </a:xfrm>
          <a:prstGeom prst="line">
            <a:avLst/>
          </a:prstGeom>
          <a:ln w="28575"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7717D346-5488-7363-652A-0916581D07CF}"/>
              </a:ext>
            </a:extLst>
          </p:cNvPr>
          <p:cNvCxnSpPr>
            <a:cxnSpLocks/>
          </p:cNvCxnSpPr>
          <p:nvPr/>
        </p:nvCxnSpPr>
        <p:spPr>
          <a:xfrm flipV="1">
            <a:off x="9604911" y="3027615"/>
            <a:ext cx="0" cy="1354380"/>
          </a:xfrm>
          <a:prstGeom prst="line">
            <a:avLst/>
          </a:prstGeom>
          <a:ln w="28575"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86847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 fontScale="92500" lnSpcReduction="20000"/>
              </a:bodyPr>
              <a:lstStyle/>
              <a:p>
                <a:r>
                  <a:rPr lang="en-US" dirty="0"/>
                  <a:t>Linear Regression: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</a:t>
                </a:r>
                <a:r>
                  <a:rPr lang="en-GB" sz="3200" b="1" dirty="0">
                    <a:solidFill>
                      <a:srgbClr val="00B050"/>
                    </a:solidFill>
                  </a:rPr>
                  <a:t>b</a:t>
                </a:r>
                <a:r>
                  <a:rPr lang="en-GB" sz="3200" b="1" baseline="-25000" dirty="0">
                    <a:solidFill>
                      <a:srgbClr val="00B050"/>
                    </a:solidFill>
                  </a:rPr>
                  <a:t>1</a:t>
                </a:r>
                <a:r>
                  <a:rPr lang="en-GB" sz="3200" b="1" dirty="0"/>
                  <a:t>X</a:t>
                </a:r>
              </a:p>
              <a:p>
                <a:endParaRPr lang="en-GB" sz="3200" b="1" dirty="0"/>
              </a:p>
              <a:p>
                <a:r>
                  <a:rPr lang="en-GB" sz="3200" dirty="0"/>
                  <a:t>Multiple Linear Regression: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+b</a:t>
                </a:r>
                <a:r>
                  <a:rPr lang="en-GB" sz="3200" b="1" baseline="-25000" dirty="0"/>
                  <a:t>1</a:t>
                </a:r>
                <a:r>
                  <a:rPr lang="en-GB" sz="3200" b="1" dirty="0"/>
                  <a:t>X</a:t>
                </a:r>
                <a:r>
                  <a:rPr lang="en-GB" sz="3200" b="1" baseline="-25000" dirty="0"/>
                  <a:t>1</a:t>
                </a:r>
                <a:r>
                  <a:rPr lang="en-GB" sz="3200" b="1" dirty="0"/>
                  <a:t>+b</a:t>
                </a:r>
                <a:r>
                  <a:rPr lang="en-GB" sz="3200" b="1" baseline="-25000" dirty="0"/>
                  <a:t>2</a:t>
                </a:r>
                <a:r>
                  <a:rPr lang="en-GB" sz="3200" b="1" dirty="0"/>
                  <a:t>X</a:t>
                </a:r>
                <a:r>
                  <a:rPr lang="en-GB" sz="3200" b="1" baseline="-25000" dirty="0"/>
                  <a:t>2</a:t>
                </a:r>
                <a:r>
                  <a:rPr lang="en-GB" sz="3200" b="1" dirty="0"/>
                  <a:t>+…….+</a:t>
                </a:r>
                <a:r>
                  <a:rPr lang="en-GB" sz="3200" b="1" dirty="0" err="1"/>
                  <a:t>b</a:t>
                </a:r>
                <a:r>
                  <a:rPr lang="en-GB" sz="3200" b="1" baseline="-25000" dirty="0" err="1"/>
                  <a:t>m</a:t>
                </a:r>
                <a:r>
                  <a:rPr lang="en-GB" sz="3200" b="1" dirty="0" err="1"/>
                  <a:t>X</a:t>
                </a:r>
                <a:r>
                  <a:rPr lang="en-GB" sz="3200" b="1" baseline="-25000" dirty="0" err="1"/>
                  <a:t>m</a:t>
                </a:r>
                <a:endParaRPr lang="en-GB" sz="3200" b="1" baseline="-25000" dirty="0"/>
              </a:p>
              <a:p>
                <a:pPr marL="0" indent="0" algn="ctr">
                  <a:buNone/>
                </a:pPr>
                <a:endParaRPr lang="en-GB" sz="3200" b="1" baseline="-25000" dirty="0"/>
              </a:p>
              <a:p>
                <a:r>
                  <a:rPr lang="en-GB" sz="3200" dirty="0"/>
                  <a:t>The higher the correlation, the better the prediction</a:t>
                </a:r>
              </a:p>
              <a:p>
                <a:pPr lvl="1"/>
                <a:r>
                  <a:rPr lang="en-GB" sz="2800" dirty="0"/>
                  <a:t>i.e. if </a:t>
                </a:r>
                <a:r>
                  <a:rPr lang="en-GB" sz="2800" dirty="0" err="1"/>
                  <a:t>r</a:t>
                </a:r>
                <a:r>
                  <a:rPr lang="en-GB" sz="2800" baseline="-25000" dirty="0" err="1"/>
                  <a:t>Xy</a:t>
                </a:r>
                <a:r>
                  <a:rPr lang="en-GB" sz="2800" dirty="0"/>
                  <a:t> is +1.00 or-1.00 then prediction will be perfect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2121" t="-3704" b="-3086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EB28424-8994-5236-2596-5A69C72256D3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F3B17BF-AE7E-76FD-2573-06F4E4C38DE1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7C6EA69-548B-1F03-7179-40EB0D5A631B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DAB0320B-39F6-5495-5695-75AA79730379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304363A-0275-AFB9-9443-AB5FA8C650A6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𝑦</a:t>
            </a:r>
            <a:r>
              <a:rPr lang="en-GB" b="1" dirty="0"/>
              <a:t> 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FE70AE9-C9BE-F5D3-9215-AFE26464469C}"/>
              </a:ext>
            </a:extLst>
          </p:cNvPr>
          <p:cNvSpPr txBox="1"/>
          <p:nvPr/>
        </p:nvSpPr>
        <p:spPr>
          <a:xfrm>
            <a:off x="5987140" y="4762363"/>
            <a:ext cx="1314204" cy="6052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B</a:t>
            </a:r>
            <a:r>
              <a:rPr lang="en-GB" sz="2000" b="1" baseline="-25000" dirty="0"/>
              <a:t>0</a:t>
            </a:r>
          </a:p>
          <a:p>
            <a:pPr algn="r"/>
            <a:r>
              <a:rPr lang="en-GB" sz="2000" b="1" baseline="-25000" dirty="0"/>
              <a:t>The intercept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FE5754-356D-AE7F-695A-8F6B4A980965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A9EB0D6C-C064-D807-6C0A-4C28C7BF7407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08C1DEC-C97D-9629-A14A-46057583B14A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67D5E705-D1AD-612A-4154-0F5B29C5EDCA}"/>
              </a:ext>
            </a:extLst>
          </p:cNvPr>
          <p:cNvSpPr txBox="1"/>
          <p:nvPr/>
        </p:nvSpPr>
        <p:spPr>
          <a:xfrm>
            <a:off x="8298584" y="3562442"/>
            <a:ext cx="94659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>
                <a:solidFill>
                  <a:srgbClr val="00B050"/>
                </a:solidFill>
              </a:rPr>
              <a:t>B</a:t>
            </a:r>
            <a:r>
              <a:rPr lang="en-GB" sz="2000" b="1" baseline="-25000" dirty="0">
                <a:solidFill>
                  <a:srgbClr val="00B050"/>
                </a:solidFill>
              </a:rPr>
              <a:t>1</a:t>
            </a:r>
          </a:p>
          <a:p>
            <a:pPr algn="r"/>
            <a:r>
              <a:rPr lang="en-GB" sz="2000" b="1" baseline="-25000" dirty="0">
                <a:solidFill>
                  <a:srgbClr val="00B050"/>
                </a:solidFill>
              </a:rPr>
              <a:t>The slope</a:t>
            </a:r>
            <a:endParaRPr lang="en-GB" sz="2000" b="1" dirty="0">
              <a:solidFill>
                <a:srgbClr val="00B050"/>
              </a:solidFill>
            </a:endParaRPr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CFD47476-3149-AEFB-7162-B019D0271357}"/>
              </a:ext>
            </a:extLst>
          </p:cNvPr>
          <p:cNvCxnSpPr>
            <a:cxnSpLocks/>
          </p:cNvCxnSpPr>
          <p:nvPr/>
        </p:nvCxnSpPr>
        <p:spPr>
          <a:xfrm>
            <a:off x="7992094" y="4381995"/>
            <a:ext cx="1612817" cy="0"/>
          </a:xfrm>
          <a:prstGeom prst="line">
            <a:avLst/>
          </a:prstGeom>
          <a:ln w="28575"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7717D346-5488-7363-652A-0916581D07CF}"/>
              </a:ext>
            </a:extLst>
          </p:cNvPr>
          <p:cNvCxnSpPr>
            <a:cxnSpLocks/>
          </p:cNvCxnSpPr>
          <p:nvPr/>
        </p:nvCxnSpPr>
        <p:spPr>
          <a:xfrm flipV="1">
            <a:off x="9604911" y="3027615"/>
            <a:ext cx="0" cy="1354380"/>
          </a:xfrm>
          <a:prstGeom prst="line">
            <a:avLst/>
          </a:prstGeom>
          <a:ln w="28575"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91481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sz="3200" dirty="0"/>
                  <a:t>Regression: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</a:t>
                </a:r>
                <a:r>
                  <a:rPr lang="en-GB" sz="3200" b="1" dirty="0">
                    <a:solidFill>
                      <a:srgbClr val="00B050"/>
                    </a:solidFill>
                  </a:rPr>
                  <a:t>b</a:t>
                </a:r>
                <a:r>
                  <a:rPr lang="en-GB" sz="3200" b="1" baseline="-25000" dirty="0">
                    <a:solidFill>
                      <a:srgbClr val="00B050"/>
                    </a:solidFill>
                  </a:rPr>
                  <a:t>1</a:t>
                </a:r>
                <a:r>
                  <a:rPr lang="en-GB" sz="3200" b="1" dirty="0"/>
                  <a:t>X</a:t>
                </a:r>
              </a:p>
              <a:p>
                <a:endParaRPr lang="en-GB" sz="3200" b="1" dirty="0"/>
              </a:p>
              <a:p>
                <a:r>
                  <a:rPr lang="en-GB" sz="3200" dirty="0"/>
                  <a:t>Multiple Linear Regression: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+b</a:t>
                </a:r>
                <a:r>
                  <a:rPr lang="en-GB" sz="3200" b="1" baseline="-25000" dirty="0"/>
                  <a:t>1</a:t>
                </a:r>
                <a:r>
                  <a:rPr lang="en-GB" sz="3200" b="1" dirty="0"/>
                  <a:t>X</a:t>
                </a:r>
                <a:r>
                  <a:rPr lang="en-GB" sz="3200" b="1" baseline="-25000" dirty="0"/>
                  <a:t>1</a:t>
                </a:r>
                <a:r>
                  <a:rPr lang="en-GB" sz="3200" b="1" dirty="0"/>
                  <a:t>+b</a:t>
                </a:r>
                <a:r>
                  <a:rPr lang="en-GB" sz="3200" b="1" baseline="-25000" dirty="0"/>
                  <a:t>2</a:t>
                </a:r>
                <a:r>
                  <a:rPr lang="en-GB" sz="3200" b="1" dirty="0"/>
                  <a:t>X</a:t>
                </a:r>
                <a:r>
                  <a:rPr lang="en-GB" sz="3200" b="1" baseline="-25000" dirty="0"/>
                  <a:t>2</a:t>
                </a:r>
                <a:r>
                  <a:rPr lang="en-GB" sz="3200" b="1" dirty="0"/>
                  <a:t>+…….+</a:t>
                </a:r>
                <a:r>
                  <a:rPr lang="en-GB" sz="3200" b="1" dirty="0" err="1"/>
                  <a:t>b</a:t>
                </a:r>
                <a:r>
                  <a:rPr lang="en-GB" sz="3200" b="1" baseline="-25000" dirty="0" err="1"/>
                  <a:t>m</a:t>
                </a:r>
                <a:r>
                  <a:rPr lang="en-GB" sz="3200" b="1" dirty="0" err="1"/>
                  <a:t>X</a:t>
                </a:r>
                <a:r>
                  <a:rPr lang="en-GB" sz="3200" b="1" baseline="-25000" dirty="0" err="1"/>
                  <a:t>m</a:t>
                </a:r>
                <a:endParaRPr lang="en-GB" sz="3200" b="1" baseline="-25000" dirty="0"/>
              </a:p>
              <a:p>
                <a:pPr marL="0" indent="0" algn="ctr">
                  <a:buNone/>
                </a:pPr>
                <a:endParaRPr lang="en-GB" sz="3200" b="1" baseline="-250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2333" t="-3086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EB28424-8994-5236-2596-5A69C72256D3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F3B17BF-AE7E-76FD-2573-06F4E4C38DE1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7C6EA69-548B-1F03-7179-40EB0D5A631B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DAB0320B-39F6-5495-5695-75AA79730379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304363A-0275-AFB9-9443-AB5FA8C650A6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𝑦</a:t>
            </a:r>
            <a:r>
              <a:rPr lang="en-GB" b="1" dirty="0"/>
              <a:t> 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FE5754-356D-AE7F-695A-8F6B4A980965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A9EB0D6C-C064-D807-6C0A-4C28C7BF7407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08C1DEC-C97D-9629-A14A-46057583B14A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10977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4" y="1462046"/>
                <a:ext cx="11481847" cy="432123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b="1" dirty="0"/>
                  <a:t>Another equation: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6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36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3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600" b="1" i="1" dirty="0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36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3600" b="1" i="1" dirty="0" smtClean="0"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3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3600" b="1" i="1" dirty="0" smtClean="0"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36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36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600" b="1" i="1" dirty="0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US" sz="3200" b="1" dirty="0"/>
              </a:p>
              <a:p>
                <a:r>
                  <a:rPr lang="en-GB" dirty="0"/>
                  <a:t>Where: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b="1" i="1" dirty="0" smtClean="0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</m:oMath>
                </a14:m>
                <a:r>
                  <a:rPr lang="en-GB" dirty="0"/>
                  <a:t> is predicted value of y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b="1" i="1" dirty="0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</m:oMath>
                </a14:m>
                <a:r>
                  <a:rPr lang="en-GB" dirty="0"/>
                  <a:t> is the mean of the Y distribution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</m:acc>
                  </m:oMath>
                </a14:m>
                <a:r>
                  <a:rPr lang="en-GB" dirty="0"/>
                  <a:t> is the mean of the X distribution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US" b="1" i="1" dirty="0" smtClean="0">
                        <a:latin typeface="Cambria Math" panose="02040503050406030204" pitchFamily="18" charset="0"/>
                      </a:rPr>
                      <m:t>𝒃</m:t>
                    </m:r>
                  </m:oMath>
                </a14:m>
                <a:r>
                  <a:rPr lang="en-GB" dirty="0"/>
                  <a:t> is a weighting factor that represents the strength of correlation between X and Y</a:t>
                </a:r>
              </a:p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𝑏</m:t>
                      </m:r>
                      <m:r>
                        <a:rPr lang="en-GB" i="0" dirty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𝑟</m:t>
                          </m:r>
                        </m:e>
                        <m:sub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𝑥𝑦</m:t>
                          </m:r>
                        </m:sub>
                      </m:sSub>
                      <m:d>
                        <m:dPr>
                          <m:ctrlPr>
                            <a:rPr lang="en-GB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 dirty="0"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  <m:r>
                                <a:rPr lang="en-GB" i="1" baseline="-25000" dirty="0"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</m:num>
                            <m:den>
                              <m:r>
                                <a:rPr lang="en-GB" i="1" dirty="0"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  <m:r>
                                <a:rPr lang="en-US" b="0" i="1" dirty="0" smtClean="0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</m:oMath>
                </a14:m>
                <a:r>
                  <a:rPr lang="en-GB" dirty="0"/>
                  <a:t> is Pearson’s correlation, </a:t>
                </a:r>
                <a:r>
                  <a:rPr lang="en-GB" dirty="0" err="1"/>
                  <a:t>SD</a:t>
                </a:r>
                <a:r>
                  <a:rPr lang="en-GB" baseline="-25000" dirty="0" err="1"/>
                  <a:t>x</a:t>
                </a:r>
                <a:r>
                  <a:rPr lang="en-GB" baseline="-25000" dirty="0"/>
                  <a:t> </a:t>
                </a:r>
                <a:r>
                  <a:rPr lang="en-GB" dirty="0"/>
                  <a:t>and Sd</a:t>
                </a:r>
                <a:r>
                  <a:rPr lang="en-GB" baseline="-25000" dirty="0"/>
                  <a:t>y </a:t>
                </a:r>
                <a:r>
                  <a:rPr lang="en-GB" dirty="0"/>
                  <a:t> are the standard deviations of X and Y</a:t>
                </a:r>
                <a:endParaRPr lang="en-GB" baseline="-250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4" y="1462046"/>
                <a:ext cx="11481847" cy="4321237"/>
              </a:xfrm>
              <a:blipFill>
                <a:blip r:embed="rId3"/>
                <a:stretch>
                  <a:fillRect l="-902" t="-2250" b="-141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915488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5AD2C-B468-D4E9-2585-18B428386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462046"/>
            <a:ext cx="11481847" cy="4321237"/>
          </a:xfrm>
          <a:ln>
            <a:solidFill>
              <a:schemeClr val="tx1"/>
            </a:solidFill>
            <a:prstDash val="sysDash"/>
          </a:ln>
        </p:spPr>
        <p:txBody>
          <a:bodyPr>
            <a:normAutofit/>
          </a:bodyPr>
          <a:lstStyle/>
          <a:p>
            <a:r>
              <a:rPr lang="en-US" b="1" dirty="0"/>
              <a:t>An Example:</a:t>
            </a:r>
          </a:p>
          <a:p>
            <a:r>
              <a:rPr lang="en-US" dirty="0"/>
              <a:t>A researcher has been collecting information about teenage </a:t>
            </a:r>
            <a:r>
              <a:rPr lang="en-US" dirty="0">
                <a:highlight>
                  <a:srgbClr val="FFFF00"/>
                </a:highlight>
              </a:rPr>
              <a:t>school achievement</a:t>
            </a:r>
            <a:r>
              <a:rPr lang="en-US" dirty="0"/>
              <a:t> and </a:t>
            </a:r>
            <a:r>
              <a:rPr lang="en-US" dirty="0">
                <a:highlight>
                  <a:srgbClr val="FFFF00"/>
                </a:highlight>
              </a:rPr>
              <a:t>family life</a:t>
            </a:r>
            <a:r>
              <a:rPr lang="en-US" dirty="0"/>
              <a:t>. They discovered that the average high school pupil in their community spends </a:t>
            </a:r>
            <a:r>
              <a:rPr lang="en-US" dirty="0">
                <a:highlight>
                  <a:srgbClr val="FFFF00"/>
                </a:highlight>
              </a:rPr>
              <a:t>an average of 5.3 hours per week </a:t>
            </a:r>
            <a:r>
              <a:rPr lang="en-US" dirty="0"/>
              <a:t>on homework, with </a:t>
            </a:r>
            <a:r>
              <a:rPr lang="en-US" dirty="0">
                <a:highlight>
                  <a:srgbClr val="FFFF00"/>
                </a:highlight>
              </a:rPr>
              <a:t>SD = 1.4</a:t>
            </a:r>
            <a:r>
              <a:rPr lang="en-US" dirty="0"/>
              <a:t>; they also learned that the parents of these students pay an average of </a:t>
            </a:r>
            <a:r>
              <a:rPr lang="en-US" dirty="0">
                <a:highlight>
                  <a:srgbClr val="FFFF00"/>
                </a:highlight>
              </a:rPr>
              <a:t>£1.32 for each grade of “A” </a:t>
            </a:r>
            <a:r>
              <a:rPr lang="en-US" dirty="0"/>
              <a:t>their kids earn, with </a:t>
            </a:r>
            <a:r>
              <a:rPr lang="en-US" dirty="0">
                <a:highlight>
                  <a:srgbClr val="FFFF00"/>
                </a:highlight>
              </a:rPr>
              <a:t>SD = 0.35</a:t>
            </a:r>
            <a:r>
              <a:rPr lang="en-US" dirty="0"/>
              <a:t>. Finally, they calculated that there is a </a:t>
            </a:r>
            <a:r>
              <a:rPr lang="en-US" dirty="0">
                <a:highlight>
                  <a:srgbClr val="FFFF00"/>
                </a:highlight>
              </a:rPr>
              <a:t>r</a:t>
            </a:r>
            <a:r>
              <a:rPr lang="en-US" baseline="-25000" dirty="0">
                <a:highlight>
                  <a:srgbClr val="FFFF00"/>
                </a:highlight>
              </a:rPr>
              <a:t>xy</a:t>
            </a:r>
            <a:r>
              <a:rPr lang="en-US" dirty="0">
                <a:highlight>
                  <a:srgbClr val="FFFF00"/>
                </a:highlight>
              </a:rPr>
              <a:t> = +0.43 </a:t>
            </a:r>
            <a:r>
              <a:rPr lang="en-US" dirty="0"/>
              <a:t>between </a:t>
            </a:r>
            <a:r>
              <a:rPr lang="en-US" dirty="0">
                <a:highlight>
                  <a:srgbClr val="FFFF00"/>
                </a:highlight>
              </a:rPr>
              <a:t>money paid for grades of “A” and time spent on homework</a:t>
            </a:r>
            <a:r>
              <a:rPr lang="en-US" dirty="0"/>
              <a:t>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7025189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5AD2C-B468-D4E9-2585-18B428386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462046"/>
            <a:ext cx="11481847" cy="4321237"/>
          </a:xfrm>
          <a:ln>
            <a:solidFill>
              <a:schemeClr val="tx1"/>
            </a:solidFill>
            <a:prstDash val="sysDash"/>
          </a:ln>
        </p:spPr>
        <p:txBody>
          <a:bodyPr>
            <a:normAutofit/>
          </a:bodyPr>
          <a:lstStyle/>
          <a:p>
            <a:r>
              <a:rPr lang="en-US" b="1" dirty="0"/>
              <a:t>An Example:</a:t>
            </a:r>
          </a:p>
          <a:p>
            <a:r>
              <a:rPr lang="en-US" dirty="0"/>
              <a:t>Putting all that in table form, we have the following :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This researcher happens to have a teenage child and they pay £1.50 for every “A” they bring home. Can you predict how many hours per week her child will study next term?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1722D9F7-A292-40A6-5D55-3B162F7500BC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24709835"/>
                  </p:ext>
                </p:extLst>
              </p:nvPr>
            </p:nvGraphicFramePr>
            <p:xfrm>
              <a:off x="3449685" y="2608778"/>
              <a:ext cx="5286343" cy="185420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5286343">
                      <a:extLst>
                        <a:ext uri="{9D8B030D-6E8A-4147-A177-3AD203B41FA5}">
                          <a16:colId xmlns:a16="http://schemas.microsoft.com/office/drawing/2014/main" val="2255987004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dirty="0"/>
                            <a:t>Payment per grade of “A” (X): </a:t>
                          </a:r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US" sz="1800" b="1" i="1" dirty="0" smtClean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latin typeface="Cambria Math" panose="02040503050406030204" pitchFamily="18" charset="0"/>
                                    </a:rPr>
                                    <m:t>𝑿</m:t>
                                  </m:r>
                                  <m:r>
                                    <a:rPr lang="en-US" sz="1800" b="1" i="1" dirty="0" smtClean="0">
                                      <a:latin typeface="Cambria Math" panose="02040503050406030204" pitchFamily="18" charset="0"/>
                                    </a:rPr>
                                    <m:t> </m:t>
                                  </m:r>
                                </m:e>
                              </m:acc>
                            </m:oMath>
                          </a14:m>
                          <a:r>
                            <a:rPr lang="en-US" dirty="0"/>
                            <a:t>= 1.32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73412178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dirty="0"/>
                            <a:t>SD</a:t>
                          </a:r>
                          <a:r>
                            <a:rPr lang="en-US" baseline="-25000" dirty="0"/>
                            <a:t>X</a:t>
                          </a:r>
                          <a:r>
                            <a:rPr lang="en-US" dirty="0"/>
                            <a:t> = 0.35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06835671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dirty="0"/>
                            <a:t>Hours of homework per week (Y): </a:t>
                          </a:r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US" sz="1800" b="1" i="1" dirty="0" smtClean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latin typeface="Cambria Math" panose="02040503050406030204" pitchFamily="18" charset="0"/>
                                    </a:rPr>
                                    <m:t>𝒀</m:t>
                                  </m:r>
                                </m:e>
                              </m:acc>
                              <m:r>
                                <a:rPr lang="en-US" sz="1800" b="1" i="1" dirty="0" smtClean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</m:oMath>
                          </a14:m>
                          <a:r>
                            <a:rPr lang="en-US" dirty="0"/>
                            <a:t>= 5.30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38438778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dirty="0"/>
                            <a:t>SD</a:t>
                          </a:r>
                          <a:r>
                            <a:rPr lang="en-US" baseline="-25000" dirty="0"/>
                            <a:t>Y</a:t>
                          </a:r>
                          <a:r>
                            <a:rPr lang="en-US" dirty="0"/>
                            <a:t> = 1.40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67744390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dirty="0"/>
                            <a:t>r</a:t>
                          </a:r>
                          <a:r>
                            <a:rPr lang="en-US" baseline="-25000" dirty="0"/>
                            <a:t>xy</a:t>
                          </a:r>
                          <a:r>
                            <a:rPr lang="en-US" dirty="0"/>
                            <a:t> = +0.43</a:t>
                          </a:r>
                          <a:endParaRPr lang="en-US" b="1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021678560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1722D9F7-A292-40A6-5D55-3B162F7500BC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24709835"/>
                  </p:ext>
                </p:extLst>
              </p:nvPr>
            </p:nvGraphicFramePr>
            <p:xfrm>
              <a:off x="3449685" y="2608778"/>
              <a:ext cx="5286343" cy="185420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5286343">
                      <a:extLst>
                        <a:ext uri="{9D8B030D-6E8A-4147-A177-3AD203B41FA5}">
                          <a16:colId xmlns:a16="http://schemas.microsoft.com/office/drawing/2014/main" val="2255987004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15" t="-8197" r="-460" b="-42459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73412178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dirty="0"/>
                            <a:t>SD</a:t>
                          </a:r>
                          <a:r>
                            <a:rPr lang="en-US" baseline="-25000" dirty="0"/>
                            <a:t>X</a:t>
                          </a:r>
                          <a:r>
                            <a:rPr lang="en-US" dirty="0"/>
                            <a:t> = 0.35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06835671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15" t="-204839" r="-460" b="-219355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38438778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dirty="0"/>
                            <a:t>SD</a:t>
                          </a:r>
                          <a:r>
                            <a:rPr lang="en-US" baseline="-25000" dirty="0"/>
                            <a:t>Y</a:t>
                          </a:r>
                          <a:r>
                            <a:rPr lang="en-US" dirty="0"/>
                            <a:t> = 1.40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67744390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dirty="0"/>
                            <a:t>r</a:t>
                          </a:r>
                          <a:r>
                            <a:rPr lang="en-US" baseline="-25000" dirty="0"/>
                            <a:t>xy</a:t>
                          </a:r>
                          <a:r>
                            <a:rPr lang="en-US" dirty="0"/>
                            <a:t> = +0.43</a:t>
                          </a:r>
                          <a:endParaRPr lang="en-US" b="1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021678560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25907874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4" y="1462046"/>
                <a:ext cx="11481847" cy="432123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Suppose we want to predict the value of Y for X=1.5 </a:t>
                </a:r>
              </a:p>
              <a:p>
                <a:r>
                  <a:rPr lang="en-US" dirty="0"/>
                  <a:t>To find the answer to this question, first find the value of b: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GB" i="0" dirty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dirty="0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dirty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 dirty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d>
                      <m:dPr>
                        <m:ctrlPr>
                          <a:rPr lang="en-GB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i="1" dirty="0" smtClean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GB" i="1" baseline="-25000" dirty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𝑦</m:t>
                            </m:r>
                          </m:num>
                          <m:den>
                            <m:r>
                              <a:rPr lang="en-GB" i="1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US" b="0" i="1" baseline="-25000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den>
                        </m:f>
                      </m:e>
                    </m:d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4" y="1462046"/>
                <a:ext cx="11481847" cy="4321237"/>
              </a:xfrm>
              <a:blipFill>
                <a:blip r:embed="rId3"/>
                <a:stretch>
                  <a:fillRect l="-902" t="-2250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E216478F-3A69-5899-4FBD-C5573337F4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0418" y="3801911"/>
            <a:ext cx="5328366" cy="1981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5929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4" y="1462046"/>
                <a:ext cx="11481847" cy="432123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Suppose we want to predict the value of Y for X=1.5 </a:t>
                </a:r>
              </a:p>
              <a:p>
                <a:r>
                  <a:rPr lang="en-US" dirty="0"/>
                  <a:t>To find the answer to this question, first find the value of b: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GB" i="0" dirty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dirty="0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dirty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 dirty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d>
                      <m:dPr>
                        <m:ctrlPr>
                          <a:rPr lang="en-GB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i="1" dirty="0" smtClean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GB" i="1" baseline="-25000" dirty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𝑦</m:t>
                            </m:r>
                          </m:num>
                          <m:den>
                            <m:r>
                              <a:rPr lang="en-GB" i="1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US" b="0" i="1" baseline="-25000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den>
                        </m:f>
                      </m:e>
                    </m:d>
                    <m:r>
                      <a:rPr lang="en-US" b="0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14:m>
                  <m:oMath xmlns:m="http://schemas.openxmlformats.org/officeDocument/2006/math">
                    <m:r>
                      <a:rPr lang="en-US" b="0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0.43</m:t>
                    </m:r>
                    <m:d>
                      <m:dPr>
                        <m:ctrlPr>
                          <a:rPr lang="en-GB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b="0" i="1" dirty="0" smtClean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1.4</m:t>
                            </m:r>
                          </m:num>
                          <m:den>
                            <m:r>
                              <a:rPr lang="en-US" b="0" i="1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0.35</m:t>
                            </m:r>
                          </m:den>
                        </m:f>
                      </m:e>
                    </m:d>
                    <m:r>
                      <a:rPr lang="en-US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0.43 (4.00) = 1.72</a:t>
                </a: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4" y="1462046"/>
                <a:ext cx="11481847" cy="4321237"/>
              </a:xfrm>
              <a:blipFill>
                <a:blip r:embed="rId3"/>
                <a:stretch>
                  <a:fillRect l="-902" t="-2250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E216478F-3A69-5899-4FBD-C5573337F4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0418" y="3801911"/>
            <a:ext cx="5328366" cy="1981372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0164AED7-4BB5-987F-DD90-76278F0F4E7E}"/>
              </a:ext>
            </a:extLst>
          </p:cNvPr>
          <p:cNvCxnSpPr>
            <a:cxnSpLocks/>
          </p:cNvCxnSpPr>
          <p:nvPr/>
        </p:nvCxnSpPr>
        <p:spPr>
          <a:xfrm>
            <a:off x="2006930" y="3429000"/>
            <a:ext cx="6638306" cy="2069275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2AF143E-764D-4414-AC1F-C94460DADA6A}"/>
              </a:ext>
            </a:extLst>
          </p:cNvPr>
          <p:cNvCxnSpPr>
            <a:cxnSpLocks/>
          </p:cNvCxnSpPr>
          <p:nvPr/>
        </p:nvCxnSpPr>
        <p:spPr>
          <a:xfrm>
            <a:off x="2660073" y="3429000"/>
            <a:ext cx="5985163" cy="1034637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C128D31-77B4-B993-4950-82D206A1FE22}"/>
              </a:ext>
            </a:extLst>
          </p:cNvPr>
          <p:cNvCxnSpPr>
            <a:cxnSpLocks/>
          </p:cNvCxnSpPr>
          <p:nvPr/>
        </p:nvCxnSpPr>
        <p:spPr>
          <a:xfrm>
            <a:off x="2683823" y="3143992"/>
            <a:ext cx="6068291" cy="1950522"/>
          </a:xfrm>
          <a:prstGeom prst="straightConnector1">
            <a:avLst/>
          </a:prstGeom>
          <a:ln w="28575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71189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4" y="1462046"/>
                <a:ext cx="11481847" cy="432123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Suppose we want to predict the value of Y for X=1.50 </a:t>
                </a:r>
              </a:p>
              <a:p>
                <a:r>
                  <a:rPr lang="en-US" dirty="0"/>
                  <a:t>To find the answer to this question, first find the value of b: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GB" i="0" dirty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dirty="0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dirty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 dirty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d>
                      <m:dPr>
                        <m:ctrlPr>
                          <a:rPr lang="en-GB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i="1" dirty="0" smtClean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GB" i="1" baseline="-25000" dirty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𝑦</m:t>
                            </m:r>
                          </m:num>
                          <m:den>
                            <m:r>
                              <a:rPr lang="en-GB" i="1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US" b="0" i="1" baseline="-25000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den>
                        </m:f>
                      </m:e>
                    </m:d>
                    <m:r>
                      <a:rPr lang="en-US" b="0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14:m>
                  <m:oMath xmlns:m="http://schemas.openxmlformats.org/officeDocument/2006/math">
                    <m:r>
                      <a:rPr lang="en-US" b="0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0.43</m:t>
                    </m:r>
                    <m:d>
                      <m:dPr>
                        <m:ctrlPr>
                          <a:rPr lang="en-GB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b="0" i="1" dirty="0" smtClean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1.4</m:t>
                            </m:r>
                          </m:num>
                          <m:den>
                            <m:r>
                              <a:rPr lang="en-US" b="0" i="1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0.35</m:t>
                            </m:r>
                          </m:den>
                        </m:f>
                      </m:e>
                    </m:d>
                    <m:r>
                      <a:rPr lang="en-US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0.43 (4.00) = 1.72</a:t>
                </a:r>
              </a:p>
              <a:p>
                <a:r>
                  <a:rPr lang="en-US" dirty="0"/>
                  <a:t>Then use the regression equation: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𝒃</m:t>
                    </m:r>
                    <m:d>
                      <m:dPr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𝑿</m:t>
                        </m:r>
                        <m:r>
                          <a:rPr lang="en-US" sz="2400" b="1" i="0" dirty="0" smtClean="0">
                            <a:latin typeface="Cambria Math" panose="02040503050406030204" pitchFamily="18" charset="0"/>
                          </a:rPr>
                          <m:t>−</m:t>
                        </m:r>
                        <m:acc>
                          <m:accPr>
                            <m:chr m:val="̅"/>
                            <m:ctrlPr>
                              <a:rPr lang="en-US" sz="2400" b="1" i="1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US" sz="2400" b="1" i="1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</m:acc>
                      </m:e>
                    </m:d>
                  </m:oMath>
                </a14:m>
                <a:endParaRPr lang="en-US" dirty="0"/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𝟓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𝟑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𝟏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𝟕𝟐</m:t>
                    </m:r>
                    <m:d>
                      <m:dPr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sz="2400" b="1" i="1" dirty="0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400" b="1" i="1" dirty="0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𝟓𝟎</m:t>
                        </m:r>
                        <m:r>
                          <a:rPr lang="en-US" sz="2400" b="1" i="0" dirty="0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𝟑𝟐</m:t>
                        </m:r>
                      </m:e>
                    </m:d>
                  </m:oMath>
                </a14:m>
                <a:endParaRPr lang="en-US" dirty="0"/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𝟓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𝟑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𝟏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𝟕𝟐</m:t>
                    </m:r>
                    <m:d>
                      <m:dPr>
                        <m:ctrlP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𝟎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𝟏𝟖</m:t>
                        </m:r>
                      </m:e>
                    </m:d>
                  </m:oMath>
                </a14:m>
                <a:endParaRPr lang="en-US" dirty="0"/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𝟓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𝟑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𝟑𝟏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𝟓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𝟔𝟐</m:t>
                    </m:r>
                  </m:oMath>
                </a14:m>
                <a:endParaRPr lang="en-US" b="1" dirty="0">
                  <a:solidFill>
                    <a:schemeClr val="tx1"/>
                  </a:solidFill>
                </a:endParaRP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4" y="1462046"/>
                <a:ext cx="11481847" cy="4321237"/>
              </a:xfrm>
              <a:blipFill>
                <a:blip r:embed="rId3"/>
                <a:stretch>
                  <a:fillRect l="-902" t="-2250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E216478F-3A69-5899-4FBD-C5573337F4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0418" y="3801911"/>
            <a:ext cx="5328366" cy="1981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5797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4" y="1462046"/>
                <a:ext cx="11481847" cy="432123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Suppose we want to predict the value of Y for X=1.50 </a:t>
                </a:r>
              </a:p>
              <a:p>
                <a:r>
                  <a:rPr lang="en-US" dirty="0"/>
                  <a:t>To find the answer to this question, first find the value of b: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GB" i="0" dirty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dirty="0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dirty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 dirty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d>
                      <m:dPr>
                        <m:ctrlPr>
                          <a:rPr lang="en-GB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i="1" dirty="0" smtClean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GB" i="1" baseline="-25000" dirty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𝑦</m:t>
                            </m:r>
                          </m:num>
                          <m:den>
                            <m:r>
                              <a:rPr lang="en-GB" i="1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US" b="0" i="1" baseline="-25000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den>
                        </m:f>
                      </m:e>
                    </m:d>
                    <m:r>
                      <a:rPr lang="en-US" b="0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14:m>
                  <m:oMath xmlns:m="http://schemas.openxmlformats.org/officeDocument/2006/math">
                    <m:r>
                      <a:rPr lang="en-US" b="0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0.43</m:t>
                    </m:r>
                    <m:d>
                      <m:dPr>
                        <m:ctrlPr>
                          <a:rPr lang="en-GB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b="0" i="1" dirty="0" smtClean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1.4</m:t>
                            </m:r>
                          </m:num>
                          <m:den>
                            <m:r>
                              <a:rPr lang="en-US" b="0" i="1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0.35</m:t>
                            </m:r>
                          </m:den>
                        </m:f>
                      </m:e>
                    </m:d>
                    <m:r>
                      <a:rPr lang="en-US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0.43 (4.00) = 1.72</a:t>
                </a:r>
              </a:p>
              <a:p>
                <a:r>
                  <a:rPr lang="en-US" dirty="0"/>
                  <a:t>Then use the regression equation: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𝒃</m:t>
                    </m:r>
                    <m:d>
                      <m:dPr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𝑿</m:t>
                        </m:r>
                        <m:r>
                          <a:rPr lang="en-US" sz="2400" b="1" i="0" dirty="0" smtClean="0">
                            <a:latin typeface="Cambria Math" panose="02040503050406030204" pitchFamily="18" charset="0"/>
                          </a:rPr>
                          <m:t>−</m:t>
                        </m:r>
                        <m:acc>
                          <m:accPr>
                            <m:chr m:val="̅"/>
                            <m:ctrlPr>
                              <a:rPr lang="en-US" sz="2400" b="1" i="1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US" sz="2400" b="1" i="1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</m:acc>
                      </m:e>
                    </m:d>
                  </m:oMath>
                </a14:m>
                <a:endParaRPr lang="en-US" dirty="0"/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𝟓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𝟑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𝟏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𝟕𝟐</m:t>
                    </m:r>
                    <m:d>
                      <m:dPr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sz="2400" b="1" i="1" dirty="0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400" b="1" i="1" dirty="0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𝟓𝟎</m:t>
                        </m:r>
                        <m:r>
                          <a:rPr lang="en-US" sz="2400" b="1" i="0" dirty="0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𝟑𝟐</m:t>
                        </m:r>
                      </m:e>
                    </m:d>
                  </m:oMath>
                </a14:m>
                <a:endParaRPr lang="en-US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4" y="1462046"/>
                <a:ext cx="11481847" cy="4321237"/>
              </a:xfrm>
              <a:blipFill>
                <a:blip r:embed="rId3"/>
                <a:stretch>
                  <a:fillRect l="-902" t="-2250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E216478F-3A69-5899-4FBD-C5573337F4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0418" y="3801911"/>
            <a:ext cx="5328366" cy="1981372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FCD44EB5-B23B-0894-7C41-BA3A0043BEFA}"/>
              </a:ext>
            </a:extLst>
          </p:cNvPr>
          <p:cNvCxnSpPr>
            <a:cxnSpLocks/>
          </p:cNvCxnSpPr>
          <p:nvPr/>
        </p:nvCxnSpPr>
        <p:spPr>
          <a:xfrm>
            <a:off x="2113808" y="4191990"/>
            <a:ext cx="5118265" cy="558140"/>
          </a:xfrm>
          <a:prstGeom prst="straightConnector1">
            <a:avLst/>
          </a:prstGeom>
          <a:ln w="28575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42222D1-13F6-76FC-39CD-C774C0C2B4E3}"/>
              </a:ext>
            </a:extLst>
          </p:cNvPr>
          <p:cNvCxnSpPr>
            <a:cxnSpLocks/>
          </p:cNvCxnSpPr>
          <p:nvPr/>
        </p:nvCxnSpPr>
        <p:spPr>
          <a:xfrm flipV="1">
            <a:off x="3158836" y="2861953"/>
            <a:ext cx="3158837" cy="1045029"/>
          </a:xfrm>
          <a:prstGeom prst="straightConnector1">
            <a:avLst/>
          </a:prstGeom>
          <a:ln w="28575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6C0EBF57-F169-10AA-0C64-BDD1BA6A99EC}"/>
              </a:ext>
            </a:extLst>
          </p:cNvPr>
          <p:cNvCxnSpPr>
            <a:cxnSpLocks/>
          </p:cNvCxnSpPr>
          <p:nvPr/>
        </p:nvCxnSpPr>
        <p:spPr>
          <a:xfrm flipV="1">
            <a:off x="4001984" y="1828800"/>
            <a:ext cx="3443845" cy="2078182"/>
          </a:xfrm>
          <a:prstGeom prst="straightConnector1">
            <a:avLst/>
          </a:prstGeom>
          <a:ln w="28575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B95BA08-8AE5-16D2-E8C2-1E21EB81EB8B}"/>
              </a:ext>
            </a:extLst>
          </p:cNvPr>
          <p:cNvCxnSpPr>
            <a:cxnSpLocks/>
          </p:cNvCxnSpPr>
          <p:nvPr/>
        </p:nvCxnSpPr>
        <p:spPr>
          <a:xfrm>
            <a:off x="5070764" y="4061361"/>
            <a:ext cx="2291937" cy="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21628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4" y="1462046"/>
                <a:ext cx="11481847" cy="432123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Suppose we want to predict the value of Y for X=1.50 </a:t>
                </a:r>
              </a:p>
              <a:p>
                <a:r>
                  <a:rPr lang="en-US" dirty="0"/>
                  <a:t>To find the answer to this question, first find the value of b: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GB" i="0" dirty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dirty="0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dirty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 dirty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d>
                      <m:dPr>
                        <m:ctrlPr>
                          <a:rPr lang="en-GB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i="1" dirty="0" smtClean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GB" i="1" baseline="-25000" dirty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𝑦</m:t>
                            </m:r>
                          </m:num>
                          <m:den>
                            <m:r>
                              <a:rPr lang="en-GB" i="1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US" b="0" i="1" baseline="-25000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den>
                        </m:f>
                      </m:e>
                    </m:d>
                    <m:r>
                      <a:rPr lang="en-US" b="0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14:m>
                  <m:oMath xmlns:m="http://schemas.openxmlformats.org/officeDocument/2006/math">
                    <m:r>
                      <a:rPr lang="en-US" b="0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0.43</m:t>
                    </m:r>
                    <m:d>
                      <m:dPr>
                        <m:ctrlPr>
                          <a:rPr lang="en-GB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b="0" i="1" dirty="0" smtClean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1.4</m:t>
                            </m:r>
                          </m:num>
                          <m:den>
                            <m:r>
                              <a:rPr lang="en-US" b="0" i="1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0.35</m:t>
                            </m:r>
                          </m:den>
                        </m:f>
                      </m:e>
                    </m:d>
                    <m:r>
                      <a:rPr lang="en-US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0.43 (4.00) = 1.72</a:t>
                </a:r>
              </a:p>
              <a:p>
                <a:r>
                  <a:rPr lang="en-US" dirty="0"/>
                  <a:t>Then use the regression equation: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𝒃</m:t>
                    </m:r>
                    <m:d>
                      <m:dPr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𝑿</m:t>
                        </m:r>
                        <m:r>
                          <a:rPr lang="en-US" sz="2400" b="1" i="0" dirty="0" smtClean="0">
                            <a:latin typeface="Cambria Math" panose="02040503050406030204" pitchFamily="18" charset="0"/>
                          </a:rPr>
                          <m:t>−</m:t>
                        </m:r>
                        <m:acc>
                          <m:accPr>
                            <m:chr m:val="̅"/>
                            <m:ctrlPr>
                              <a:rPr lang="en-US" sz="2400" b="1" i="1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US" sz="2400" b="1" i="1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</m:acc>
                      </m:e>
                    </m:d>
                  </m:oMath>
                </a14:m>
                <a:endParaRPr lang="en-US" dirty="0"/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𝟓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𝟑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𝟏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𝟕𝟐</m:t>
                    </m:r>
                    <m:d>
                      <m:dPr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sz="2400" b="1" i="1" dirty="0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400" b="1" i="1" dirty="0" smtClean="0">
                            <a:solidFill>
                              <a:srgbClr val="FFC000"/>
                            </a:solidFill>
                            <a:latin typeface="Cambria Math" panose="02040503050406030204" pitchFamily="18" charset="0"/>
                          </a:rPr>
                          <m:t>𝟓𝟎</m:t>
                        </m:r>
                        <m:r>
                          <a:rPr lang="en-US" sz="2400" b="1" i="0" dirty="0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𝟑𝟐</m:t>
                        </m:r>
                      </m:e>
                    </m:d>
                  </m:oMath>
                </a14:m>
                <a:endParaRPr lang="en-US" dirty="0"/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𝟓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𝟑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𝟏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𝟕𝟐</m:t>
                    </m:r>
                    <m:d>
                      <m:dPr>
                        <m:ctrlP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𝟎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𝟏𝟖</m:t>
                        </m:r>
                      </m:e>
                    </m:d>
                  </m:oMath>
                </a14:m>
                <a:endParaRPr lang="en-US" dirty="0"/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𝟓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𝟑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𝟑𝟏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𝟓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𝟔𝟐</m:t>
                    </m:r>
                  </m:oMath>
                </a14:m>
                <a:endParaRPr lang="en-US" b="1" dirty="0">
                  <a:solidFill>
                    <a:schemeClr val="tx1"/>
                  </a:solidFill>
                </a:endParaRP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4" y="1462046"/>
                <a:ext cx="11481847" cy="4321237"/>
              </a:xfrm>
              <a:blipFill>
                <a:blip r:embed="rId3"/>
                <a:stretch>
                  <a:fillRect l="-902" t="-2250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E216478F-3A69-5899-4FBD-C5573337F4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0418" y="3801911"/>
            <a:ext cx="5328366" cy="1981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34668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5AD2C-B468-D4E9-2585-18B428386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947553"/>
            <a:ext cx="11481847" cy="3835730"/>
          </a:xfrm>
          <a:ln>
            <a:solidFill>
              <a:schemeClr val="tx1"/>
            </a:solidFill>
            <a:prstDash val="sysDash"/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b="1" dirty="0"/>
              <a:t>The researcher’s child will spend 31 minutes more studying than the 5.3 hours the average students as the researcher paid him a little more than the average student was paid.</a:t>
            </a:r>
            <a:endParaRPr lang="en-US" b="1" dirty="0">
              <a:solidFill>
                <a:schemeClr val="tx1"/>
              </a:solidFill>
            </a:endParaRPr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216478F-3A69-5899-4FBD-C5573337F4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0418" y="3801911"/>
            <a:ext cx="5328366" cy="1981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7411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5AD2C-B468-D4E9-2585-18B428386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5737781" cy="3933907"/>
          </a:xfrm>
          <a:ln>
            <a:solidFill>
              <a:schemeClr val="tx1"/>
            </a:solidFill>
            <a:prstDash val="sysDash"/>
          </a:ln>
        </p:spPr>
        <p:txBody>
          <a:bodyPr>
            <a:normAutofit/>
          </a:bodyPr>
          <a:lstStyle/>
          <a:p>
            <a:r>
              <a:rPr lang="en-GB" dirty="0"/>
              <a:t>Although we have made a prediction, we are not likely to be exact</a:t>
            </a:r>
          </a:p>
          <a:p>
            <a:pPr lvl="1"/>
            <a:r>
              <a:rPr lang="en-GB" dirty="0"/>
              <a:t>It is closer than chance though!</a:t>
            </a:r>
          </a:p>
          <a:p>
            <a:r>
              <a:rPr lang="en-GB" dirty="0"/>
              <a:t>We are effectively fitting a line through the correlated data and making our prediction along that line.</a:t>
            </a:r>
          </a:p>
          <a:p>
            <a:pPr marL="0" indent="0" algn="ctr">
              <a:buNone/>
            </a:pPr>
            <a:endParaRPr lang="en-GB" sz="3200" b="1" baseline="-25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B34B355-9A5E-08F2-9D43-1259305E97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0465" y="1485537"/>
            <a:ext cx="4698595" cy="4072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6908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5AD2C-B468-D4E9-2585-18B428386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5737781" cy="3933907"/>
          </a:xfrm>
          <a:ln>
            <a:solidFill>
              <a:schemeClr val="tx1"/>
            </a:solidFill>
            <a:prstDash val="sysDash"/>
          </a:ln>
        </p:spPr>
        <p:txBody>
          <a:bodyPr>
            <a:normAutofit/>
          </a:bodyPr>
          <a:lstStyle/>
          <a:p>
            <a:r>
              <a:rPr lang="en-GB" sz="3200" dirty="0"/>
              <a:t>The higher the correlation, the better the prediction</a:t>
            </a:r>
          </a:p>
          <a:p>
            <a:endParaRPr lang="en-GB" sz="3200" dirty="0"/>
          </a:p>
          <a:p>
            <a:pPr lvl="1"/>
            <a:r>
              <a:rPr lang="en-GB" sz="2800" dirty="0"/>
              <a:t>i.e. if </a:t>
            </a:r>
            <a:r>
              <a:rPr lang="en-GB" sz="2800" dirty="0" err="1"/>
              <a:t>r</a:t>
            </a:r>
            <a:r>
              <a:rPr lang="en-GB" sz="2800" baseline="-25000" dirty="0" err="1"/>
              <a:t>Xy</a:t>
            </a:r>
            <a:r>
              <a:rPr lang="en-GB" sz="2800" dirty="0"/>
              <a:t> is +1.00 or-1.00 then prediction will be perfect</a:t>
            </a:r>
          </a:p>
          <a:p>
            <a:pPr lvl="1"/>
            <a:endParaRPr lang="en-GB" sz="2800" dirty="0"/>
          </a:p>
          <a:p>
            <a:r>
              <a:rPr lang="en-GB" sz="3200" dirty="0"/>
              <a:t>The ideal is to minimise errors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B9CC43-1EF9-DF38-EB27-90E084E847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755380" y="1825623"/>
            <a:ext cx="4882438" cy="3840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3024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Standard Error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6" y="1481241"/>
                <a:ext cx="11481847" cy="4230790"/>
              </a:xfrm>
            </p:spPr>
            <p:txBody>
              <a:bodyPr/>
              <a:lstStyle/>
              <a:p>
                <a:r>
                  <a:rPr lang="en-US" dirty="0"/>
                  <a:t>This informs how far our sample statistic deviates from the actual population mean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dirty="0">
                              <a:latin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b="1" i="1" dirty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b="1" i="0" dirty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b="1" i="0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𝐒</m:t>
                          </m:r>
                          <m:r>
                            <a:rPr lang="en-GB" b="1" i="1" dirty="0">
                              <a:latin typeface="Cambria Math" panose="02040503050406030204" pitchFamily="18" charset="0"/>
                            </a:rPr>
                            <m:t>𝑫</m:t>
                          </m:r>
                          <m:r>
                            <a:rPr lang="en-GB" b="1" i="1" baseline="-25000" dirty="0">
                              <a:latin typeface="Cambria Math" panose="02040503050406030204" pitchFamily="18" charset="0"/>
                            </a:rPr>
                            <m:t>𝒚</m:t>
                          </m:r>
                          <m:rad>
                            <m:radPr>
                              <m:degHide m:val="on"/>
                              <m:ctrlPr>
                                <a:rPr lang="en-GB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</m:rad>
                          <m:sSubSup>
                            <m:sSubSupPr>
                              <m:ctrlPr>
                                <a:rPr lang="en-GB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b="1" i="1" baseline="-25000" dirty="0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  <m:sup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e>
                      </m:d>
                      <m:rad>
                        <m:radPr>
                          <m:degHide m:val="on"/>
                          <m:ctrlPr>
                            <a:rPr lang="en-GB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en-GB" b="1" dirty="0"/>
              </a:p>
              <a:p>
                <a:r>
                  <a:rPr lang="en-GB" dirty="0"/>
                  <a:t>Where: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𝝈</m:t>
                        </m:r>
                      </m:e>
                      <m:sub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𝒆𝒔𝒕</m:t>
                        </m:r>
                      </m:sub>
                    </m:sSub>
                  </m:oMath>
                </a14:m>
                <a:r>
                  <a:rPr lang="en-GB" dirty="0"/>
                  <a:t> is the Standard Error of the prediction (estimate)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US" b="1" i="0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𝐒</m:t>
                    </m:r>
                    <m:r>
                      <a:rPr lang="en-GB" b="1" i="1" dirty="0">
                        <a:latin typeface="Cambria Math" panose="02040503050406030204" pitchFamily="18" charset="0"/>
                      </a:rPr>
                      <m:t>𝑫</m:t>
                    </m:r>
                    <m:r>
                      <a:rPr lang="en-GB" b="1" i="1" baseline="-25000" dirty="0">
                        <a:latin typeface="Cambria Math" panose="02040503050406030204" pitchFamily="18" charset="0"/>
                      </a:rPr>
                      <m:t>𝒚</m:t>
                    </m:r>
                  </m:oMath>
                </a14:m>
                <a:r>
                  <a:rPr lang="en-GB" dirty="0"/>
                  <a:t> is the Standard Deviation of Y</a:t>
                </a:r>
              </a:p>
              <a:p>
                <a:pPr lvl="1"/>
                <a:r>
                  <a:rPr lang="en-GB" b="1" i="1" dirty="0"/>
                  <a:t>r</a:t>
                </a:r>
                <a:r>
                  <a:rPr lang="en-GB" b="1" dirty="0">
                    <a:solidFill>
                      <a:srgbClr val="836967"/>
                    </a:solidFill>
                  </a:rPr>
                  <a:t>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b="1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1" i="1" baseline="-25000" dirty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  <m:sub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𝒚</m:t>
                        </m:r>
                      </m:sub>
                      <m:sup>
                        <m:r>
                          <a:rPr lang="en-GB" b="1" i="0" dirty="0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bSup>
                  </m:oMath>
                </a14:m>
                <a:r>
                  <a:rPr lang="en-GB" b="1" i="1" dirty="0"/>
                  <a:t> </a:t>
                </a:r>
                <a:r>
                  <a:rPr lang="en-GB" dirty="0"/>
                  <a:t>is the square of the correlation coefficient (Pearson’s)</a:t>
                </a:r>
              </a:p>
              <a:p>
                <a:pPr lvl="1"/>
                <a:r>
                  <a:rPr lang="en-GB" b="1" i="1" dirty="0"/>
                  <a:t>N</a:t>
                </a:r>
                <a:r>
                  <a:rPr lang="en-GB" dirty="0"/>
                  <a:t> is the number of observations (pairs)</a:t>
                </a:r>
                <a:endParaRPr lang="en-GB" b="1" i="1" dirty="0"/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6" y="1481241"/>
                <a:ext cx="11481847" cy="4230790"/>
              </a:xfrm>
              <a:blipFill>
                <a:blip r:embed="rId3"/>
                <a:stretch>
                  <a:fillRect l="-955" t="-2450" r="-1805" b="-72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6836827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Standard Error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6" y="1481241"/>
                <a:ext cx="11481847" cy="4230790"/>
              </a:xfrm>
            </p:spPr>
            <p:txBody>
              <a:bodyPr/>
              <a:lstStyle/>
              <a:p>
                <a:r>
                  <a:rPr lang="en-US" dirty="0"/>
                  <a:t>This informs how far our sample statistic deviates from the actual population mean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dirty="0">
                              <a:latin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b="1" i="1" dirty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b="1" i="0" dirty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b="1" i="0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𝐒</m:t>
                          </m:r>
                          <m:r>
                            <a:rPr lang="en-GB" b="1" i="1" dirty="0">
                              <a:latin typeface="Cambria Math" panose="02040503050406030204" pitchFamily="18" charset="0"/>
                            </a:rPr>
                            <m:t>𝑫</m:t>
                          </m:r>
                          <m:r>
                            <a:rPr lang="en-GB" b="1" i="1" baseline="-25000" dirty="0">
                              <a:latin typeface="Cambria Math" panose="02040503050406030204" pitchFamily="18" charset="0"/>
                            </a:rPr>
                            <m:t>𝒚</m:t>
                          </m:r>
                          <m:rad>
                            <m:radPr>
                              <m:degHide m:val="on"/>
                              <m:ctrlPr>
                                <a:rPr lang="en-GB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</m:rad>
                          <m:sSubSup>
                            <m:sSubSupPr>
                              <m:ctrlPr>
                                <a:rPr lang="en-GB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b="1" i="1" baseline="-25000" dirty="0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  <m:sup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e>
                      </m:d>
                      <m:rad>
                        <m:radPr>
                          <m:degHide m:val="on"/>
                          <m:ctrlPr>
                            <a:rPr lang="en-GB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en-GB" b="1" dirty="0"/>
              </a:p>
              <a:p>
                <a:r>
                  <a:rPr lang="en-US" dirty="0"/>
                  <a:t>If </a:t>
                </a:r>
                <a:r>
                  <a:rPr lang="en-US" b="1" i="1" dirty="0"/>
                  <a:t>N </a:t>
                </a:r>
                <a:r>
                  <a:rPr lang="en-US" dirty="0"/>
                  <a:t>is large, then the term in </a:t>
                </a:r>
                <a:r>
                  <a:rPr lang="en-US" b="1" i="1" dirty="0"/>
                  <a:t>N</a:t>
                </a:r>
                <a:r>
                  <a:rPr lang="en-US" dirty="0"/>
                  <a:t> is reduced to 1 and is dropped from the equation.</a:t>
                </a:r>
              </a:p>
              <a:p>
                <a:pPr lvl="1"/>
                <a:r>
                  <a:rPr lang="en-US" dirty="0"/>
                  <a:t>“Large” is normally defined as greater or equal to 30.</a:t>
                </a:r>
                <a:endParaRPr lang="en-GB" dirty="0"/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6" y="1481241"/>
                <a:ext cx="11481847" cy="4230790"/>
              </a:xfrm>
              <a:blipFill>
                <a:blip r:embed="rId3"/>
                <a:stretch>
                  <a:fillRect l="-955" t="-2450" r="-180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3912772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Standard Error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6" y="1481241"/>
                <a:ext cx="11481847" cy="4230790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US" dirty="0"/>
                  <a:t>Another example:</a:t>
                </a:r>
              </a:p>
              <a:p>
                <a:pPr lvl="1"/>
                <a:r>
                  <a:rPr lang="en-US" dirty="0"/>
                  <a:t>The university that the researcher’s son will go to uses an admissions test to predict the expected </a:t>
                </a:r>
                <a:r>
                  <a:rPr lang="en-US" dirty="0">
                    <a:highlight>
                      <a:srgbClr val="FFFF00"/>
                    </a:highlight>
                  </a:rPr>
                  <a:t>GPA</a:t>
                </a:r>
                <a:r>
                  <a:rPr lang="en-US" dirty="0"/>
                  <a:t> (Grade Point Average) of the incoming students. Over the years the </a:t>
                </a:r>
                <a:r>
                  <a:rPr lang="en-US" dirty="0">
                    <a:highlight>
                      <a:srgbClr val="FFFF00"/>
                    </a:highlight>
                  </a:rPr>
                  <a:t>mean score of test admissions (X) </a:t>
                </a:r>
                <a:r>
                  <a:rPr lang="en-US" dirty="0"/>
                  <a:t>has been established to be </a:t>
                </a:r>
                <a:r>
                  <a:rPr lang="en-US" dirty="0">
                    <a:highlight>
                      <a:srgbClr val="FFFF00"/>
                    </a:highlight>
                  </a:rPr>
                  <a:t>50</a:t>
                </a:r>
                <a:r>
                  <a:rPr lang="en-US" dirty="0"/>
                  <a:t> with a </a:t>
                </a:r>
                <a:r>
                  <a:rPr lang="en-US" dirty="0">
                    <a:highlight>
                      <a:srgbClr val="FFFF00"/>
                    </a:highlight>
                  </a:rPr>
                  <a:t>Standard Deviation of 10.</a:t>
                </a:r>
              </a:p>
              <a:p>
                <a:pPr lvl="1"/>
                <a:r>
                  <a:rPr lang="en-US" dirty="0"/>
                  <a:t>The </a:t>
                </a:r>
                <a:r>
                  <a:rPr lang="en-US" dirty="0">
                    <a:highlight>
                      <a:srgbClr val="FFFF00"/>
                    </a:highlight>
                  </a:rPr>
                  <a:t>mean Frosh GPA (Y) is 2.40</a:t>
                </a:r>
                <a:r>
                  <a:rPr lang="en-US" dirty="0"/>
                  <a:t> with a </a:t>
                </a:r>
                <a:r>
                  <a:rPr lang="en-US" dirty="0">
                    <a:highlight>
                      <a:srgbClr val="FFFF00"/>
                    </a:highlight>
                  </a:rPr>
                  <a:t>Standard Deviation of 0.6</a:t>
                </a:r>
                <a:r>
                  <a:rPr lang="en-US" dirty="0"/>
                  <a:t>. The </a:t>
                </a:r>
                <a:r>
                  <a:rPr lang="en-US" dirty="0">
                    <a:highlight>
                      <a:srgbClr val="FFFF00"/>
                    </a:highlight>
                  </a:rPr>
                  <a:t>correlation</a:t>
                </a:r>
                <a:r>
                  <a:rPr lang="en-US" dirty="0"/>
                  <a:t> between these variables is </a:t>
                </a:r>
                <a:r>
                  <a:rPr lang="en-US" dirty="0">
                    <a:highlight>
                      <a:srgbClr val="FFFF00"/>
                    </a:highlight>
                  </a:rPr>
                  <a:t>+0.70.</a:t>
                </a:r>
              </a:p>
              <a:p>
                <a:r>
                  <a:rPr lang="en-GB" dirty="0"/>
                  <a:t>The researcher’s child took the test and got a score of 34. To predict their GPA using Linear Regression, First calculate the prediction…</a:t>
                </a:r>
              </a:p>
              <a:p>
                <a:pPr lvl="1"/>
                <a:endParaRPr lang="en-US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40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40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40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40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4000" b="1" i="1" dirty="0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40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4000" b="1" i="1" dirty="0" smtClean="0"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40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4000" b="1" i="1" dirty="0" smtClean="0"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40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40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4000" b="1" i="1" dirty="0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US" dirty="0">
                  <a:highlight>
                    <a:srgbClr val="FFFF00"/>
                  </a:highlight>
                </a:endParaRPr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6" y="1481241"/>
                <a:ext cx="11481847" cy="4230790"/>
              </a:xfrm>
              <a:blipFill>
                <a:blip r:embed="rId3"/>
                <a:stretch>
                  <a:fillRect l="-955" t="-3314" r="-15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2786897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Calculate </a:t>
            </a:r>
            <a:r>
              <a:rPr lang="en-US" sz="6000" b="1" i="1" dirty="0"/>
              <a:t>b…</a:t>
            </a:r>
            <a:endParaRPr lang="en-GB" sz="6000" b="1" i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6" y="1481241"/>
                <a:ext cx="11481847" cy="4230790"/>
              </a:xfrm>
            </p:spPr>
            <p:txBody>
              <a:bodyPr>
                <a:normAutofit/>
              </a:bodyPr>
              <a:lstStyle/>
              <a:p>
                <a:pPr marL="457200" lvl="1" indent="0">
                  <a:buNone/>
                </a:pPr>
                <a:r>
                  <a:rPr lang="en-GB" sz="2800" dirty="0"/>
                  <a:t>		</a:t>
                </a:r>
                <a14:m>
                  <m:oMath xmlns:m="http://schemas.openxmlformats.org/officeDocument/2006/math">
                    <m:r>
                      <a:rPr lang="en-GB" sz="3200" i="1" dirty="0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GB" sz="3200" i="0" dirty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3200" i="1" dirty="0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 dirty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sz="3200" i="1" dirty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d>
                      <m:dPr>
                        <m:ctrlPr>
                          <a:rPr lang="en-GB" sz="3200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sz="3200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3200" i="1" dirty="0" smtClean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GB" sz="3200" i="1" baseline="-25000" dirty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𝑦</m:t>
                            </m:r>
                          </m:num>
                          <m:den>
                            <m:r>
                              <a:rPr lang="en-GB" sz="3200" i="1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US" sz="3200" b="0" i="1" baseline="-25000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den>
                        </m:f>
                      </m:e>
                    </m:d>
                  </m:oMath>
                </a14:m>
                <a:endParaRPr lang="en-US" sz="2800" dirty="0"/>
              </a:p>
              <a:p>
                <a:pPr marL="457200" lvl="1" indent="0">
                  <a:buNone/>
                </a:pPr>
                <a:endParaRPr lang="en-US" sz="2800" dirty="0"/>
              </a:p>
              <a:p>
                <a:pPr marL="457200" lvl="1" indent="0">
                  <a:buNone/>
                </a:pPr>
                <a:r>
                  <a:rPr lang="en-US" sz="2800" dirty="0"/>
                  <a:t>		</a:t>
                </a:r>
                <a:r>
                  <a:rPr lang="en-GB" sz="2800" dirty="0"/>
                  <a:t> </a:t>
                </a:r>
                <a14:m>
                  <m:oMath xmlns:m="http://schemas.openxmlformats.org/officeDocument/2006/math">
                    <m:r>
                      <a:rPr lang="en-GB" sz="2800" i="1" dirty="0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GB" sz="2800" i="0" dirty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800" b="0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0.70</m:t>
                    </m:r>
                    <m:d>
                      <m:dPr>
                        <m:ctrlPr>
                          <a:rPr lang="en-GB" sz="2800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sz="2800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2800" b="0" i="1" dirty="0" smtClean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0.60</m:t>
                            </m:r>
                          </m:num>
                          <m:den>
                            <m:r>
                              <a:rPr lang="en-US" sz="2800" i="1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  <m:r>
                              <a:rPr lang="en-US" sz="2800" b="0" i="1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0</m:t>
                            </m:r>
                          </m:den>
                        </m:f>
                      </m:e>
                    </m:d>
                  </m:oMath>
                </a14:m>
                <a:endParaRPr lang="en-US" sz="2800" dirty="0"/>
              </a:p>
              <a:p>
                <a:pPr marL="457200" lvl="1" indent="0">
                  <a:buNone/>
                </a:pPr>
                <a:endParaRPr lang="en-US" sz="2800" dirty="0"/>
              </a:p>
              <a:p>
                <a:pPr marL="457200" lvl="1" indent="0">
                  <a:buNone/>
                </a:pPr>
                <a:r>
                  <a:rPr lang="en-US" sz="2800" dirty="0"/>
                  <a:t>		</a:t>
                </a:r>
                <a:r>
                  <a:rPr lang="en-GB" sz="2800" dirty="0"/>
                  <a:t> </a:t>
                </a:r>
                <a14:m>
                  <m:oMath xmlns:m="http://schemas.openxmlformats.org/officeDocument/2006/math">
                    <m:r>
                      <a:rPr lang="en-GB" sz="2800" i="1" dirty="0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GB" sz="2800" i="0" dirty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800" b="0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0.70</m:t>
                    </m:r>
                    <m:r>
                      <a:rPr lang="en-US" sz="2800" b="0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×</m:t>
                    </m:r>
                  </m:oMath>
                </a14:m>
                <a:r>
                  <a:rPr lang="en-US" sz="2800" dirty="0"/>
                  <a:t> 0.06 = 0.042</a:t>
                </a:r>
              </a:p>
            </p:txBody>
          </p:sp>
        </mc:Choice>
        <mc:Fallback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6" y="1481241"/>
                <a:ext cx="11481847" cy="4230790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2" name="Content Placeholder 6">
                <a:extLst>
                  <a:ext uri="{FF2B5EF4-FFF2-40B4-BE49-F238E27FC236}">
                    <a16:creationId xmlns:a16="http://schemas.microsoft.com/office/drawing/2014/main" id="{3EE7C9CD-CA63-27EE-343E-CB73878D9E98}"/>
                  </a:ext>
                </a:extLst>
              </p:cNvPr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2961783211"/>
                  </p:ext>
                </p:extLst>
              </p:nvPr>
            </p:nvGraphicFramePr>
            <p:xfrm>
              <a:off x="7837714" y="1944378"/>
              <a:ext cx="3515097" cy="259080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3515097">
                      <a:extLst>
                        <a:ext uri="{9D8B030D-6E8A-4147-A177-3AD203B41FA5}">
                          <a16:colId xmlns:a16="http://schemas.microsoft.com/office/drawing/2014/main" val="393331448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US" sz="1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𝑿</m:t>
                                  </m:r>
                                </m:e>
                              </m:acc>
                            </m:oMath>
                          </a14:m>
                          <a:r>
                            <a:rPr lang="en-GB" dirty="0">
                              <a:solidFill>
                                <a:schemeClr val="tx1"/>
                              </a:solidFill>
                            </a:rPr>
                            <a:t> = 50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0294147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>
                              <a:solidFill>
                                <a:srgbClr val="FF0000"/>
                              </a:solidFill>
                            </a:rPr>
                            <a:t>SD</a:t>
                          </a:r>
                          <a:r>
                            <a:rPr lang="en-US" b="1" baseline="-25000" dirty="0">
                              <a:solidFill>
                                <a:srgbClr val="FF0000"/>
                              </a:solidFill>
                            </a:rPr>
                            <a:t>x </a:t>
                          </a:r>
                          <a:r>
                            <a:rPr lang="en-US" b="1" baseline="0" dirty="0">
                              <a:solidFill>
                                <a:srgbClr val="FF0000"/>
                              </a:solidFill>
                            </a:rPr>
                            <a:t>= 10</a:t>
                          </a:r>
                          <a:endParaRPr lang="en-GB" b="1" baseline="0" dirty="0">
                            <a:solidFill>
                              <a:srgbClr val="FF000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447638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US" sz="1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𝒀</m:t>
                                  </m:r>
                                </m:e>
                              </m:acc>
                            </m:oMath>
                          </a14:m>
                          <a:r>
                            <a:rPr lang="en-GB" b="1" dirty="0">
                              <a:solidFill>
                                <a:schemeClr val="tx1"/>
                              </a:solidFill>
                            </a:rPr>
                            <a:t> = 2.4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51090159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>
                              <a:solidFill>
                                <a:srgbClr val="00B0F0"/>
                              </a:solidFill>
                            </a:rPr>
                            <a:t>SD</a:t>
                          </a:r>
                          <a:r>
                            <a:rPr lang="en-US" b="1" baseline="-25000" dirty="0">
                              <a:solidFill>
                                <a:srgbClr val="00B0F0"/>
                              </a:solidFill>
                            </a:rPr>
                            <a:t>y</a:t>
                          </a:r>
                          <a:r>
                            <a:rPr lang="en-US" b="1" baseline="0" dirty="0">
                              <a:solidFill>
                                <a:srgbClr val="00B0F0"/>
                              </a:solidFill>
                            </a:rPr>
                            <a:t> = 0.60</a:t>
                          </a:r>
                          <a:endParaRPr lang="en-GB" b="1" baseline="-25000" dirty="0">
                            <a:solidFill>
                              <a:srgbClr val="00B0F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732091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r>
                                <a:rPr lang="en-US" b="1" i="1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  <m:r>
                                <a:rPr lang="en-US" b="1" i="1" baseline="-25000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𝒙𝒚</m:t>
                              </m:r>
                            </m:oMath>
                          </a14:m>
                          <a:r>
                            <a:rPr lang="en-GB" b="1" baseline="-25000" dirty="0">
                              <a:solidFill>
                                <a:srgbClr val="00B050"/>
                              </a:solidFill>
                            </a:rPr>
                            <a:t> </a:t>
                          </a:r>
                          <a:r>
                            <a:rPr lang="en-GB" b="1" baseline="0" dirty="0">
                              <a:solidFill>
                                <a:srgbClr val="00B050"/>
                              </a:solidFill>
                            </a:rPr>
                            <a:t>= +0.70</a:t>
                          </a:r>
                          <a:endParaRPr lang="en-GB" b="1" baseline="-25000" dirty="0">
                            <a:solidFill>
                              <a:srgbClr val="00B05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833418152"/>
                      </a:ext>
                    </a:extLst>
                  </a:tr>
                  <a:tr h="23903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baseline="0" dirty="0">
                              <a:solidFill>
                                <a:schemeClr val="accent4"/>
                              </a:solidFill>
                            </a:rPr>
                            <a:t>X = 34</a:t>
                          </a:r>
                          <a:endParaRPr lang="en-GB" b="1" baseline="0" dirty="0">
                            <a:solidFill>
                              <a:schemeClr val="accent4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1872972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i="1" baseline="0" dirty="0">
                              <a:solidFill>
                                <a:schemeClr val="tx1"/>
                              </a:solidFill>
                            </a:rPr>
                            <a:t>b</a:t>
                          </a:r>
                          <a:r>
                            <a:rPr lang="en-US" b="1" i="0" baseline="0" dirty="0">
                              <a:solidFill>
                                <a:schemeClr val="tx1"/>
                              </a:solidFill>
                            </a:rPr>
                            <a:t> = 0.70(0.60/10) = 0.042</a:t>
                          </a:r>
                          <a:endParaRPr lang="en-GB" b="1" i="1" baseline="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528435694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2" name="Content Placeholder 6">
                <a:extLst>
                  <a:ext uri="{FF2B5EF4-FFF2-40B4-BE49-F238E27FC236}">
                    <a16:creationId xmlns:a16="http://schemas.microsoft.com/office/drawing/2014/main" id="{3EE7C9CD-CA63-27EE-343E-CB73878D9E98}"/>
                  </a:ext>
                </a:extLst>
              </p:cNvPr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2961783211"/>
                  </p:ext>
                </p:extLst>
              </p:nvPr>
            </p:nvGraphicFramePr>
            <p:xfrm>
              <a:off x="7837714" y="1944378"/>
              <a:ext cx="3515097" cy="259080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3515097">
                      <a:extLst>
                        <a:ext uri="{9D8B030D-6E8A-4147-A177-3AD203B41FA5}">
                          <a16:colId xmlns:a16="http://schemas.microsoft.com/office/drawing/2014/main" val="393331448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173" t="-8197" r="-692" b="-62295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70294147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>
                              <a:solidFill>
                                <a:srgbClr val="FF0000"/>
                              </a:solidFill>
                            </a:rPr>
                            <a:t>SD</a:t>
                          </a:r>
                          <a:r>
                            <a:rPr lang="en-US" b="1" baseline="-25000" dirty="0">
                              <a:solidFill>
                                <a:srgbClr val="FF0000"/>
                              </a:solidFill>
                            </a:rPr>
                            <a:t>x </a:t>
                          </a:r>
                          <a:r>
                            <a:rPr lang="en-US" b="1" baseline="0" dirty="0">
                              <a:solidFill>
                                <a:srgbClr val="FF0000"/>
                              </a:solidFill>
                            </a:rPr>
                            <a:t>= 10</a:t>
                          </a:r>
                          <a:endParaRPr lang="en-GB" b="1" baseline="0" dirty="0">
                            <a:solidFill>
                              <a:srgbClr val="FF000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447638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173" t="-208197" r="-692" b="-42295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51090159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>
                              <a:solidFill>
                                <a:srgbClr val="00B0F0"/>
                              </a:solidFill>
                            </a:rPr>
                            <a:t>SD</a:t>
                          </a:r>
                          <a:r>
                            <a:rPr lang="en-US" b="1" baseline="-25000" dirty="0">
                              <a:solidFill>
                                <a:srgbClr val="00B0F0"/>
                              </a:solidFill>
                            </a:rPr>
                            <a:t>y</a:t>
                          </a:r>
                          <a:r>
                            <a:rPr lang="en-US" b="1" baseline="0" dirty="0">
                              <a:solidFill>
                                <a:srgbClr val="00B0F0"/>
                              </a:solidFill>
                            </a:rPr>
                            <a:t> = 0.60</a:t>
                          </a:r>
                          <a:endParaRPr lang="en-GB" b="1" baseline="-25000" dirty="0">
                            <a:solidFill>
                              <a:srgbClr val="00B0F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732091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173" t="-408197" r="-692" b="-22295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833418152"/>
                      </a:ext>
                    </a:extLst>
                  </a:tr>
                  <a:tr h="36576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baseline="0" dirty="0">
                              <a:solidFill>
                                <a:schemeClr val="accent4"/>
                              </a:solidFill>
                            </a:rPr>
                            <a:t>X = 34</a:t>
                          </a:r>
                          <a:endParaRPr lang="en-GB" b="1" baseline="0" dirty="0">
                            <a:solidFill>
                              <a:schemeClr val="accent4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1872972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i="1" baseline="0" dirty="0">
                              <a:solidFill>
                                <a:schemeClr val="tx1"/>
                              </a:solidFill>
                            </a:rPr>
                            <a:t>b</a:t>
                          </a:r>
                          <a:r>
                            <a:rPr lang="en-US" b="1" i="0" baseline="0" dirty="0">
                              <a:solidFill>
                                <a:schemeClr val="tx1"/>
                              </a:solidFill>
                            </a:rPr>
                            <a:t> = 0.70(0.60/10) = 0.042</a:t>
                          </a:r>
                          <a:endParaRPr lang="en-GB" b="1" i="1" baseline="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528435694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36806406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Calculate Prediction…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7" name="Content Placeholder 6">
                <a:extLst>
                  <a:ext uri="{FF2B5EF4-FFF2-40B4-BE49-F238E27FC236}">
                    <a16:creationId xmlns:a16="http://schemas.microsoft.com/office/drawing/2014/main" id="{6810EB85-C5E2-33F3-3E3F-AC291BA10267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1452277151"/>
                  </p:ext>
                </p:extLst>
              </p:nvPr>
            </p:nvGraphicFramePr>
            <p:xfrm>
              <a:off x="7837714" y="1944378"/>
              <a:ext cx="3515097" cy="259080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3515097">
                      <a:extLst>
                        <a:ext uri="{9D8B030D-6E8A-4147-A177-3AD203B41FA5}">
                          <a16:colId xmlns:a16="http://schemas.microsoft.com/office/drawing/2014/main" val="393331448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US" sz="1800" b="1" i="1" dirty="0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𝑿</m:t>
                                  </m:r>
                                </m:e>
                              </m:acc>
                            </m:oMath>
                          </a14:m>
                          <a:r>
                            <a:rPr lang="en-GB" dirty="0">
                              <a:solidFill>
                                <a:srgbClr val="FF0000"/>
                              </a:solidFill>
                            </a:rPr>
                            <a:t> = 50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0294147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/>
                            <a:t>SD</a:t>
                          </a:r>
                          <a:r>
                            <a:rPr lang="en-US" b="1" baseline="-25000" dirty="0"/>
                            <a:t>x </a:t>
                          </a:r>
                          <a:r>
                            <a:rPr lang="en-US" b="1" baseline="0" dirty="0"/>
                            <a:t>= 10</a:t>
                          </a:r>
                          <a:endParaRPr lang="en-GB" b="1" baseline="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447638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US" sz="1800" b="1" i="1" dirty="0" smtClean="0">
                                      <a:solidFill>
                                        <a:srgbClr val="00B05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solidFill>
                                        <a:srgbClr val="00B050"/>
                                      </a:solidFill>
                                      <a:latin typeface="Cambria Math" panose="02040503050406030204" pitchFamily="18" charset="0"/>
                                    </a:rPr>
                                    <m:t>𝒀</m:t>
                                  </m:r>
                                </m:e>
                              </m:acc>
                            </m:oMath>
                          </a14:m>
                          <a:r>
                            <a:rPr lang="en-GB" b="1" dirty="0">
                              <a:solidFill>
                                <a:srgbClr val="00B050"/>
                              </a:solidFill>
                            </a:rPr>
                            <a:t> = 2.4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51090159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/>
                            <a:t>SD</a:t>
                          </a:r>
                          <a:r>
                            <a:rPr lang="en-US" b="1" baseline="-25000" dirty="0"/>
                            <a:t>y</a:t>
                          </a:r>
                          <a:r>
                            <a:rPr lang="en-US" b="1" baseline="0" dirty="0"/>
                            <a:t> = 0.60</a:t>
                          </a:r>
                          <a:endParaRPr lang="en-GB" b="1" baseline="-25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732091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r>
                                <a:rPr lang="en-US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  <m:r>
                                <a:rPr lang="en-US" b="1" i="1" baseline="-2500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𝒙𝒚</m:t>
                              </m:r>
                            </m:oMath>
                          </a14:m>
                          <a:r>
                            <a:rPr lang="en-GB" b="1" baseline="-25000" dirty="0">
                              <a:solidFill>
                                <a:schemeClr val="tx1"/>
                              </a:solidFill>
                            </a:rPr>
                            <a:t> </a:t>
                          </a:r>
                          <a:r>
                            <a:rPr lang="en-GB" b="1" baseline="0" dirty="0">
                              <a:solidFill>
                                <a:schemeClr val="tx1"/>
                              </a:solidFill>
                            </a:rPr>
                            <a:t>= +0.70</a:t>
                          </a:r>
                          <a:endParaRPr lang="en-GB" b="1" baseline="-250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833418152"/>
                      </a:ext>
                    </a:extLst>
                  </a:tr>
                  <a:tr h="23903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baseline="0" dirty="0">
                              <a:solidFill>
                                <a:schemeClr val="accent4"/>
                              </a:solidFill>
                            </a:rPr>
                            <a:t>X = 34</a:t>
                          </a:r>
                          <a:endParaRPr lang="en-GB" b="1" baseline="0" dirty="0">
                            <a:solidFill>
                              <a:schemeClr val="accent4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1872972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i="1" baseline="0" dirty="0">
                              <a:solidFill>
                                <a:srgbClr val="00B0F0"/>
                              </a:solidFill>
                            </a:rPr>
                            <a:t>b</a:t>
                          </a:r>
                          <a:r>
                            <a:rPr lang="en-US" b="1" i="0" baseline="0" dirty="0">
                              <a:solidFill>
                                <a:srgbClr val="00B0F0"/>
                              </a:solidFill>
                            </a:rPr>
                            <a:t> = 0.70(0.60/10) = 0.042</a:t>
                          </a:r>
                          <a:endParaRPr lang="en-GB" b="1" i="1" baseline="0" dirty="0">
                            <a:solidFill>
                              <a:srgbClr val="00B0F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528435694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7" name="Content Placeholder 6">
                <a:extLst>
                  <a:ext uri="{FF2B5EF4-FFF2-40B4-BE49-F238E27FC236}">
                    <a16:creationId xmlns:a16="http://schemas.microsoft.com/office/drawing/2014/main" id="{6810EB85-C5E2-33F3-3E3F-AC291BA10267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1452277151"/>
                  </p:ext>
                </p:extLst>
              </p:nvPr>
            </p:nvGraphicFramePr>
            <p:xfrm>
              <a:off x="7837714" y="1944378"/>
              <a:ext cx="3515097" cy="259080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3515097">
                      <a:extLst>
                        <a:ext uri="{9D8B030D-6E8A-4147-A177-3AD203B41FA5}">
                          <a16:colId xmlns:a16="http://schemas.microsoft.com/office/drawing/2014/main" val="393331448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73" t="-8197" r="-692" b="-62295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70294147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/>
                            <a:t>SD</a:t>
                          </a:r>
                          <a:r>
                            <a:rPr lang="en-US" b="1" baseline="-25000" dirty="0"/>
                            <a:t>x </a:t>
                          </a:r>
                          <a:r>
                            <a:rPr lang="en-US" b="1" baseline="0" dirty="0"/>
                            <a:t>= 10</a:t>
                          </a:r>
                          <a:endParaRPr lang="en-GB" b="1" baseline="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447638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73" t="-208197" r="-692" b="-42295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51090159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/>
                            <a:t>SD</a:t>
                          </a:r>
                          <a:r>
                            <a:rPr lang="en-US" b="1" baseline="-25000" dirty="0"/>
                            <a:t>y</a:t>
                          </a:r>
                          <a:r>
                            <a:rPr lang="en-US" b="1" baseline="0" dirty="0"/>
                            <a:t> = 0.60</a:t>
                          </a:r>
                          <a:endParaRPr lang="en-GB" b="1" baseline="-25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732091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73" t="-408197" r="-692" b="-22295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833418152"/>
                      </a:ext>
                    </a:extLst>
                  </a:tr>
                  <a:tr h="36576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baseline="0" dirty="0">
                              <a:solidFill>
                                <a:schemeClr val="accent4"/>
                              </a:solidFill>
                            </a:rPr>
                            <a:t>X = 34</a:t>
                          </a:r>
                          <a:endParaRPr lang="en-GB" b="1" baseline="0" dirty="0">
                            <a:solidFill>
                              <a:schemeClr val="accent4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1872972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i="1" baseline="0" dirty="0">
                              <a:solidFill>
                                <a:srgbClr val="00B0F0"/>
                              </a:solidFill>
                            </a:rPr>
                            <a:t>b</a:t>
                          </a:r>
                          <a:r>
                            <a:rPr lang="en-US" b="1" i="0" baseline="0" dirty="0">
                              <a:solidFill>
                                <a:srgbClr val="00B0F0"/>
                              </a:solidFill>
                            </a:rPr>
                            <a:t> = 0.70(0.60/10) = 0.042</a:t>
                          </a:r>
                          <a:endParaRPr lang="en-GB" b="1" i="1" baseline="0" dirty="0">
                            <a:solidFill>
                              <a:srgbClr val="00B0F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528435694"/>
                      </a:ext>
                    </a:extLst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1B32F779-D641-257C-0409-273AE47E602F}"/>
                  </a:ext>
                </a:extLst>
              </p:cNvPr>
              <p:cNvSpPr txBox="1"/>
              <p:nvPr/>
            </p:nvSpPr>
            <p:spPr>
              <a:xfrm>
                <a:off x="946066" y="1736229"/>
                <a:ext cx="6015390" cy="338554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1"/>
                <a:endParaRPr lang="en-US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2800" b="1" i="1" dirty="0" smtClean="0">
                              <a:solidFill>
                                <a:srgbClr val="92D05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 smtClean="0">
                              <a:solidFill>
                                <a:srgbClr val="92D050"/>
                              </a:solidFill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800" b="1" i="1" dirty="0" smtClean="0">
                              <a:solidFill>
                                <a:schemeClr val="accent4"/>
                              </a:solidFill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28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2800" b="1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2800" b="1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US" sz="2800" dirty="0">
                  <a:highlight>
                    <a:srgbClr val="FFFF00"/>
                  </a:highlight>
                </a:endParaRPr>
              </a:p>
              <a:p>
                <a:pPr lvl="1"/>
                <a:endParaRPr lang="en-US" sz="2800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800" b="1" i="1" dirty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𝟐</m:t>
                      </m:r>
                      <m:r>
                        <a:rPr lang="en-US" sz="2800" b="1" i="1" dirty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800" b="1" i="1" dirty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𝟒</m:t>
                      </m:r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𝟒𝟐</m:t>
                      </m:r>
                      <m:d>
                        <m:dPr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800" b="1" i="1" dirty="0" smtClean="0">
                              <a:solidFill>
                                <a:schemeClr val="accent4"/>
                              </a:solidFill>
                              <a:latin typeface="Cambria Math" panose="02040503050406030204" pitchFamily="18" charset="0"/>
                            </a:rPr>
                            <m:t>𝟑𝟒</m:t>
                          </m:r>
                          <m:r>
                            <a:rPr lang="en-US" sz="28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sz="28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𝟓𝟎</m:t>
                          </m:r>
                        </m:e>
                      </m:d>
                    </m:oMath>
                  </m:oMathPara>
                </a14:m>
                <a:endParaRPr lang="en-US" sz="2800" dirty="0">
                  <a:highlight>
                    <a:srgbClr val="FFFF00"/>
                  </a:highlight>
                </a:endParaRPr>
              </a:p>
              <a:p>
                <a:pPr lvl="1"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800" b="1" i="1" dirty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𝟐</m:t>
                      </m:r>
                      <m:r>
                        <a:rPr lang="en-US" sz="2800" b="1" i="1" dirty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800" b="1" i="1" dirty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𝟒</m:t>
                      </m:r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𝟒𝟐</m:t>
                      </m:r>
                      <m:d>
                        <m:dPr>
                          <m:ctrlP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800" b="1" i="0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𝟏𝟔</m:t>
                          </m:r>
                        </m:e>
                      </m:d>
                    </m:oMath>
                  </m:oMathPara>
                </a14:m>
                <a:endParaRPr lang="en-US" sz="2800" dirty="0">
                  <a:highlight>
                    <a:srgbClr val="FFFF00"/>
                  </a:highlight>
                </a:endParaRPr>
              </a:p>
              <a:p>
                <a:pPr lvl="1" algn="ctr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8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800" b="1" i="1" dirty="0" smtClean="0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800" b="1" i="0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8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𝟐</m:t>
                    </m:r>
                    <m:r>
                      <a:rPr lang="en-US" sz="28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8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𝟒</m:t>
                    </m:r>
                    <m:r>
                      <a:rPr lang="en-US" sz="2800" b="1" i="0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 </m:t>
                    </m:r>
                    <m:r>
                      <a:rPr lang="en-US" sz="2800" b="1" i="0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− </m:t>
                    </m:r>
                  </m:oMath>
                </a14:m>
                <a:r>
                  <a:rPr lang="en-US" sz="2800" dirty="0">
                    <a:solidFill>
                      <a:schemeClr val="tx1"/>
                    </a:solidFill>
                  </a:rPr>
                  <a:t>0.672 = 1.73</a:t>
                </a:r>
              </a:p>
              <a:p>
                <a:pPr lvl="1" algn="ctr"/>
                <a:endParaRPr lang="en-US" sz="2800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:endParaRPr lang="en-US" sz="2800" dirty="0">
                  <a:highlight>
                    <a:srgbClr val="FFFF00"/>
                  </a:highlight>
                </a:endParaRPr>
              </a:p>
            </p:txBody>
          </p:sp>
        </mc:Choice>
        <mc:Fallback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1B32F779-D641-257C-0409-273AE47E602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6066" y="1736229"/>
                <a:ext cx="6015390" cy="338554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638321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Calculate Standard Error…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7" name="Content Placeholder 6">
                <a:extLst>
                  <a:ext uri="{FF2B5EF4-FFF2-40B4-BE49-F238E27FC236}">
                    <a16:creationId xmlns:a16="http://schemas.microsoft.com/office/drawing/2014/main" id="{6810EB85-C5E2-33F3-3E3F-AC291BA10267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1089702172"/>
                  </p:ext>
                </p:extLst>
              </p:nvPr>
            </p:nvGraphicFramePr>
            <p:xfrm>
              <a:off x="7671460" y="1932503"/>
              <a:ext cx="3954483" cy="296672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3954483">
                      <a:extLst>
                        <a:ext uri="{9D8B030D-6E8A-4147-A177-3AD203B41FA5}">
                          <a16:colId xmlns:a16="http://schemas.microsoft.com/office/drawing/2014/main" val="393331448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US" sz="1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𝑿</m:t>
                                  </m:r>
                                </m:e>
                              </m:acc>
                            </m:oMath>
                          </a14:m>
                          <a:r>
                            <a:rPr lang="en-GB" dirty="0">
                              <a:solidFill>
                                <a:schemeClr val="tx1"/>
                              </a:solidFill>
                            </a:rPr>
                            <a:t> = 50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0294147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/>
                            <a:t>SD</a:t>
                          </a:r>
                          <a:r>
                            <a:rPr lang="en-US" b="1" baseline="-25000" dirty="0"/>
                            <a:t>x </a:t>
                          </a:r>
                          <a:r>
                            <a:rPr lang="en-US" b="1" baseline="0" dirty="0"/>
                            <a:t>= 10</a:t>
                          </a:r>
                          <a:endParaRPr lang="en-GB" b="1" baseline="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447638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US" sz="1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𝒀</m:t>
                                  </m:r>
                                </m:e>
                              </m:acc>
                            </m:oMath>
                          </a14:m>
                          <a:r>
                            <a:rPr lang="en-GB" b="1" dirty="0">
                              <a:solidFill>
                                <a:schemeClr val="tx1"/>
                              </a:solidFill>
                            </a:rPr>
                            <a:t> = 2.4</a:t>
                          </a:r>
                          <a:endParaRPr lang="en-GB" b="1" dirty="0">
                            <a:solidFill>
                              <a:srgbClr val="00B05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51090159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>
                              <a:solidFill>
                                <a:srgbClr val="00B050"/>
                              </a:solidFill>
                            </a:rPr>
                            <a:t>SD</a:t>
                          </a:r>
                          <a:r>
                            <a:rPr lang="en-US" b="1" baseline="-25000" dirty="0">
                              <a:solidFill>
                                <a:srgbClr val="00B050"/>
                              </a:solidFill>
                            </a:rPr>
                            <a:t>y</a:t>
                          </a:r>
                          <a:r>
                            <a:rPr lang="en-US" b="1" baseline="0" dirty="0">
                              <a:solidFill>
                                <a:srgbClr val="00B050"/>
                              </a:solidFill>
                            </a:rPr>
                            <a:t> = 0.60</a:t>
                          </a:r>
                          <a:endParaRPr lang="en-GB" b="1" baseline="-25000" dirty="0">
                            <a:solidFill>
                              <a:srgbClr val="00B05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732091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r>
                                <a:rPr lang="en-US" b="1" i="1" dirty="0" smtClean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  <m:r>
                                <a:rPr lang="en-US" b="1" i="1" baseline="-25000" dirty="0" smtClean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𝒙𝒚</m:t>
                              </m:r>
                            </m:oMath>
                          </a14:m>
                          <a:r>
                            <a:rPr lang="en-GB" b="1" baseline="-25000" dirty="0">
                              <a:solidFill>
                                <a:schemeClr val="accent4"/>
                              </a:solidFill>
                            </a:rPr>
                            <a:t> </a:t>
                          </a:r>
                          <a:r>
                            <a:rPr lang="en-GB" b="1" baseline="0" dirty="0">
                              <a:solidFill>
                                <a:schemeClr val="accent4"/>
                              </a:solidFill>
                            </a:rPr>
                            <a:t>= +0.70</a:t>
                          </a:r>
                          <a:endParaRPr lang="en-GB" b="1" baseline="-25000" dirty="0">
                            <a:solidFill>
                              <a:schemeClr val="accent4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83341815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baseline="0" dirty="0">
                              <a:solidFill>
                                <a:schemeClr val="tx1"/>
                              </a:solidFill>
                            </a:rPr>
                            <a:t>X = 34</a:t>
                          </a:r>
                          <a:endParaRPr lang="en-GB" b="1" baseline="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1872972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i="1" baseline="0" dirty="0">
                              <a:solidFill>
                                <a:schemeClr val="tx1"/>
                              </a:solidFill>
                            </a:rPr>
                            <a:t>b</a:t>
                          </a:r>
                          <a:r>
                            <a:rPr lang="en-US" b="1" i="0" baseline="0" dirty="0">
                              <a:solidFill>
                                <a:schemeClr val="tx1"/>
                              </a:solidFill>
                            </a:rPr>
                            <a:t> = 0.70(0.60/10) = 0.042</a:t>
                          </a:r>
                          <a:endParaRPr lang="en-GB" b="1" i="1" baseline="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52843569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acc>
                                <m:accPr>
                                  <m:chr m:val="̂"/>
                                  <m:ctrlPr>
                                    <a:rPr lang="en-US" sz="1800" b="1" i="1" dirty="0" smtClean="0">
                                      <a:solidFill>
                                        <a:srgbClr val="7030A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solidFill>
                                        <a:srgbClr val="7030A0"/>
                                      </a:solidFill>
                                      <a:latin typeface="Cambria Math" panose="02040503050406030204" pitchFamily="18" charset="0"/>
                                    </a:rPr>
                                    <m:t>𝒚</m:t>
                                  </m:r>
                                </m:e>
                              </m:acc>
                            </m:oMath>
                          </a14:m>
                          <a:r>
                            <a:rPr lang="en-GB" b="1" i="1" baseline="0" dirty="0">
                              <a:solidFill>
                                <a:srgbClr val="7030A0"/>
                              </a:solidFill>
                            </a:rPr>
                            <a:t> = 1.73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913430608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7" name="Content Placeholder 6">
                <a:extLst>
                  <a:ext uri="{FF2B5EF4-FFF2-40B4-BE49-F238E27FC236}">
                    <a16:creationId xmlns:a16="http://schemas.microsoft.com/office/drawing/2014/main" id="{6810EB85-C5E2-33F3-3E3F-AC291BA10267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1089702172"/>
                  </p:ext>
                </p:extLst>
              </p:nvPr>
            </p:nvGraphicFramePr>
            <p:xfrm>
              <a:off x="7671460" y="1932503"/>
              <a:ext cx="3954483" cy="296672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3954483">
                      <a:extLst>
                        <a:ext uri="{9D8B030D-6E8A-4147-A177-3AD203B41FA5}">
                          <a16:colId xmlns:a16="http://schemas.microsoft.com/office/drawing/2014/main" val="393331448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54" t="-8197" r="-615" b="-72295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70294147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/>
                            <a:t>SD</a:t>
                          </a:r>
                          <a:r>
                            <a:rPr lang="en-US" b="1" baseline="-25000" dirty="0"/>
                            <a:t>x </a:t>
                          </a:r>
                          <a:r>
                            <a:rPr lang="en-US" b="1" baseline="0" dirty="0"/>
                            <a:t>= 10</a:t>
                          </a:r>
                          <a:endParaRPr lang="en-GB" b="1" baseline="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447638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54" t="-208197" r="-615" b="-52295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51090159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>
                              <a:solidFill>
                                <a:srgbClr val="00B050"/>
                              </a:solidFill>
                            </a:rPr>
                            <a:t>SD</a:t>
                          </a:r>
                          <a:r>
                            <a:rPr lang="en-US" b="1" baseline="-25000" dirty="0">
                              <a:solidFill>
                                <a:srgbClr val="00B050"/>
                              </a:solidFill>
                            </a:rPr>
                            <a:t>y</a:t>
                          </a:r>
                          <a:r>
                            <a:rPr lang="en-US" b="1" baseline="0" dirty="0">
                              <a:solidFill>
                                <a:srgbClr val="00B050"/>
                              </a:solidFill>
                            </a:rPr>
                            <a:t> = 0.60</a:t>
                          </a:r>
                          <a:endParaRPr lang="en-GB" b="1" baseline="-25000" dirty="0">
                            <a:solidFill>
                              <a:srgbClr val="00B05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732091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54" t="-415000" r="-615" b="-33000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83341815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baseline="0" dirty="0">
                              <a:solidFill>
                                <a:schemeClr val="tx1"/>
                              </a:solidFill>
                            </a:rPr>
                            <a:t>X = 34</a:t>
                          </a:r>
                          <a:endParaRPr lang="en-GB" b="1" baseline="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1872972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i="1" baseline="0" dirty="0">
                              <a:solidFill>
                                <a:schemeClr val="tx1"/>
                              </a:solidFill>
                            </a:rPr>
                            <a:t>b</a:t>
                          </a:r>
                          <a:r>
                            <a:rPr lang="en-US" b="1" i="0" baseline="0" dirty="0">
                              <a:solidFill>
                                <a:schemeClr val="tx1"/>
                              </a:solidFill>
                            </a:rPr>
                            <a:t> = 0.70(0.60/10) = 0.042</a:t>
                          </a:r>
                          <a:endParaRPr lang="en-GB" b="1" i="1" baseline="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52843569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54" t="-706557" r="-615" b="-2459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913430608"/>
                      </a:ext>
                    </a:extLst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1B32F779-D641-257C-0409-273AE47E602F}"/>
                  </a:ext>
                </a:extLst>
              </p:cNvPr>
              <p:cNvSpPr txBox="1"/>
              <p:nvPr/>
            </p:nvSpPr>
            <p:spPr>
              <a:xfrm>
                <a:off x="566057" y="1491683"/>
                <a:ext cx="7247907" cy="487056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1"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sz="2400" b="1" i="0" dirty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4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400" b="1" i="0" dirty="0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𝐒</m:t>
                          </m:r>
                          <m:r>
                            <a:rPr lang="en-GB" sz="2400" b="1" i="1" dirty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𝑫</m:t>
                          </m:r>
                          <m:r>
                            <a:rPr lang="en-GB" sz="2400" b="1" i="1" baseline="-25000" dirty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  <m:rad>
                            <m:radPr>
                              <m:degHide m:val="on"/>
                              <m:ctrlPr>
                                <a:rPr lang="en-GB" sz="2400" b="1" i="1" dirty="0" smtClean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400" b="1" i="0" dirty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sz="2400" b="1" i="0" dirty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i="1" dirty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</m:rad>
                          <m:sSubSup>
                            <m:sSubSupPr>
                              <m:ctrlPr>
                                <a:rPr lang="en-GB" sz="2400" b="1" i="1" dirty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2400" b="1" i="1" baseline="-25000" dirty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GB" sz="2400" b="1" i="1" dirty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  <m:sup>
                              <m:r>
                                <a:rPr lang="en-GB" sz="2400" b="1" i="0" dirty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e>
                      </m:d>
                      <m:rad>
                        <m:radPr>
                          <m:degHide m:val="on"/>
                          <m:ctrlPr>
                            <a:rPr lang="en-GB" sz="24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sz="24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sz="2400" b="1" i="0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i="0" dirty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sz="2400" b="1" i="0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i="0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en-US" dirty="0">
                  <a:highlight>
                    <a:srgbClr val="FFFF00"/>
                  </a:highlight>
                </a:endParaRPr>
              </a:p>
              <a:p>
                <a:pPr marL="457200" indent="-457200">
                  <a:buFont typeface="Arial" panose="020B0604020202020204" pitchFamily="34" charset="0"/>
                  <a:buChar char="•"/>
                </a:pPr>
                <a:r>
                  <a:rPr lang="en-US" sz="2400" dirty="0"/>
                  <a:t>Assuming the sample is large…</a:t>
                </a:r>
              </a:p>
              <a:p>
                <a:pPr marL="914400" lvl="1" indent="-45720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GB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GB" sz="2400" b="1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2400" b="1" i="1" dirty="0">
                                <a:latin typeface="Cambria Math" panose="02040503050406030204" pitchFamily="18" charset="0"/>
                              </a:rPr>
                              <m:t>𝑵</m:t>
                            </m:r>
                            <m:r>
                              <a:rPr lang="en-GB" sz="2400" b="1" i="0" dirty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sz="2400" b="1" i="0" dirty="0">
                                <a:latin typeface="Cambria Math" panose="02040503050406030204" pitchFamily="18" charset="0"/>
                              </a:rPr>
                              <m:t>𝟏</m:t>
                            </m:r>
                          </m:num>
                          <m:den>
                            <m:r>
                              <a:rPr lang="en-GB" sz="2400" b="1" i="1" dirty="0">
                                <a:latin typeface="Cambria Math" panose="02040503050406030204" pitchFamily="18" charset="0"/>
                              </a:rPr>
                              <m:t>𝑵</m:t>
                            </m:r>
                            <m:r>
                              <a:rPr lang="en-GB" sz="2400" b="1" i="0" dirty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sz="2400" b="1" i="0" dirty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den>
                        </m:f>
                      </m:e>
                    </m:rad>
                  </m:oMath>
                </a14:m>
                <a:r>
                  <a:rPr lang="en-US" sz="2400" dirty="0"/>
                  <a:t>  is reduced to 1 and drops out of the equation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sz="2400" b="1" i="0" dirty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4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400" b="1" i="1" dirty="0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𝟎</m:t>
                          </m:r>
                          <m:r>
                            <a:rPr lang="en-US" sz="2400" b="1" i="1" dirty="0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US" sz="2400" b="1" i="1" dirty="0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𝟔𝟎</m:t>
                          </m:r>
                          <m:rad>
                            <m:radPr>
                              <m:degHide m:val="on"/>
                              <m:ctrlPr>
                                <a:rPr lang="en-GB" sz="2400" b="1" i="1" dirty="0" smtClean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400" b="1" i="1" dirty="0" smtClean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1−0</m:t>
                              </m:r>
                            </m:e>
                          </m:rad>
                          <m:r>
                            <a:rPr lang="en-US" sz="2400" b="1" i="1" dirty="0" smtClean="0">
                              <a:solidFill>
                                <a:schemeClr val="accent4"/>
                              </a:solidFill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sz="2400" b="1" i="1" dirty="0" smtClean="0">
                              <a:solidFill>
                                <a:schemeClr val="accent4"/>
                              </a:solidFill>
                              <a:latin typeface="Cambria Math" panose="02040503050406030204" pitchFamily="18" charset="0"/>
                            </a:rPr>
                            <m:t>70</m:t>
                          </m:r>
                          <m:r>
                            <a:rPr lang="en-US" sz="2400" b="1" i="1" baseline="30000" dirty="0" smtClean="0">
                              <a:solidFill>
                                <a:schemeClr val="accent4"/>
                              </a:solidFill>
                              <a:latin typeface="Cambria Math" panose="02040503050406030204" pitchFamily="18" charset="0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en-US" sz="2400" dirty="0"/>
              </a:p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dirty="0">
                            <a:latin typeface="Cambria Math" panose="02040503050406030204" pitchFamily="18" charset="0"/>
                          </a:rPr>
                          <m:t>𝝈</m:t>
                        </m:r>
                      </m:e>
                      <m:sub>
                        <m:r>
                          <a:rPr lang="en-GB" sz="2400" b="1" i="1" dirty="0">
                            <a:latin typeface="Cambria Math" panose="02040503050406030204" pitchFamily="18" charset="0"/>
                          </a:rPr>
                          <m:t>𝒆𝒔𝒕</m:t>
                        </m:r>
                      </m:sub>
                    </m:sSub>
                    <m:r>
                      <a:rPr lang="en-GB" sz="2400" b="1" i="0" dirty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GB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𝟎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𝟔𝟎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 ×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𝟎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𝟕𝟏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 </m:t>
                        </m:r>
                      </m:e>
                    </m:d>
                  </m:oMath>
                </a14:m>
                <a:r>
                  <a:rPr lang="en-US" sz="2400" dirty="0"/>
                  <a:t> = </a:t>
                </a:r>
                <a:r>
                  <a:rPr lang="en-US" sz="2400" b="1" dirty="0"/>
                  <a:t>0.43</a:t>
                </a:r>
              </a:p>
              <a:p>
                <a:pPr algn="ctr"/>
                <a:endParaRPr lang="en-US" sz="2400" dirty="0"/>
              </a:p>
              <a:p>
                <a:pPr algn="ctr"/>
                <a:r>
                  <a:rPr lang="en-US" sz="2400" b="1" dirty="0"/>
                  <a:t>The predicted number of GPA’s is written as 1.73 </a:t>
                </a:r>
                <a14:m>
                  <m:oMath xmlns:m="http://schemas.openxmlformats.org/officeDocument/2006/math">
                    <m:r>
                      <a:rPr lang="en-US" sz="2400" b="1" dirty="0" smtClean="0">
                        <a:latin typeface="Cambria Math" panose="02040503050406030204" pitchFamily="18" charset="0"/>
                      </a:rPr>
                      <m:t>±</m:t>
                    </m:r>
                  </m:oMath>
                </a14:m>
                <a:r>
                  <a:rPr lang="en-US" sz="2400" b="1" dirty="0"/>
                  <a:t> 0.43</a:t>
                </a:r>
              </a:p>
              <a:p>
                <a:pPr algn="ctr"/>
                <a:endParaRPr lang="en-US" sz="2400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US" dirty="0">
                  <a:highlight>
                    <a:srgbClr val="FFFF00"/>
                  </a:highlight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1B32F779-D641-257C-0409-273AE47E602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6057" y="1491683"/>
                <a:ext cx="7247907" cy="4870564"/>
              </a:xfrm>
              <a:prstGeom prst="rect">
                <a:avLst/>
              </a:prstGeom>
              <a:blipFill>
                <a:blip r:embed="rId4"/>
                <a:stretch>
                  <a:fillRect l="-1177" r="-9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54C5F35A-3699-5CB2-35A5-49B8AC62FBBE}"/>
              </a:ext>
            </a:extLst>
          </p:cNvPr>
          <p:cNvCxnSpPr/>
          <p:nvPr/>
        </p:nvCxnSpPr>
        <p:spPr>
          <a:xfrm flipV="1">
            <a:off x="6590805" y="4702629"/>
            <a:ext cx="2470068" cy="59376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743617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Regression and Standard Error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6" y="1481241"/>
                <a:ext cx="11481847" cy="4230790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US" dirty="0"/>
                  <a:t>Problem:</a:t>
                </a:r>
              </a:p>
              <a:p>
                <a:r>
                  <a:rPr lang="en-US" dirty="0"/>
                  <a:t>Suppose the </a:t>
                </a:r>
                <a:r>
                  <a:rPr lang="en-US" dirty="0">
                    <a:highlight>
                      <a:srgbClr val="FFFF00"/>
                    </a:highlight>
                  </a:rPr>
                  <a:t>average number of rats </a:t>
                </a:r>
                <a:r>
                  <a:rPr lang="en-US" dirty="0"/>
                  <a:t>in a set of dockside warehouses is </a:t>
                </a:r>
                <a:r>
                  <a:rPr lang="en-US" dirty="0">
                    <a:highlight>
                      <a:srgbClr val="FFFF00"/>
                    </a:highlight>
                  </a:rPr>
                  <a:t>57 per warehouse</a:t>
                </a:r>
                <a:r>
                  <a:rPr lang="en-US" dirty="0"/>
                  <a:t> with a </a:t>
                </a:r>
                <a:r>
                  <a:rPr lang="en-US" dirty="0">
                    <a:highlight>
                      <a:srgbClr val="FFFF00"/>
                    </a:highlight>
                  </a:rPr>
                  <a:t>SD of 12</a:t>
                </a:r>
                <a:r>
                  <a:rPr lang="en-US" dirty="0"/>
                  <a:t>.</a:t>
                </a:r>
              </a:p>
              <a:p>
                <a:r>
                  <a:rPr lang="en-US" dirty="0"/>
                  <a:t>The </a:t>
                </a:r>
                <a:r>
                  <a:rPr lang="en-US" dirty="0">
                    <a:highlight>
                      <a:srgbClr val="FFFF00"/>
                    </a:highlight>
                  </a:rPr>
                  <a:t>average number of packages of rat poison </a:t>
                </a:r>
                <a:r>
                  <a:rPr lang="en-US" dirty="0"/>
                  <a:t>purchased per warehouse per year </a:t>
                </a:r>
                <a:r>
                  <a:rPr lang="en-US" dirty="0">
                    <a:highlight>
                      <a:srgbClr val="FFFF00"/>
                    </a:highlight>
                  </a:rPr>
                  <a:t>is 4.2</a:t>
                </a:r>
                <a:r>
                  <a:rPr lang="en-US" dirty="0"/>
                  <a:t>. with a </a:t>
                </a:r>
                <a:r>
                  <a:rPr lang="en-US" dirty="0">
                    <a:highlight>
                      <a:srgbClr val="FFFF00"/>
                    </a:highlight>
                  </a:rPr>
                  <a:t>SD of 1.1</a:t>
                </a:r>
                <a:r>
                  <a:rPr lang="en-US" dirty="0"/>
                  <a:t>.</a:t>
                </a:r>
              </a:p>
              <a:p>
                <a:r>
                  <a:rPr lang="en-US" dirty="0"/>
                  <a:t>The </a:t>
                </a:r>
                <a:r>
                  <a:rPr lang="en-US" dirty="0">
                    <a:highlight>
                      <a:srgbClr val="FFFF00"/>
                    </a:highlight>
                  </a:rPr>
                  <a:t>correlation</a:t>
                </a:r>
                <a:r>
                  <a:rPr lang="en-US" dirty="0"/>
                  <a:t> between </a:t>
                </a:r>
                <a:r>
                  <a:rPr lang="en-US" dirty="0">
                    <a:highlight>
                      <a:srgbClr val="FFFF00"/>
                    </a:highlight>
                  </a:rPr>
                  <a:t>rats</a:t>
                </a:r>
                <a:r>
                  <a:rPr lang="en-US" dirty="0"/>
                  <a:t> in warehouses and packages of </a:t>
                </a:r>
                <a:r>
                  <a:rPr lang="en-US" dirty="0">
                    <a:highlight>
                      <a:srgbClr val="FFFF00"/>
                    </a:highlight>
                  </a:rPr>
                  <a:t>rat poison </a:t>
                </a:r>
                <a:r>
                  <a:rPr lang="en-US" dirty="0"/>
                  <a:t>purchased </a:t>
                </a:r>
                <a:r>
                  <a:rPr lang="en-US" dirty="0">
                    <a:highlight>
                      <a:srgbClr val="FFFF00"/>
                    </a:highlight>
                  </a:rPr>
                  <a:t>is 0.5 </a:t>
                </a:r>
              </a:p>
              <a:p>
                <a:r>
                  <a:rPr lang="en-US" dirty="0" err="1"/>
                  <a:t>Kleensite</a:t>
                </a:r>
                <a:r>
                  <a:rPr lang="en-US" dirty="0"/>
                  <a:t> bought </a:t>
                </a:r>
                <a:r>
                  <a:rPr lang="en-US" dirty="0">
                    <a:highlight>
                      <a:srgbClr val="FFFF00"/>
                    </a:highlight>
                  </a:rPr>
                  <a:t>12 packages of rat poison </a:t>
                </a:r>
                <a:r>
                  <a:rPr lang="en-US" dirty="0"/>
                  <a:t>last year.</a:t>
                </a:r>
              </a:p>
              <a:p>
                <a:r>
                  <a:rPr lang="en-US" dirty="0"/>
                  <a:t>How many rats would you predict are in their warehouse? </a:t>
                </a:r>
                <a:endParaRPr lang="en-US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40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40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40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40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4000" b="1" i="1" dirty="0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40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4000" b="1" i="1" dirty="0" smtClean="0"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40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4000" b="1" i="1" dirty="0" smtClean="0"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40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40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4000" b="1" i="1" dirty="0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US" dirty="0">
                  <a:highlight>
                    <a:srgbClr val="FFFF00"/>
                  </a:highlight>
                </a:endParaRPr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6" y="1481241"/>
                <a:ext cx="11481847" cy="4230790"/>
              </a:xfrm>
              <a:blipFill>
                <a:blip r:embed="rId3"/>
                <a:stretch>
                  <a:fillRect l="-796" t="-2882" r="-9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7939609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Regression and Standard Error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</p:spPr>
            <p:txBody>
              <a:bodyPr>
                <a:normAutofit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32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32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3200" b="1" i="1" dirty="0" smtClean="0"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32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32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200" b="1" i="1" dirty="0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US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:endParaRPr lang="en-US" dirty="0">
                  <a:highlight>
                    <a:srgbClr val="FFFF00"/>
                  </a:highlight>
                </a:endParaRPr>
              </a:p>
              <a:p>
                <a:pPr lvl="1"/>
                <a:r>
                  <a:rPr lang="en-US" dirty="0"/>
                  <a:t>Y is the number of rats in the warehouse = 57</a:t>
                </a:r>
              </a:p>
              <a:p>
                <a:pPr lvl="1"/>
                <a:r>
                  <a:rPr lang="en-US" dirty="0"/>
                  <a:t>X is the packages of rat poison bought = </a:t>
                </a:r>
                <a:r>
                  <a:rPr lang="en-US" b="1" dirty="0">
                    <a:solidFill>
                      <a:srgbClr val="C00000"/>
                    </a:solidFill>
                  </a:rPr>
                  <a:t>12</a:t>
                </a:r>
              </a:p>
              <a:p>
                <a:pPr lvl="1"/>
                <a:r>
                  <a:rPr lang="en-US" dirty="0"/>
                  <a:t>The correlation coefficient </a:t>
                </a:r>
                <a:r>
                  <a:rPr lang="en-US" b="1" i="1" dirty="0"/>
                  <a:t>r</a:t>
                </a:r>
                <a:r>
                  <a:rPr lang="en-US" b="1" i="1" baseline="-25000" dirty="0"/>
                  <a:t>xy</a:t>
                </a:r>
                <a:r>
                  <a:rPr lang="en-US" b="1" dirty="0"/>
                  <a:t> </a:t>
                </a:r>
                <a:r>
                  <a:rPr lang="en-US" dirty="0"/>
                  <a:t>is </a:t>
                </a:r>
                <a:r>
                  <a:rPr lang="en-US" dirty="0">
                    <a:solidFill>
                      <a:srgbClr val="FF0000"/>
                    </a:solidFill>
                  </a:rPr>
                  <a:t>0.5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70C0"/>
                    </a:solidFill>
                  </a:rPr>
                  <a:t>4.2</a:t>
                </a:r>
                <a:r>
                  <a:rPr lang="en-US" dirty="0"/>
                  <a:t>,</a:t>
                </a:r>
                <a:r>
                  <a:rPr lang="en-US" b="1" i="1" dirty="0"/>
                  <a:t>  SD</a:t>
                </a:r>
                <a:r>
                  <a:rPr lang="en-US" b="1" i="1" baseline="-25000" dirty="0"/>
                  <a:t>x</a:t>
                </a:r>
                <a:r>
                  <a:rPr lang="en-US" dirty="0"/>
                  <a:t>= </a:t>
                </a:r>
                <a:r>
                  <a:rPr lang="en-US" dirty="0">
                    <a:solidFill>
                      <a:srgbClr val="00B050"/>
                    </a:solidFill>
                  </a:rPr>
                  <a:t>1.1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7030A0"/>
                    </a:solidFill>
                  </a:rPr>
                  <a:t>57</a:t>
                </a:r>
                <a:r>
                  <a:rPr lang="en-US" dirty="0"/>
                  <a:t>, </a:t>
                </a:r>
                <a:r>
                  <a:rPr lang="en-US" b="1" i="1" dirty="0"/>
                  <a:t>SD</a:t>
                </a:r>
                <a:r>
                  <a:rPr lang="en-US" b="1" i="1" baseline="-25000" dirty="0"/>
                  <a:t>y</a:t>
                </a:r>
                <a:r>
                  <a:rPr lang="en-US" baseline="-25000" dirty="0"/>
                  <a:t> </a:t>
                </a:r>
                <a:r>
                  <a:rPr lang="en-US" dirty="0"/>
                  <a:t>= </a:t>
                </a:r>
                <a:r>
                  <a:rPr lang="en-US" dirty="0">
                    <a:solidFill>
                      <a:srgbClr val="00B0F0"/>
                    </a:solidFill>
                  </a:rPr>
                  <a:t>12</a:t>
                </a:r>
              </a:p>
              <a:p>
                <a:pPr marL="457200" lvl="1" indent="0">
                  <a:buNone/>
                </a:pPr>
                <a:endParaRPr lang="en-US" dirty="0"/>
              </a:p>
              <a:p>
                <a:pPr marL="457200" lvl="1" indent="0" algn="ctr">
                  <a:buNone/>
                </a:pPr>
                <a:r>
                  <a:rPr lang="en-US" sz="3200" b="1" dirty="0"/>
                  <a:t>We want to predict the value of Y for X = 12</a:t>
                </a:r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  <a:blipFill>
                <a:blip r:embed="rId3"/>
                <a:stretch>
                  <a:fillRect r="-1966" b="-46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871AD8E-145D-05D0-1224-A8138CB3D5A2}"/>
                  </a:ext>
                </a:extLst>
              </p:cNvPr>
              <p:cNvSpPr txBox="1"/>
              <p:nvPr/>
            </p:nvSpPr>
            <p:spPr>
              <a:xfrm>
                <a:off x="6863940" y="1810388"/>
                <a:ext cx="4972984" cy="142981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sz="2800" b="1" i="0" dirty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8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sz="28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d>
                        <m:dPr>
                          <m:ctrlPr>
                            <a:rPr lang="en-GB" sz="28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800" b="1" i="1" dirty="0" smtClean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  <m:r>
                                <a:rPr lang="en-GB" sz="2800" b="1" i="1" baseline="-25000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num>
                            <m:den>
                              <m:r>
                                <a:rPr lang="en-GB" sz="2800" b="1" i="1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  <m:r>
                                <a:rPr lang="en-US" sz="2800" b="1" i="1" baseline="-25000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sz="2400" b="1" dirty="0"/>
              </a:p>
              <a:p>
                <a:endParaRPr lang="en-GB" sz="2400" b="1" dirty="0">
                  <a:solidFill>
                    <a:srgbClr val="FFC000"/>
                  </a:solidFill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871AD8E-145D-05D0-1224-A8138CB3D5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3940" y="1810388"/>
                <a:ext cx="4972984" cy="142981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0390447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Regression and Standard Error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</p:spPr>
            <p:txBody>
              <a:bodyPr>
                <a:normAutofit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32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32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3200" b="1" i="1" dirty="0" smtClean="0"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32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32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200" b="1" i="1" dirty="0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US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:endParaRPr lang="en-US" dirty="0">
                  <a:highlight>
                    <a:srgbClr val="FFFF00"/>
                  </a:highlight>
                </a:endParaRPr>
              </a:p>
              <a:p>
                <a:pPr lvl="1"/>
                <a:r>
                  <a:rPr lang="en-US" dirty="0"/>
                  <a:t>Y is the number of rats in the warehouse = 57</a:t>
                </a:r>
              </a:p>
              <a:p>
                <a:pPr lvl="1"/>
                <a:r>
                  <a:rPr lang="en-US" dirty="0"/>
                  <a:t>X is the packages of rat poison bought = </a:t>
                </a:r>
                <a:r>
                  <a:rPr lang="en-US" b="1" dirty="0">
                    <a:solidFill>
                      <a:srgbClr val="C00000"/>
                    </a:solidFill>
                  </a:rPr>
                  <a:t>12</a:t>
                </a:r>
              </a:p>
              <a:p>
                <a:pPr lvl="1"/>
                <a:r>
                  <a:rPr lang="en-US" dirty="0"/>
                  <a:t>The correlation coefficient </a:t>
                </a:r>
                <a:r>
                  <a:rPr lang="en-US" b="1" i="1" dirty="0"/>
                  <a:t>r</a:t>
                </a:r>
                <a:r>
                  <a:rPr lang="en-US" b="1" i="1" baseline="-25000" dirty="0"/>
                  <a:t>xy</a:t>
                </a:r>
                <a:r>
                  <a:rPr lang="en-US" b="1" dirty="0"/>
                  <a:t> </a:t>
                </a:r>
                <a:r>
                  <a:rPr lang="en-US" dirty="0"/>
                  <a:t>is </a:t>
                </a:r>
                <a:r>
                  <a:rPr lang="en-US" dirty="0">
                    <a:solidFill>
                      <a:srgbClr val="FF0000"/>
                    </a:solidFill>
                  </a:rPr>
                  <a:t>0.5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70C0"/>
                    </a:solidFill>
                  </a:rPr>
                  <a:t>4.2</a:t>
                </a:r>
                <a:r>
                  <a:rPr lang="en-US" dirty="0"/>
                  <a:t>,</a:t>
                </a:r>
                <a:r>
                  <a:rPr lang="en-US" b="1" i="1" dirty="0"/>
                  <a:t>  SD</a:t>
                </a:r>
                <a:r>
                  <a:rPr lang="en-US" b="1" i="1" baseline="-25000" dirty="0"/>
                  <a:t>x</a:t>
                </a:r>
                <a:r>
                  <a:rPr lang="en-US" dirty="0"/>
                  <a:t>= </a:t>
                </a:r>
                <a:r>
                  <a:rPr lang="en-US" dirty="0">
                    <a:solidFill>
                      <a:srgbClr val="00B050"/>
                    </a:solidFill>
                  </a:rPr>
                  <a:t>1.1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7030A0"/>
                    </a:solidFill>
                  </a:rPr>
                  <a:t>57</a:t>
                </a:r>
                <a:r>
                  <a:rPr lang="en-US" dirty="0"/>
                  <a:t>, </a:t>
                </a:r>
                <a:r>
                  <a:rPr lang="en-US" b="1" i="1" dirty="0"/>
                  <a:t>SD</a:t>
                </a:r>
                <a:r>
                  <a:rPr lang="en-US" b="1" i="1" baseline="-25000" dirty="0"/>
                  <a:t>y</a:t>
                </a:r>
                <a:r>
                  <a:rPr lang="en-US" baseline="-25000" dirty="0"/>
                  <a:t> </a:t>
                </a:r>
                <a:r>
                  <a:rPr lang="en-US" dirty="0"/>
                  <a:t>= </a:t>
                </a:r>
                <a:r>
                  <a:rPr lang="en-US" dirty="0">
                    <a:solidFill>
                      <a:srgbClr val="00B0F0"/>
                    </a:solidFill>
                  </a:rPr>
                  <a:t>12</a:t>
                </a:r>
              </a:p>
              <a:p>
                <a:pPr marL="457200" lvl="1" indent="0">
                  <a:buNone/>
                </a:pPr>
                <a:endParaRPr lang="en-US" dirty="0"/>
              </a:p>
              <a:p>
                <a:pPr marL="457200" lvl="1" indent="0" algn="ctr">
                  <a:buNone/>
                </a:pPr>
                <a:r>
                  <a:rPr lang="en-US" sz="3200" b="1" dirty="0"/>
                  <a:t>We want to predict the value of Y for X = 12</a:t>
                </a:r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  <a:blipFill>
                <a:blip r:embed="rId3"/>
                <a:stretch>
                  <a:fillRect r="-1966" b="-46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871AD8E-145D-05D0-1224-A8138CB3D5A2}"/>
                  </a:ext>
                </a:extLst>
              </p:cNvPr>
              <p:cNvSpPr txBox="1"/>
              <p:nvPr/>
            </p:nvSpPr>
            <p:spPr>
              <a:xfrm>
                <a:off x="6863940" y="1810388"/>
                <a:ext cx="4972984" cy="179914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sz="2800" b="1" i="0" dirty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8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sz="28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d>
                        <m:dPr>
                          <m:ctrlPr>
                            <a:rPr lang="en-GB" sz="28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800" b="1" i="1" dirty="0" smtClean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  <m:r>
                                <a:rPr lang="en-GB" sz="2800" b="1" i="1" baseline="-25000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num>
                            <m:den>
                              <m:r>
                                <a:rPr lang="en-GB" sz="2800" b="1" i="1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  <m:r>
                                <a:rPr lang="en-US" sz="2800" b="1" i="1" baseline="-25000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sz="2400" b="1" dirty="0"/>
              </a:p>
              <a:p>
                <a:pPr algn="ctr"/>
                <a:r>
                  <a:rPr lang="en-GB" sz="2400" dirty="0"/>
                  <a:t>𝑏 = </a:t>
                </a:r>
                <a:r>
                  <a:rPr lang="en-GB" sz="2400" dirty="0">
                    <a:solidFill>
                      <a:srgbClr val="FF0000"/>
                    </a:solidFill>
                  </a:rPr>
                  <a:t>0.50</a:t>
                </a:r>
                <a:r>
                  <a:rPr lang="en-GB" sz="2400" dirty="0"/>
                  <a:t>(</a:t>
                </a:r>
                <a:r>
                  <a:rPr lang="en-GB" sz="2400" dirty="0">
                    <a:solidFill>
                      <a:srgbClr val="00B0F0"/>
                    </a:solidFill>
                  </a:rPr>
                  <a:t>12</a:t>
                </a:r>
                <a:r>
                  <a:rPr lang="en-GB" sz="2400" dirty="0"/>
                  <a:t>/</a:t>
                </a:r>
                <a:r>
                  <a:rPr lang="en-GB" sz="2400" dirty="0">
                    <a:solidFill>
                      <a:srgbClr val="00B050"/>
                    </a:solidFill>
                  </a:rPr>
                  <a:t>1.1</a:t>
                </a:r>
                <a:r>
                  <a:rPr lang="en-GB" sz="2400" dirty="0"/>
                  <a:t>)  = 0.50 (10.9) = </a:t>
                </a:r>
                <a:r>
                  <a:rPr lang="en-GB" sz="2400" b="1" dirty="0">
                    <a:solidFill>
                      <a:srgbClr val="FFC000"/>
                    </a:solidFill>
                  </a:rPr>
                  <a:t>5.45</a:t>
                </a:r>
              </a:p>
              <a:p>
                <a:endParaRPr lang="en-GB" sz="2400" b="1" dirty="0">
                  <a:solidFill>
                    <a:srgbClr val="FFC000"/>
                  </a:solidFill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871AD8E-145D-05D0-1224-A8138CB3D5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3940" y="1810388"/>
                <a:ext cx="4972984" cy="1799147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9227918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Regression and Standard Error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</p:spPr>
            <p:txBody>
              <a:bodyPr>
                <a:normAutofit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32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32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3200" b="1" i="1" dirty="0" smtClean="0"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32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32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200" b="1" i="1" dirty="0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US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:endParaRPr lang="en-US" dirty="0">
                  <a:highlight>
                    <a:srgbClr val="FFFF00"/>
                  </a:highlight>
                </a:endParaRPr>
              </a:p>
              <a:p>
                <a:pPr lvl="1"/>
                <a:r>
                  <a:rPr lang="en-US" dirty="0"/>
                  <a:t>Y is the number of rats in the warehouse = 57</a:t>
                </a:r>
              </a:p>
              <a:p>
                <a:pPr lvl="1"/>
                <a:r>
                  <a:rPr lang="en-US" dirty="0"/>
                  <a:t>X is the packages of rat poison bought = </a:t>
                </a:r>
                <a:r>
                  <a:rPr lang="en-US" b="1" dirty="0">
                    <a:solidFill>
                      <a:srgbClr val="C00000"/>
                    </a:solidFill>
                  </a:rPr>
                  <a:t>12</a:t>
                </a:r>
              </a:p>
              <a:p>
                <a:pPr lvl="1"/>
                <a:r>
                  <a:rPr lang="en-US" dirty="0"/>
                  <a:t>The correlation coefficient </a:t>
                </a:r>
                <a:r>
                  <a:rPr lang="en-US" b="1" i="1" dirty="0"/>
                  <a:t>r</a:t>
                </a:r>
                <a:r>
                  <a:rPr lang="en-US" b="1" i="1" baseline="-25000" dirty="0"/>
                  <a:t>xy</a:t>
                </a:r>
                <a:r>
                  <a:rPr lang="en-US" b="1" dirty="0"/>
                  <a:t> </a:t>
                </a:r>
                <a:r>
                  <a:rPr lang="en-US" dirty="0"/>
                  <a:t>is </a:t>
                </a:r>
                <a:r>
                  <a:rPr lang="en-US" dirty="0">
                    <a:solidFill>
                      <a:srgbClr val="FF0000"/>
                    </a:solidFill>
                  </a:rPr>
                  <a:t>0.5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70C0"/>
                    </a:solidFill>
                  </a:rPr>
                  <a:t>4.2</a:t>
                </a:r>
                <a:r>
                  <a:rPr lang="en-US" dirty="0"/>
                  <a:t>,</a:t>
                </a:r>
                <a:r>
                  <a:rPr lang="en-US" b="1" i="1" dirty="0"/>
                  <a:t>  SD</a:t>
                </a:r>
                <a:r>
                  <a:rPr lang="en-US" b="1" i="1" baseline="-25000" dirty="0"/>
                  <a:t>x</a:t>
                </a:r>
                <a:r>
                  <a:rPr lang="en-US" dirty="0"/>
                  <a:t>= </a:t>
                </a:r>
                <a:r>
                  <a:rPr lang="en-US" dirty="0">
                    <a:solidFill>
                      <a:srgbClr val="00B050"/>
                    </a:solidFill>
                  </a:rPr>
                  <a:t>1.1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7030A0"/>
                    </a:solidFill>
                  </a:rPr>
                  <a:t>57</a:t>
                </a:r>
                <a:r>
                  <a:rPr lang="en-US" dirty="0"/>
                  <a:t>, </a:t>
                </a:r>
                <a:r>
                  <a:rPr lang="en-US" b="1" i="1" dirty="0"/>
                  <a:t>SD</a:t>
                </a:r>
                <a:r>
                  <a:rPr lang="en-US" b="1" i="1" baseline="-25000" dirty="0"/>
                  <a:t>y</a:t>
                </a:r>
                <a:r>
                  <a:rPr lang="en-US" baseline="-25000" dirty="0"/>
                  <a:t> </a:t>
                </a:r>
                <a:r>
                  <a:rPr lang="en-US" dirty="0"/>
                  <a:t>= </a:t>
                </a:r>
                <a:r>
                  <a:rPr lang="en-US" dirty="0">
                    <a:solidFill>
                      <a:srgbClr val="00B0F0"/>
                    </a:solidFill>
                  </a:rPr>
                  <a:t>12</a:t>
                </a:r>
              </a:p>
              <a:p>
                <a:pPr marL="457200" lvl="1" indent="0">
                  <a:buNone/>
                </a:pPr>
                <a:endParaRPr lang="en-US" dirty="0"/>
              </a:p>
              <a:p>
                <a:pPr marL="457200" lvl="1" indent="0" algn="ctr">
                  <a:buNone/>
                </a:pPr>
                <a:r>
                  <a:rPr lang="en-US" sz="3200" b="1" dirty="0"/>
                  <a:t>We want to predict the value of Y for X = 12</a:t>
                </a:r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  <a:blipFill>
                <a:blip r:embed="rId3"/>
                <a:stretch>
                  <a:fillRect r="-936" b="-46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871AD8E-145D-05D0-1224-A8138CB3D5A2}"/>
                  </a:ext>
                </a:extLst>
              </p:cNvPr>
              <p:cNvSpPr txBox="1"/>
              <p:nvPr/>
            </p:nvSpPr>
            <p:spPr>
              <a:xfrm>
                <a:off x="6863940" y="1810388"/>
                <a:ext cx="4972984" cy="269900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sz="2800" b="1" i="0" dirty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8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sz="28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d>
                        <m:dPr>
                          <m:ctrlPr>
                            <a:rPr lang="en-GB" sz="28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800" b="1" i="1" dirty="0" smtClean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  <m:r>
                                <a:rPr lang="en-GB" sz="2800" b="1" i="1" baseline="-25000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num>
                            <m:den>
                              <m:r>
                                <a:rPr lang="en-GB" sz="2800" b="1" i="1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  <m:r>
                                <a:rPr lang="en-US" sz="2800" b="1" i="1" baseline="-25000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sz="2400" b="1" dirty="0"/>
              </a:p>
              <a:p>
                <a:pPr algn="ctr"/>
                <a:r>
                  <a:rPr lang="en-GB" sz="2400" dirty="0"/>
                  <a:t>𝑏 = </a:t>
                </a:r>
                <a:r>
                  <a:rPr lang="en-GB" sz="2400" dirty="0">
                    <a:solidFill>
                      <a:srgbClr val="FF0000"/>
                    </a:solidFill>
                  </a:rPr>
                  <a:t>0.50</a:t>
                </a:r>
                <a:r>
                  <a:rPr lang="en-GB" sz="2400" dirty="0"/>
                  <a:t>(</a:t>
                </a:r>
                <a:r>
                  <a:rPr lang="en-GB" sz="2400" dirty="0">
                    <a:solidFill>
                      <a:srgbClr val="00B0F0"/>
                    </a:solidFill>
                  </a:rPr>
                  <a:t>12</a:t>
                </a:r>
                <a:r>
                  <a:rPr lang="en-GB" sz="2400" dirty="0"/>
                  <a:t>/</a:t>
                </a:r>
                <a:r>
                  <a:rPr lang="en-GB" sz="2400" dirty="0">
                    <a:solidFill>
                      <a:srgbClr val="00B050"/>
                    </a:solidFill>
                  </a:rPr>
                  <a:t>1.1</a:t>
                </a:r>
                <a:r>
                  <a:rPr lang="en-GB" sz="2400" dirty="0"/>
                  <a:t>)  = 0.50 (10.9) = </a:t>
                </a:r>
                <a:r>
                  <a:rPr lang="en-GB" sz="2400" b="1" dirty="0">
                    <a:solidFill>
                      <a:srgbClr val="FFC000"/>
                    </a:solidFill>
                  </a:rPr>
                  <a:t>5.45</a:t>
                </a:r>
              </a:p>
              <a:p>
                <a:endParaRPr lang="en-GB" sz="2400" b="1" dirty="0">
                  <a:solidFill>
                    <a:srgbClr val="FFC000"/>
                  </a:solidFill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2800" b="1" i="1" dirty="0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2800" b="1" i="1" dirty="0" smtClean="0">
                          <a:solidFill>
                            <a:srgbClr val="FFC000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800" b="1" i="1" dirty="0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28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2800" b="1" i="1" dirty="0" smtClean="0">
                                  <a:solidFill>
                                    <a:srgbClr val="0070C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2800" b="1" i="1" dirty="0" smtClean="0">
                                  <a:solidFill>
                                    <a:srgbClr val="0070C0"/>
                                  </a:solidFill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GB" sz="2800" b="1" dirty="0">
                  <a:solidFill>
                    <a:srgbClr val="FFC000"/>
                  </a:solidFill>
                </a:endParaRPr>
              </a:p>
              <a:p>
                <a:endParaRPr lang="en-GB" sz="2800" b="1" dirty="0">
                  <a:solidFill>
                    <a:srgbClr val="FFC000"/>
                  </a:solidFill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871AD8E-145D-05D0-1224-A8138CB3D5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3940" y="1810388"/>
                <a:ext cx="4972984" cy="2699009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6509781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Regression and Standard Error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</p:spPr>
            <p:txBody>
              <a:bodyPr>
                <a:normAutofit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32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32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3200" b="1" i="1" dirty="0" smtClean="0"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32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32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200" b="1" i="1" dirty="0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US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:endParaRPr lang="en-US" dirty="0">
                  <a:highlight>
                    <a:srgbClr val="FFFF00"/>
                  </a:highlight>
                </a:endParaRPr>
              </a:p>
              <a:p>
                <a:pPr lvl="1"/>
                <a:r>
                  <a:rPr lang="en-US" dirty="0"/>
                  <a:t>Y is the number of rats in the warehouse = 57</a:t>
                </a:r>
              </a:p>
              <a:p>
                <a:pPr lvl="1"/>
                <a:r>
                  <a:rPr lang="en-US" dirty="0"/>
                  <a:t>X is the packages of rat poison bought = </a:t>
                </a:r>
                <a:r>
                  <a:rPr lang="en-US" b="1" dirty="0">
                    <a:solidFill>
                      <a:srgbClr val="C00000"/>
                    </a:solidFill>
                  </a:rPr>
                  <a:t>12</a:t>
                </a:r>
              </a:p>
              <a:p>
                <a:pPr lvl="1"/>
                <a:r>
                  <a:rPr lang="en-US" dirty="0"/>
                  <a:t>The correlation coefficient </a:t>
                </a:r>
                <a:r>
                  <a:rPr lang="en-US" b="1" i="1" dirty="0"/>
                  <a:t>r</a:t>
                </a:r>
                <a:r>
                  <a:rPr lang="en-US" b="1" i="1" baseline="-25000" dirty="0"/>
                  <a:t>xy</a:t>
                </a:r>
                <a:r>
                  <a:rPr lang="en-US" b="1" dirty="0"/>
                  <a:t> </a:t>
                </a:r>
                <a:r>
                  <a:rPr lang="en-US" dirty="0"/>
                  <a:t>is </a:t>
                </a:r>
                <a:r>
                  <a:rPr lang="en-US" dirty="0">
                    <a:solidFill>
                      <a:srgbClr val="FF0000"/>
                    </a:solidFill>
                  </a:rPr>
                  <a:t>0.5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70C0"/>
                    </a:solidFill>
                  </a:rPr>
                  <a:t>4.2</a:t>
                </a:r>
                <a:r>
                  <a:rPr lang="en-US" dirty="0"/>
                  <a:t>,</a:t>
                </a:r>
                <a:r>
                  <a:rPr lang="en-US" b="1" i="1" dirty="0"/>
                  <a:t>  SD</a:t>
                </a:r>
                <a:r>
                  <a:rPr lang="en-US" b="1" i="1" baseline="-25000" dirty="0"/>
                  <a:t>x</a:t>
                </a:r>
                <a:r>
                  <a:rPr lang="en-US" dirty="0"/>
                  <a:t>= </a:t>
                </a:r>
                <a:r>
                  <a:rPr lang="en-US" dirty="0">
                    <a:solidFill>
                      <a:srgbClr val="00B050"/>
                    </a:solidFill>
                  </a:rPr>
                  <a:t>1.1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7030A0"/>
                    </a:solidFill>
                  </a:rPr>
                  <a:t>57</a:t>
                </a:r>
                <a:r>
                  <a:rPr lang="en-US" dirty="0"/>
                  <a:t>, </a:t>
                </a:r>
                <a:r>
                  <a:rPr lang="en-US" b="1" i="1" dirty="0"/>
                  <a:t>SD</a:t>
                </a:r>
                <a:r>
                  <a:rPr lang="en-US" b="1" i="1" baseline="-25000" dirty="0"/>
                  <a:t>y</a:t>
                </a:r>
                <a:r>
                  <a:rPr lang="en-US" baseline="-25000" dirty="0"/>
                  <a:t> </a:t>
                </a:r>
                <a:r>
                  <a:rPr lang="en-US" dirty="0"/>
                  <a:t>= </a:t>
                </a:r>
                <a:r>
                  <a:rPr lang="en-US" dirty="0">
                    <a:solidFill>
                      <a:srgbClr val="00B0F0"/>
                    </a:solidFill>
                  </a:rPr>
                  <a:t>12</a:t>
                </a:r>
              </a:p>
              <a:p>
                <a:pPr marL="457200" lvl="1" indent="0">
                  <a:buNone/>
                </a:pPr>
                <a:endParaRPr lang="en-US" dirty="0"/>
              </a:p>
              <a:p>
                <a:pPr marL="457200" lvl="1" indent="0" algn="ctr">
                  <a:buNone/>
                </a:pPr>
                <a:r>
                  <a:rPr lang="en-US" sz="3200" b="1" dirty="0"/>
                  <a:t>We want to predict the value of Y for X = 12</a:t>
                </a:r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  <a:blipFill>
                <a:blip r:embed="rId3"/>
                <a:stretch>
                  <a:fillRect r="-1966" b="-46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871AD8E-145D-05D0-1224-A8138CB3D5A2}"/>
                  </a:ext>
                </a:extLst>
              </p:cNvPr>
              <p:cNvSpPr txBox="1"/>
              <p:nvPr/>
            </p:nvSpPr>
            <p:spPr>
              <a:xfrm>
                <a:off x="6863940" y="1810388"/>
                <a:ext cx="4972984" cy="35226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sz="2800" b="1" i="0" dirty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8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sz="28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d>
                        <m:dPr>
                          <m:ctrlPr>
                            <a:rPr lang="en-GB" sz="28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800" b="1" i="1" dirty="0" smtClean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  <m:r>
                                <a:rPr lang="en-GB" sz="2800" b="1" i="1" baseline="-25000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num>
                            <m:den>
                              <m:r>
                                <a:rPr lang="en-GB" sz="2800" b="1" i="1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  <m:r>
                                <a:rPr lang="en-US" sz="2800" b="1" i="1" baseline="-25000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sz="2400" b="1" dirty="0"/>
              </a:p>
              <a:p>
                <a:pPr algn="ctr"/>
                <a:r>
                  <a:rPr lang="en-GB" sz="2400" dirty="0"/>
                  <a:t>𝑏 = </a:t>
                </a:r>
                <a:r>
                  <a:rPr lang="en-GB" sz="2400" dirty="0">
                    <a:solidFill>
                      <a:srgbClr val="FF0000"/>
                    </a:solidFill>
                  </a:rPr>
                  <a:t>0.50</a:t>
                </a:r>
                <a:r>
                  <a:rPr lang="en-GB" sz="2400" dirty="0"/>
                  <a:t>(</a:t>
                </a:r>
                <a:r>
                  <a:rPr lang="en-GB" sz="2400" dirty="0">
                    <a:solidFill>
                      <a:srgbClr val="00B0F0"/>
                    </a:solidFill>
                  </a:rPr>
                  <a:t>12</a:t>
                </a:r>
                <a:r>
                  <a:rPr lang="en-GB" sz="2400" dirty="0"/>
                  <a:t>/</a:t>
                </a:r>
                <a:r>
                  <a:rPr lang="en-GB" sz="2400" dirty="0">
                    <a:solidFill>
                      <a:srgbClr val="00B050"/>
                    </a:solidFill>
                  </a:rPr>
                  <a:t>1.1</a:t>
                </a:r>
                <a:r>
                  <a:rPr lang="en-GB" sz="2400" dirty="0"/>
                  <a:t>)  = 0.50 (10.9) = </a:t>
                </a:r>
                <a:r>
                  <a:rPr lang="en-GB" sz="2400" b="1" dirty="0">
                    <a:solidFill>
                      <a:srgbClr val="FFC000"/>
                    </a:solidFill>
                  </a:rPr>
                  <a:t>5.45</a:t>
                </a:r>
              </a:p>
              <a:p>
                <a:endParaRPr lang="en-GB" sz="2400" b="1" dirty="0">
                  <a:solidFill>
                    <a:srgbClr val="FFC000"/>
                  </a:solidFill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2800" b="1" i="1" dirty="0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2800" b="1" i="1" dirty="0" smtClean="0">
                          <a:solidFill>
                            <a:srgbClr val="FFC000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800" b="1" i="1" dirty="0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28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2800" b="1" i="1" dirty="0" smtClean="0">
                                  <a:solidFill>
                                    <a:srgbClr val="0070C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2800" b="1" i="1" dirty="0" smtClean="0">
                                  <a:solidFill>
                                    <a:srgbClr val="0070C0"/>
                                  </a:solidFill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GB" sz="2800" b="1" dirty="0">
                  <a:solidFill>
                    <a:srgbClr val="FFC000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2800" b="1" dirty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800" b="1" i="1" dirty="0" smtClean="0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𝟓𝟕</m:t>
                      </m:r>
                      <m:r>
                        <a:rPr lang="en-US" sz="2800" b="1" dirty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2800" b="1" i="1" dirty="0" smtClean="0">
                          <a:solidFill>
                            <a:srgbClr val="FFC000"/>
                          </a:solidFill>
                          <a:latin typeface="Cambria Math" panose="02040503050406030204" pitchFamily="18" charset="0"/>
                        </a:rPr>
                        <m:t>𝟓</m:t>
                      </m:r>
                      <m:r>
                        <a:rPr lang="en-US" sz="2800" b="1" i="1" dirty="0" smtClean="0">
                          <a:solidFill>
                            <a:srgbClr val="FFC00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800" b="1" i="1" dirty="0" smtClean="0">
                          <a:solidFill>
                            <a:srgbClr val="FFC000"/>
                          </a:solidFill>
                          <a:latin typeface="Cambria Math" panose="02040503050406030204" pitchFamily="18" charset="0"/>
                        </a:rPr>
                        <m:t>𝟒𝟓</m:t>
                      </m:r>
                      <m:d>
                        <m:dPr>
                          <m:ctrlPr>
                            <a:rPr lang="en-US" sz="28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800" b="1" i="1" dirty="0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  <m:t>𝟏𝟐</m:t>
                          </m:r>
                          <m:r>
                            <a:rPr lang="en-US" sz="2800" b="1" dirty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sz="2800" b="1" i="1" dirty="0" smtClean="0">
                              <a:solidFill>
                                <a:srgbClr val="0070C0"/>
                              </a:solidFill>
                              <a:latin typeface="Cambria Math" panose="02040503050406030204" pitchFamily="18" charset="0"/>
                            </a:rPr>
                            <m:t>𝟒</m:t>
                          </m:r>
                          <m:r>
                            <a:rPr lang="en-US" sz="2800" b="1" i="1" dirty="0" smtClean="0">
                              <a:solidFill>
                                <a:srgbClr val="0070C0"/>
                              </a:solidFill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US" sz="2800" b="1" i="1" dirty="0" smtClean="0">
                              <a:solidFill>
                                <a:srgbClr val="0070C0"/>
                              </a:solidFill>
                              <a:latin typeface="Cambria Math" panose="02040503050406030204" pitchFamily="18" charset="0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en-GB" sz="2800" b="1" dirty="0">
                  <a:solidFill>
                    <a:srgbClr val="FFC000"/>
                  </a:solidFill>
                </a:endParaRPr>
              </a:p>
              <a:p>
                <a:pPr algn="ctr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8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800" b="1" i="1" dirty="0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800" b="1" dirty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800" b="1" i="1" dirty="0" smtClean="0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𝟓𝟕</m:t>
                    </m:r>
                    <m:r>
                      <a:rPr lang="en-US" sz="2800" b="1" dirty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800" b="1" i="1" dirty="0" smtClean="0">
                        <a:solidFill>
                          <a:srgbClr val="FFC000"/>
                        </a:solidFill>
                        <a:latin typeface="Cambria Math" panose="02040503050406030204" pitchFamily="18" charset="0"/>
                      </a:rPr>
                      <m:t>𝟓</m:t>
                    </m:r>
                    <m:r>
                      <a:rPr lang="en-US" sz="2800" b="1" i="1" dirty="0" smtClean="0">
                        <a:solidFill>
                          <a:srgbClr val="FFC00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800" b="1" i="1" dirty="0" smtClean="0">
                        <a:solidFill>
                          <a:srgbClr val="FFC000"/>
                        </a:solidFill>
                        <a:latin typeface="Cambria Math" panose="02040503050406030204" pitchFamily="18" charset="0"/>
                      </a:rPr>
                      <m:t>𝟒𝟓</m:t>
                    </m:r>
                    <m:r>
                      <a:rPr lang="en-US" sz="28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×</m:t>
                    </m:r>
                  </m:oMath>
                </a14:m>
                <a:r>
                  <a:rPr lang="en-GB" sz="2800" b="1" dirty="0">
                    <a:solidFill>
                      <a:srgbClr val="FFC000"/>
                    </a:solidFill>
                  </a:rPr>
                  <a:t> </a:t>
                </a:r>
                <a:r>
                  <a:rPr lang="en-GB" sz="2800" b="1" dirty="0"/>
                  <a:t>7.8</a:t>
                </a:r>
              </a:p>
              <a:p>
                <a:pPr algn="ctr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8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800" b="1" i="1" dirty="0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800" b="1" dirty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800" b="1" i="1" dirty="0" smtClean="0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𝟓𝟕</m:t>
                    </m:r>
                    <m:r>
                      <a:rPr lang="en-US" sz="2800" b="1" dirty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8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𝟒𝟐</m:t>
                    </m:r>
                    <m:r>
                      <a:rPr lang="en-US" sz="28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8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𝟓𝟏</m:t>
                    </m:r>
                  </m:oMath>
                </a14:m>
                <a:r>
                  <a:rPr lang="en-GB" sz="2800" b="1" dirty="0"/>
                  <a:t> = 99.51</a:t>
                </a: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871AD8E-145D-05D0-1224-A8138CB3D5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3940" y="1810388"/>
                <a:ext cx="4972984" cy="3522696"/>
              </a:xfrm>
              <a:prstGeom prst="rect">
                <a:avLst/>
              </a:prstGeom>
              <a:blipFill>
                <a:blip r:embed="rId4"/>
                <a:stretch>
                  <a:fillRect b="-39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8093774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Regression and Standard Error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</p:spPr>
            <p:txBody>
              <a:bodyPr>
                <a:normAutofit fontScale="92500" lnSpcReduction="10000"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sz="2400" b="1" dirty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4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400" b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𝐒</m:t>
                          </m:r>
                          <m:r>
                            <a:rPr lang="en-GB" sz="24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𝑫</m:t>
                          </m:r>
                          <m:r>
                            <a:rPr lang="en-GB" sz="2400" b="1" i="1" baseline="-250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  <m:rad>
                            <m:radPr>
                              <m:degHide m:val="on"/>
                              <m:ctrlP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400" b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sz="2400" b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</m:rad>
                          <m:sSubSup>
                            <m:sSubSupPr>
                              <m:ctrlP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2400" b="1" i="1" baseline="-2500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  <m:sup>
                              <m:r>
                                <a:rPr lang="en-GB" sz="2400" b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e>
                      </m:d>
                      <m:rad>
                        <m:radPr>
                          <m:degHide m:val="on"/>
                          <m:ctrlPr>
                            <a:rPr lang="en-GB" sz="24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sz="24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sz="2400" b="1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dirty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sz="2400" b="1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en-US" dirty="0">
                  <a:highlight>
                    <a:srgbClr val="FFFF00"/>
                  </a:highlight>
                </a:endParaRPr>
              </a:p>
              <a:p>
                <a:pPr lvl="1"/>
                <a:r>
                  <a:rPr lang="en-US" dirty="0"/>
                  <a:t>Y is the number of rats in the warehouse = 57</a:t>
                </a:r>
              </a:p>
              <a:p>
                <a:pPr lvl="1"/>
                <a:r>
                  <a:rPr lang="en-US" dirty="0"/>
                  <a:t>X is the packages of rat poison bought = </a:t>
                </a:r>
                <a:r>
                  <a:rPr lang="en-US" b="1" dirty="0">
                    <a:solidFill>
                      <a:srgbClr val="C00000"/>
                    </a:solidFill>
                  </a:rPr>
                  <a:t>12</a:t>
                </a:r>
              </a:p>
              <a:p>
                <a:pPr lvl="1"/>
                <a:r>
                  <a:rPr lang="en-US" dirty="0"/>
                  <a:t>The correlation coefficient </a:t>
                </a:r>
                <a:r>
                  <a:rPr lang="en-US" b="1" i="1" dirty="0"/>
                  <a:t>r</a:t>
                </a:r>
                <a:r>
                  <a:rPr lang="en-US" b="1" i="1" baseline="-25000" dirty="0"/>
                  <a:t>xy</a:t>
                </a:r>
                <a:r>
                  <a:rPr lang="en-US" b="1" dirty="0"/>
                  <a:t> </a:t>
                </a:r>
                <a:r>
                  <a:rPr lang="en-US" dirty="0"/>
                  <a:t>is </a:t>
                </a:r>
                <a:r>
                  <a:rPr lang="en-US" b="1" dirty="0">
                    <a:solidFill>
                      <a:srgbClr val="FF0000"/>
                    </a:solidFill>
                  </a:rPr>
                  <a:t>0.5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70C0"/>
                    </a:solidFill>
                  </a:rPr>
                  <a:t>4.2</a:t>
                </a:r>
                <a:r>
                  <a:rPr lang="en-US" dirty="0"/>
                  <a:t>,</a:t>
                </a:r>
                <a:r>
                  <a:rPr lang="en-US" b="1" i="1" dirty="0"/>
                  <a:t>  SD</a:t>
                </a:r>
                <a:r>
                  <a:rPr lang="en-US" b="1" i="1" baseline="-25000" dirty="0"/>
                  <a:t>x</a:t>
                </a:r>
                <a:r>
                  <a:rPr lang="en-US" dirty="0"/>
                  <a:t>= </a:t>
                </a:r>
                <a:r>
                  <a:rPr lang="en-US" dirty="0">
                    <a:solidFill>
                      <a:srgbClr val="00B050"/>
                    </a:solidFill>
                  </a:rPr>
                  <a:t>1.1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/>
                  <a:t>57</a:t>
                </a:r>
                <a:r>
                  <a:rPr lang="en-US" dirty="0"/>
                  <a:t>, </a:t>
                </a:r>
                <a:r>
                  <a:rPr lang="en-US" b="1" i="1" dirty="0"/>
                  <a:t>SD</a:t>
                </a:r>
                <a:r>
                  <a:rPr lang="en-US" b="1" i="1" baseline="-25000" dirty="0"/>
                  <a:t>y</a:t>
                </a:r>
                <a:r>
                  <a:rPr lang="en-US" baseline="-25000" dirty="0"/>
                  <a:t> </a:t>
                </a:r>
                <a:r>
                  <a:rPr lang="en-US" dirty="0"/>
                  <a:t>= </a:t>
                </a:r>
                <a:r>
                  <a:rPr lang="en-US" dirty="0">
                    <a:solidFill>
                      <a:srgbClr val="00B0F0"/>
                    </a:solidFill>
                  </a:rPr>
                  <a:t>12</a:t>
                </a:r>
              </a:p>
              <a:p>
                <a:pPr lvl="1"/>
                <a:r>
                  <a:rPr lang="en-US" dirty="0"/>
                  <a:t>Value of Y for X=12 is </a:t>
                </a:r>
                <a:r>
                  <a:rPr lang="en-US" b="1" dirty="0">
                    <a:solidFill>
                      <a:srgbClr val="7030A0"/>
                    </a:solidFill>
                  </a:rPr>
                  <a:t>99.51</a:t>
                </a:r>
              </a:p>
              <a:p>
                <a:pPr lvl="1"/>
                <a:endParaRPr lang="en-US" b="1" dirty="0">
                  <a:solidFill>
                    <a:srgbClr val="7030A0"/>
                  </a:solidFill>
                </a:endParaRPr>
              </a:p>
              <a:p>
                <a:pPr marL="457200" lvl="1" indent="0" algn="ctr">
                  <a:buNone/>
                </a:pPr>
                <a:r>
                  <a:rPr lang="en-US" b="1" dirty="0"/>
                  <a:t>Assume there is a large sample dataset…</a:t>
                </a:r>
              </a:p>
              <a:p>
                <a:pPr marL="457200" lvl="1" indent="0" algn="ctr">
                  <a:buNone/>
                </a:pPr>
                <a:r>
                  <a:rPr lang="en-US" b="1" dirty="0"/>
                  <a:t>We now calculate the Standard Error</a:t>
                </a:r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871AD8E-145D-05D0-1224-A8138CB3D5A2}"/>
                  </a:ext>
                </a:extLst>
              </p:cNvPr>
              <p:cNvSpPr txBox="1"/>
              <p:nvPr/>
            </p:nvSpPr>
            <p:spPr>
              <a:xfrm>
                <a:off x="6870224" y="1414381"/>
                <a:ext cx="4972984" cy="385220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1" i="1" dirty="0">
                              <a:latin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sz="2800" b="1" i="1" dirty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sz="2800" b="1" dirty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8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800" b="1" dirty="0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𝐒</m:t>
                          </m:r>
                          <m:r>
                            <a:rPr lang="en-GB" sz="2800" b="1" i="1" dirty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𝑫</m:t>
                          </m:r>
                          <m:r>
                            <a:rPr lang="en-GB" sz="2800" b="1" i="1" baseline="-25000" dirty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  <m:rad>
                            <m:radPr>
                              <m:degHide m:val="on"/>
                              <m:ctrlPr>
                                <a:rPr lang="en-GB" sz="2800" b="1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800" b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sz="2800" b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800" b="1" i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</m:rad>
                          <m:sSubSup>
                            <m:sSubSupPr>
                              <m:ctrlPr>
                                <a:rPr lang="en-GB" sz="2800" b="1" i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2800" b="1" i="1" baseline="-25000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GB" sz="2800" b="1" i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  <m:sup>
                              <m:r>
                                <a:rPr lang="en-GB" sz="2800" b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e>
                      </m:d>
                    </m:oMath>
                  </m:oMathPara>
                </a14:m>
                <a:endParaRPr lang="en-GB" sz="2400" b="1" dirty="0"/>
              </a:p>
              <a:p>
                <a:pPr algn="ctr"/>
                <a:endParaRPr lang="en-GB" sz="2400" b="1" dirty="0"/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sz="2400" b="1" dirty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4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400" b="1" i="1" dirty="0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𝟏𝟐</m:t>
                          </m:r>
                          <m:rad>
                            <m:radPr>
                              <m:degHide m:val="on"/>
                              <m:ctrlPr>
                                <a:rPr lang="en-GB" sz="2400" b="1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400" b="1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sz="2400" b="1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lang="en-GB" sz="2400" b="1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⋅</m:t>
                              </m:r>
                              <m:sSup>
                                <m:sSupPr>
                                  <m:ctrlPr>
                                    <a:rPr lang="en-GB" sz="2400" b="1" i="1" dirty="0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b="1" i="1" dirty="0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𝟓𝟎</m:t>
                                  </m:r>
                                </m:e>
                                <m:sup>
                                  <m:r>
                                    <a:rPr lang="en-GB" sz="2400" b="1" i="1" dirty="0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e>
                          </m:rad>
                        </m:e>
                      </m:d>
                    </m:oMath>
                  </m:oMathPara>
                </a14:m>
                <a:endParaRPr lang="en-GB" sz="2400" b="1" dirty="0"/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sz="2400" b="1" dirty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4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400" b="1" i="1" dirty="0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𝟏𝟐</m:t>
                          </m:r>
                          <m:rad>
                            <m:radPr>
                              <m:degHide m:val="on"/>
                              <m:ctrlPr>
                                <a:rPr lang="en-GB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lang="en-GB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⋅</m:t>
                              </m:r>
                              <m:r>
                                <a:rPr lang="en-US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𝟐𝟓</m:t>
                              </m:r>
                            </m:e>
                          </m:rad>
                        </m:e>
                      </m:d>
                    </m:oMath>
                  </m:oMathPara>
                </a14:m>
                <a:endParaRPr lang="en-GB" sz="2400" b="1" dirty="0"/>
              </a:p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dirty="0">
                            <a:latin typeface="Cambria Math" panose="02040503050406030204" pitchFamily="18" charset="0"/>
                          </a:rPr>
                          <m:t>𝝈</m:t>
                        </m:r>
                      </m:e>
                      <m:sub>
                        <m:r>
                          <a:rPr lang="en-GB" sz="2400" b="1" i="1" dirty="0">
                            <a:latin typeface="Cambria Math" panose="02040503050406030204" pitchFamily="18" charset="0"/>
                          </a:rPr>
                          <m:t>𝒆𝒔𝒕</m:t>
                        </m:r>
                      </m:sub>
                    </m:sSub>
                    <m:r>
                      <a:rPr lang="en-GB" sz="2400" b="1" dirty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𝟏𝟐</m:t>
                    </m:r>
                    <m:r>
                      <a:rPr lang="en-US" sz="2400" b="1" i="1" dirty="0" smtClean="0">
                        <a:solidFill>
                          <a:srgbClr val="836967"/>
                        </a:solidFill>
                        <a:latin typeface="Cambria Math" panose="02040503050406030204" pitchFamily="18" charset="0"/>
                      </a:rPr>
                      <m:t> ×</m:t>
                    </m:r>
                  </m:oMath>
                </a14:m>
                <a:r>
                  <a:rPr lang="en-GB" sz="2400" b="1" dirty="0"/>
                  <a:t> 0.87 = </a:t>
                </a:r>
                <a:r>
                  <a:rPr lang="en-GB" sz="2400" b="1" dirty="0">
                    <a:solidFill>
                      <a:srgbClr val="00B050"/>
                    </a:solidFill>
                  </a:rPr>
                  <a:t>10.44</a:t>
                </a:r>
              </a:p>
              <a:p>
                <a:pPr algn="ctr"/>
                <a:endParaRPr lang="en-GB" sz="2400" b="1" dirty="0">
                  <a:solidFill>
                    <a:srgbClr val="00B050"/>
                  </a:solidFill>
                </a:endParaRPr>
              </a:p>
              <a:p>
                <a:pPr algn="ctr"/>
                <a:r>
                  <a:rPr lang="en-GB" sz="2400" dirty="0"/>
                  <a:t>We can therefore say that the number of rats is written as:</a:t>
                </a:r>
              </a:p>
              <a:p>
                <a:pPr algn="ctr"/>
                <a:r>
                  <a:rPr lang="en-GB" sz="2400" dirty="0"/>
                  <a:t> </a:t>
                </a:r>
                <a:r>
                  <a:rPr lang="en-GB" sz="2400" b="1" dirty="0">
                    <a:solidFill>
                      <a:srgbClr val="7030A0"/>
                    </a:solidFill>
                  </a:rPr>
                  <a:t>99.51</a:t>
                </a:r>
                <a:r>
                  <a:rPr lang="en-GB" sz="2400" b="1" dirty="0"/>
                  <a:t> </a:t>
                </a:r>
                <a14:m>
                  <m:oMath xmlns:m="http://schemas.openxmlformats.org/officeDocument/2006/math">
                    <m:r>
                      <a:rPr lang="en-GB" sz="2400" b="1" dirty="0" smtClean="0">
                        <a:latin typeface="Cambria Math" panose="02040503050406030204" pitchFamily="18" charset="0"/>
                      </a:rPr>
                      <m:t>±</m:t>
                    </m:r>
                  </m:oMath>
                </a14:m>
                <a:r>
                  <a:rPr lang="en-GB" sz="2400" b="1" dirty="0"/>
                  <a:t> </a:t>
                </a:r>
                <a:r>
                  <a:rPr lang="en-GB" sz="2400" b="1" dirty="0">
                    <a:solidFill>
                      <a:srgbClr val="00B050"/>
                    </a:solidFill>
                  </a:rPr>
                  <a:t>10.44</a:t>
                </a: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871AD8E-145D-05D0-1224-A8138CB3D5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70224" y="1414381"/>
                <a:ext cx="4972984" cy="3852208"/>
              </a:xfrm>
              <a:prstGeom prst="rect">
                <a:avLst/>
              </a:prstGeom>
              <a:blipFill>
                <a:blip r:embed="rId4"/>
                <a:stretch>
                  <a:fillRect l="-1103" r="-1225" b="-26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9962860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2093</Words>
  <Application>Microsoft Office PowerPoint</Application>
  <PresentationFormat>Widescreen</PresentationFormat>
  <Paragraphs>353</Paragraphs>
  <Slides>37</Slides>
  <Notes>36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37</vt:i4>
      </vt:variant>
    </vt:vector>
  </HeadingPairs>
  <TitlesOfParts>
    <vt:vector size="63" baseType="lpstr">
      <vt:lpstr>Arial</vt:lpstr>
      <vt:lpstr>Calibri</vt:lpstr>
      <vt:lpstr>Calibri Light</vt:lpstr>
      <vt:lpstr>Cambria Math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Lecture Objectives</vt:lpstr>
      <vt:lpstr>So far…</vt:lpstr>
      <vt:lpstr>Why Linear Regression</vt:lpstr>
      <vt:lpstr>Why Linear Regression</vt:lpstr>
      <vt:lpstr>Why Linear Regression</vt:lpstr>
      <vt:lpstr>Why Linear Regression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Standard Error</vt:lpstr>
      <vt:lpstr>Standard Error</vt:lpstr>
      <vt:lpstr>Standard Error</vt:lpstr>
      <vt:lpstr>Calculate b…</vt:lpstr>
      <vt:lpstr>Calculate Prediction…</vt:lpstr>
      <vt:lpstr>Calculate Standard Error…</vt:lpstr>
      <vt:lpstr>Linear Regression and Standard Error</vt:lpstr>
      <vt:lpstr>Linear Regression and Standard Error</vt:lpstr>
      <vt:lpstr>Linear Regression and Standard Error</vt:lpstr>
      <vt:lpstr>Linear Regression and Standard Error</vt:lpstr>
      <vt:lpstr>Linear Regression and Standard Error</vt:lpstr>
      <vt:lpstr>Linear Regression and Standard Error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73</cp:revision>
  <dcterms:created xsi:type="dcterms:W3CDTF">2021-03-09T15:35:42Z</dcterms:created>
  <dcterms:modified xsi:type="dcterms:W3CDTF">2023-12-04T12:31:31Z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