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3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66" r:id="rId5"/>
    <p:sldMasterId id="2147483680" r:id="rId6"/>
    <p:sldMasterId id="2147483693" r:id="rId7"/>
  </p:sldMasterIdLst>
  <p:notesMasterIdLst>
    <p:notesMasterId r:id="rId28"/>
  </p:notesMasterIdLst>
  <p:sldIdLst>
    <p:sldId id="391" r:id="rId8"/>
    <p:sldId id="301" r:id="rId9"/>
    <p:sldId id="304" r:id="rId10"/>
    <p:sldId id="303" r:id="rId11"/>
    <p:sldId id="302" r:id="rId12"/>
    <p:sldId id="273" r:id="rId13"/>
    <p:sldId id="382" r:id="rId14"/>
    <p:sldId id="383" r:id="rId15"/>
    <p:sldId id="385" r:id="rId16"/>
    <p:sldId id="387" r:id="rId17"/>
    <p:sldId id="390" r:id="rId18"/>
    <p:sldId id="392" r:id="rId19"/>
    <p:sldId id="393" r:id="rId20"/>
    <p:sldId id="394" r:id="rId21"/>
    <p:sldId id="395" r:id="rId22"/>
    <p:sldId id="396" r:id="rId23"/>
    <p:sldId id="274" r:id="rId24"/>
    <p:sldId id="275" r:id="rId25"/>
    <p:sldId id="276" r:id="rId26"/>
    <p:sldId id="277" r:id="rId27"/>
  </p:sldIdLst>
  <p:sldSz cx="9144000" cy="6858000" type="screen4x3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046998A-80FC-4B65-8652-47AEA89BE101}" v="13" dt="2024-02-07T18:23:55.254"/>
  </p1510:revLst>
</p1510:revInfo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5232" autoAdjust="0"/>
  </p:normalViewPr>
  <p:slideViewPr>
    <p:cSldViewPr>
      <p:cViewPr varScale="1">
        <p:scale>
          <a:sx n="121" d="100"/>
          <a:sy n="121" d="100"/>
        </p:scale>
        <p:origin x="1314" y="9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slide" Target="slides/slide19.xml"/><Relationship Id="rId3" Type="http://schemas.openxmlformats.org/officeDocument/2006/relationships/customXml" Target="../customXml/item3.xml"/><Relationship Id="rId21" Type="http://schemas.openxmlformats.org/officeDocument/2006/relationships/slide" Target="slides/slide14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33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9.xml"/><Relationship Id="rId20" Type="http://schemas.openxmlformats.org/officeDocument/2006/relationships/slide" Target="slides/slide13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32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30" Type="http://schemas.openxmlformats.org/officeDocument/2006/relationships/viewProps" Target="viewProps.xml"/><Relationship Id="rId8" Type="http://schemas.openxmlformats.org/officeDocument/2006/relationships/slide" Target="slides/slid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DE580D-9586-4ACB-9769-10BA106C8270}" type="datetimeFigureOut">
              <a:rPr lang="en-GB" smtClean="0"/>
              <a:t>06/02/2024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4350"/>
            <a:ext cx="3429000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7550"/>
            <a:ext cx="7315200" cy="3086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FCAF6B-91A8-4068-B19F-2D27163ED6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95959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1005749" eaLnBrk="1" hangingPunct="1">
              <a:spcBef>
                <a:spcPct val="0"/>
              </a:spcBef>
            </a:pPr>
            <a:endParaRPr lang="en-GB" altLang="en-US" sz="1000" dirty="0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755D8-5156-4026-9952-8463B33320E3}" type="slidenum">
              <a:rPr lang="en-US" smtClean="0">
                <a:solidFill>
                  <a:prstClr val="black"/>
                </a:solidFill>
              </a:rPr>
              <a:pPr/>
              <a:t>6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34847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1005749" eaLnBrk="1" hangingPunct="1">
              <a:spcBef>
                <a:spcPct val="0"/>
              </a:spcBef>
            </a:pPr>
            <a:endParaRPr lang="en-GB" altLang="en-US" sz="1000" dirty="0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755D8-5156-4026-9952-8463B33320E3}" type="slidenum">
              <a:rPr lang="en-US" smtClean="0">
                <a:solidFill>
                  <a:prstClr val="black"/>
                </a:solidFill>
              </a:rPr>
              <a:pPr/>
              <a:t>8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26696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1005749" eaLnBrk="1" hangingPunct="1">
              <a:spcBef>
                <a:spcPct val="0"/>
              </a:spcBef>
            </a:pPr>
            <a:endParaRPr lang="en-GB" altLang="en-US" sz="1000" dirty="0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755D8-5156-4026-9952-8463B33320E3}" type="slidenum">
              <a:rPr lang="en-US" smtClean="0">
                <a:solidFill>
                  <a:prstClr val="black"/>
                </a:solidFill>
              </a:rPr>
              <a:pPr/>
              <a:t>9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577066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FCAF6B-91A8-4068-B19F-2D27163ED6E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51323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FCAF6B-91A8-4068-B19F-2D27163ED6E5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33370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FCAF6B-91A8-4068-B19F-2D27163ED6E5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424857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FCAF6B-91A8-4068-B19F-2D27163ED6E5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895790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FCAF6B-91A8-4068-B19F-2D27163ED6E5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626567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FCAF6B-91A8-4068-B19F-2D27163ED6E5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006754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1005749" eaLnBrk="1" hangingPunct="1">
              <a:spcBef>
                <a:spcPct val="0"/>
              </a:spcBef>
            </a:pPr>
            <a:endParaRPr lang="en-GB" altLang="en-US" sz="1000" dirty="0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755D8-5156-4026-9952-8463B33320E3}" type="slidenum">
              <a:rPr lang="en-US" smtClean="0">
                <a:solidFill>
                  <a:prstClr val="black"/>
                </a:solidFill>
              </a:rPr>
              <a:pPr/>
              <a:t>17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309402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1005749" eaLnBrk="1" hangingPunct="1">
              <a:spcBef>
                <a:spcPct val="0"/>
              </a:spcBef>
            </a:pPr>
            <a:endParaRPr lang="en-GB" altLang="en-US" sz="1000" dirty="0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755D8-5156-4026-9952-8463B33320E3}" type="slidenum">
              <a:rPr lang="en-US" smtClean="0">
                <a:solidFill>
                  <a:prstClr val="black"/>
                </a:solidFill>
              </a:rPr>
              <a:pPr/>
              <a:t>18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406450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1005749" eaLnBrk="1" hangingPunct="1">
              <a:spcBef>
                <a:spcPct val="0"/>
              </a:spcBef>
            </a:pPr>
            <a:endParaRPr lang="en-GB" altLang="en-US" sz="1000" dirty="0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755D8-5156-4026-9952-8463B33320E3}" type="slidenum">
              <a:rPr lang="en-US" smtClean="0">
                <a:solidFill>
                  <a:prstClr val="black"/>
                </a:solidFill>
              </a:rPr>
              <a:pPr/>
              <a:t>19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276853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1005749" eaLnBrk="1" hangingPunct="1">
              <a:spcBef>
                <a:spcPct val="0"/>
              </a:spcBef>
            </a:pPr>
            <a:endParaRPr lang="en-GB" altLang="en-US" sz="1000" dirty="0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755D8-5156-4026-9952-8463B33320E3}" type="slidenum">
              <a:rPr lang="en-US" smtClean="0">
                <a:solidFill>
                  <a:prstClr val="black"/>
                </a:solidFill>
              </a:rPr>
              <a:pPr/>
              <a:t>20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37533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4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pPr/>
              <a:t>2/6/2024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98989"/>
                </a:solidFill>
                <a:latin typeface="Corbel"/>
                <a:cs typeface="Corbel"/>
              </a:defRPr>
            </a:lvl1pPr>
          </a:lstStyle>
          <a:p>
            <a:pPr marL="25400">
              <a:lnSpc>
                <a:spcPts val="1230"/>
              </a:lnSpc>
            </a:pPr>
            <a:fld id="{81D60167-4931-47E6-BA6A-407CBD079E47}" type="slidenum">
              <a:rPr dirty="0"/>
              <a:pPr marL="25400">
                <a:lnSpc>
                  <a:spcPts val="1230"/>
                </a:lnSpc>
              </a:pPr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Arial Rounded MT Bold"/>
                <a:cs typeface="Arial Rounded MT Bold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8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pPr/>
              <a:t>2/6/2024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98989"/>
                </a:solidFill>
                <a:latin typeface="Corbel"/>
                <a:cs typeface="Corbel"/>
              </a:defRPr>
            </a:lvl1pPr>
          </a:lstStyle>
          <a:p>
            <a:pPr marL="25400">
              <a:lnSpc>
                <a:spcPts val="1230"/>
              </a:lnSpc>
            </a:pPr>
            <a:fld id="{81D60167-4931-47E6-BA6A-407CBD079E47}" type="slidenum">
              <a:rPr dirty="0"/>
              <a:pPr marL="25400">
                <a:lnSpc>
                  <a:spcPts val="1230"/>
                </a:lnSpc>
              </a:pPr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Arial Rounded MT Bold"/>
                <a:cs typeface="Arial Rounded MT Bold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pPr/>
              <a:t>2/6/2024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98989"/>
                </a:solidFill>
                <a:latin typeface="Corbel"/>
                <a:cs typeface="Corbel"/>
              </a:defRPr>
            </a:lvl1pPr>
          </a:lstStyle>
          <a:p>
            <a:pPr marL="25400">
              <a:lnSpc>
                <a:spcPts val="1230"/>
              </a:lnSpc>
            </a:pPr>
            <a:fld id="{81D60167-4931-47E6-BA6A-407CBD079E47}" type="slidenum">
              <a:rPr dirty="0"/>
              <a:pPr marL="25400">
                <a:lnSpc>
                  <a:spcPts val="1230"/>
                </a:lnSpc>
              </a:pPr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Arial Rounded MT Bold"/>
                <a:cs typeface="Arial Rounded MT Bold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pPr/>
              <a:t>2/6/2024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98989"/>
                </a:solidFill>
                <a:latin typeface="Corbel"/>
                <a:cs typeface="Corbel"/>
              </a:defRPr>
            </a:lvl1pPr>
          </a:lstStyle>
          <a:p>
            <a:pPr marL="25400">
              <a:lnSpc>
                <a:spcPts val="1230"/>
              </a:lnSpc>
            </a:pPr>
            <a:fld id="{81D60167-4931-47E6-BA6A-407CBD079E47}" type="slidenum">
              <a:rPr dirty="0"/>
              <a:pPr marL="25400">
                <a:lnSpc>
                  <a:spcPts val="1230"/>
                </a:lnSpc>
              </a:pPr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pPr/>
              <a:t>2/6/2024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98989"/>
                </a:solidFill>
                <a:latin typeface="Corbel"/>
                <a:cs typeface="Corbel"/>
              </a:defRPr>
            </a:lvl1pPr>
          </a:lstStyle>
          <a:p>
            <a:pPr marL="25400">
              <a:lnSpc>
                <a:spcPts val="1230"/>
              </a:lnSpc>
            </a:pPr>
            <a:fld id="{81D60167-4931-47E6-BA6A-407CBD079E47}" type="slidenum">
              <a:rPr dirty="0"/>
              <a:pPr marL="25400">
                <a:lnSpc>
                  <a:spcPts val="1230"/>
                </a:lnSpc>
              </a:pPr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7613670-9DCC-4F3B-A813-2D57E3F669D3}" type="datetime1">
              <a:rPr lang="en-GB" smtClean="0"/>
              <a:t>06/02/2024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4A349403-D926-47B3-8FBF-B85C5FC8257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5650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280217D-976E-4701-B677-C6175AAE263B}" type="datetime1">
              <a:rPr lang="en-GB" smtClean="0"/>
              <a:t>06/02/2024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37873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C1C87BB-82AB-48EA-82AC-8E1C827E2A7F}" type="datetime1">
              <a:rPr lang="en-GB" smtClean="0"/>
              <a:t>06/02/2024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572781E-558C-4ED7-AD63-D27D44B3968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41431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40280D5-0835-452F-BCC2-487F54756822}" type="datetime1">
              <a:rPr lang="en-GB" smtClean="0"/>
              <a:t>06/02/2024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2096B041-6E99-4359-A389-74577D161FA5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96359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156C5D7-7866-404F-82ED-F8BA470F1151}" type="datetime1">
              <a:rPr lang="en-GB" smtClean="0"/>
              <a:t>06/02/2024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855403F-8250-4DD1-A4C2-92980B39151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23763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B990BEFA-853F-4ADB-8261-B9DF19173941}" type="datetime1">
              <a:rPr lang="en-GB" smtClean="0"/>
              <a:t>06/02/2024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C29155E-2029-4282-9517-655B4E450D4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958224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5589CA98-A964-4AD3-A673-FCBF05CA4D26}" type="datetime1">
              <a:rPr lang="en-GB" smtClean="0"/>
              <a:t>06/02/2024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2AAD7C2-7D3F-4900-B54C-1413AE9CCE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54065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23CD21B-0839-4E99-8AA7-C391B9A66DF3}" type="datetime1">
              <a:rPr lang="en-GB" smtClean="0"/>
              <a:t>06/02/2024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69BCF62-406D-4B72-989E-DA8A3B72D4A9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76498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67F16A8-215C-42C8-89FA-D2C0F30BF846}" type="datetime1">
              <a:rPr lang="en-GB" smtClean="0"/>
              <a:t>06/02/2024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E53A42F0-A750-422B-9716-DDB2FB0FC31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887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344E236-80B5-4DAD-B96A-79D6D50208A4}" type="datetime1">
              <a:rPr lang="en-GB" smtClean="0"/>
              <a:t>06/02/2024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2E60346-F0C0-4E9D-A339-9EEE2FD8241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632103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0E0DA29-1DC4-4385-8A99-4F45290ACCCC}" type="datetime1">
              <a:rPr lang="en-GB" smtClean="0"/>
              <a:t>06/02/2024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44FA86D-9419-442E-956B-46EF807636B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02248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34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ECF607-62E2-47C5-9BEB-6A1B679AFB12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015973"/>
      </p:ext>
    </p:extLst>
  </p:cSld>
  <p:clrMapOvr>
    <a:masterClrMapping/>
  </p:clrMapOvr>
  <p:transition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538462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897150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644965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2/7/2024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967800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2/7/2024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688832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2/7/2024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529311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2/7/2024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841566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2/7/2024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447605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2/7/2024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952158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574695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542628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7" y="1516014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1055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041706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9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6"/>
            <a:ext cx="20574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07/02/2024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6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6"/>
            <a:ext cx="20574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708282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B2C817-988D-4229-A8FE-68154DB629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253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834AE9-8A5E-4DB5-96C3-EE385AA95D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013"/>
            </a:lvl1pPr>
            <a:lvl2pPr marL="192881" indent="0" algn="ctr">
              <a:buNone/>
              <a:defRPr sz="844"/>
            </a:lvl2pPr>
            <a:lvl3pPr marL="385763" indent="0" algn="ctr">
              <a:buNone/>
              <a:defRPr sz="760"/>
            </a:lvl3pPr>
            <a:lvl4pPr marL="578644" indent="0" algn="ctr">
              <a:buNone/>
              <a:defRPr sz="675"/>
            </a:lvl4pPr>
            <a:lvl5pPr marL="771525" indent="0" algn="ctr">
              <a:buNone/>
              <a:defRPr sz="675"/>
            </a:lvl5pPr>
            <a:lvl6pPr marL="964406" indent="0" algn="ctr">
              <a:buNone/>
              <a:defRPr sz="675"/>
            </a:lvl6pPr>
            <a:lvl7pPr marL="1157288" indent="0" algn="ctr">
              <a:buNone/>
              <a:defRPr sz="675"/>
            </a:lvl7pPr>
            <a:lvl8pPr marL="1350169" indent="0" algn="ctr">
              <a:buNone/>
              <a:defRPr sz="675"/>
            </a:lvl8pPr>
            <a:lvl9pPr marL="1543050" indent="0" algn="ctr">
              <a:buNone/>
              <a:defRPr sz="675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EBBFFE-9FA3-479C-AAB0-DBBEBE06DF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07/02/2024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53C436-C658-4DA4-A5CD-FFB22E0225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43398B-39F1-4F9B-B06E-852DD7AD99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621138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A5AF0-D1D2-4129-BD44-FFA7B70B4B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6EBF29-FBC8-4E88-A092-25BFADD6C4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ECCFAF-F1D8-4AF8-A191-E938EE22C1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62D109-2283-42BE-A563-0ED1A6174D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07/02/2024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FD865B-3B67-4C35-A127-69903EF88D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5A2BBD-E859-4409-B8E3-A37B989351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577880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9"/>
            <a:ext cx="7772400" cy="1362075"/>
          </a:xfrm>
        </p:spPr>
        <p:txBody>
          <a:bodyPr anchor="t"/>
          <a:lstStyle>
            <a:lvl1pPr algn="l">
              <a:defRPr sz="225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902"/>
            <a:ext cx="7772400" cy="1500187"/>
          </a:xfrm>
        </p:spPr>
        <p:txBody>
          <a:bodyPr anchor="b"/>
          <a:lstStyle>
            <a:lvl1pPr marL="0" indent="0">
              <a:buNone/>
              <a:defRPr sz="1125">
                <a:solidFill>
                  <a:schemeClr val="tx1">
                    <a:tint val="75000"/>
                  </a:schemeClr>
                </a:solidFill>
              </a:defRPr>
            </a:lvl1pPr>
            <a:lvl2pPr marL="257175" indent="0">
              <a:buNone/>
              <a:defRPr sz="1013">
                <a:solidFill>
                  <a:schemeClr val="tx1">
                    <a:tint val="75000"/>
                  </a:schemeClr>
                </a:solidFill>
              </a:defRPr>
            </a:lvl2pPr>
            <a:lvl3pPr marL="51435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3pPr>
            <a:lvl4pPr marL="77152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4pPr>
            <a:lvl5pPr marL="102870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5pPr>
            <a:lvl6pPr marL="128587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6pPr>
            <a:lvl7pPr marL="154305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7pPr>
            <a:lvl8pPr marL="180022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8pPr>
            <a:lvl9pPr marL="205740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606458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2915" y="103188"/>
            <a:ext cx="8243887" cy="1314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1"/>
            <a:ext cx="4038600" cy="4456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456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9C64F3F4-CE19-49F8-9EF4-FF4EE52031C2}" type="datetimeFigureOut">
              <a:rPr lang="en-GB" smtClean="0"/>
              <a:pPr/>
              <a:t>07/02/2024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1186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8.xml"/><Relationship Id="rId7" Type="http://schemas.openxmlformats.org/officeDocument/2006/relationships/slideLayout" Target="../slideLayouts/slideLayout12.xml"/><Relationship Id="rId12" Type="http://schemas.openxmlformats.org/officeDocument/2006/relationships/slideLayout" Target="../slideLayouts/slideLayout17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11" Type="http://schemas.openxmlformats.org/officeDocument/2006/relationships/slideLayout" Target="../slideLayouts/slideLayout16.xml"/><Relationship Id="rId5" Type="http://schemas.openxmlformats.org/officeDocument/2006/relationships/slideLayout" Target="../slideLayouts/slideLayout10.xml"/><Relationship Id="rId10" Type="http://schemas.openxmlformats.org/officeDocument/2006/relationships/slideLayout" Target="../slideLayouts/slideLayout15.xml"/><Relationship Id="rId4" Type="http://schemas.openxmlformats.org/officeDocument/2006/relationships/slideLayout" Target="../slideLayouts/slideLayout9.xml"/><Relationship Id="rId9" Type="http://schemas.openxmlformats.org/officeDocument/2006/relationships/slideLayout" Target="../slideLayouts/slideLayout14.xml"/><Relationship Id="rId14" Type="http://schemas.openxmlformats.org/officeDocument/2006/relationships/image" Target="../media/image2.jp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slideLayout" Target="../slideLayouts/slideLayout29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Relationship Id="rId14" Type="http://schemas.openxmlformats.org/officeDocument/2006/relationships/image" Target="../media/image4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7" Type="http://schemas.openxmlformats.org/officeDocument/2006/relationships/image" Target="../media/image5.jpg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theme" Target="../theme/theme4.xml"/><Relationship Id="rId5" Type="http://schemas.openxmlformats.org/officeDocument/2006/relationships/slideLayout" Target="../slideLayouts/slideLayout34.xml"/><Relationship Id="rId4" Type="http://schemas.openxmlformats.org/officeDocument/2006/relationships/slideLayout" Target="../slideLayouts/slideLayout3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0" y="0"/>
            <a:ext cx="9144000" cy="6857999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87775" y="489712"/>
            <a:ext cx="1568450" cy="6959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chemeClr val="tx1"/>
                </a:solidFill>
                <a:latin typeface="Arial Rounded MT Bold"/>
                <a:cs typeface="Arial Rounded MT Bold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08965" y="1620521"/>
            <a:ext cx="7926069" cy="377126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8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pPr/>
              <a:t>2/6/2024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421052" y="6469585"/>
            <a:ext cx="199390" cy="1778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200" b="0" i="0">
                <a:solidFill>
                  <a:srgbClr val="898989"/>
                </a:solidFill>
                <a:latin typeface="Corbel"/>
                <a:cs typeface="Corbel"/>
              </a:defRPr>
            </a:lvl1pPr>
          </a:lstStyle>
          <a:p>
            <a:pPr marL="25400">
              <a:lnSpc>
                <a:spcPts val="1230"/>
              </a:lnSpc>
            </a:pPr>
            <a:fld id="{81D60167-4931-47E6-BA6A-407CBD079E47}" type="slidenum">
              <a:rPr dirty="0"/>
              <a:pPr marL="25400">
                <a:lnSpc>
                  <a:spcPts val="1230"/>
                </a:lnSpc>
              </a:pPr>
              <a:t>‹#›</a:t>
            </a:fld>
            <a:endParaRPr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C7E503A4-7D7E-474D-9C56-2AE210F4CB8E}" type="datetime1">
              <a:rPr lang="en-GB" smtClean="0"/>
              <a:t>06/02/2024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F8A608B1-9B14-4951-810E-F7DFA5DD70C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79396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  <p:sldLayoutId id="2147483672" r:id="rId6"/>
    <p:sldLayoutId id="2147483673" r:id="rId7"/>
    <p:sldLayoutId id="2147483674" r:id="rId8"/>
    <p:sldLayoutId id="2147483675" r:id="rId9"/>
    <p:sldLayoutId id="2147483676" r:id="rId10"/>
    <p:sldLayoutId id="2147483677" r:id="rId11"/>
    <p:sldLayoutId id="2147483678" r:id="rId12"/>
  </p:sldLayoutIdLst>
  <p:hf hdr="0" ft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2/7/2024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pic>
        <p:nvPicPr>
          <p:cNvPr id="7" name="Picture 6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E6625B1C-8207-489C-A363-42AF003D0C64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9012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  <p:sldLayoutId id="2147483692" r:id="rId12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7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664370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98" r:id="rId5"/>
  </p:sldLayoutIdLst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441" indent="-96441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Char char="•"/>
        <a:defRPr sz="1181" kern="1200">
          <a:solidFill>
            <a:schemeClr val="tx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insidesearch/howsearchworks/thestory/index.html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R0DQfwc72PM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scholar.google.co.uk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fseek.com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academic.microsoft.com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erZ3IyBCXdY" TargetMode="External"/><Relationship Id="rId4" Type="http://schemas.openxmlformats.org/officeDocument/2006/relationships/image" Target="../media/image18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FMGHfBUiksQ" TargetMode="External"/><Relationship Id="rId4" Type="http://schemas.openxmlformats.org/officeDocument/2006/relationships/image" Target="../media/image19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7RlB1CJovTs" TargetMode="External"/><Relationship Id="rId4" Type="http://schemas.openxmlformats.org/officeDocument/2006/relationships/image" Target="../media/image20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3.xml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bJByIPRrTfE" TargetMode="External"/><Relationship Id="rId4" Type="http://schemas.openxmlformats.org/officeDocument/2006/relationships/image" Target="../media/image2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651EB77-20F7-46E6-B3C4-8AAFCDB639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0275" y="2320053"/>
            <a:ext cx="4098845" cy="2394823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en-GB" sz="1800" dirty="0">
                <a:ea typeface="Calibri" panose="020F0502020204030204" pitchFamily="34" charset="0"/>
              </a:rPr>
              <a:t>CertHE Applied Leadership and Management in the Workplace </a:t>
            </a:r>
            <a:br>
              <a:rPr lang="en-GB" sz="1800" b="1" dirty="0">
                <a:ea typeface="Calibri" panose="020F0502020204030204" pitchFamily="34" charset="0"/>
              </a:rPr>
            </a:br>
            <a:br>
              <a:rPr lang="en-GB" altLang="en-US" sz="1800" dirty="0"/>
            </a:br>
            <a:br>
              <a:rPr lang="en-GB" altLang="en-US" sz="1800" dirty="0"/>
            </a:br>
            <a:r>
              <a:rPr lang="en-GB" altLang="en-US" sz="1800" dirty="0"/>
              <a:t>Module: BMSK4015 </a:t>
            </a:r>
            <a:br>
              <a:rPr lang="en-GB" altLang="en-US" sz="1800" dirty="0"/>
            </a:br>
            <a:r>
              <a:rPr lang="en-GB" sz="1800" dirty="0"/>
              <a:t>Academic and Research Skills</a:t>
            </a:r>
            <a:br>
              <a:rPr lang="en-GB" sz="1800" dirty="0"/>
            </a:br>
            <a:br>
              <a:rPr lang="en-GB" sz="1800" dirty="0"/>
            </a:br>
            <a:br>
              <a:rPr lang="en-GB" sz="1800" b="1" dirty="0"/>
            </a:b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12145564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C8F35DD7-30F2-4EBF-A015-C0DEF3DDEDD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904587"/>
            <a:ext cx="6858000" cy="1086844"/>
          </a:xfrm>
        </p:spPr>
        <p:txBody>
          <a:bodyPr/>
          <a:lstStyle/>
          <a:p>
            <a:r>
              <a:rPr lang="en-GB" sz="3300" dirty="0">
                <a:solidFill>
                  <a:srgbClr val="FFFFFF"/>
                </a:solidFill>
                <a:latin typeface="Calibri Light" panose="020F0302020204030204" pitchFamily="34" charset="0"/>
              </a:rPr>
              <a:t>Blended Learning </a:t>
            </a:r>
            <a:r>
              <a:rPr lang="en-GB" sz="3300" dirty="0">
                <a:solidFill>
                  <a:srgbClr val="000000"/>
                </a:solidFill>
                <a:latin typeface="Calibri Light" panose="020F0302020204030204" pitchFamily="34" charset="0"/>
              </a:rPr>
              <a:t>​</a:t>
            </a:r>
            <a:br>
              <a:rPr lang="en-GB" sz="3300" dirty="0">
                <a:solidFill>
                  <a:srgbClr val="000000"/>
                </a:solidFill>
                <a:latin typeface="Calibri Light" panose="020F0302020204030204" pitchFamily="34" charset="0"/>
              </a:rPr>
            </a:br>
            <a:r>
              <a:rPr lang="en-GB" sz="3300" dirty="0">
                <a:solidFill>
                  <a:srgbClr val="FFFFFF"/>
                </a:solidFill>
                <a:latin typeface="Calibri Light" panose="020F0302020204030204" pitchFamily="34" charset="0"/>
              </a:rPr>
              <a:t>Session 9</a:t>
            </a:r>
            <a:r>
              <a:rPr lang="en-GB" sz="3300" dirty="0">
                <a:solidFill>
                  <a:srgbClr val="000000"/>
                </a:solidFill>
                <a:latin typeface="Calibri Light" panose="020F0302020204030204" pitchFamily="34" charset="0"/>
              </a:rPr>
              <a:t> </a:t>
            </a:r>
            <a:endParaRPr lang="en-GB" sz="3300" dirty="0"/>
          </a:p>
        </p:txBody>
      </p:sp>
    </p:spTree>
    <p:extLst>
      <p:ext uri="{BB962C8B-B14F-4D97-AF65-F5344CB8AC3E}">
        <p14:creationId xmlns:p14="http://schemas.microsoft.com/office/powerpoint/2010/main" val="42013982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8432"/>
            <a:ext cx="8229600" cy="1143000"/>
          </a:xfrm>
        </p:spPr>
        <p:txBody>
          <a:bodyPr>
            <a:normAutofit/>
          </a:bodyPr>
          <a:lstStyle/>
          <a:p>
            <a:r>
              <a:rPr lang="en-US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We are all digitally connected now!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1273" y="1392356"/>
            <a:ext cx="7886700" cy="4180671"/>
          </a:xfrm>
        </p:spPr>
        <p:txBody>
          <a:bodyPr>
            <a:normAutofit/>
          </a:bodyPr>
          <a:lstStyle/>
          <a:p>
            <a:pPr lvl="4"/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3</a:t>
            </a:fld>
            <a:endParaRPr lang="en-GB" alt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687CDFB-1329-4C62-B127-01F11591B7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110" y="1152893"/>
            <a:ext cx="7971617" cy="41806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3966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8432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Digital Skills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1273" y="1392356"/>
            <a:ext cx="7886700" cy="4180671"/>
          </a:xfrm>
        </p:spPr>
        <p:txBody>
          <a:bodyPr>
            <a:normAutofit/>
          </a:bodyPr>
          <a:lstStyle/>
          <a:p>
            <a:pPr lvl="4"/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4</a:t>
            </a:fld>
            <a:endParaRPr lang="en-GB" alt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67EBC6A-384B-49FF-BDE7-6D702B0177E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7699" y="1167130"/>
            <a:ext cx="7648601" cy="42985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22157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8432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Digital Skills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1273" y="1392356"/>
            <a:ext cx="7886700" cy="4180671"/>
          </a:xfrm>
        </p:spPr>
        <p:txBody>
          <a:bodyPr>
            <a:normAutofit/>
          </a:bodyPr>
          <a:lstStyle/>
          <a:p>
            <a:pPr lvl="4"/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5</a:t>
            </a:fld>
            <a:endParaRPr lang="en-GB" altLang="en-US"/>
          </a:p>
        </p:txBody>
      </p:sp>
      <p:pic>
        <p:nvPicPr>
          <p:cNvPr id="7" name="Picture 6" descr="A close up of a logo&#10;&#10;Description generated with high confidence">
            <a:extLst>
              <a:ext uri="{FF2B5EF4-FFF2-40B4-BE49-F238E27FC236}">
                <a16:creationId xmlns:a16="http://schemas.microsoft.com/office/drawing/2014/main" id="{BDAB2890-D91D-4914-99C6-B0A492303A2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3400" y="1244602"/>
            <a:ext cx="5537200" cy="43230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83746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5741" y="134888"/>
            <a:ext cx="8229600" cy="1143000"/>
          </a:xfrm>
        </p:spPr>
        <p:txBody>
          <a:bodyPr/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Digital Research Skills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277888"/>
            <a:ext cx="8229600" cy="4302224"/>
          </a:xfrm>
        </p:spPr>
        <p:txBody>
          <a:bodyPr>
            <a:no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These slides are designed to help you navigate through the maze of information that is stored on the internet and provide links to a number of useful videos containing numerous hints and tips on how to search effectively and efficiently.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We have focused primarily on using </a:t>
            </a:r>
            <a:r>
              <a:rPr lang="en-GB" sz="2000" i="1" dirty="0">
                <a:latin typeface="Calibri" panose="020F0502020204030204" pitchFamily="34" charset="0"/>
                <a:cs typeface="Calibri" panose="020F0502020204030204" pitchFamily="34" charset="0"/>
              </a:rPr>
              <a:t>Google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 as the search engine of choice here as it is the most well-known - but other search engines are available of course - (Yahoo, Bing etc.) and if you would prefer to use a different search engine, they will often (though not always) provide similar features.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See 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  <a:hlinkClick r:id="rId3" tooltip="How Search Works"/>
              </a:rPr>
              <a:t>How Search Works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 for a broad (and very interesting) overview from Google.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5612076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22956E30-1466-45A5-960E-DEE78A82400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4041" y="1340768"/>
            <a:ext cx="6285180" cy="360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26710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188640"/>
            <a:ext cx="8229600" cy="1002731"/>
          </a:xfrm>
        </p:spPr>
        <p:txBody>
          <a:bodyPr/>
          <a:lstStyle/>
          <a:p>
            <a:r>
              <a:rPr lang="en-GB" sz="3600" b="1" dirty="0"/>
              <a:t> </a:t>
            </a:r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Google 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211864"/>
            <a:ext cx="8229600" cy="4377376"/>
          </a:xfrm>
        </p:spPr>
        <p:txBody>
          <a:bodyPr>
            <a:normAutofit fontScale="70000" lnSpcReduction="20000"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Most people feel they can </a:t>
            </a:r>
            <a:r>
              <a:rPr lang="en-GB" i="1" dirty="0">
                <a:latin typeface="Calibri" panose="020F0502020204030204" pitchFamily="34" charset="0"/>
                <a:cs typeface="Calibri" panose="020F0502020204030204" pitchFamily="34" charset="0"/>
              </a:rPr>
              <a:t>'Google'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 with ease nowadays, but it is unlikely that they are aware of all the tips and tricks that can help to home in on the most useful and reliable pages.</a:t>
            </a:r>
            <a:b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Google is usually one of the first places students turn to when asked to research information for an assignment. Whether it is for research, real-time results, or just a little digital exploration … it is extremely useful to know how to </a:t>
            </a:r>
            <a:r>
              <a:rPr lang="en-GB" i="1" dirty="0">
                <a:latin typeface="Calibri" panose="020F0502020204030204" pitchFamily="34" charset="0"/>
                <a:cs typeface="Calibri" panose="020F0502020204030204" pitchFamily="34" charset="0"/>
                <a:hlinkClick r:id="rId3" tooltip="Google like a Pro"/>
              </a:rPr>
              <a:t>'Google like a Pro'  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86395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-37926"/>
            <a:ext cx="8229600" cy="1143000"/>
          </a:xfrm>
        </p:spPr>
        <p:txBody>
          <a:bodyPr/>
          <a:lstStyle/>
          <a:p>
            <a:r>
              <a:rPr lang="en-GB" sz="3600" b="1" dirty="0"/>
              <a:t> </a:t>
            </a:r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Google Scholar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836712"/>
            <a:ext cx="8229600" cy="4680520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70000"/>
              </a:lnSpc>
            </a:pPr>
            <a:r>
              <a:rPr lang="en-GB" sz="7200" dirty="0">
                <a:latin typeface="Calibri" panose="020F0502020204030204" pitchFamily="34" charset="0"/>
                <a:cs typeface="Calibri" panose="020F0502020204030204" pitchFamily="34" charset="0"/>
              </a:rPr>
              <a:t>Google Scholar provides a simple way to conduct broad searches for scholarly literature.</a:t>
            </a:r>
          </a:p>
          <a:p>
            <a:pPr>
              <a:lnSpc>
                <a:spcPct val="170000"/>
              </a:lnSpc>
            </a:pPr>
            <a:r>
              <a:rPr lang="en-GB" sz="7200" dirty="0">
                <a:latin typeface="Calibri" panose="020F0502020204030204" pitchFamily="34" charset="0"/>
                <a:cs typeface="Calibri" panose="020F0502020204030204" pitchFamily="34" charset="0"/>
              </a:rPr>
              <a:t>You can search across many disciplines and sources from one place: articles, theses, books, abstracts and court opinions, from academic publishers, professional societies, online repositories, universities and other web sites.</a:t>
            </a:r>
          </a:p>
          <a:p>
            <a:pPr>
              <a:lnSpc>
                <a:spcPct val="170000"/>
              </a:lnSpc>
            </a:pPr>
            <a:r>
              <a:rPr lang="en-GB" sz="7200" dirty="0">
                <a:latin typeface="Calibri" panose="020F0502020204030204" pitchFamily="34" charset="0"/>
                <a:cs typeface="Calibri" panose="020F0502020204030204" pitchFamily="34" charset="0"/>
              </a:rPr>
              <a:t>This link </a:t>
            </a:r>
            <a:r>
              <a:rPr lang="en-GB" sz="7200" dirty="0">
                <a:latin typeface="Calibri" panose="020F0502020204030204" pitchFamily="34" charset="0"/>
                <a:cs typeface="Calibri" panose="020F0502020204030204" pitchFamily="34" charset="0"/>
                <a:hlinkClick r:id="rId3" tooltip="Google Scholar"/>
              </a:rPr>
              <a:t>Google Scholar Website</a:t>
            </a:r>
            <a:r>
              <a:rPr lang="en-GB" sz="7200" dirty="0">
                <a:latin typeface="Calibri" panose="020F0502020204030204" pitchFamily="34" charset="0"/>
                <a:cs typeface="Calibri" panose="020F0502020204030204" pitchFamily="34" charset="0"/>
              </a:rPr>
              <a:t> will take you directly to Google Scholar and the excellent video on the next slide from Daniel Russell at Google will give you a fascinating insight into how to use Google Scholar effectively.</a:t>
            </a:r>
          </a:p>
          <a:p>
            <a:pPr>
              <a:lnSpc>
                <a:spcPct val="170000"/>
              </a:lnSpc>
            </a:pPr>
            <a:r>
              <a:rPr lang="en-GB" sz="7200" dirty="0">
                <a:latin typeface="Calibri" panose="020F0502020204030204" pitchFamily="34" charset="0"/>
                <a:cs typeface="Calibri" panose="020F0502020204030204" pitchFamily="34" charset="0"/>
              </a:rPr>
              <a:t>It is very long but packed full of information and his friendly tone is very reassuring. Sit down with a coffee and enjoy (ideally in several sessions to get the most out of it).</a:t>
            </a:r>
          </a:p>
          <a:p>
            <a:pPr marL="0" indent="0" defTabSz="1005749">
              <a:lnSpc>
                <a:spcPct val="170000"/>
              </a:lnSpc>
              <a:spcBef>
                <a:spcPct val="0"/>
              </a:spcBef>
              <a:buNone/>
            </a:pPr>
            <a:endParaRPr lang="en-GB" altLang="en-US" dirty="0">
              <a:solidFill>
                <a:srgbClr val="00000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25400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4900" y="533400"/>
            <a:ext cx="7162800" cy="677108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Research Search Engines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1371600"/>
            <a:ext cx="7848600" cy="4114800"/>
          </a:xfrm>
        </p:spPr>
        <p:txBody>
          <a:bodyPr/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u="none" strike="noStrike" kern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Refseek</a:t>
            </a:r>
            <a:r>
              <a:rPr lang="en-GB" sz="24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does not claim to offer more results than Google. </a:t>
            </a:r>
            <a:br>
              <a:rPr lang="en-GB" sz="24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Instead, it removes results that are not related to science, academia and research.</a:t>
            </a:r>
            <a:br>
              <a:rPr lang="en-GB" sz="24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With a database of over one billion documents, web pages, books, journals, newspapers, online encyclopaedias and articles, you can search for information related to your subject without getting distracted by sponsored links.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sz="24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61617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4900" y="381000"/>
            <a:ext cx="7162800" cy="677108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Research Search Engines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3500" y="1600201"/>
            <a:ext cx="6705600" cy="3048000"/>
          </a:xfrm>
        </p:spPr>
        <p:txBody>
          <a:bodyPr/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u="none" strike="noStrike" kern="1200" dirty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Microsoft Academic Search</a:t>
            </a:r>
            <a:r>
              <a:rPr lang="en-GB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gives you the ability to explore more than 38 million publications. </a:t>
            </a:r>
            <a:br>
              <a:rPr lang="en-GB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endParaRPr lang="en-GB" sz="24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kern="1200" dirty="0">
                <a:latin typeface="+mn-lt"/>
                <a:cs typeface="+mn-cs"/>
              </a:rPr>
              <a:t>T</a:t>
            </a:r>
            <a:r>
              <a:rPr lang="en-GB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his search engine provides trends, graphs and maps for your academic research. </a:t>
            </a:r>
            <a:br>
              <a:rPr lang="en-GB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endParaRPr lang="en-GB" sz="24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It contains more than 40 million publications and 20 million authors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sz="24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11580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7810500" cy="677108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Online library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E594348-B93B-F4DA-FE81-FC1080B659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0200" y="1254576"/>
            <a:ext cx="4877435" cy="43488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73198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7810500" cy="677108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Online library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59B9545-9122-53B3-01AC-EC43BA7127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9150" y="1600200"/>
            <a:ext cx="7505701" cy="36576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ABAA8D2-85AB-57D9-1BF8-B0A19A637FF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6200000">
            <a:off x="5459915" y="890556"/>
            <a:ext cx="1287972" cy="93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595707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7810500" cy="677108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Online library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186D7EA-48E4-D793-CACA-D18C169003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100" y="2424822"/>
            <a:ext cx="8305800" cy="20083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21584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5323" y="76200"/>
            <a:ext cx="7810500" cy="677108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Online library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0D32D27-1630-8709-6B99-40EEC9D963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5323" y="777766"/>
            <a:ext cx="8673353" cy="60198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7C71AC4-0878-D69B-E334-B97FED50168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5400000">
            <a:off x="2478230" y="4074970"/>
            <a:ext cx="612159" cy="84421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DE05DBE-4853-FA64-EBBC-801865BB4ED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4600" y="1981200"/>
            <a:ext cx="841321" cy="609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93238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E0E0B-2978-8A72-FF7F-D24622F954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400" y="489712"/>
            <a:ext cx="4822825" cy="695960"/>
          </a:xfrm>
        </p:spPr>
        <p:txBody>
          <a:bodyPr/>
          <a:lstStyle/>
          <a:p>
            <a:r>
              <a:rPr lang="en-GB" dirty="0"/>
              <a:t>Further Research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BBF648-D1B9-75A4-E372-DCA6BDA663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3400" y="1905000"/>
            <a:ext cx="7926069" cy="1292662"/>
          </a:xfrm>
        </p:spPr>
        <p:txBody>
          <a:bodyPr/>
          <a:lstStyle/>
          <a:p>
            <a:r>
              <a:rPr lang="en-GB" sz="2800" dirty="0"/>
              <a:t>There are a few videos included on How to Google like a pro, in the following slides,  that you might want to watch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94250097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16632"/>
            <a:ext cx="8229600" cy="732809"/>
          </a:xfrm>
        </p:spPr>
        <p:txBody>
          <a:bodyPr/>
          <a:lstStyle/>
          <a:p>
            <a:r>
              <a:rPr lang="en-GB" sz="3600" b="1" dirty="0"/>
              <a:t> </a:t>
            </a:r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Google like a Pro</a:t>
            </a:r>
          </a:p>
        </p:txBody>
      </p:sp>
      <p:pic>
        <p:nvPicPr>
          <p:cNvPr id="9" name="Online Media 8" title="15 Ways to Search Google 96% of People Don’t Know About">
            <a:hlinkClick r:id="" action="ppaction://media"/>
            <a:extLst>
              <a:ext uri="{FF2B5EF4-FFF2-40B4-BE49-F238E27FC236}">
                <a16:creationId xmlns:a16="http://schemas.microsoft.com/office/drawing/2014/main" id="{5BDC42E5-114B-4418-B3F3-4E6CCC49A629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115616" y="1196752"/>
            <a:ext cx="6912768" cy="3888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158788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56724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 </a:t>
            </a:r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Getting the most out of Google Search</a:t>
            </a:r>
          </a:p>
        </p:txBody>
      </p:sp>
      <p:pic>
        <p:nvPicPr>
          <p:cNvPr id="4" name="Online Media 3">
            <a:hlinkClick r:id="" action="ppaction://media"/>
            <a:extLst>
              <a:ext uri="{FF2B5EF4-FFF2-40B4-BE49-F238E27FC236}">
                <a16:creationId xmlns:a16="http://schemas.microsoft.com/office/drawing/2014/main" id="{EAAF472D-C3B2-4F40-9FE1-01A96F6E09A7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143000" y="848078"/>
            <a:ext cx="6553200" cy="49157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006131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118557"/>
            <a:ext cx="8229600" cy="815281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 </a:t>
            </a:r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Getting the most out of Google Search</a:t>
            </a:r>
          </a:p>
        </p:txBody>
      </p:sp>
      <p:pic>
        <p:nvPicPr>
          <p:cNvPr id="8" name="Online Media 7">
            <a:hlinkClick r:id="" action="ppaction://media"/>
            <a:extLst>
              <a:ext uri="{FF2B5EF4-FFF2-40B4-BE49-F238E27FC236}">
                <a16:creationId xmlns:a16="http://schemas.microsoft.com/office/drawing/2014/main" id="{F53B5D15-C84D-468B-8538-0BF820813F18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0" y="838200"/>
            <a:ext cx="9144000" cy="6001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515032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5434"/>
            <a:ext cx="8229600" cy="874638"/>
          </a:xfrm>
        </p:spPr>
        <p:txBody>
          <a:bodyPr/>
          <a:lstStyle/>
          <a:p>
            <a:r>
              <a:rPr lang="en-GB" sz="3600" b="1" dirty="0"/>
              <a:t> </a:t>
            </a:r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Google Scholar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2880" y="836712"/>
            <a:ext cx="8229600" cy="4680520"/>
          </a:xfrm>
        </p:spPr>
        <p:txBody>
          <a:bodyPr>
            <a:normAutofit/>
          </a:bodyPr>
          <a:lstStyle/>
          <a:p>
            <a:pPr marL="0" indent="0" defTabSz="1005749">
              <a:lnSpc>
                <a:spcPct val="170000"/>
              </a:lnSpc>
              <a:spcBef>
                <a:spcPct val="0"/>
              </a:spcBef>
              <a:buNone/>
            </a:pPr>
            <a:endParaRPr lang="en-GB" altLang="en-US" dirty="0">
              <a:solidFill>
                <a:srgbClr val="000000"/>
              </a:solidFill>
            </a:endParaRPr>
          </a:p>
          <a:p>
            <a:endParaRPr lang="en-GB" dirty="0"/>
          </a:p>
        </p:txBody>
      </p:sp>
      <p:pic>
        <p:nvPicPr>
          <p:cNvPr id="4" name="Online Media 3">
            <a:hlinkClick r:id="" action="ppaction://media"/>
            <a:extLst>
              <a:ext uri="{FF2B5EF4-FFF2-40B4-BE49-F238E27FC236}">
                <a16:creationId xmlns:a16="http://schemas.microsoft.com/office/drawing/2014/main" id="{B20B3CF8-3501-4514-9994-7300661DD73A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643102" y="1159158"/>
            <a:ext cx="5857796" cy="43941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34528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Swansea BMSK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Default">
      <a:majorFont>
        <a:latin typeface="Arial Rounded MT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wansea BMSK" id="{48C01BFA-823C-4EEF-97EF-6B805FEDEC1C}" vid="{35300F4A-969B-4611-9588-F2908C032569}"/>
    </a:ext>
  </a:extLst>
</a:theme>
</file>

<file path=ppt/theme/theme3.xml><?xml version="1.0" encoding="utf-8"?>
<a:theme xmlns:a="http://schemas.openxmlformats.org/drawingml/2006/main" name="3_Title Slide 1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ALAMO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1">
      <a:majorFont>
        <a:latin typeface="Arial Rounded MT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LAMO Theme" id="{DA03C225-75C7-4016-B6F6-655B7DE62F03}" vid="{F4188F27-8268-48A6-937D-02037601B91F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elf_Registration_Enabled xmlns="29175ae9-5035-4541-baef-9062a3a44232" xsi:nil="true"/>
    <Teachers xmlns="29175ae9-5035-4541-baef-9062a3a44232">
      <UserInfo>
        <DisplayName/>
        <AccountId xsi:nil="true"/>
        <AccountType/>
      </UserInfo>
    </Teachers>
    <Student_Groups xmlns="29175ae9-5035-4541-baef-9062a3a44232">
      <UserInfo>
        <DisplayName/>
        <AccountId xsi:nil="true"/>
        <AccountType/>
      </UserInfo>
    </Student_Groups>
    <Is_Collaboration_Space_Locked xmlns="29175ae9-5035-4541-baef-9062a3a44232" xsi:nil="true"/>
    <Has_Teacher_Only_SectionGroup xmlns="29175ae9-5035-4541-baef-9062a3a44232" xsi:nil="true"/>
    <CultureName xmlns="29175ae9-5035-4541-baef-9062a3a44232" xsi:nil="true"/>
    <Invited_Students xmlns="29175ae9-5035-4541-baef-9062a3a44232" xsi:nil="true"/>
    <DefaultSectionNames xmlns="29175ae9-5035-4541-baef-9062a3a44232" xsi:nil="true"/>
    <Templates xmlns="29175ae9-5035-4541-baef-9062a3a44232" xsi:nil="true"/>
    <TeamsChannelId xmlns="29175ae9-5035-4541-baef-9062a3a44232" xsi:nil="true"/>
    <Owner xmlns="29175ae9-5035-4541-baef-9062a3a44232">
      <UserInfo>
        <DisplayName/>
        <AccountId xsi:nil="true"/>
        <AccountType/>
      </UserInfo>
    </Owner>
    <Invited_Teachers xmlns="29175ae9-5035-4541-baef-9062a3a44232" xsi:nil="true"/>
    <IsNotebookLocked xmlns="29175ae9-5035-4541-baef-9062a3a44232" xsi:nil="true"/>
    <NotebookType xmlns="29175ae9-5035-4541-baef-9062a3a44232" xsi:nil="true"/>
    <FolderType xmlns="29175ae9-5035-4541-baef-9062a3a44232" xsi:nil="true"/>
    <Students xmlns="29175ae9-5035-4541-baef-9062a3a44232">
      <UserInfo>
        <DisplayName/>
        <AccountId xsi:nil="true"/>
        <AccountType/>
      </UserInfo>
    </Students>
    <AppVersion xmlns="29175ae9-5035-4541-baef-9062a3a44232" xsi:nil="true"/>
    <Distribution_Groups xmlns="29175ae9-5035-4541-baef-9062a3a44232" xsi:nil="true"/>
    <LMS_Mappings xmlns="29175ae9-5035-4541-baef-9062a3a44232" xsi:nil="true"/>
    <Math_Settings xmlns="29175ae9-5035-4541-baef-9062a3a44232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710BD3F0AEEF84FA606FD601678EC93" ma:contentTypeVersion="33" ma:contentTypeDescription="Create a new document." ma:contentTypeScope="" ma:versionID="76b8256df648ee14cad47ef608274dd1">
  <xsd:schema xmlns:xsd="http://www.w3.org/2001/XMLSchema" xmlns:xs="http://www.w3.org/2001/XMLSchema" xmlns:p="http://schemas.microsoft.com/office/2006/metadata/properties" xmlns:ns3="af73078d-a5bc-48dc-b246-bc0132131284" xmlns:ns4="29175ae9-5035-4541-baef-9062a3a44232" targetNamespace="http://schemas.microsoft.com/office/2006/metadata/properties" ma:root="true" ma:fieldsID="7ea0f8f56c9f6356841d684a61a4aca1" ns3:_="" ns4:_="">
    <xsd:import namespace="af73078d-a5bc-48dc-b246-bc0132131284"/>
    <xsd:import namespace="29175ae9-5035-4541-baef-9062a3a44232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ingHintHash" minOccurs="0"/>
                <xsd:element ref="ns3:SharedWithDetails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DateTaken" minOccurs="0"/>
                <xsd:element ref="ns4:MediaServiceLocation" minOccurs="0"/>
                <xsd:element ref="ns4:MediaServiceOCR" minOccurs="0"/>
                <xsd:element ref="ns4:MediaServiceEventHashCode" minOccurs="0"/>
                <xsd:element ref="ns4:MediaServiceGenerationTime" minOccurs="0"/>
                <xsd:element ref="ns4:NotebookType" minOccurs="0"/>
                <xsd:element ref="ns4:FolderType" minOccurs="0"/>
                <xsd:element ref="ns4:CultureName" minOccurs="0"/>
                <xsd:element ref="ns4:AppVersion" minOccurs="0"/>
                <xsd:element ref="ns4:TeamsChannelId" minOccurs="0"/>
                <xsd:element ref="ns4:Owner" minOccurs="0"/>
                <xsd:element ref="ns4:DefaultSectionNames" minOccurs="0"/>
                <xsd:element ref="ns4:Templates" minOccurs="0"/>
                <xsd:element ref="ns4:Teachers" minOccurs="0"/>
                <xsd:element ref="ns4:Students" minOccurs="0"/>
                <xsd:element ref="ns4:Student_Groups" minOccurs="0"/>
                <xsd:element ref="ns4:Invited_Teachers" minOccurs="0"/>
                <xsd:element ref="ns4:Invited_Students" minOccurs="0"/>
                <xsd:element ref="ns4:Self_Registration_Enabled" minOccurs="0"/>
                <xsd:element ref="ns4:Has_Teacher_Only_SectionGroup" minOccurs="0"/>
                <xsd:element ref="ns4:Is_Collaboration_Space_Locked" minOccurs="0"/>
                <xsd:element ref="ns4:IsNotebookLocked" minOccurs="0"/>
                <xsd:element ref="ns4:MediaServiceAutoKeyPoints" minOccurs="0"/>
                <xsd:element ref="ns4:MediaServiceKeyPoints" minOccurs="0"/>
                <xsd:element ref="ns4:Math_Settings" minOccurs="0"/>
                <xsd:element ref="ns4:Distribution_Groups" minOccurs="0"/>
                <xsd:element ref="ns4:LMS_Mappin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f73078d-a5bc-48dc-b246-bc0132131284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9175ae9-5035-4541-baef-9062a3a4423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description="" ma:internalName="MediaServiceAutoTags" ma:readOnly="true">
      <xsd:simpleType>
        <xsd:restriction base="dms:Text"/>
      </xsd:simpleType>
    </xsd:element>
    <xsd:element name="MediaServiceDateTaken" ma:index="14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Location" ma:index="15" nillable="true" ma:displayName="MediaServiceLocation" ma:description="" ma:internalName="MediaServiceLocation" ma:readOnly="true">
      <xsd:simpleType>
        <xsd:restriction base="dms:Text"/>
      </xsd:simpleType>
    </xsd:element>
    <xsd:element name="MediaServiceOCR" ma:index="16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NotebookType" ma:index="19" nillable="true" ma:displayName="Notebook Type" ma:internalName="NotebookType">
      <xsd:simpleType>
        <xsd:restriction base="dms:Text"/>
      </xsd:simpleType>
    </xsd:element>
    <xsd:element name="FolderType" ma:index="20" nillable="true" ma:displayName="Folder Type" ma:internalName="FolderType">
      <xsd:simpleType>
        <xsd:restriction base="dms:Text"/>
      </xsd:simpleType>
    </xsd:element>
    <xsd:element name="CultureName" ma:index="21" nillable="true" ma:displayName="Culture Name" ma:internalName="CultureName">
      <xsd:simpleType>
        <xsd:restriction base="dms:Text"/>
      </xsd:simpleType>
    </xsd:element>
    <xsd:element name="AppVersion" ma:index="22" nillable="true" ma:displayName="App Version" ma:internalName="AppVersion">
      <xsd:simpleType>
        <xsd:restriction base="dms:Text"/>
      </xsd:simpleType>
    </xsd:element>
    <xsd:element name="TeamsChannelId" ma:index="23" nillable="true" ma:displayName="Teams Channel Id" ma:internalName="TeamsChannelId">
      <xsd:simpleType>
        <xsd:restriction base="dms:Text"/>
      </xsd:simpleType>
    </xsd:element>
    <xsd:element name="Owner" ma:index="24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efaultSectionNames" ma:index="25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6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7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28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29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Invited_Teachers" ma:index="30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1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2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3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4" nillable="true" ma:displayName="Is Collaboration Space Locked" ma:internalName="Is_Collaboration_Space_Locked">
      <xsd:simpleType>
        <xsd:restriction base="dms:Boolean"/>
      </xsd:simpleType>
    </xsd:element>
    <xsd:element name="IsNotebookLocked" ma:index="35" nillable="true" ma:displayName="Is Notebook Locked" ma:internalName="IsNotebookLocked">
      <xsd:simpleType>
        <xsd:restriction base="dms:Boolean"/>
      </xsd:simpleType>
    </xsd:element>
    <xsd:element name="MediaServiceAutoKeyPoints" ma:index="3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3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ath_Settings" ma:index="38" nillable="true" ma:displayName="Math Settings" ma:internalName="Math_Settings">
      <xsd:simpleType>
        <xsd:restriction base="dms:Text"/>
      </xsd:simpleType>
    </xsd:element>
    <xsd:element name="Distribution_Groups" ma:index="39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40" nillable="true" ma:displayName="LMS Mappings" ma:internalName="LMS_Mappings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04FFBA0-7096-4488-88E7-EB6256B06DB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6A1E3E5-DA0E-47F9-BE55-FA21DE110349}">
  <ds:schemaRefs>
    <ds:schemaRef ds:uri="http://schemas.microsoft.com/office/2006/documentManagement/types"/>
    <ds:schemaRef ds:uri="af73078d-a5bc-48dc-b246-bc0132131284"/>
    <ds:schemaRef ds:uri="http://schemas.microsoft.com/office/2006/metadata/properties"/>
    <ds:schemaRef ds:uri="http://www.w3.org/XML/1998/namespace"/>
    <ds:schemaRef ds:uri="http://purl.org/dc/dcmitype/"/>
    <ds:schemaRef ds:uri="http://purl.org/dc/elements/1.1/"/>
    <ds:schemaRef ds:uri="29175ae9-5035-4541-baef-9062a3a44232"/>
    <ds:schemaRef ds:uri="http://schemas.microsoft.com/office/infopath/2007/PartnerControls"/>
    <ds:schemaRef ds:uri="http://schemas.openxmlformats.org/package/2006/metadata/core-properties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851347F4-E0AD-4F93-B7A9-A74EC07FD30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f73078d-a5bc-48dc-b246-bc0132131284"/>
    <ds:schemaRef ds:uri="29175ae9-5035-4541-baef-9062a3a4423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1769</TotalTime>
  <Words>575</Words>
  <Application>Microsoft Office PowerPoint</Application>
  <PresentationFormat>On-screen Show (4:3)</PresentationFormat>
  <Paragraphs>53</Paragraphs>
  <Slides>20</Slides>
  <Notes>13</Notes>
  <HiddenSlides>0</HiddenSlides>
  <MMClips>4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20</vt:i4>
      </vt:variant>
    </vt:vector>
  </HeadingPairs>
  <TitlesOfParts>
    <vt:vector size="31" baseType="lpstr">
      <vt:lpstr>Myriad Pro</vt:lpstr>
      <vt:lpstr>Arial</vt:lpstr>
      <vt:lpstr>Arial Rounded MT Bold</vt:lpstr>
      <vt:lpstr>Calibri</vt:lpstr>
      <vt:lpstr>Calibri Light</vt:lpstr>
      <vt:lpstr>Corbel</vt:lpstr>
      <vt:lpstr>Wingdings</vt:lpstr>
      <vt:lpstr>Office Theme</vt:lpstr>
      <vt:lpstr>Swansea BMSK</vt:lpstr>
      <vt:lpstr>3_Title Slide 1</vt:lpstr>
      <vt:lpstr>ALAMO Theme</vt:lpstr>
      <vt:lpstr>CertHE Applied Leadership and Management in the Workplace    Module: BMSK4015  Academic and Research Skills   </vt:lpstr>
      <vt:lpstr>PowerPoint Presentation</vt:lpstr>
      <vt:lpstr>We are all digitally connected now!</vt:lpstr>
      <vt:lpstr>Digital Skills</vt:lpstr>
      <vt:lpstr>Digital Skills</vt:lpstr>
      <vt:lpstr>Digital Research Skills</vt:lpstr>
      <vt:lpstr>PowerPoint Presentation</vt:lpstr>
      <vt:lpstr> Google Search</vt:lpstr>
      <vt:lpstr> Google Scholar</vt:lpstr>
      <vt:lpstr>Research Search Engines</vt:lpstr>
      <vt:lpstr>Research Search Engines</vt:lpstr>
      <vt:lpstr>Online library</vt:lpstr>
      <vt:lpstr>Online library</vt:lpstr>
      <vt:lpstr>Online library</vt:lpstr>
      <vt:lpstr>Online library</vt:lpstr>
      <vt:lpstr>Further Research</vt:lpstr>
      <vt:lpstr> Google like a Pro</vt:lpstr>
      <vt:lpstr> Getting the most out of Google Search</vt:lpstr>
      <vt:lpstr> Getting the most out of Google Search</vt:lpstr>
      <vt:lpstr> Google Scholar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BMSK4008 Session 9 Digital Research Skills</dc:title>
  <dc:creator>Julia Ault</dc:creator>
  <cp:lastModifiedBy>Michaela Schriek</cp:lastModifiedBy>
  <cp:revision>16</cp:revision>
  <dcterms:created xsi:type="dcterms:W3CDTF">2018-09-11T10:36:08Z</dcterms:created>
  <dcterms:modified xsi:type="dcterms:W3CDTF">2024-02-07T18:26:44Z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0x010100E710BD3F0AEEF84FA606FD601678EC93</vt:lpwstr>
  </property>
</Properties>
</file>