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4"/>
  </p:sldMasterIdLst>
  <p:notesMasterIdLst>
    <p:notesMasterId r:id="rId36"/>
  </p:notesMasterIdLst>
  <p:sldIdLst>
    <p:sldId id="303" r:id="rId5"/>
    <p:sldId id="304" r:id="rId6"/>
    <p:sldId id="371" r:id="rId7"/>
    <p:sldId id="347" r:id="rId8"/>
    <p:sldId id="372" r:id="rId9"/>
    <p:sldId id="373" r:id="rId10"/>
    <p:sldId id="397" r:id="rId11"/>
    <p:sldId id="398" r:id="rId12"/>
    <p:sldId id="376" r:id="rId13"/>
    <p:sldId id="374" r:id="rId14"/>
    <p:sldId id="396" r:id="rId15"/>
    <p:sldId id="399" r:id="rId16"/>
    <p:sldId id="375" r:id="rId17"/>
    <p:sldId id="395" r:id="rId18"/>
    <p:sldId id="400" r:id="rId19"/>
    <p:sldId id="379" r:id="rId20"/>
    <p:sldId id="405" r:id="rId21"/>
    <p:sldId id="380" r:id="rId22"/>
    <p:sldId id="401" r:id="rId23"/>
    <p:sldId id="382" r:id="rId24"/>
    <p:sldId id="403" r:id="rId25"/>
    <p:sldId id="406" r:id="rId26"/>
    <p:sldId id="407" r:id="rId27"/>
    <p:sldId id="408" r:id="rId28"/>
    <p:sldId id="383" r:id="rId29"/>
    <p:sldId id="390" r:id="rId30"/>
    <p:sldId id="384" r:id="rId31"/>
    <p:sldId id="402" r:id="rId32"/>
    <p:sldId id="362" r:id="rId33"/>
    <p:sldId id="364" r:id="rId34"/>
    <p:sldId id="333"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B99DDE-957B-400D-8261-4DBBC6D8FCEE}" v="1" dt="2025-05-27T08:56:32.0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945" autoAdjust="0"/>
  </p:normalViewPr>
  <p:slideViewPr>
    <p:cSldViewPr snapToGrid="0">
      <p:cViewPr varScale="1">
        <p:scale>
          <a:sx n="75" d="100"/>
          <a:sy n="75" d="100"/>
        </p:scale>
        <p:origin x="2634"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75C69D-D747-4B1B-AC44-F46B697B24BE}" type="datetimeFigureOut">
              <a:rPr lang="en-GB" smtClean="0"/>
              <a:t>27/05/2025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FB50B6-F1B6-43E7-9F13-F7A06A05F4FC}" type="slidenum">
              <a:rPr lang="en-GB" smtClean="0"/>
              <a:t>‹#›</a:t>
            </a:fld>
            <a:endParaRPr lang="en-GB"/>
          </a:p>
        </p:txBody>
      </p:sp>
    </p:spTree>
    <p:extLst>
      <p:ext uri="{BB962C8B-B14F-4D97-AF65-F5344CB8AC3E}">
        <p14:creationId xmlns:p14="http://schemas.microsoft.com/office/powerpoint/2010/main" val="3267152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5E43DBC-073C-4AB9-9B7E-763DDAD352F9}" type="slidenum">
              <a:rPr lang="en-GB" smtClean="0"/>
              <a:t>1</a:t>
            </a:fld>
            <a:endParaRPr lang="en-GB"/>
          </a:p>
        </p:txBody>
      </p:sp>
    </p:spTree>
    <p:extLst>
      <p:ext uri="{BB962C8B-B14F-4D97-AF65-F5344CB8AC3E}">
        <p14:creationId xmlns:p14="http://schemas.microsoft.com/office/powerpoint/2010/main" val="1338378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FB50B6-F1B6-43E7-9F13-F7A06A05F4FC}" type="slidenum">
              <a:rPr lang="en-GB" smtClean="0"/>
              <a:t>2</a:t>
            </a:fld>
            <a:endParaRPr lang="en-GB"/>
          </a:p>
        </p:txBody>
      </p:sp>
    </p:spTree>
    <p:extLst>
      <p:ext uri="{BB962C8B-B14F-4D97-AF65-F5344CB8AC3E}">
        <p14:creationId xmlns:p14="http://schemas.microsoft.com/office/powerpoint/2010/main" val="29095634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3</a:t>
            </a:fld>
            <a:endParaRPr lang="en-GB"/>
          </a:p>
        </p:txBody>
      </p:sp>
    </p:spTree>
    <p:extLst>
      <p:ext uri="{BB962C8B-B14F-4D97-AF65-F5344CB8AC3E}">
        <p14:creationId xmlns:p14="http://schemas.microsoft.com/office/powerpoint/2010/main" val="4048869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4</a:t>
            </a:fld>
            <a:endParaRPr lang="en-GB"/>
          </a:p>
        </p:txBody>
      </p:sp>
    </p:spTree>
    <p:extLst>
      <p:ext uri="{BB962C8B-B14F-4D97-AF65-F5344CB8AC3E}">
        <p14:creationId xmlns:p14="http://schemas.microsoft.com/office/powerpoint/2010/main" val="1517149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5</a:t>
            </a:fld>
            <a:endParaRPr lang="en-GB"/>
          </a:p>
        </p:txBody>
      </p:sp>
    </p:spTree>
    <p:extLst>
      <p:ext uri="{BB962C8B-B14F-4D97-AF65-F5344CB8AC3E}">
        <p14:creationId xmlns:p14="http://schemas.microsoft.com/office/powerpoint/2010/main" val="1999970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6</a:t>
            </a:fld>
            <a:endParaRPr lang="en-GB"/>
          </a:p>
        </p:txBody>
      </p:sp>
    </p:spTree>
    <p:extLst>
      <p:ext uri="{BB962C8B-B14F-4D97-AF65-F5344CB8AC3E}">
        <p14:creationId xmlns:p14="http://schemas.microsoft.com/office/powerpoint/2010/main" val="1545918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7</a:t>
            </a:fld>
            <a:endParaRPr lang="en-GB"/>
          </a:p>
        </p:txBody>
      </p:sp>
    </p:spTree>
    <p:extLst>
      <p:ext uri="{BB962C8B-B14F-4D97-AF65-F5344CB8AC3E}">
        <p14:creationId xmlns:p14="http://schemas.microsoft.com/office/powerpoint/2010/main" val="3269577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8</a:t>
            </a:fld>
            <a:endParaRPr lang="en-GB"/>
          </a:p>
        </p:txBody>
      </p:sp>
    </p:spTree>
    <p:extLst>
      <p:ext uri="{BB962C8B-B14F-4D97-AF65-F5344CB8AC3E}">
        <p14:creationId xmlns:p14="http://schemas.microsoft.com/office/powerpoint/2010/main" val="766128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9</a:t>
            </a:fld>
            <a:endParaRPr lang="en-GB"/>
          </a:p>
        </p:txBody>
      </p:sp>
    </p:spTree>
    <p:extLst>
      <p:ext uri="{BB962C8B-B14F-4D97-AF65-F5344CB8AC3E}">
        <p14:creationId xmlns:p14="http://schemas.microsoft.com/office/powerpoint/2010/main" val="1981356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10</a:t>
            </a:fld>
            <a:endParaRPr lang="en-GB"/>
          </a:p>
        </p:txBody>
      </p:sp>
    </p:spTree>
    <p:extLst>
      <p:ext uri="{BB962C8B-B14F-4D97-AF65-F5344CB8AC3E}">
        <p14:creationId xmlns:p14="http://schemas.microsoft.com/office/powerpoint/2010/main" val="1500794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11</a:t>
            </a:fld>
            <a:endParaRPr lang="en-GB"/>
          </a:p>
        </p:txBody>
      </p:sp>
    </p:spTree>
    <p:extLst>
      <p:ext uri="{BB962C8B-B14F-4D97-AF65-F5344CB8AC3E}">
        <p14:creationId xmlns:p14="http://schemas.microsoft.com/office/powerpoint/2010/main" val="23318075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12</a:t>
            </a:fld>
            <a:endParaRPr lang="en-GB"/>
          </a:p>
        </p:txBody>
      </p:sp>
    </p:spTree>
    <p:extLst>
      <p:ext uri="{BB962C8B-B14F-4D97-AF65-F5344CB8AC3E}">
        <p14:creationId xmlns:p14="http://schemas.microsoft.com/office/powerpoint/2010/main" val="671660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13</a:t>
            </a:fld>
            <a:endParaRPr lang="en-GB"/>
          </a:p>
        </p:txBody>
      </p:sp>
    </p:spTree>
    <p:extLst>
      <p:ext uri="{BB962C8B-B14F-4D97-AF65-F5344CB8AC3E}">
        <p14:creationId xmlns:p14="http://schemas.microsoft.com/office/powerpoint/2010/main" val="34097534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14</a:t>
            </a:fld>
            <a:endParaRPr lang="en-GB"/>
          </a:p>
        </p:txBody>
      </p:sp>
    </p:spTree>
    <p:extLst>
      <p:ext uri="{BB962C8B-B14F-4D97-AF65-F5344CB8AC3E}">
        <p14:creationId xmlns:p14="http://schemas.microsoft.com/office/powerpoint/2010/main" val="5653938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pPr algn="l">
              <a:buFont typeface="+mj-lt"/>
              <a:buNone/>
            </a:pPr>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15</a:t>
            </a:fld>
            <a:endParaRPr lang="en-GB"/>
          </a:p>
        </p:txBody>
      </p:sp>
    </p:spTree>
    <p:extLst>
      <p:ext uri="{BB962C8B-B14F-4D97-AF65-F5344CB8AC3E}">
        <p14:creationId xmlns:p14="http://schemas.microsoft.com/office/powerpoint/2010/main" val="13167784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16</a:t>
            </a:fld>
            <a:endParaRPr lang="en-GB"/>
          </a:p>
        </p:txBody>
      </p:sp>
    </p:spTree>
    <p:extLst>
      <p:ext uri="{BB962C8B-B14F-4D97-AF65-F5344CB8AC3E}">
        <p14:creationId xmlns:p14="http://schemas.microsoft.com/office/powerpoint/2010/main" val="7513843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FB50B6-F1B6-43E7-9F13-F7A06A05F4FC}" type="slidenum">
              <a:rPr lang="en-GB" smtClean="0"/>
              <a:t>17</a:t>
            </a:fld>
            <a:endParaRPr lang="en-GB"/>
          </a:p>
        </p:txBody>
      </p:sp>
    </p:spTree>
    <p:extLst>
      <p:ext uri="{BB962C8B-B14F-4D97-AF65-F5344CB8AC3E}">
        <p14:creationId xmlns:p14="http://schemas.microsoft.com/office/powerpoint/2010/main" val="3705373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18</a:t>
            </a:fld>
            <a:endParaRPr lang="en-GB"/>
          </a:p>
        </p:txBody>
      </p:sp>
    </p:spTree>
    <p:extLst>
      <p:ext uri="{BB962C8B-B14F-4D97-AF65-F5344CB8AC3E}">
        <p14:creationId xmlns:p14="http://schemas.microsoft.com/office/powerpoint/2010/main" val="25845517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pPr algn="l"/>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19</a:t>
            </a:fld>
            <a:endParaRPr lang="en-GB"/>
          </a:p>
        </p:txBody>
      </p:sp>
    </p:spTree>
    <p:extLst>
      <p:ext uri="{BB962C8B-B14F-4D97-AF65-F5344CB8AC3E}">
        <p14:creationId xmlns:p14="http://schemas.microsoft.com/office/powerpoint/2010/main" val="25522210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20</a:t>
            </a:fld>
            <a:endParaRPr lang="en-GB"/>
          </a:p>
        </p:txBody>
      </p:sp>
    </p:spTree>
    <p:extLst>
      <p:ext uri="{BB962C8B-B14F-4D97-AF65-F5344CB8AC3E}">
        <p14:creationId xmlns:p14="http://schemas.microsoft.com/office/powerpoint/2010/main" val="3473693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6125C-E76D-B0B0-774F-5142E5FE22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D77749-4871-FFD8-4CD4-92DA56D2DF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D79547-3567-5ABB-0BB3-75A4E58D5D8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DD84765-D9C5-EF28-30E4-9C8E2D5D4646}"/>
              </a:ext>
            </a:extLst>
          </p:cNvPr>
          <p:cNvSpPr>
            <a:spLocks noGrp="1"/>
          </p:cNvSpPr>
          <p:nvPr>
            <p:ph type="sldNum" sz="quarter" idx="5"/>
          </p:nvPr>
        </p:nvSpPr>
        <p:spPr/>
        <p:txBody>
          <a:bodyPr/>
          <a:lstStyle/>
          <a:p>
            <a:fld id="{7AFB50B6-F1B6-43E7-9F13-F7A06A05F4FC}" type="slidenum">
              <a:rPr lang="en-GB" smtClean="0"/>
              <a:t>21</a:t>
            </a:fld>
            <a:endParaRPr lang="en-GB"/>
          </a:p>
        </p:txBody>
      </p:sp>
    </p:spTree>
    <p:extLst>
      <p:ext uri="{BB962C8B-B14F-4D97-AF65-F5344CB8AC3E}">
        <p14:creationId xmlns:p14="http://schemas.microsoft.com/office/powerpoint/2010/main" val="18146898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D1AAF-00E2-F34F-1F7C-1E8FC06C27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0A19E3-BAA9-4F4A-ED8A-D6E1DFFE06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6C5111-E375-EE76-220D-6C1E10E83080}"/>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E67506C-04B3-663F-4739-39E0690EF387}"/>
              </a:ext>
            </a:extLst>
          </p:cNvPr>
          <p:cNvSpPr>
            <a:spLocks noGrp="1"/>
          </p:cNvSpPr>
          <p:nvPr>
            <p:ph type="sldNum" sz="quarter" idx="5"/>
          </p:nvPr>
        </p:nvSpPr>
        <p:spPr/>
        <p:txBody>
          <a:bodyPr/>
          <a:lstStyle/>
          <a:p>
            <a:fld id="{7AFB50B6-F1B6-43E7-9F13-F7A06A05F4FC}" type="slidenum">
              <a:rPr lang="en-GB" smtClean="0"/>
              <a:t>22</a:t>
            </a:fld>
            <a:endParaRPr lang="en-GB"/>
          </a:p>
        </p:txBody>
      </p:sp>
    </p:spTree>
    <p:extLst>
      <p:ext uri="{BB962C8B-B14F-4D97-AF65-F5344CB8AC3E}">
        <p14:creationId xmlns:p14="http://schemas.microsoft.com/office/powerpoint/2010/main" val="1813639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4A07C-872E-0516-CC0E-0F58CCC87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2ABE4F-FC83-2606-5329-C52598091A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B46397-3B1E-CF82-D734-2B9D085A003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0898EB9-7588-5D65-57C3-DDE3E1F72BC1}"/>
              </a:ext>
            </a:extLst>
          </p:cNvPr>
          <p:cNvSpPr>
            <a:spLocks noGrp="1"/>
          </p:cNvSpPr>
          <p:nvPr>
            <p:ph type="sldNum" sz="quarter" idx="5"/>
          </p:nvPr>
        </p:nvSpPr>
        <p:spPr/>
        <p:txBody>
          <a:bodyPr/>
          <a:lstStyle/>
          <a:p>
            <a:fld id="{7AFB50B6-F1B6-43E7-9F13-F7A06A05F4FC}" type="slidenum">
              <a:rPr lang="en-GB" smtClean="0"/>
              <a:t>23</a:t>
            </a:fld>
            <a:endParaRPr lang="en-GB"/>
          </a:p>
        </p:txBody>
      </p:sp>
    </p:spTree>
    <p:extLst>
      <p:ext uri="{BB962C8B-B14F-4D97-AF65-F5344CB8AC3E}">
        <p14:creationId xmlns:p14="http://schemas.microsoft.com/office/powerpoint/2010/main" val="4017835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1A591-2110-56CF-9BC5-9C153853ED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16900E-FDDB-88F9-BD3B-F5799FE412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5F80E3-0EE9-6C60-3A5B-1567B598D54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6AD44F8-E9FA-9316-2029-DC1E33422DA4}"/>
              </a:ext>
            </a:extLst>
          </p:cNvPr>
          <p:cNvSpPr>
            <a:spLocks noGrp="1"/>
          </p:cNvSpPr>
          <p:nvPr>
            <p:ph type="sldNum" sz="quarter" idx="5"/>
          </p:nvPr>
        </p:nvSpPr>
        <p:spPr/>
        <p:txBody>
          <a:bodyPr/>
          <a:lstStyle/>
          <a:p>
            <a:fld id="{7AFB50B6-F1B6-43E7-9F13-F7A06A05F4FC}" type="slidenum">
              <a:rPr lang="en-GB" smtClean="0"/>
              <a:t>24</a:t>
            </a:fld>
            <a:endParaRPr lang="en-GB"/>
          </a:p>
        </p:txBody>
      </p:sp>
    </p:spTree>
    <p:extLst>
      <p:ext uri="{BB962C8B-B14F-4D97-AF65-F5344CB8AC3E}">
        <p14:creationId xmlns:p14="http://schemas.microsoft.com/office/powerpoint/2010/main" val="25014237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25</a:t>
            </a:fld>
            <a:endParaRPr lang="en-GB"/>
          </a:p>
        </p:txBody>
      </p:sp>
    </p:spTree>
    <p:extLst>
      <p:ext uri="{BB962C8B-B14F-4D97-AF65-F5344CB8AC3E}">
        <p14:creationId xmlns:p14="http://schemas.microsoft.com/office/powerpoint/2010/main" val="33630586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26</a:t>
            </a:fld>
            <a:endParaRPr lang="en-GB"/>
          </a:p>
        </p:txBody>
      </p:sp>
    </p:spTree>
    <p:extLst>
      <p:ext uri="{BB962C8B-B14F-4D97-AF65-F5344CB8AC3E}">
        <p14:creationId xmlns:p14="http://schemas.microsoft.com/office/powerpoint/2010/main" val="36320109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27</a:t>
            </a:fld>
            <a:endParaRPr lang="en-GB"/>
          </a:p>
        </p:txBody>
      </p:sp>
    </p:spTree>
    <p:extLst>
      <p:ext uri="{BB962C8B-B14F-4D97-AF65-F5344CB8AC3E}">
        <p14:creationId xmlns:p14="http://schemas.microsoft.com/office/powerpoint/2010/main" val="3085913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28</a:t>
            </a:fld>
            <a:endParaRPr lang="en-GB"/>
          </a:p>
        </p:txBody>
      </p:sp>
    </p:spTree>
    <p:extLst>
      <p:ext uri="{BB962C8B-B14F-4D97-AF65-F5344CB8AC3E}">
        <p14:creationId xmlns:p14="http://schemas.microsoft.com/office/powerpoint/2010/main" val="40596172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1B413-9BFD-B619-E695-9FE82310E0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8D2BAA-DC5B-5A65-CD6F-EA16DE9C19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75EF4C-D43D-3C64-721E-B7F2E9BB121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6F2B826-0DB0-E8F4-0171-3E6594FF648D}"/>
              </a:ext>
            </a:extLst>
          </p:cNvPr>
          <p:cNvSpPr>
            <a:spLocks noGrp="1"/>
          </p:cNvSpPr>
          <p:nvPr>
            <p:ph type="sldNum" sz="quarter" idx="5"/>
          </p:nvPr>
        </p:nvSpPr>
        <p:spPr/>
        <p:txBody>
          <a:bodyPr/>
          <a:lstStyle/>
          <a:p>
            <a:fld id="{7AFB50B6-F1B6-43E7-9F13-F7A06A05F4FC}" type="slidenum">
              <a:rPr lang="en-GB" smtClean="0"/>
              <a:t>29</a:t>
            </a:fld>
            <a:endParaRPr lang="en-GB"/>
          </a:p>
        </p:txBody>
      </p:sp>
    </p:spTree>
    <p:extLst>
      <p:ext uri="{BB962C8B-B14F-4D97-AF65-F5344CB8AC3E}">
        <p14:creationId xmlns:p14="http://schemas.microsoft.com/office/powerpoint/2010/main" val="1079684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A356B-BB58-8209-16C2-095C23E9DB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21995D-6CE8-5B41-8DAE-AF07D65D7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77D316-9BF0-35C5-FBFC-50A4A15CEF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D77C9-EB90-C279-E262-459D263844A4}"/>
              </a:ext>
            </a:extLst>
          </p:cNvPr>
          <p:cNvSpPr>
            <a:spLocks noGrp="1"/>
          </p:cNvSpPr>
          <p:nvPr>
            <p:ph type="sldNum" sz="quarter" idx="5"/>
          </p:nvPr>
        </p:nvSpPr>
        <p:spPr/>
        <p:txBody>
          <a:bodyPr/>
          <a:lstStyle/>
          <a:p>
            <a:fld id="{7AFB50B6-F1B6-43E7-9F13-F7A06A05F4FC}" type="slidenum">
              <a:rPr lang="en-GB" smtClean="0"/>
              <a:t>30</a:t>
            </a:fld>
            <a:endParaRPr lang="en-GB"/>
          </a:p>
        </p:txBody>
      </p:sp>
    </p:spTree>
    <p:extLst>
      <p:ext uri="{BB962C8B-B14F-4D97-AF65-F5344CB8AC3E}">
        <p14:creationId xmlns:p14="http://schemas.microsoft.com/office/powerpoint/2010/main" val="15877285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AC779-93AD-F3E7-4EAF-1EDDED7FE5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A3D5F3-0F8D-D16C-DFC4-F8C1B34A36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1C7E75-88AD-3AF2-260E-A79B977C53E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C649FCF-B9E5-FCCD-A11C-CA9CCA266D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143444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27/05/2025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27/05/2025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27/05/2025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57" r:id="rId1"/>
    <p:sldLayoutId id="2147483649" r:id="rId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www.cipd.org/uk/knowledge/factsheets/evidence-based-practice-factsheet/" TargetMode="External"/><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hyperlink" Target="https://www.simplypsychology.org/confirmation-bias.html" TargetMode="External"/><Relationship Id="rId5" Type="http://schemas.openxmlformats.org/officeDocument/2006/relationships/hyperlink" Target="https://www.simplypsychology.org/what-is-the-anchoring-bias.html" TargetMode="External"/><Relationship Id="rId4" Type="http://schemas.openxmlformats.org/officeDocument/2006/relationships/hyperlink" Target="https://doi.org/10.1016/j.tics.2019.11.001"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120" y="1484784"/>
            <a:ext cx="9180512" cy="3846289"/>
          </a:xfrm>
        </p:spPr>
        <p:txBody>
          <a:bodyPr>
            <a:normAutofit fontScale="90000"/>
          </a:bodyPr>
          <a:lstStyle/>
          <a:p>
            <a:r>
              <a:rPr lang="en-GB" sz="3600" i="1" dirty="0">
                <a:solidFill>
                  <a:schemeClr val="bg1"/>
                </a:solidFill>
              </a:rPr>
              <a:t>Certificate of Higher Education in Employability Skills</a:t>
            </a:r>
            <a:br>
              <a:rPr lang="en-GB" i="1" dirty="0">
                <a:solidFill>
                  <a:schemeClr val="bg1"/>
                </a:solidFill>
              </a:rPr>
            </a:br>
            <a:br>
              <a:rPr lang="en-GB" i="1" dirty="0">
                <a:solidFill>
                  <a:schemeClr val="bg1"/>
                </a:solidFill>
              </a:rPr>
            </a:br>
            <a:r>
              <a:rPr lang="en-GB" i="1" dirty="0">
                <a:solidFill>
                  <a:schemeClr val="bg1"/>
                </a:solidFill>
              </a:rPr>
              <a:t>Problem Solving and Innovation (BMSW4014)</a:t>
            </a:r>
            <a:br>
              <a:rPr lang="en-GB" i="1" dirty="0">
                <a:solidFill>
                  <a:schemeClr val="bg1"/>
                </a:solidFill>
              </a:rPr>
            </a:br>
            <a:br>
              <a:rPr lang="en-GB" i="1" dirty="0">
                <a:solidFill>
                  <a:schemeClr val="bg1"/>
                </a:solidFill>
              </a:rPr>
            </a:br>
            <a:r>
              <a:rPr lang="en-GB" sz="3100" i="1" dirty="0">
                <a:solidFill>
                  <a:schemeClr val="bg1"/>
                </a:solidFill>
              </a:rPr>
              <a:t>Chris Rogers and Scott James</a:t>
            </a:r>
            <a:br>
              <a:rPr lang="en-GB" sz="3100" i="1" dirty="0">
                <a:solidFill>
                  <a:schemeClr val="bg1"/>
                </a:solidFill>
              </a:rPr>
            </a:br>
            <a:r>
              <a:rPr lang="en-GB" sz="3100" i="1" dirty="0">
                <a:solidFill>
                  <a:schemeClr val="bg1"/>
                </a:solidFill>
              </a:rPr>
              <a:t>June 2025</a:t>
            </a:r>
            <a:endParaRPr lang="en-GB" sz="3100"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a:t>Agenda </a:t>
            </a:r>
          </a:p>
        </p:txBody>
      </p:sp>
      <p:sp>
        <p:nvSpPr>
          <p:cNvPr id="6" name="Rectangle 1027"/>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Recap of Week 3</a:t>
            </a:r>
          </a:p>
          <a:p>
            <a:r>
              <a:rPr lang="en-GB" altLang="en-US" sz="2400" dirty="0">
                <a:latin typeface="Arial" panose="020B0604020202020204" pitchFamily="34" charset="0"/>
                <a:cs typeface="Arial" panose="020B0604020202020204" pitchFamily="34" charset="0"/>
              </a:rPr>
              <a:t>Understanding decision making.</a:t>
            </a:r>
          </a:p>
          <a:p>
            <a:r>
              <a:rPr lang="en-GB" altLang="en-US" sz="2400" dirty="0">
                <a:latin typeface="Arial" panose="020B0604020202020204" pitchFamily="34" charset="0"/>
                <a:cs typeface="Arial" panose="020B0604020202020204" pitchFamily="34" charset="0"/>
              </a:rPr>
              <a:t>Decision making models. </a:t>
            </a:r>
          </a:p>
          <a:p>
            <a:r>
              <a:rPr lang="en-GB" altLang="en-US" sz="2400" dirty="0">
                <a:latin typeface="Arial" panose="020B0604020202020204" pitchFamily="34" charset="0"/>
                <a:cs typeface="Arial" panose="020B0604020202020204" pitchFamily="34" charset="0"/>
              </a:rPr>
              <a:t>Factors influencing decision making.</a:t>
            </a:r>
          </a:p>
          <a:p>
            <a:r>
              <a:rPr lang="en-GB" altLang="en-US" sz="2400" dirty="0">
                <a:latin typeface="Arial" panose="020B0604020202020204" pitchFamily="34" charset="0"/>
                <a:cs typeface="Arial" panose="020B0604020202020204" pitchFamily="34" charset="0"/>
              </a:rPr>
              <a:t>Group decision making. </a:t>
            </a:r>
          </a:p>
          <a:p>
            <a:r>
              <a:rPr lang="en-GB" altLang="en-US" sz="2400" dirty="0">
                <a:latin typeface="Arial" panose="020B0604020202020204" pitchFamily="34" charset="0"/>
                <a:cs typeface="Arial" panose="020B0604020202020204" pitchFamily="34" charset="0"/>
              </a:rPr>
              <a:t>Making effective making recommendations.</a:t>
            </a:r>
          </a:p>
          <a:p>
            <a:r>
              <a:rPr lang="en-GB" altLang="en-US" sz="2400" dirty="0">
                <a:latin typeface="Arial" panose="020B0604020202020204" pitchFamily="34" charset="0"/>
                <a:cs typeface="Arial" panose="020B0604020202020204" pitchFamily="34" charset="0"/>
              </a:rPr>
              <a:t>Problem of the week.</a:t>
            </a:r>
          </a:p>
          <a:p>
            <a:r>
              <a:rPr lang="en-GB" altLang="en-US" sz="2400" dirty="0">
                <a:latin typeface="Arial" panose="020B0604020202020204" pitchFamily="34" charset="0"/>
                <a:cs typeface="Arial" panose="020B0604020202020204" pitchFamily="34" charset="0"/>
              </a:rPr>
              <a:t>Quiz.</a:t>
            </a:r>
          </a:p>
        </p:txBody>
      </p:sp>
    </p:spTree>
    <p:extLst>
      <p:ext uri="{BB962C8B-B14F-4D97-AF65-F5344CB8AC3E}">
        <p14:creationId xmlns:p14="http://schemas.microsoft.com/office/powerpoint/2010/main" val="1934429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Recap</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SWOT analysis can be used individually, within a team, organisations.</a:t>
            </a:r>
          </a:p>
          <a:p>
            <a:r>
              <a:rPr lang="en-GB" altLang="en-US" sz="2400" dirty="0">
                <a:latin typeface="Arial" panose="020B0604020202020204" pitchFamily="34" charset="0"/>
                <a:cs typeface="Arial" panose="020B0604020202020204" pitchFamily="34" charset="0"/>
              </a:rPr>
              <a:t>Simple framework, encourages strategic thinking, flexible.</a:t>
            </a:r>
          </a:p>
          <a:p>
            <a:r>
              <a:rPr lang="en-GB" altLang="en-US" sz="2400" dirty="0">
                <a:latin typeface="Arial" panose="020B0604020202020204" pitchFamily="34" charset="0"/>
                <a:cs typeface="Arial" panose="020B0604020202020204" pitchFamily="34" charset="0"/>
              </a:rPr>
              <a:t>Risk of oversimplifying data, could make incorrect assumptions, should be replicated on a regular basis.</a:t>
            </a:r>
          </a:p>
          <a:p>
            <a:r>
              <a:rPr lang="en-GB" altLang="en-US" sz="2400" dirty="0">
                <a:latin typeface="Arial" panose="020B0604020202020204" pitchFamily="34" charset="0"/>
                <a:cs typeface="Arial" panose="020B0604020202020204" pitchFamily="34" charset="0"/>
              </a:rPr>
              <a:t>Leverage strengths to overcome weaknesses, seize opportunities and mitigate threats.</a:t>
            </a: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772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What is decision making?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a:latin typeface="Arial" panose="020B0604020202020204" pitchFamily="34" charset="0"/>
                <a:cs typeface="Arial" panose="020B0604020202020204" pitchFamily="34" charset="0"/>
              </a:rPr>
              <a:t>A critical skill for managers and leaders. It involves evaluating options, considering risks, and choosing the best course of action. </a:t>
            </a:r>
          </a:p>
          <a:p>
            <a:r>
              <a:rPr lang="en-GB" altLang="en-US" sz="2400">
                <a:latin typeface="Arial" panose="020B0604020202020204" pitchFamily="34" charset="0"/>
                <a:cs typeface="Arial" panose="020B0604020202020204" pitchFamily="34" charset="0"/>
              </a:rPr>
              <a:t>Key components include data analysis, intuition and collaboration.</a:t>
            </a: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3411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Decision making models</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a:latin typeface="Arial" panose="020B0604020202020204" pitchFamily="34" charset="0"/>
                <a:cs typeface="Arial" panose="020B0604020202020204" pitchFamily="34" charset="0"/>
              </a:rPr>
              <a:t>Rational Decision Making</a:t>
            </a:r>
          </a:p>
          <a:p>
            <a:r>
              <a:rPr lang="en-GB" altLang="en-US" sz="2400">
                <a:latin typeface="Arial" panose="020B0604020202020204" pitchFamily="34" charset="0"/>
                <a:cs typeface="Arial" panose="020B0604020202020204" pitchFamily="34" charset="0"/>
              </a:rPr>
              <a:t>Bounded Rationality Model.</a:t>
            </a:r>
          </a:p>
          <a:p>
            <a:r>
              <a:rPr lang="en-GB" altLang="en-US" sz="2400">
                <a:latin typeface="Arial" panose="020B0604020202020204" pitchFamily="34" charset="0"/>
                <a:cs typeface="Arial" panose="020B0604020202020204" pitchFamily="34" charset="0"/>
              </a:rPr>
              <a:t>Intuitive Decision Making. </a:t>
            </a: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pic>
        <p:nvPicPr>
          <p:cNvPr id="2052" name="Picture 4" descr="Effective decision-making - cue media">
            <a:extLst>
              <a:ext uri="{FF2B5EF4-FFF2-40B4-BE49-F238E27FC236}">
                <a16:creationId xmlns:a16="http://schemas.microsoft.com/office/drawing/2014/main" id="{88C0882D-B6A9-70E8-E238-8B0FBFD6FF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1481" y="3098483"/>
            <a:ext cx="3237548" cy="215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46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Rational decision making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The opposite of intuitive decision making.</a:t>
            </a:r>
          </a:p>
          <a:p>
            <a:r>
              <a:rPr lang="en-GB" altLang="en-US" sz="2400" dirty="0">
                <a:latin typeface="Arial" panose="020B0604020202020204" pitchFamily="34" charset="0"/>
                <a:cs typeface="Arial" panose="020B0604020202020204" pitchFamily="34" charset="0"/>
              </a:rPr>
              <a:t>Utilises objective knowledge and logic. </a:t>
            </a:r>
          </a:p>
          <a:p>
            <a:r>
              <a:rPr lang="en-GB" altLang="en-US" sz="2400" dirty="0">
                <a:latin typeface="Arial" panose="020B0604020202020204" pitchFamily="34" charset="0"/>
                <a:cs typeface="Arial" panose="020B0604020202020204" pitchFamily="34" charset="0"/>
              </a:rPr>
              <a:t>Involves identifying the problem to solve, gathering facts, identifying options and outcomes, analysing them, considering all the relationships and selecting the decision. </a:t>
            </a:r>
          </a:p>
          <a:p>
            <a:r>
              <a:rPr lang="en-GB" altLang="en-US" sz="2400" dirty="0">
                <a:latin typeface="Arial" panose="020B0604020202020204" pitchFamily="34" charset="0"/>
                <a:cs typeface="Arial" panose="020B0604020202020204" pitchFamily="34" charset="0"/>
              </a:rPr>
              <a:t>Requires support through the use of methods and software tools.</a:t>
            </a: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505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3200" b="1" dirty="0"/>
              <a:t>Rational decision making – Example 1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639986" y="1229379"/>
            <a:ext cx="7772400" cy="4114800"/>
          </a:xfrm>
          <a:prstGeom prst="rect">
            <a:avLst/>
          </a:prstGeom>
        </p:spPr>
        <p:txBody>
          <a:bodyPr vert="horz" lIns="91440" tIns="45720" rIns="91440" bIns="45720" rtlCol="0">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sz="2400" dirty="0">
                <a:latin typeface="Arial" panose="020B0604020202020204" pitchFamily="34" charset="0"/>
                <a:cs typeface="Arial" panose="020B0604020202020204" pitchFamily="34" charset="0"/>
              </a:rPr>
              <a:t>			</a:t>
            </a:r>
            <a:r>
              <a:rPr lang="en-GB" altLang="en-US" sz="2400" b="1" dirty="0">
                <a:latin typeface="Arial" panose="020B0604020202020204" pitchFamily="34" charset="0"/>
                <a:cs typeface="Arial" panose="020B0604020202020204" pitchFamily="34" charset="0"/>
              </a:rPr>
              <a:t>Choosing a new car</a:t>
            </a:r>
          </a:p>
          <a:p>
            <a:pPr marL="0" indent="0">
              <a:buNone/>
            </a:pPr>
            <a:endParaRPr lang="en-GB" altLang="en-US" sz="2400" b="1"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Identify the problem – Your current car is old and unreliable, and you need a new vehicle for daily commuting.</a:t>
            </a:r>
          </a:p>
          <a:p>
            <a:r>
              <a:rPr lang="en-GB" altLang="en-US" sz="2400" dirty="0">
                <a:latin typeface="Arial" panose="020B0604020202020204" pitchFamily="34" charset="0"/>
                <a:cs typeface="Arial" panose="020B0604020202020204" pitchFamily="34" charset="0"/>
              </a:rPr>
              <a:t>Gather information – Research different car models, prices, fuel efficiency, safety ratings, and reliability scores.</a:t>
            </a:r>
          </a:p>
          <a:p>
            <a:r>
              <a:rPr lang="en-GB" altLang="en-US" sz="2400" dirty="0">
                <a:latin typeface="Arial" panose="020B0604020202020204" pitchFamily="34" charset="0"/>
                <a:cs typeface="Arial" panose="020B0604020202020204" pitchFamily="34" charset="0"/>
              </a:rPr>
              <a:t>Analyse the situation – Consider your budget, driving needs and preferences. </a:t>
            </a:r>
          </a:p>
          <a:p>
            <a:r>
              <a:rPr lang="en-GB" altLang="en-US" sz="2400" dirty="0">
                <a:latin typeface="Arial" panose="020B0604020202020204" pitchFamily="34" charset="0"/>
                <a:cs typeface="Arial" panose="020B0604020202020204" pitchFamily="34" charset="0"/>
              </a:rPr>
              <a:t>Develop options – Create a shortlist of potential cars that meet your criteria. </a:t>
            </a:r>
          </a:p>
          <a:p>
            <a:r>
              <a:rPr lang="en-GB" altLang="en-US" sz="2400" dirty="0">
                <a:latin typeface="Arial" panose="020B0604020202020204" pitchFamily="34" charset="0"/>
                <a:cs typeface="Arial" panose="020B0604020202020204" pitchFamily="34" charset="0"/>
              </a:rPr>
              <a:t>Evaluate alternatives – Compare the pros and cons. </a:t>
            </a:r>
          </a:p>
          <a:p>
            <a:r>
              <a:rPr lang="en-GB" altLang="en-US" sz="2400" dirty="0">
                <a:latin typeface="Arial" panose="020B0604020202020204" pitchFamily="34" charset="0"/>
                <a:cs typeface="Arial" panose="020B0604020202020204" pitchFamily="34" charset="0"/>
              </a:rPr>
              <a:t>Select a preferred alternative – Choose the car that meets your needs and offers the best overall value.</a:t>
            </a:r>
          </a:p>
          <a:p>
            <a:r>
              <a:rPr lang="en-GB" altLang="en-US" sz="2400" dirty="0">
                <a:latin typeface="Arial" panose="020B0604020202020204" pitchFamily="34" charset="0"/>
                <a:cs typeface="Arial" panose="020B0604020202020204" pitchFamily="34" charset="0"/>
              </a:rPr>
              <a:t>Implement the decision – Visit dealerships, negotiate the price and complete the purchase. </a:t>
            </a: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716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 calcmode="lin" valueType="num">
                                      <p:cBhvr additive="base">
                                        <p:cTn id="31"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 calcmode="lin" valueType="num">
                                      <p:cBhvr additive="base">
                                        <p:cTn id="37"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7" end="7"/>
                                            </p:txEl>
                                          </p:spTgt>
                                        </p:tgtEl>
                                        <p:attrNameLst>
                                          <p:attrName>style.visibility</p:attrName>
                                        </p:attrNameLst>
                                      </p:cBhvr>
                                      <p:to>
                                        <p:strVal val="visible"/>
                                      </p:to>
                                    </p:set>
                                    <p:anim calcmode="lin" valueType="num">
                                      <p:cBhvr additive="base">
                                        <p:cTn id="43"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8" end="8"/>
                                            </p:txEl>
                                          </p:spTgt>
                                        </p:tgtEl>
                                        <p:attrNameLst>
                                          <p:attrName>style.visibility</p:attrName>
                                        </p:attrNameLst>
                                      </p:cBhvr>
                                      <p:to>
                                        <p:strVal val="visible"/>
                                      </p:to>
                                    </p:set>
                                    <p:anim calcmode="lin" valueType="num">
                                      <p:cBhvr additive="base">
                                        <p:cTn id="49"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3200" b="1" dirty="0"/>
              <a:t>Rational decision making – Example 2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639986" y="1229379"/>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sz="2400" dirty="0">
                <a:latin typeface="Arial" panose="020B0604020202020204" pitchFamily="34" charset="0"/>
                <a:cs typeface="Arial" panose="020B0604020202020204" pitchFamily="34" charset="0"/>
              </a:rPr>
              <a:t>		</a:t>
            </a:r>
          </a:p>
          <a:p>
            <a:pPr marL="0" indent="0" algn="ctr">
              <a:buNone/>
            </a:pPr>
            <a:r>
              <a:rPr lang="en-GB" altLang="en-US" sz="2400" b="1" dirty="0">
                <a:latin typeface="Arial" panose="020B0604020202020204" pitchFamily="34" charset="0"/>
                <a:cs typeface="Arial" panose="020B0604020202020204" pitchFamily="34" charset="0"/>
              </a:rPr>
              <a:t>Choosing a new office location for a growing tech start up</a:t>
            </a:r>
          </a:p>
          <a:p>
            <a:r>
              <a:rPr lang="en-GB" altLang="en-US" sz="2400" dirty="0">
                <a:latin typeface="Arial" panose="020B0604020202020204" pitchFamily="34" charset="0"/>
                <a:cs typeface="Arial" panose="020B0604020202020204" pitchFamily="34" charset="0"/>
              </a:rPr>
              <a:t>The company has outgrown its current office space.</a:t>
            </a:r>
          </a:p>
          <a:p>
            <a:r>
              <a:rPr lang="en-GB" altLang="en-US" sz="2400" dirty="0">
                <a:latin typeface="Arial" panose="020B0604020202020204" pitchFamily="34" charset="0"/>
                <a:cs typeface="Arial" panose="020B0604020202020204" pitchFamily="34" charset="0"/>
              </a:rPr>
              <a:t>The management team establish criteria impacting their decision and allocate weights to each criteria.</a:t>
            </a:r>
          </a:p>
          <a:p>
            <a:r>
              <a:rPr lang="en-GB" altLang="en-US" sz="2400" dirty="0">
                <a:latin typeface="Arial" panose="020B0604020202020204" pitchFamily="34" charset="0"/>
                <a:cs typeface="Arial" panose="020B0604020202020204" pitchFamily="34" charset="0"/>
              </a:rPr>
              <a:t>They develop alternatives by identifying potential office locations. </a:t>
            </a:r>
          </a:p>
          <a:p>
            <a:r>
              <a:rPr lang="en-GB" altLang="en-US" sz="2400" dirty="0">
                <a:latin typeface="Arial" panose="020B0604020202020204" pitchFamily="34" charset="0"/>
                <a:cs typeface="Arial" panose="020B0604020202020204" pitchFamily="34" charset="0"/>
              </a:rPr>
              <a:t>They evaluate the alternatives based on their needs and select the best alternatives. </a:t>
            </a:r>
          </a:p>
          <a:p>
            <a:pPr marL="0" indent="0">
              <a:buNone/>
            </a:pPr>
            <a:endParaRPr lang="en-GB" altLang="en-US" sz="2400" b="1"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8153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Bounded rationality model (1)</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Developed by Simon in the 1950s.</a:t>
            </a:r>
          </a:p>
          <a:p>
            <a:r>
              <a:rPr lang="en-GB" altLang="en-US" sz="2400" dirty="0">
                <a:latin typeface="Arial" panose="020B0604020202020204" pitchFamily="34" charset="0"/>
                <a:cs typeface="Arial" panose="020B0604020202020204" pitchFamily="34" charset="0"/>
              </a:rPr>
              <a:t>Proposes that rational behaviour has its limits, which are based on the knowledge the person making the decision has at the time. </a:t>
            </a:r>
          </a:p>
          <a:p>
            <a:r>
              <a:rPr lang="en-GB" altLang="en-US" sz="2400" dirty="0">
                <a:latin typeface="Arial" panose="020B0604020202020204" pitchFamily="34" charset="0"/>
                <a:cs typeface="Arial" panose="020B0604020202020204" pitchFamily="34" charset="0"/>
              </a:rPr>
              <a:t>Emotions and other prejudices influence people.</a:t>
            </a:r>
          </a:p>
          <a:p>
            <a:r>
              <a:rPr lang="en-GB" altLang="en-US" sz="2400" dirty="0">
                <a:latin typeface="Arial" panose="020B0604020202020204" pitchFamily="34" charset="0"/>
                <a:cs typeface="Arial" panose="020B0604020202020204" pitchFamily="34" charset="0"/>
              </a:rPr>
              <a:t>Humans make decisions with limited information, cognitive abilities, and time restraints.</a:t>
            </a:r>
          </a:p>
          <a:p>
            <a:r>
              <a:rPr lang="en-GB" altLang="en-US" sz="2400" dirty="0">
                <a:latin typeface="Arial" panose="020B0604020202020204" pitchFamily="34" charset="0"/>
                <a:cs typeface="Arial" panose="020B0604020202020204" pitchFamily="34" charset="0"/>
              </a:rPr>
              <a:t>Three premises:</a:t>
            </a:r>
          </a:p>
          <a:p>
            <a:pPr lvl="1"/>
            <a:r>
              <a:rPr lang="en-GB" altLang="en-US" sz="2000" dirty="0">
                <a:latin typeface="Arial" panose="020B0604020202020204" pitchFamily="34" charset="0"/>
                <a:cs typeface="Arial" panose="020B0604020202020204" pitchFamily="34" charset="0"/>
              </a:rPr>
              <a:t>Humans are cognitively strained.</a:t>
            </a:r>
          </a:p>
          <a:p>
            <a:pPr lvl="1"/>
            <a:r>
              <a:rPr lang="en-GB" altLang="en-US" sz="2000" dirty="0">
                <a:latin typeface="Arial" panose="020B0604020202020204" pitchFamily="34" charset="0"/>
                <a:cs typeface="Arial" panose="020B0604020202020204" pitchFamily="34" charset="0"/>
              </a:rPr>
              <a:t>These constraints impact decision making.</a:t>
            </a:r>
          </a:p>
          <a:p>
            <a:pPr lvl="1"/>
            <a:r>
              <a:rPr lang="en-GB" altLang="en-US" sz="2000" dirty="0">
                <a:latin typeface="Arial" panose="020B0604020202020204" pitchFamily="34" charset="0"/>
                <a:cs typeface="Arial" panose="020B0604020202020204" pitchFamily="34" charset="0"/>
              </a:rPr>
              <a:t>Difficult problems reveal the constraints and highlight their significance.</a:t>
            </a:r>
          </a:p>
          <a:p>
            <a:pPr lvl="1"/>
            <a:endParaRPr lang="en-GB" altLang="en-US" sz="2000" dirty="0">
              <a:latin typeface="Arial" panose="020B0604020202020204" pitchFamily="34" charset="0"/>
              <a:cs typeface="Arial" panose="020B0604020202020204" pitchFamily="34" charset="0"/>
            </a:endParaRPr>
          </a:p>
          <a:p>
            <a:pPr marL="457200" lvl="1" indent="0">
              <a:buNone/>
            </a:pPr>
            <a:endParaRPr lang="en-GB" altLang="en-US" sz="20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275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 calcmode="lin" valueType="num">
                                      <p:cBhvr additive="base">
                                        <p:cTn id="49"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Bounded rationality model (2)</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mj-lt"/>
                <a:cs typeface="Arial" panose="020B0604020202020204" pitchFamily="34" charset="0"/>
              </a:rPr>
              <a:t>An example of bounded rationality is when people use heuristics.</a:t>
            </a:r>
          </a:p>
          <a:p>
            <a:r>
              <a:rPr lang="en-GB" altLang="en-US" sz="2400" dirty="0">
                <a:latin typeface="+mj-lt"/>
                <a:cs typeface="Arial" panose="020B0604020202020204" pitchFamily="34" charset="0"/>
              </a:rPr>
              <a:t>Heuristics are mental shortcuts that humans use to make decision quickly. </a:t>
            </a:r>
          </a:p>
          <a:p>
            <a:r>
              <a:rPr lang="en-GB" altLang="en-US" sz="2400" dirty="0">
                <a:latin typeface="+mj-lt"/>
                <a:cs typeface="Arial" panose="020B0604020202020204" pitchFamily="34" charset="0"/>
              </a:rPr>
              <a:t>These often lead to suboptimal decisions because they do not need to consider all available information.</a:t>
            </a:r>
          </a:p>
          <a:p>
            <a:r>
              <a:rPr lang="en-GB" sz="2400" dirty="0">
                <a:latin typeface="+mj-lt"/>
                <a:cs typeface="Arial" panose="020B0604020202020204" pitchFamily="34" charset="0"/>
              </a:rPr>
              <a:t>P</a:t>
            </a:r>
            <a:r>
              <a:rPr lang="en-GB" sz="2400" dirty="0">
                <a:solidFill>
                  <a:srgbClr val="111111"/>
                </a:solidFill>
                <a:latin typeface="+mj-lt"/>
              </a:rPr>
              <a:t>eople are likely to take more risks when they are happy and less likely to take risks when they are frightened.</a:t>
            </a:r>
            <a:endParaRPr lang="en-GB" altLang="en-US" sz="2400" dirty="0">
              <a:latin typeface="+mj-lt"/>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Bounded rationality – Example 1</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sz="2400" dirty="0">
                <a:latin typeface="Arial" panose="020B0604020202020204" pitchFamily="34" charset="0"/>
                <a:cs typeface="Arial" panose="020B0604020202020204" pitchFamily="34" charset="0"/>
              </a:rPr>
              <a:t>		</a:t>
            </a:r>
            <a:r>
              <a:rPr lang="en-GB" altLang="en-US" sz="2400" b="1" dirty="0">
                <a:latin typeface="Arial" panose="020B0604020202020204" pitchFamily="34" charset="0"/>
                <a:cs typeface="Arial" panose="020B0604020202020204" pitchFamily="34" charset="0"/>
              </a:rPr>
              <a:t>Investment decisions </a:t>
            </a:r>
          </a:p>
          <a:p>
            <a:r>
              <a:rPr lang="en-GB" sz="2400" dirty="0">
                <a:latin typeface="__fkGroteskNeue_598ab8"/>
              </a:rPr>
              <a:t>Investors may rely on past performance, advice from friends or family, or be swayed by emotions like fear of loss or overconfidence, rather than making decisions based on a rational analysis of risks and potential rewards</a:t>
            </a:r>
            <a:r>
              <a:rPr lang="en-GB" sz="2400" dirty="0">
                <a:latin typeface="var(--font-berkeley-mono)"/>
              </a:rPr>
              <a:t>.</a:t>
            </a:r>
          </a:p>
          <a:p>
            <a:r>
              <a:rPr lang="en-GB" sz="2400" dirty="0">
                <a:latin typeface="__fkGroteskNeue_598ab8"/>
              </a:rPr>
              <a:t>This exemplifies how cognitive biases and imperfect information can lead to bounded rationality in financial decision-making.</a:t>
            </a: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8721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Bounded rationality – Example 2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altLang="en-US" sz="2400" dirty="0">
                <a:latin typeface="Arial" panose="020B0604020202020204" pitchFamily="34" charset="0"/>
                <a:cs typeface="Arial" panose="020B0604020202020204" pitchFamily="34" charset="0"/>
              </a:rPr>
              <a:t>		</a:t>
            </a:r>
            <a:r>
              <a:rPr lang="en-GB" altLang="en-US" sz="2400" b="1" dirty="0">
                <a:latin typeface="Arial" panose="020B0604020202020204" pitchFamily="34" charset="0"/>
                <a:cs typeface="Arial" panose="020B0604020202020204" pitchFamily="34" charset="0"/>
              </a:rPr>
              <a:t>Supply Chain Management</a:t>
            </a:r>
          </a:p>
          <a:p>
            <a:r>
              <a:rPr lang="en-GB" sz="2400" dirty="0">
                <a:latin typeface="__fkGroteskNeue_598ab8"/>
              </a:rPr>
              <a:t>Companies often make decisions for their supply chains where cost is just one of many factors influencing the process</a:t>
            </a:r>
            <a:r>
              <a:rPr lang="en-GB" sz="2400" dirty="0">
                <a:latin typeface="var(--font-berkeley-mono)"/>
              </a:rPr>
              <a:t>.</a:t>
            </a:r>
          </a:p>
          <a:p>
            <a:r>
              <a:rPr lang="en-GB" sz="2400" dirty="0">
                <a:latin typeface="__fkGroteskNeue_598ab8"/>
              </a:rPr>
              <a:t>Decision-makers must balance financial considerations with other priorities like sustainability and reputation. This demonstrates how bounded rationality applies to organisational decision-making, where multiple competing objectives and limited information make it difficult to achieve perfect economic rationality.</a:t>
            </a: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900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Intuitive decision making (1)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a:latin typeface="Arial" panose="020B0604020202020204" pitchFamily="34" charset="0"/>
                <a:cs typeface="Arial" panose="020B0604020202020204" pitchFamily="34" charset="0"/>
              </a:rPr>
              <a:t>Intuition is the ability to understand something instinctively, without the need for conscious reason.</a:t>
            </a:r>
          </a:p>
          <a:p>
            <a:r>
              <a:rPr lang="en-GB" altLang="en-US" sz="2400">
                <a:latin typeface="Arial" panose="020B0604020202020204" pitchFamily="34" charset="0"/>
                <a:cs typeface="Arial" panose="020B0604020202020204" pitchFamily="34" charset="0"/>
              </a:rPr>
              <a:t>Klein (2004) suggests that 90% of critical decisions are made using our intuition. </a:t>
            </a:r>
          </a:p>
          <a:p>
            <a:r>
              <a:rPr lang="en-GB" altLang="en-US" sz="2400">
                <a:latin typeface="Arial" panose="020B0604020202020204" pitchFamily="34" charset="0"/>
                <a:cs typeface="Arial" panose="020B0604020202020204" pitchFamily="34" charset="0"/>
              </a:rPr>
              <a:t>Can lead to problematic decisions due to the lack of a structured decision-making process.</a:t>
            </a:r>
          </a:p>
          <a:p>
            <a:r>
              <a:rPr lang="en-GB" altLang="en-US" sz="2400">
                <a:latin typeface="Arial" panose="020B0604020202020204" pitchFamily="34" charset="0"/>
                <a:cs typeface="Arial" panose="020B0604020202020204" pitchFamily="34" charset="0"/>
              </a:rPr>
              <a:t>Can be reasonable to use when making trivial or low value decisions. </a:t>
            </a:r>
          </a:p>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792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Intuitive decision making (2)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Potential problems could include:</a:t>
            </a:r>
          </a:p>
          <a:p>
            <a:pPr lvl="1"/>
            <a:r>
              <a:rPr lang="en-GB" altLang="en-US" sz="2000" dirty="0">
                <a:latin typeface="Arial" panose="020B0604020202020204" pitchFamily="34" charset="0"/>
                <a:cs typeface="Arial" panose="020B0604020202020204" pitchFamily="34" charset="0"/>
              </a:rPr>
              <a:t>Flawed information.</a:t>
            </a:r>
          </a:p>
          <a:p>
            <a:pPr lvl="1"/>
            <a:r>
              <a:rPr lang="en-GB" altLang="en-US" sz="2000" dirty="0">
                <a:latin typeface="Arial" panose="020B0604020202020204" pitchFamily="34" charset="0"/>
                <a:cs typeface="Arial" panose="020B0604020202020204" pitchFamily="34" charset="0"/>
              </a:rPr>
              <a:t>Short term emotional bias.</a:t>
            </a:r>
          </a:p>
          <a:p>
            <a:pPr lvl="1"/>
            <a:r>
              <a:rPr lang="en-GB" altLang="en-US" sz="2000" dirty="0">
                <a:latin typeface="Arial" panose="020B0604020202020204" pitchFamily="34" charset="0"/>
                <a:cs typeface="Arial" panose="020B0604020202020204" pitchFamily="34" charset="0"/>
              </a:rPr>
              <a:t>Insufficient consideration of alternatives.</a:t>
            </a:r>
          </a:p>
          <a:p>
            <a:pPr lvl="1"/>
            <a:r>
              <a:rPr lang="en-GB" altLang="en-US" sz="2000" dirty="0">
                <a:latin typeface="Arial" panose="020B0604020202020204" pitchFamily="34" charset="0"/>
                <a:cs typeface="Arial" panose="020B0604020202020204" pitchFamily="34" charset="0"/>
              </a:rPr>
              <a:t>Prejudices.</a:t>
            </a:r>
          </a:p>
          <a:p>
            <a:pPr lvl="1"/>
            <a:r>
              <a:rPr lang="en-GB" altLang="en-US" sz="2000" dirty="0">
                <a:latin typeface="Arial" panose="020B0604020202020204" pitchFamily="34" charset="0"/>
                <a:cs typeface="Arial" panose="020B0604020202020204" pitchFamily="34" charset="0"/>
              </a:rPr>
              <a:t>Lack of openness.</a:t>
            </a:r>
          </a:p>
          <a:p>
            <a:pPr lvl="1"/>
            <a:r>
              <a:rPr lang="en-GB" altLang="en-US" sz="2000" dirty="0">
                <a:latin typeface="Arial" panose="020B0604020202020204" pitchFamily="34" charset="0"/>
                <a:cs typeface="Arial" panose="020B0604020202020204" pitchFamily="34" charset="0"/>
              </a:rPr>
              <a:t>Inappropriate application. </a:t>
            </a: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2231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fontScale="90000"/>
          </a:bodyPr>
          <a:lstStyle/>
          <a:p>
            <a:r>
              <a:rPr lang="en-GB" sz="4000" b="1" dirty="0"/>
              <a:t>Intuitive decision making - Example</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Steve Jobs, co-founder and former CEO of Apple, and the development of the iPod and iTunes in the early 2000s.</a:t>
            </a:r>
          </a:p>
          <a:p>
            <a:r>
              <a:rPr lang="en-GB" altLang="en-US" sz="2400" dirty="0">
                <a:latin typeface="Arial" panose="020B0604020202020204" pitchFamily="34" charset="0"/>
                <a:cs typeface="Arial" panose="020B0604020202020204" pitchFamily="34" charset="0"/>
              </a:rPr>
              <a:t>His intuitive approach included:</a:t>
            </a:r>
          </a:p>
          <a:p>
            <a:pPr lvl="1"/>
            <a:r>
              <a:rPr lang="en-GB" altLang="en-US" sz="2000" dirty="0">
                <a:latin typeface="Arial" panose="020B0604020202020204" pitchFamily="34" charset="0"/>
                <a:cs typeface="Arial" panose="020B0604020202020204" pitchFamily="34" charset="0"/>
              </a:rPr>
              <a:t>Pattern recognition</a:t>
            </a:r>
          </a:p>
          <a:p>
            <a:pPr lvl="1"/>
            <a:r>
              <a:rPr lang="en-GB" altLang="en-US" sz="2000" dirty="0">
                <a:latin typeface="Arial" panose="020B0604020202020204" pitchFamily="34" charset="0"/>
                <a:cs typeface="Arial" panose="020B0604020202020204" pitchFamily="34" charset="0"/>
              </a:rPr>
              <a:t>Quick judgement</a:t>
            </a:r>
          </a:p>
          <a:p>
            <a:pPr lvl="1"/>
            <a:r>
              <a:rPr lang="en-GB" altLang="en-US" sz="2000" dirty="0">
                <a:latin typeface="Arial" panose="020B0604020202020204" pitchFamily="34" charset="0"/>
                <a:cs typeface="Arial" panose="020B0604020202020204" pitchFamily="34" charset="0"/>
              </a:rPr>
              <a:t>Gut feeling</a:t>
            </a:r>
          </a:p>
          <a:p>
            <a:pPr lvl="1"/>
            <a:r>
              <a:rPr lang="en-GB" altLang="en-US" sz="2000" dirty="0">
                <a:latin typeface="Arial" panose="020B0604020202020204" pitchFamily="34" charset="0"/>
                <a:cs typeface="Arial" panose="020B0604020202020204" pitchFamily="34" charset="0"/>
              </a:rPr>
              <a:t>Experience-driven</a:t>
            </a:r>
          </a:p>
          <a:p>
            <a:pPr lvl="1"/>
            <a:r>
              <a:rPr lang="en-GB" altLang="en-US" sz="2000" dirty="0">
                <a:latin typeface="Arial" panose="020B0604020202020204" pitchFamily="34" charset="0"/>
                <a:cs typeface="Arial" panose="020B0604020202020204" pitchFamily="34" charset="0"/>
              </a:rPr>
              <a:t>Big picture thinking</a:t>
            </a:r>
            <a:endParaRPr lang="en-GB" altLang="en-US" sz="16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8343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Activity</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3F57A26-685C-F169-B10A-29CABA3F17B9}"/>
              </a:ext>
            </a:extLst>
          </p:cNvPr>
          <p:cNvSpPr txBox="1"/>
          <p:nvPr/>
        </p:nvSpPr>
        <p:spPr>
          <a:xfrm>
            <a:off x="952500" y="1417638"/>
            <a:ext cx="7239000" cy="5262979"/>
          </a:xfrm>
          <a:prstGeom prst="rect">
            <a:avLst/>
          </a:prstGeom>
          <a:noFill/>
        </p:spPr>
        <p:txBody>
          <a:bodyPr wrap="square">
            <a:spAutoFit/>
          </a:bodyPr>
          <a:lstStyle/>
          <a:p>
            <a:pPr marL="0" indent="0">
              <a:buNone/>
            </a:pPr>
            <a:r>
              <a:rPr lang="en-GB" altLang="en-US" sz="2400" dirty="0">
                <a:latin typeface="Arial" panose="020B0604020202020204" pitchFamily="34" charset="0"/>
                <a:cs typeface="Arial" panose="020B0604020202020204" pitchFamily="34" charset="0"/>
              </a:rPr>
              <a:t>In groups, discuss the models covered. Which of the three models discussed would be the most appropriate when making strategic business decisions. </a:t>
            </a:r>
          </a:p>
          <a:p>
            <a:pPr marL="0" indent="0">
              <a:buNone/>
            </a:pPr>
            <a:endParaRPr lang="en-GB" altLang="en-US"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Rational Decision Making</a:t>
            </a:r>
          </a:p>
          <a:p>
            <a:pPr marL="342900" indent="-342900">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Bounded Rationality Model.</a:t>
            </a:r>
          </a:p>
          <a:p>
            <a:pPr marL="342900" indent="-342900">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Intuitive Decision Making. </a:t>
            </a:r>
          </a:p>
          <a:p>
            <a:pPr marL="342900" indent="-342900">
              <a:buFont typeface="Arial" panose="020B0604020202020204" pitchFamily="34" charset="0"/>
              <a:buChar char="•"/>
            </a:pPr>
            <a:endParaRPr lang="en-GB" altLang="en-US" sz="2400"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What are the advantages and disadvantages of your chosen model? </a:t>
            </a:r>
          </a:p>
          <a:p>
            <a:pPr marL="342900" indent="-342900">
              <a:buFont typeface="Arial" panose="020B0604020202020204" pitchFamily="34" charset="0"/>
              <a:buChar char="•"/>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43719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38AD6-3F08-78C6-95AB-FD82AC3E995C}"/>
              </a:ext>
            </a:extLst>
          </p:cNvPr>
          <p:cNvSpPr>
            <a:spLocks noGrp="1"/>
          </p:cNvSpPr>
          <p:nvPr>
            <p:ph type="ctrTitle"/>
          </p:nvPr>
        </p:nvSpPr>
        <p:spPr/>
        <p:txBody>
          <a:bodyPr/>
          <a:lstStyle/>
          <a:p>
            <a:r>
              <a:rPr lang="en-GB" dirty="0"/>
              <a:t>Break</a:t>
            </a:r>
          </a:p>
        </p:txBody>
      </p:sp>
      <p:sp>
        <p:nvSpPr>
          <p:cNvPr id="3" name="Subtitle 2">
            <a:extLst>
              <a:ext uri="{FF2B5EF4-FFF2-40B4-BE49-F238E27FC236}">
                <a16:creationId xmlns:a16="http://schemas.microsoft.com/office/drawing/2014/main" id="{3C811506-710F-11AE-96D0-DEB72B57179B}"/>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02162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fontScale="90000"/>
          </a:bodyPr>
          <a:lstStyle/>
          <a:p>
            <a:r>
              <a:rPr lang="en-GB" sz="4000" b="1"/>
              <a:t>Factors influencing decision making </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2400" dirty="0">
                <a:latin typeface="Arial" panose="020B0604020202020204" pitchFamily="34" charset="0"/>
                <a:cs typeface="Arial" panose="020B0604020202020204" pitchFamily="34" charset="0"/>
              </a:rPr>
              <a:t>Cognitive bias (confirmation bias, anchoring bias) and their impact on decision quality.</a:t>
            </a:r>
          </a:p>
          <a:p>
            <a:r>
              <a:rPr lang="en-GB" altLang="en-US" sz="2400" dirty="0">
                <a:latin typeface="Arial" panose="020B0604020202020204" pitchFamily="34" charset="0"/>
                <a:cs typeface="Arial" panose="020B0604020202020204" pitchFamily="34" charset="0"/>
              </a:rPr>
              <a:t>Organisational culture.</a:t>
            </a:r>
          </a:p>
          <a:p>
            <a:r>
              <a:rPr lang="en-GB" altLang="en-US" sz="2400" dirty="0">
                <a:latin typeface="Arial" panose="020B0604020202020204" pitchFamily="34" charset="0"/>
                <a:cs typeface="Arial" panose="020B0604020202020204" pitchFamily="34" charset="0"/>
              </a:rPr>
              <a:t>Stakeholder interests.</a:t>
            </a:r>
          </a:p>
          <a:p>
            <a:r>
              <a:rPr lang="en-GB" altLang="en-US" sz="2400" dirty="0">
                <a:latin typeface="Arial" panose="020B0604020202020204" pitchFamily="34" charset="0"/>
                <a:cs typeface="Arial" panose="020B0604020202020204" pitchFamily="34" charset="0"/>
              </a:rPr>
              <a:t>Ethical considerations.</a:t>
            </a: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endParaRPr lang="en-GB" altLang="en-US" sz="2400" dirty="0">
              <a:latin typeface="Arial" panose="020B0604020202020204" pitchFamily="34" charset="0"/>
              <a:cs typeface="Arial" panose="020B0604020202020204" pitchFamily="34" charset="0"/>
            </a:endParaRPr>
          </a:p>
        </p:txBody>
      </p:sp>
      <p:pic>
        <p:nvPicPr>
          <p:cNvPr id="1028" name="Picture 4" descr="Multi-Criteria Decision Making ...">
            <a:extLst>
              <a:ext uri="{FF2B5EF4-FFF2-40B4-BE49-F238E27FC236}">
                <a16:creationId xmlns:a16="http://schemas.microsoft.com/office/drawing/2014/main" id="{FCB1359B-BCA6-5554-1AF5-A52D12CCD4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9650" y="3429000"/>
            <a:ext cx="2886075"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604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Cognitive bias</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3F57A26-685C-F169-B10A-29CABA3F17B9}"/>
              </a:ext>
            </a:extLst>
          </p:cNvPr>
          <p:cNvSpPr txBox="1"/>
          <p:nvPr/>
        </p:nvSpPr>
        <p:spPr>
          <a:xfrm>
            <a:off x="952500" y="1417638"/>
            <a:ext cx="7239000" cy="4278094"/>
          </a:xfrm>
          <a:prstGeom prst="rect">
            <a:avLst/>
          </a:prstGeom>
          <a:noFill/>
        </p:spPr>
        <p:txBody>
          <a:bodyPr wrap="square">
            <a:spAutoFit/>
          </a:bodyPr>
          <a:lstStyle/>
          <a:p>
            <a:pPr marL="0" indent="0">
              <a:buNone/>
            </a:pPr>
            <a:r>
              <a:rPr lang="en-GB" altLang="en-US" sz="2000" b="1" dirty="0">
                <a:latin typeface="Arial" panose="020B0604020202020204" pitchFamily="34" charset="0"/>
                <a:cs typeface="Arial" panose="020B0604020202020204" pitchFamily="34" charset="0"/>
              </a:rPr>
              <a:t>Confirmation bias </a:t>
            </a:r>
            <a:r>
              <a:rPr lang="en-GB" altLang="en-US" sz="2000" dirty="0">
                <a:latin typeface="Arial" panose="020B0604020202020204" pitchFamily="34" charset="0"/>
                <a:cs typeface="Arial" panose="020B0604020202020204" pitchFamily="34" charset="0"/>
              </a:rPr>
              <a:t>– the tendency to look for information that supports, rather than rejects, one’s preconceptions, typically by interpreting evidence to confirm existing beliefs while rejecting or ignoring any conflicting data (</a:t>
            </a:r>
            <a:r>
              <a:rPr lang="en-GB" altLang="en-US" sz="2000" dirty="0" err="1">
                <a:latin typeface="Arial" panose="020B0604020202020204" pitchFamily="34" charset="0"/>
                <a:cs typeface="Arial" panose="020B0604020202020204" pitchFamily="34" charset="0"/>
              </a:rPr>
              <a:t>Simkus</a:t>
            </a:r>
            <a:r>
              <a:rPr lang="en-GB" altLang="en-US" sz="2000" dirty="0">
                <a:latin typeface="Arial" panose="020B0604020202020204" pitchFamily="34" charset="0"/>
                <a:cs typeface="Arial" panose="020B0604020202020204" pitchFamily="34" charset="0"/>
              </a:rPr>
              <a:t>, 2023).</a:t>
            </a:r>
          </a:p>
          <a:p>
            <a:pPr marL="0" indent="0">
              <a:buNone/>
            </a:pPr>
            <a:endParaRPr lang="en-GB" altLang="en-US" sz="2000" dirty="0">
              <a:latin typeface="+mj-lt"/>
              <a:cs typeface="Arial" panose="020B0604020202020204" pitchFamily="34" charset="0"/>
            </a:endParaRPr>
          </a:p>
          <a:p>
            <a:pPr marL="0" indent="0">
              <a:buNone/>
            </a:pPr>
            <a:r>
              <a:rPr lang="en-GB" altLang="en-US" sz="2000" b="1" dirty="0">
                <a:latin typeface="Arial" panose="020B0604020202020204" pitchFamily="34" charset="0"/>
                <a:cs typeface="Arial" panose="020B0604020202020204" pitchFamily="34" charset="0"/>
              </a:rPr>
              <a:t>Anchoring bias </a:t>
            </a:r>
            <a:r>
              <a:rPr lang="en-GB" altLang="en-US" sz="2000" dirty="0">
                <a:latin typeface="Arial" panose="020B0604020202020204" pitchFamily="34" charset="0"/>
                <a:cs typeface="Arial" panose="020B0604020202020204" pitchFamily="34" charset="0"/>
              </a:rPr>
              <a:t>- </a:t>
            </a:r>
            <a:r>
              <a:rPr lang="en-GB" sz="2000" b="0" i="0" dirty="0">
                <a:effectLst/>
                <a:latin typeface="Arial" panose="020B0604020202020204" pitchFamily="34" charset="0"/>
                <a:cs typeface="Arial" panose="020B0604020202020204" pitchFamily="34" charset="0"/>
              </a:rPr>
              <a:t>causes people to rely too heavily on the first piece of information they receive (the "anchor") when making decisions or estimates. Once an anchor is set, subsequent judgments and decisions are made by adjusting away from that initial reference point, often insufficiently.</a:t>
            </a:r>
            <a:endParaRPr lang="en-GB" altLang="en-US"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a:p>
            <a:pPr marL="0" indent="0">
              <a:buNone/>
            </a:pPr>
            <a:endParaRPr lang="en-GB" alt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22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Group decision making</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DBF364D-CA0A-5299-A24F-117720E3F3C0}"/>
              </a:ext>
            </a:extLst>
          </p:cNvPr>
          <p:cNvSpPr txBox="1"/>
          <p:nvPr/>
        </p:nvSpPr>
        <p:spPr>
          <a:xfrm>
            <a:off x="53340" y="1142682"/>
            <a:ext cx="8124528" cy="3019416"/>
          </a:xfrm>
          <a:prstGeom prst="rect">
            <a:avLst/>
          </a:prstGeom>
          <a:noFill/>
        </p:spPr>
        <p:txBody>
          <a:bodyPr wrap="square">
            <a:spAutoFit/>
          </a:bodyPr>
          <a:lstStyle/>
          <a:p>
            <a:pPr marL="342900" indent="-342900">
              <a:buFont typeface="Arial" panose="020B0604020202020204" pitchFamily="34" charset="0"/>
              <a:buChar char="•"/>
            </a:pPr>
            <a:endParaRPr lang="en-GB" sz="2400" dirty="0">
              <a:effectLst/>
              <a:latin typeface="Arial" panose="020B0604020202020204" pitchFamily="34" charset="0"/>
              <a:cs typeface="Arial" panose="020B0604020202020204" pitchFamily="34" charset="0"/>
            </a:endParaRPr>
          </a:p>
          <a:p>
            <a:pPr marL="800100" lvl="1" indent="-342900">
              <a:lnSpc>
                <a:spcPct val="107000"/>
              </a:lnSpc>
              <a:spcAft>
                <a:spcPts val="800"/>
              </a:spcAft>
              <a:buSzPts val="1000"/>
              <a:buFont typeface="Arial" panose="020B0604020202020204" pitchFamily="34" charset="0"/>
              <a:buChar char="•"/>
              <a:tabLst>
                <a:tab pos="914400" algn="l"/>
              </a:tabLst>
            </a:pPr>
            <a:r>
              <a:rPr lang="en-GB" sz="2400" b="1" kern="0" dirty="0">
                <a:solidFill>
                  <a:srgbClr val="111111"/>
                </a:solidFill>
                <a:effectLst/>
                <a:latin typeface="Arial" panose="020B0604020202020204" pitchFamily="34" charset="0"/>
                <a:ea typeface="Times New Roman" panose="02020603050405020304" pitchFamily="18" charset="0"/>
                <a:cs typeface="Arial" panose="020B0604020202020204" pitchFamily="34" charset="0"/>
              </a:rPr>
              <a:t>Consensus</a:t>
            </a:r>
            <a:r>
              <a:rPr lang="en-GB" sz="2400" kern="0" dirty="0">
                <a:solidFill>
                  <a:srgbClr val="111111"/>
                </a:solidFill>
                <a:effectLst/>
                <a:latin typeface="Arial" panose="020B0604020202020204" pitchFamily="34" charset="0"/>
                <a:ea typeface="Times New Roman" panose="02020603050405020304" pitchFamily="18" charset="0"/>
                <a:cs typeface="Arial" panose="020B0604020202020204" pitchFamily="34" charset="0"/>
              </a:rPr>
              <a:t>: Striving for agreement among team members.</a:t>
            </a:r>
            <a:endParaRPr lang="en-GB" sz="2400" kern="100" dirty="0">
              <a:solidFill>
                <a:srgbClr val="111111"/>
              </a:solidFill>
              <a:effectLst/>
              <a:latin typeface="Arial" panose="020B0604020202020204" pitchFamily="34" charset="0"/>
              <a:ea typeface="DengXian" panose="02010600030101010101" pitchFamily="2" charset="-122"/>
              <a:cs typeface="Arial" panose="020B0604020202020204" pitchFamily="34" charset="0"/>
            </a:endParaRPr>
          </a:p>
          <a:p>
            <a:pPr marL="800100" lvl="1" indent="-342900">
              <a:lnSpc>
                <a:spcPct val="107000"/>
              </a:lnSpc>
              <a:spcAft>
                <a:spcPts val="800"/>
              </a:spcAft>
              <a:buSzPts val="1000"/>
              <a:buFont typeface="Arial" panose="020B0604020202020204" pitchFamily="34" charset="0"/>
              <a:buChar char="•"/>
              <a:tabLst>
                <a:tab pos="914400" algn="l"/>
              </a:tabLst>
            </a:pPr>
            <a:r>
              <a:rPr lang="en-GB" sz="2400" b="1" kern="0" dirty="0">
                <a:solidFill>
                  <a:srgbClr val="111111"/>
                </a:solidFill>
                <a:effectLst/>
                <a:latin typeface="Arial" panose="020B0604020202020204" pitchFamily="34" charset="0"/>
                <a:ea typeface="Times New Roman" panose="02020603050405020304" pitchFamily="18" charset="0"/>
                <a:cs typeface="Arial" panose="020B0604020202020204" pitchFamily="34" charset="0"/>
              </a:rPr>
              <a:t>Accountability</a:t>
            </a:r>
            <a:r>
              <a:rPr lang="en-GB" sz="2400" kern="0" dirty="0">
                <a:solidFill>
                  <a:srgbClr val="111111"/>
                </a:solidFill>
                <a:effectLst/>
                <a:latin typeface="Arial" panose="020B0604020202020204" pitchFamily="34" charset="0"/>
                <a:ea typeface="Times New Roman" panose="02020603050405020304" pitchFamily="18" charset="0"/>
                <a:cs typeface="Arial" panose="020B0604020202020204" pitchFamily="34" charset="0"/>
              </a:rPr>
              <a:t>: Clarify who is accountable for the decision.</a:t>
            </a:r>
            <a:endParaRPr lang="en-GB" sz="2400" kern="100" dirty="0">
              <a:solidFill>
                <a:srgbClr val="111111"/>
              </a:solidFill>
              <a:effectLst/>
              <a:latin typeface="Arial" panose="020B0604020202020204" pitchFamily="34" charset="0"/>
              <a:ea typeface="DengXian" panose="02010600030101010101" pitchFamily="2" charset="-122"/>
              <a:cs typeface="Arial" panose="020B0604020202020204" pitchFamily="34" charset="0"/>
            </a:endParaRPr>
          </a:p>
          <a:p>
            <a:pPr marL="800100" lvl="1" indent="-342900">
              <a:lnSpc>
                <a:spcPct val="107000"/>
              </a:lnSpc>
              <a:spcAft>
                <a:spcPts val="800"/>
              </a:spcAft>
              <a:buSzPts val="1000"/>
              <a:buFont typeface="Arial" panose="020B0604020202020204" pitchFamily="34" charset="0"/>
              <a:buChar char="•"/>
              <a:tabLst>
                <a:tab pos="914400" algn="l"/>
              </a:tabLst>
            </a:pPr>
            <a:r>
              <a:rPr lang="en-GB" sz="2400" b="1" kern="0" dirty="0">
                <a:solidFill>
                  <a:srgbClr val="111111"/>
                </a:solidFill>
                <a:effectLst/>
                <a:latin typeface="Arial" panose="020B0604020202020204" pitchFamily="34" charset="0"/>
                <a:ea typeface="Times New Roman" panose="02020603050405020304" pitchFamily="18" charset="0"/>
                <a:cs typeface="Arial" panose="020B0604020202020204" pitchFamily="34" charset="0"/>
              </a:rPr>
              <a:t>Voting Mechanisms</a:t>
            </a:r>
            <a:r>
              <a:rPr lang="en-GB" sz="2400" kern="0" dirty="0">
                <a:solidFill>
                  <a:srgbClr val="111111"/>
                </a:solidFill>
                <a:effectLst/>
                <a:latin typeface="Arial" panose="020B0604020202020204" pitchFamily="34" charset="0"/>
                <a:ea typeface="Times New Roman" panose="02020603050405020304" pitchFamily="18" charset="0"/>
                <a:cs typeface="Arial" panose="020B0604020202020204" pitchFamily="34" charset="0"/>
              </a:rPr>
              <a:t>: Understand voting rules (simple majority, two-thirds, etc.).</a:t>
            </a:r>
            <a:endParaRPr lang="en-GB" sz="2400" kern="100" dirty="0">
              <a:solidFill>
                <a:srgbClr val="111111"/>
              </a:solidFill>
              <a:effectLst/>
              <a:latin typeface="Arial" panose="020B0604020202020204" pitchFamily="34" charset="0"/>
              <a:ea typeface="DengXian" panose="02010600030101010101" pitchFamily="2" charset="-122"/>
              <a:cs typeface="Arial" panose="020B0604020202020204" pitchFamily="34" charset="0"/>
            </a:endParaRPr>
          </a:p>
        </p:txBody>
      </p:sp>
      <p:pic>
        <p:nvPicPr>
          <p:cNvPr id="3074" name="Picture 2" descr="Effective Group Decision-Making ...">
            <a:extLst>
              <a:ext uri="{FF2B5EF4-FFF2-40B4-BE49-F238E27FC236}">
                <a16:creationId xmlns:a16="http://schemas.microsoft.com/office/drawing/2014/main" id="{6A5249EB-672F-076D-7957-E76A132225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0713" y="4115118"/>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1068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F7A00-C8A0-23D2-09B8-2EBA923C4CB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421361-9110-BF7F-F5A9-65642B910DDE}"/>
              </a:ext>
            </a:extLst>
          </p:cNvPr>
          <p:cNvSpPr>
            <a:spLocks noGrp="1"/>
          </p:cNvSpPr>
          <p:nvPr>
            <p:ph type="title"/>
          </p:nvPr>
        </p:nvSpPr>
        <p:spPr>
          <a:xfrm>
            <a:off x="457199" y="274638"/>
            <a:ext cx="8124529" cy="1050924"/>
          </a:xfrm>
        </p:spPr>
        <p:txBody>
          <a:bodyPr>
            <a:normAutofit/>
          </a:bodyPr>
          <a:lstStyle/>
          <a:p>
            <a:r>
              <a:rPr lang="en-GB" sz="4000" b="1" dirty="0"/>
              <a:t>Activity</a:t>
            </a:r>
          </a:p>
        </p:txBody>
      </p:sp>
      <p:sp>
        <p:nvSpPr>
          <p:cNvPr id="6" name="Rectangle 1027">
            <a:extLst>
              <a:ext uri="{FF2B5EF4-FFF2-40B4-BE49-F238E27FC236}">
                <a16:creationId xmlns:a16="http://schemas.microsoft.com/office/drawing/2014/main" id="{44CEF544-A85C-E9E1-A2DC-FD06524EB9BC}"/>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1F5711C7-5694-D688-F7EA-EBE8B6B632E5}"/>
              </a:ext>
            </a:extLst>
          </p:cNvPr>
          <p:cNvSpPr txBox="1"/>
          <p:nvPr/>
        </p:nvSpPr>
        <p:spPr>
          <a:xfrm>
            <a:off x="952500" y="1417638"/>
            <a:ext cx="7239000" cy="3970318"/>
          </a:xfrm>
          <a:prstGeom prst="rect">
            <a:avLst/>
          </a:prstGeom>
          <a:noFill/>
        </p:spPr>
        <p:txBody>
          <a:bodyPr wrap="square">
            <a:spAutoFit/>
          </a:bodyPr>
          <a:lstStyle/>
          <a:p>
            <a:r>
              <a:rPr lang="en-GB" sz="2000" b="0" i="0" dirty="0">
                <a:effectLst/>
              </a:rPr>
              <a:t>The </a:t>
            </a:r>
            <a:r>
              <a:rPr lang="en-GB" sz="2000" b="1" i="0" dirty="0">
                <a:effectLst/>
              </a:rPr>
              <a:t>Vroom-Yetton Decision Model</a:t>
            </a:r>
            <a:r>
              <a:rPr lang="en-GB" sz="2000" b="0" i="0" dirty="0">
                <a:effectLst/>
              </a:rPr>
              <a:t>, also known as the Vroom-Yetton-Jago Decision Model, is a practical framework designed to help leaders determine the most effective decision-making style based on situational context</a:t>
            </a:r>
            <a:r>
              <a:rPr lang="en-GB" sz="2000" b="0" i="0" u="none" strike="noStrike" dirty="0">
                <a:effectLst/>
              </a:rPr>
              <a:t>.</a:t>
            </a:r>
            <a:r>
              <a:rPr lang="en-GB" sz="2000" b="0" i="0" dirty="0">
                <a:effectLst/>
              </a:rPr>
              <a:t> </a:t>
            </a:r>
          </a:p>
          <a:p>
            <a:endParaRPr lang="en-GB" sz="2000" dirty="0"/>
          </a:p>
          <a:p>
            <a:r>
              <a:rPr lang="en-GB" sz="2000" dirty="0"/>
              <a:t>In pairs, research the model, and answer the following questions:</a:t>
            </a:r>
          </a:p>
          <a:p>
            <a:endParaRPr lang="en-GB" sz="2000" dirty="0"/>
          </a:p>
          <a:p>
            <a:pPr marL="285750" indent="-285750">
              <a:buFont typeface="Arial" panose="020B0604020202020204" pitchFamily="34" charset="0"/>
              <a:buChar char="•"/>
            </a:pPr>
            <a:r>
              <a:rPr lang="en-GB" sz="2000" dirty="0"/>
              <a:t>What are the 5 decision-making styles?</a:t>
            </a:r>
          </a:p>
          <a:p>
            <a:pPr marL="285750" indent="-285750">
              <a:buFont typeface="Arial" panose="020B0604020202020204" pitchFamily="34" charset="0"/>
              <a:buChar char="•"/>
            </a:pPr>
            <a:r>
              <a:rPr lang="en-GB" sz="2000" dirty="0"/>
              <a:t>What are the 7 critical questions? </a:t>
            </a:r>
          </a:p>
          <a:p>
            <a:pPr marL="285750" indent="-285750">
              <a:buFont typeface="Arial" panose="020B0604020202020204" pitchFamily="34" charset="0"/>
              <a:buChar char="•"/>
            </a:pPr>
            <a:r>
              <a:rPr lang="en-GB" sz="2000" dirty="0"/>
              <a:t>What are the benefits of using the model? </a:t>
            </a:r>
          </a:p>
          <a:p>
            <a:endParaRPr lang="en-GB" sz="1600" dirty="0"/>
          </a:p>
          <a:p>
            <a:endParaRPr lang="en-GB" sz="1600" dirty="0"/>
          </a:p>
        </p:txBody>
      </p:sp>
    </p:spTree>
    <p:extLst>
      <p:ext uri="{BB962C8B-B14F-4D97-AF65-F5344CB8AC3E}">
        <p14:creationId xmlns:p14="http://schemas.microsoft.com/office/powerpoint/2010/main" val="862007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A3F48-98B6-02ED-F2D8-8ABF3941D7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9FF023-2FD8-0777-463E-915B13FF2856}"/>
              </a:ext>
            </a:extLst>
          </p:cNvPr>
          <p:cNvSpPr>
            <a:spLocks noGrp="1"/>
          </p:cNvSpPr>
          <p:nvPr>
            <p:ph type="title"/>
          </p:nvPr>
        </p:nvSpPr>
        <p:spPr>
          <a:xfrm>
            <a:off x="457199" y="274638"/>
            <a:ext cx="8124529" cy="1050924"/>
          </a:xfrm>
        </p:spPr>
        <p:txBody>
          <a:bodyPr>
            <a:normAutofit/>
          </a:bodyPr>
          <a:lstStyle/>
          <a:p>
            <a:endParaRPr lang="en-GB" sz="4000" b="1" dirty="0"/>
          </a:p>
        </p:txBody>
      </p:sp>
      <p:sp>
        <p:nvSpPr>
          <p:cNvPr id="6" name="Rectangle 1027">
            <a:extLst>
              <a:ext uri="{FF2B5EF4-FFF2-40B4-BE49-F238E27FC236}">
                <a16:creationId xmlns:a16="http://schemas.microsoft.com/office/drawing/2014/main" id="{D96FC9CB-7ADA-5461-D8D4-FD8176F7C5F4}"/>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34FE677D-1E65-DD4C-9EDA-7B1890DCD48E}"/>
              </a:ext>
            </a:extLst>
          </p:cNvPr>
          <p:cNvSpPr txBox="1"/>
          <p:nvPr/>
        </p:nvSpPr>
        <p:spPr>
          <a:xfrm>
            <a:off x="952500" y="1417638"/>
            <a:ext cx="7239000" cy="584775"/>
          </a:xfrm>
          <a:prstGeom prst="rect">
            <a:avLst/>
          </a:prstGeom>
          <a:noFill/>
        </p:spPr>
        <p:txBody>
          <a:bodyPr wrap="square">
            <a:spAutoFit/>
          </a:bodyPr>
          <a:lstStyle/>
          <a:p>
            <a:endParaRPr lang="en-GB" sz="1600" dirty="0"/>
          </a:p>
          <a:p>
            <a:endParaRPr lang="en-GB" sz="1600" dirty="0"/>
          </a:p>
        </p:txBody>
      </p:sp>
      <p:pic>
        <p:nvPicPr>
          <p:cNvPr id="5" name="Picture 4">
            <a:extLst>
              <a:ext uri="{FF2B5EF4-FFF2-40B4-BE49-F238E27FC236}">
                <a16:creationId xmlns:a16="http://schemas.microsoft.com/office/drawing/2014/main" id="{832D8691-3AA3-9311-4DB7-A0D221F034BB}"/>
              </a:ext>
            </a:extLst>
          </p:cNvPr>
          <p:cNvPicPr>
            <a:picLocks noChangeAspect="1"/>
          </p:cNvPicPr>
          <p:nvPr/>
        </p:nvPicPr>
        <p:blipFill>
          <a:blip r:embed="rId3"/>
          <a:stretch>
            <a:fillRect/>
          </a:stretch>
        </p:blipFill>
        <p:spPr>
          <a:xfrm>
            <a:off x="0" y="134472"/>
            <a:ext cx="9144000" cy="5875196"/>
          </a:xfrm>
          <a:prstGeom prst="rect">
            <a:avLst/>
          </a:prstGeom>
        </p:spPr>
      </p:pic>
    </p:spTree>
    <p:extLst>
      <p:ext uri="{BB962C8B-B14F-4D97-AF65-F5344CB8AC3E}">
        <p14:creationId xmlns:p14="http://schemas.microsoft.com/office/powerpoint/2010/main" val="2184181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F99EE-14A2-9E83-67E6-A3592D2C97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FA7D79-9599-48E7-276F-133B9A90A88E}"/>
              </a:ext>
            </a:extLst>
          </p:cNvPr>
          <p:cNvSpPr>
            <a:spLocks noGrp="1"/>
          </p:cNvSpPr>
          <p:nvPr>
            <p:ph type="title"/>
          </p:nvPr>
        </p:nvSpPr>
        <p:spPr>
          <a:xfrm>
            <a:off x="457199" y="274638"/>
            <a:ext cx="8124529" cy="1050924"/>
          </a:xfrm>
        </p:spPr>
        <p:txBody>
          <a:bodyPr>
            <a:normAutofit fontScale="90000"/>
          </a:bodyPr>
          <a:lstStyle/>
          <a:p>
            <a:r>
              <a:rPr lang="en-GB" sz="4000" b="1" dirty="0"/>
              <a:t>Vroom-Yetton - Critical Questions</a:t>
            </a:r>
          </a:p>
        </p:txBody>
      </p:sp>
      <p:sp>
        <p:nvSpPr>
          <p:cNvPr id="6" name="Rectangle 1027">
            <a:extLst>
              <a:ext uri="{FF2B5EF4-FFF2-40B4-BE49-F238E27FC236}">
                <a16:creationId xmlns:a16="http://schemas.microsoft.com/office/drawing/2014/main" id="{01B74AD2-901D-1C7A-1668-E2091748AFFA}"/>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D517D8C5-94E3-91A3-B52A-20CD3CD17F7E}"/>
              </a:ext>
            </a:extLst>
          </p:cNvPr>
          <p:cNvSpPr txBox="1"/>
          <p:nvPr/>
        </p:nvSpPr>
        <p:spPr>
          <a:xfrm>
            <a:off x="952500" y="1417638"/>
            <a:ext cx="7239000" cy="4401205"/>
          </a:xfrm>
          <a:prstGeom prst="rect">
            <a:avLst/>
          </a:prstGeom>
          <a:noFill/>
        </p:spPr>
        <p:txBody>
          <a:bodyPr wrap="square">
            <a:spAutoFit/>
          </a:bodyPr>
          <a:lstStyle/>
          <a:p>
            <a:pPr algn="l">
              <a:buFont typeface="+mj-lt"/>
              <a:buAutoNum type="arabicPeriod"/>
            </a:pPr>
            <a:r>
              <a:rPr lang="en-GB" sz="2000" b="0" i="0" dirty="0">
                <a:effectLst/>
                <a:latin typeface="fkGroteskNeue"/>
              </a:rPr>
              <a:t> Is there a quality requirement? Is the nature of the solution critical?</a:t>
            </a:r>
          </a:p>
          <a:p>
            <a:pPr algn="l">
              <a:buFont typeface="+mj-lt"/>
              <a:buAutoNum type="arabicPeriod"/>
            </a:pPr>
            <a:r>
              <a:rPr lang="en-GB" sz="2000" b="0" i="0" dirty="0">
                <a:effectLst/>
                <a:latin typeface="fkGroteskNeue"/>
              </a:rPr>
              <a:t> Do you have sufficient information to make a high-quality decision?</a:t>
            </a:r>
          </a:p>
          <a:p>
            <a:pPr algn="l">
              <a:buFont typeface="+mj-lt"/>
              <a:buAutoNum type="arabicPeriod"/>
            </a:pPr>
            <a:r>
              <a:rPr lang="en-GB" sz="2000" b="0" i="0" dirty="0">
                <a:effectLst/>
                <a:latin typeface="fkGroteskNeue"/>
              </a:rPr>
              <a:t> Is the problem structured? Are the alternative courses of action and methods for their evaluation known?</a:t>
            </a:r>
          </a:p>
          <a:p>
            <a:pPr algn="l">
              <a:buFont typeface="+mj-lt"/>
              <a:buAutoNum type="arabicPeriod"/>
            </a:pPr>
            <a:r>
              <a:rPr lang="en-GB" sz="2000" b="0" i="0" dirty="0">
                <a:effectLst/>
                <a:latin typeface="fkGroteskNeue"/>
              </a:rPr>
              <a:t> Is acceptance of the decision by subordinates critical to its implementation?</a:t>
            </a:r>
          </a:p>
          <a:p>
            <a:pPr algn="l">
              <a:buFont typeface="+mj-lt"/>
              <a:buAutoNum type="arabicPeriod"/>
            </a:pPr>
            <a:r>
              <a:rPr lang="en-GB" sz="2000" b="0" i="0" dirty="0">
                <a:effectLst/>
                <a:latin typeface="fkGroteskNeue"/>
              </a:rPr>
              <a:t> If you were to make the decision by yourself, is it reasonably certain that it would be accepted by your subordinates?</a:t>
            </a:r>
          </a:p>
          <a:p>
            <a:pPr algn="l">
              <a:buFont typeface="+mj-lt"/>
              <a:buAutoNum type="arabicPeriod"/>
            </a:pPr>
            <a:r>
              <a:rPr lang="en-GB" sz="2000" b="0" i="0" dirty="0">
                <a:effectLst/>
                <a:latin typeface="fkGroteskNeue"/>
              </a:rPr>
              <a:t> Do subordinates share the organisational goals to be obtained in solving this problem?</a:t>
            </a:r>
          </a:p>
          <a:p>
            <a:pPr algn="l">
              <a:buFont typeface="+mj-lt"/>
              <a:buAutoNum type="arabicPeriod"/>
            </a:pPr>
            <a:r>
              <a:rPr lang="en-GB" sz="2000" b="0" i="0" dirty="0">
                <a:effectLst/>
                <a:latin typeface="fkGroteskNeue"/>
              </a:rPr>
              <a:t> Is conflict among subordinates likely in obtaining the preferred solution?</a:t>
            </a:r>
          </a:p>
        </p:txBody>
      </p:sp>
    </p:spTree>
    <p:extLst>
      <p:ext uri="{BB962C8B-B14F-4D97-AF65-F5344CB8AC3E}">
        <p14:creationId xmlns:p14="http://schemas.microsoft.com/office/powerpoint/2010/main" val="363701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737E3-EBD5-8B8E-9557-7A3D94A81A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4058DC-7CD1-E908-BA73-A25129490114}"/>
              </a:ext>
            </a:extLst>
          </p:cNvPr>
          <p:cNvSpPr>
            <a:spLocks noGrp="1"/>
          </p:cNvSpPr>
          <p:nvPr>
            <p:ph type="title"/>
          </p:nvPr>
        </p:nvSpPr>
        <p:spPr>
          <a:xfrm>
            <a:off x="457199" y="274638"/>
            <a:ext cx="8124529" cy="1050924"/>
          </a:xfrm>
        </p:spPr>
        <p:txBody>
          <a:bodyPr>
            <a:normAutofit/>
          </a:bodyPr>
          <a:lstStyle/>
          <a:p>
            <a:r>
              <a:rPr lang="en-GB" sz="4000" b="1" dirty="0"/>
              <a:t>Vroom-Yetton - Analysis</a:t>
            </a:r>
          </a:p>
        </p:txBody>
      </p:sp>
      <p:sp>
        <p:nvSpPr>
          <p:cNvPr id="6" name="Rectangle 1027">
            <a:extLst>
              <a:ext uri="{FF2B5EF4-FFF2-40B4-BE49-F238E27FC236}">
                <a16:creationId xmlns:a16="http://schemas.microsoft.com/office/drawing/2014/main" id="{25EAF3EE-58DE-26ED-4C5D-816E49946016}"/>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0797C9A-2862-2DE4-50C1-7B3180137AC7}"/>
              </a:ext>
            </a:extLst>
          </p:cNvPr>
          <p:cNvSpPr txBox="1"/>
          <p:nvPr/>
        </p:nvSpPr>
        <p:spPr>
          <a:xfrm>
            <a:off x="846174" y="1351508"/>
            <a:ext cx="7239000" cy="4154984"/>
          </a:xfrm>
          <a:prstGeom prst="rect">
            <a:avLst/>
          </a:prstGeom>
          <a:noFill/>
        </p:spPr>
        <p:txBody>
          <a:bodyPr wrap="square">
            <a:spAutoFit/>
          </a:bodyPr>
          <a:lstStyle/>
          <a:p>
            <a:pPr algn="l"/>
            <a:endParaRPr lang="en-GB" sz="2800" b="1" i="0" dirty="0">
              <a:effectLst/>
              <a:latin typeface="fkGroteskNeue"/>
            </a:endParaRPr>
          </a:p>
          <a:p>
            <a:pPr algn="l"/>
            <a:r>
              <a:rPr lang="en-GB" sz="2800" b="1" i="0" dirty="0">
                <a:effectLst/>
                <a:latin typeface="fkGroteskNeue"/>
              </a:rPr>
              <a:t>Benefits</a:t>
            </a:r>
          </a:p>
          <a:p>
            <a:pPr marL="342900" indent="-342900" algn="l">
              <a:buFont typeface="Arial" panose="020B0604020202020204" pitchFamily="34" charset="0"/>
              <a:buChar char="•"/>
            </a:pPr>
            <a:r>
              <a:rPr lang="en-GB" sz="2000" dirty="0">
                <a:latin typeface="fkGroteskNeue"/>
              </a:rPr>
              <a:t>Improved decision quality</a:t>
            </a:r>
          </a:p>
          <a:p>
            <a:pPr marL="342900" indent="-342900" algn="l">
              <a:buFont typeface="Arial" panose="020B0604020202020204" pitchFamily="34" charset="0"/>
              <a:buChar char="•"/>
            </a:pPr>
            <a:r>
              <a:rPr lang="en-GB" sz="2000" dirty="0">
                <a:latin typeface="fkGroteskNeue"/>
              </a:rPr>
              <a:t>Enhanced team involvement</a:t>
            </a:r>
          </a:p>
          <a:p>
            <a:pPr marL="342900" indent="-342900" algn="l">
              <a:buFont typeface="Arial" panose="020B0604020202020204" pitchFamily="34" charset="0"/>
              <a:buChar char="•"/>
            </a:pPr>
            <a:r>
              <a:rPr lang="en-GB" sz="2000" dirty="0">
                <a:latin typeface="fkGroteskNeue"/>
              </a:rPr>
              <a:t>Flexibility</a:t>
            </a:r>
          </a:p>
          <a:p>
            <a:pPr algn="l"/>
            <a:endParaRPr lang="en-GB" sz="2000" dirty="0">
              <a:latin typeface="fkGroteskNeue"/>
            </a:endParaRPr>
          </a:p>
          <a:p>
            <a:pPr algn="l"/>
            <a:r>
              <a:rPr lang="en-GB" sz="2800" b="1" i="0" dirty="0">
                <a:effectLst/>
                <a:latin typeface="fkGroteskNeue"/>
              </a:rPr>
              <a:t>Risks</a:t>
            </a:r>
          </a:p>
          <a:p>
            <a:pPr marL="342900" indent="-342900" algn="l">
              <a:buFont typeface="Arial" panose="020B0604020202020204" pitchFamily="34" charset="0"/>
              <a:buChar char="•"/>
            </a:pPr>
            <a:r>
              <a:rPr lang="en-GB" sz="2000" dirty="0">
                <a:latin typeface="fkGroteskNeue"/>
              </a:rPr>
              <a:t>Automation of the process</a:t>
            </a:r>
          </a:p>
          <a:p>
            <a:pPr marL="342900" indent="-342900" algn="l">
              <a:buFont typeface="Arial" panose="020B0604020202020204" pitchFamily="34" charset="0"/>
              <a:buChar char="•"/>
            </a:pPr>
            <a:r>
              <a:rPr lang="en-GB" sz="2000" b="0" i="0" dirty="0">
                <a:effectLst/>
                <a:latin typeface="fkGroteskNeue"/>
              </a:rPr>
              <a:t>Lack of consideration for personal factors</a:t>
            </a:r>
          </a:p>
          <a:p>
            <a:pPr marL="342900" indent="-342900" algn="l">
              <a:buFont typeface="Arial" panose="020B0604020202020204" pitchFamily="34" charset="0"/>
              <a:buChar char="•"/>
            </a:pPr>
            <a:r>
              <a:rPr lang="en-GB" sz="2000" dirty="0">
                <a:latin typeface="fkGroteskNeue"/>
              </a:rPr>
              <a:t>Scalability issues</a:t>
            </a:r>
            <a:endParaRPr lang="en-GB" sz="2000" b="0" i="0" dirty="0">
              <a:effectLst/>
              <a:latin typeface="fkGroteskNeue"/>
            </a:endParaRPr>
          </a:p>
          <a:p>
            <a:pPr algn="l"/>
            <a:endParaRPr lang="en-GB" sz="2000" b="0" i="0" dirty="0">
              <a:effectLst/>
              <a:latin typeface="fkGroteskNeue"/>
            </a:endParaRPr>
          </a:p>
          <a:p>
            <a:pPr algn="l"/>
            <a:endParaRPr lang="en-GB" sz="2000" b="0" i="0" dirty="0">
              <a:effectLst/>
              <a:latin typeface="fkGroteskNeue"/>
            </a:endParaRPr>
          </a:p>
        </p:txBody>
      </p:sp>
    </p:spTree>
    <p:extLst>
      <p:ext uri="{BB962C8B-B14F-4D97-AF65-F5344CB8AC3E}">
        <p14:creationId xmlns:p14="http://schemas.microsoft.com/office/powerpoint/2010/main" val="519630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500"/>
                                        <p:tgtEl>
                                          <p:spTgt spid="4">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fade">
                                      <p:cBhvr>
                                        <p:cTn id="32" dur="500"/>
                                        <p:tgtEl>
                                          <p:spTgt spid="4">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8" end="8"/>
                                            </p:txEl>
                                          </p:spTgt>
                                        </p:tgtEl>
                                        <p:attrNameLst>
                                          <p:attrName>style.visibility</p:attrName>
                                        </p:attrNameLst>
                                      </p:cBhvr>
                                      <p:to>
                                        <p:strVal val="visible"/>
                                      </p:to>
                                    </p:set>
                                    <p:animEffect transition="in" filter="fade">
                                      <p:cBhvr>
                                        <p:cTn id="37" dur="500"/>
                                        <p:tgtEl>
                                          <p:spTgt spid="4">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9" end="9"/>
                                            </p:txEl>
                                          </p:spTgt>
                                        </p:tgtEl>
                                        <p:attrNameLst>
                                          <p:attrName>style.visibility</p:attrName>
                                        </p:attrNameLst>
                                      </p:cBhvr>
                                      <p:to>
                                        <p:strVal val="visible"/>
                                      </p:to>
                                    </p:set>
                                    <p:animEffect transition="in" filter="fade">
                                      <p:cBhvr>
                                        <p:cTn id="4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fontScale="90000"/>
          </a:bodyPr>
          <a:lstStyle/>
          <a:p>
            <a:r>
              <a:rPr lang="en-GB" sz="4000" b="1"/>
              <a:t>What to consider when implementing a resilient decision</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18D5C5E-D869-D2D1-22F6-B2D2E35CDBC2}"/>
              </a:ext>
            </a:extLst>
          </p:cNvPr>
          <p:cNvSpPr txBox="1"/>
          <p:nvPr/>
        </p:nvSpPr>
        <p:spPr>
          <a:xfrm>
            <a:off x="327306" y="1443841"/>
            <a:ext cx="8237220" cy="3970318"/>
          </a:xfrm>
          <a:prstGeom prst="rect">
            <a:avLst/>
          </a:prstGeom>
          <a:noFill/>
        </p:spPr>
        <p:txBody>
          <a:bodyPr wrap="square">
            <a:spAutoFit/>
          </a:bodyPr>
          <a:lstStyle/>
          <a:p>
            <a:pPr marL="285750" indent="-285750">
              <a:buFont typeface="Arial" panose="020B0604020202020204" pitchFamily="34" charset="0"/>
              <a:buChar char="•"/>
            </a:pPr>
            <a:r>
              <a:rPr lang="en-GB" dirty="0">
                <a:solidFill>
                  <a:srgbClr val="333333"/>
                </a:solidFill>
                <a:latin typeface="&amp;quot"/>
              </a:rPr>
              <a:t>What business relationships might be impacted?</a:t>
            </a:r>
          </a:p>
          <a:p>
            <a:pPr marL="285750" indent="-285750">
              <a:buFont typeface="Arial" panose="020B0604020202020204" pitchFamily="34" charset="0"/>
              <a:buChar char="•"/>
            </a:pPr>
            <a:endParaRPr lang="en-GB" dirty="0">
              <a:solidFill>
                <a:srgbClr val="333333"/>
              </a:solidFill>
              <a:latin typeface="&amp;quot"/>
            </a:endParaRPr>
          </a:p>
          <a:p>
            <a:pPr marL="285750" indent="-285750">
              <a:buFont typeface="Arial" panose="020B0604020202020204" pitchFamily="34" charset="0"/>
              <a:buChar char="•"/>
            </a:pPr>
            <a:r>
              <a:rPr lang="en-GB" dirty="0">
                <a:solidFill>
                  <a:srgbClr val="333333"/>
                </a:solidFill>
                <a:latin typeface="&amp;quot"/>
              </a:rPr>
              <a:t>What actions or tasks are required to implement the chosen solution?</a:t>
            </a:r>
          </a:p>
          <a:p>
            <a:pPr marL="285750" indent="-285750">
              <a:buFont typeface="Arial" panose="020B0604020202020204" pitchFamily="34" charset="0"/>
              <a:buChar char="•"/>
            </a:pPr>
            <a:endParaRPr lang="en-GB" dirty="0">
              <a:solidFill>
                <a:srgbClr val="333333"/>
              </a:solidFill>
              <a:latin typeface="&amp;quot"/>
            </a:endParaRPr>
          </a:p>
          <a:p>
            <a:pPr marL="285750" indent="-285750">
              <a:buFont typeface="Arial" panose="020B0604020202020204" pitchFamily="34" charset="0"/>
              <a:buChar char="•"/>
            </a:pPr>
            <a:r>
              <a:rPr lang="en-GB" dirty="0">
                <a:solidFill>
                  <a:srgbClr val="333333"/>
                </a:solidFill>
                <a:latin typeface="&amp;quot"/>
              </a:rPr>
              <a:t>Are there other decisions to be made to make the chosen solution a reality?</a:t>
            </a:r>
          </a:p>
          <a:p>
            <a:pPr marL="285750" indent="-285750">
              <a:buFont typeface="Arial" panose="020B0604020202020204" pitchFamily="34" charset="0"/>
              <a:buChar char="•"/>
            </a:pPr>
            <a:endParaRPr lang="en-GB" dirty="0">
              <a:solidFill>
                <a:srgbClr val="333333"/>
              </a:solidFill>
              <a:latin typeface="&amp;quot"/>
            </a:endParaRPr>
          </a:p>
          <a:p>
            <a:pPr marL="285750" indent="-285750">
              <a:buFont typeface="Arial" panose="020B0604020202020204" pitchFamily="34" charset="0"/>
              <a:buChar char="•"/>
            </a:pPr>
            <a:r>
              <a:rPr lang="en-GB" dirty="0">
                <a:solidFill>
                  <a:srgbClr val="333333"/>
                </a:solidFill>
                <a:latin typeface="&amp;quot"/>
              </a:rPr>
              <a:t>Does the chosen alternative have an impact on, or cause a conflict with, previously made decisions? If so, what decisions need to be revisited?</a:t>
            </a:r>
          </a:p>
          <a:p>
            <a:pPr marL="285750" indent="-285750">
              <a:buFont typeface="Arial" panose="020B0604020202020204" pitchFamily="34" charset="0"/>
              <a:buChar char="•"/>
            </a:pPr>
            <a:endParaRPr lang="en-GB" dirty="0">
              <a:solidFill>
                <a:srgbClr val="333333"/>
              </a:solidFill>
              <a:latin typeface="&amp;quot"/>
            </a:endParaRPr>
          </a:p>
          <a:p>
            <a:pPr marL="285750" indent="-285750">
              <a:buFont typeface="Arial" panose="020B0604020202020204" pitchFamily="34" charset="0"/>
              <a:buChar char="•"/>
            </a:pPr>
            <a:r>
              <a:rPr lang="en-GB" dirty="0">
                <a:solidFill>
                  <a:srgbClr val="333333"/>
                </a:solidFill>
                <a:latin typeface="&amp;quot"/>
              </a:rPr>
              <a:t>Who needs to know about the decision? Consider the stakeholders list.</a:t>
            </a:r>
          </a:p>
          <a:p>
            <a:pPr marL="285750" indent="-285750">
              <a:buFont typeface="Arial" panose="020B0604020202020204" pitchFamily="34" charset="0"/>
              <a:buChar char="•"/>
            </a:pPr>
            <a:endParaRPr lang="en-GB" dirty="0">
              <a:solidFill>
                <a:srgbClr val="333333"/>
              </a:solidFill>
              <a:latin typeface="&amp;quot"/>
            </a:endParaRPr>
          </a:p>
          <a:p>
            <a:pPr marL="285750" indent="-285750">
              <a:buFont typeface="Arial" panose="020B0604020202020204" pitchFamily="34" charset="0"/>
              <a:buChar char="•"/>
            </a:pPr>
            <a:r>
              <a:rPr lang="en-GB" dirty="0">
                <a:solidFill>
                  <a:srgbClr val="333333"/>
                </a:solidFill>
                <a:latin typeface="&amp;quot"/>
              </a:rPr>
              <a:t>What actions or tasks will be required to make the transition to the envisioned new solution when decision implementation is complete? How do you deal with moving from the current state to the new state?</a:t>
            </a:r>
            <a:endParaRPr lang="en-GB" dirty="0"/>
          </a:p>
        </p:txBody>
      </p:sp>
    </p:spTree>
    <p:extLst>
      <p:ext uri="{BB962C8B-B14F-4D97-AF65-F5344CB8AC3E}">
        <p14:creationId xmlns:p14="http://schemas.microsoft.com/office/powerpoint/2010/main" val="3416843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fade">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fade">
                                      <p:cBhvr>
                                        <p:cTn id="27" dur="500"/>
                                        <p:tgtEl>
                                          <p:spTgt spid="4">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10" end="10"/>
                                            </p:txEl>
                                          </p:spTgt>
                                        </p:tgtEl>
                                        <p:attrNameLst>
                                          <p:attrName>style.visibility</p:attrName>
                                        </p:attrNameLst>
                                      </p:cBhvr>
                                      <p:to>
                                        <p:strVal val="visible"/>
                                      </p:to>
                                    </p:set>
                                    <p:animEffect transition="in" filter="fade">
                                      <p:cBhvr>
                                        <p:cTn id="32" dur="5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fontScale="90000"/>
          </a:bodyPr>
          <a:lstStyle/>
          <a:p>
            <a:r>
              <a:rPr lang="en-GB" sz="4000" b="1"/>
              <a:t>Components of Effective Recommendations</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42D5899-F465-8F5B-2409-EF0375111721}"/>
              </a:ext>
            </a:extLst>
          </p:cNvPr>
          <p:cNvSpPr txBox="1"/>
          <p:nvPr/>
        </p:nvSpPr>
        <p:spPr>
          <a:xfrm>
            <a:off x="525780" y="1615441"/>
            <a:ext cx="8442960" cy="4040786"/>
          </a:xfrm>
          <a:prstGeom prst="rect">
            <a:avLst/>
          </a:prstGeom>
          <a:noFill/>
        </p:spPr>
        <p:txBody>
          <a:bodyPr wrap="square">
            <a:spAutoFit/>
          </a:bodyPr>
          <a:lstStyle/>
          <a:p>
            <a:pPr lvl="0">
              <a:lnSpc>
                <a:spcPct val="107000"/>
              </a:lnSpc>
              <a:spcAft>
                <a:spcPts val="800"/>
              </a:spcAft>
              <a:buSzPts val="1000"/>
              <a:tabLst>
                <a:tab pos="457200" algn="l"/>
              </a:tabLst>
            </a:pP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Identify key elements when formulating recommendations:</a:t>
            </a:r>
            <a:endParaRPr lang="en-GB" sz="2400" kern="100" dirty="0">
              <a:solidFill>
                <a:srgbClr val="111111"/>
              </a:solidFill>
              <a:effectLst/>
              <a:latin typeface="Calibri" panose="020F0502020204030204" pitchFamily="34" charset="0"/>
              <a:ea typeface="DengXian" panose="02010600030101010101" pitchFamily="2" charset="-122"/>
              <a:cs typeface="Arial" panose="020B0604020202020204" pitchFamily="34"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Research</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Conduct in-depth research to support your recommendations.</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Data Analysis</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Validate recommendations using relevant data and statistics.</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Market Trends</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Assess current market trends and competitor strategies.</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Risk Assessment</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Consider potential risks and benefits.</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170952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a:t>Presenting recommendations</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42D5899-F465-8F5B-2409-EF0375111721}"/>
              </a:ext>
            </a:extLst>
          </p:cNvPr>
          <p:cNvSpPr txBox="1"/>
          <p:nvPr/>
        </p:nvSpPr>
        <p:spPr>
          <a:xfrm>
            <a:off x="982980" y="1516380"/>
            <a:ext cx="7094220" cy="4334969"/>
          </a:xfrm>
          <a:prstGeom prst="rect">
            <a:avLst/>
          </a:prstGeom>
          <a:noFill/>
        </p:spPr>
        <p:txBody>
          <a:bodyPr wrap="square">
            <a:spAutoFit/>
          </a:bodyPr>
          <a:lstStyle/>
          <a:p>
            <a:pPr lvl="0">
              <a:lnSpc>
                <a:spcPct val="107000"/>
              </a:lnSpc>
              <a:spcAft>
                <a:spcPts val="800"/>
              </a:spcAft>
              <a:buSzPts val="1000"/>
              <a:tabLst>
                <a:tab pos="457200" algn="l"/>
              </a:tabLst>
            </a:pP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Tips for presenting recommendations to stakeholders:</a:t>
            </a:r>
            <a:endParaRPr lang="en-GB" sz="2400" kern="100" dirty="0">
              <a:solidFill>
                <a:srgbClr val="111111"/>
              </a:solidFill>
              <a:effectLst/>
              <a:latin typeface="Calibri" panose="020F0502020204030204" pitchFamily="34" charset="0"/>
              <a:ea typeface="DengXian" panose="02010600030101010101" pitchFamily="2" charset="-122"/>
              <a:cs typeface="Arial" panose="020B0604020202020204" pitchFamily="34"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Clarity</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Clearly articulate the recommendation.</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Justification</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Explain why the recommendation is beneficial.</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Alternatives</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Discuss alternative approaches.</a:t>
            </a:r>
            <a:endParaRPr lang="en-GB" sz="24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GB" sz="2400" b="1"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Implementation Plan</a:t>
            </a:r>
            <a:r>
              <a:rPr lang="en-GB" sz="24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 Outline steps for execution</a:t>
            </a:r>
            <a:r>
              <a:rPr lang="en-GB" sz="1200" kern="0" dirty="0">
                <a:solidFill>
                  <a:srgbClr val="111111"/>
                </a:solidFill>
                <a:effectLst/>
                <a:latin typeface="Roboto" panose="02000000000000000000" pitchFamily="2" charset="0"/>
                <a:ea typeface="Times New Roman" panose="02020603050405020304" pitchFamily="18" charset="0"/>
                <a:cs typeface="Times New Roman" panose="02020603050405020304" pitchFamily="18" charset="0"/>
              </a:rPr>
              <a:t>.</a:t>
            </a:r>
          </a:p>
          <a:p>
            <a:pPr lvl="1">
              <a:lnSpc>
                <a:spcPct val="107000"/>
              </a:lnSpc>
              <a:spcAft>
                <a:spcPts val="800"/>
              </a:spcAft>
              <a:buSzPts val="1000"/>
              <a:tabLst>
                <a:tab pos="914400" algn="l"/>
              </a:tabLst>
            </a:pPr>
            <a:endParaRPr lang="en-GB" sz="1100" kern="100" dirty="0">
              <a:solidFill>
                <a:srgbClr val="111111"/>
              </a:solidFill>
              <a:effectLst/>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86191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Implementation Plan- Example</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B3A35F51-5686-1641-8422-A2C6CB3C55BD}"/>
              </a:ext>
            </a:extLst>
          </p:cNvPr>
          <p:cNvPicPr>
            <a:picLocks noChangeAspect="1"/>
          </p:cNvPicPr>
          <p:nvPr/>
        </p:nvPicPr>
        <p:blipFill>
          <a:blip r:embed="rId3"/>
          <a:stretch>
            <a:fillRect/>
          </a:stretch>
        </p:blipFill>
        <p:spPr>
          <a:xfrm>
            <a:off x="1283569" y="1325562"/>
            <a:ext cx="6576862" cy="4112820"/>
          </a:xfrm>
          <a:prstGeom prst="rect">
            <a:avLst/>
          </a:prstGeom>
        </p:spPr>
      </p:pic>
    </p:spTree>
    <p:extLst>
      <p:ext uri="{BB962C8B-B14F-4D97-AF65-F5344CB8AC3E}">
        <p14:creationId xmlns:p14="http://schemas.microsoft.com/office/powerpoint/2010/main" val="36523926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E0D6B-7CE5-94BA-9B1A-AFDA583E58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8CAC59-6399-3D5C-448A-E8367E12EBB7}"/>
              </a:ext>
            </a:extLst>
          </p:cNvPr>
          <p:cNvSpPr>
            <a:spLocks noGrp="1"/>
          </p:cNvSpPr>
          <p:nvPr>
            <p:ph type="title"/>
          </p:nvPr>
        </p:nvSpPr>
        <p:spPr/>
        <p:txBody>
          <a:bodyPr>
            <a:normAutofit/>
          </a:bodyPr>
          <a:lstStyle/>
          <a:p>
            <a:r>
              <a:rPr lang="en-GB" sz="4000" b="1"/>
              <a:t>Problem of the week</a:t>
            </a:r>
          </a:p>
        </p:txBody>
      </p:sp>
      <p:sp>
        <p:nvSpPr>
          <p:cNvPr id="6" name="Rectangle 1027">
            <a:extLst>
              <a:ext uri="{FF2B5EF4-FFF2-40B4-BE49-F238E27FC236}">
                <a16:creationId xmlns:a16="http://schemas.microsoft.com/office/drawing/2014/main" id="{077BDF02-3027-D267-780B-64EB176541D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3070A57-EF43-0C53-6AE8-AE4A2FB18648}"/>
              </a:ext>
            </a:extLst>
          </p:cNvPr>
          <p:cNvSpPr txBox="1"/>
          <p:nvPr/>
        </p:nvSpPr>
        <p:spPr>
          <a:xfrm>
            <a:off x="914401" y="1325562"/>
            <a:ext cx="8002384" cy="4154984"/>
          </a:xfrm>
          <a:prstGeom prst="rect">
            <a:avLst/>
          </a:prstGeom>
          <a:noFill/>
        </p:spPr>
        <p:txBody>
          <a:bodyPr wrap="square">
            <a:spAutoFit/>
          </a:bodyPr>
          <a:lstStyle/>
          <a:p>
            <a:pPr algn="l"/>
            <a:r>
              <a:rPr lang="en-GB" sz="2400" b="0" i="0" dirty="0">
                <a:effectLst/>
                <a:latin typeface="fkGroteskNeue"/>
              </a:rPr>
              <a:t>You are the CEO of </a:t>
            </a:r>
            <a:r>
              <a:rPr lang="en-GB" sz="2400" b="0" i="0" dirty="0" err="1">
                <a:effectLst/>
                <a:latin typeface="fkGroteskNeue"/>
              </a:rPr>
              <a:t>TechInnovate</a:t>
            </a:r>
            <a:r>
              <a:rPr lang="en-GB" sz="2400" b="0" i="0" dirty="0">
                <a:effectLst/>
                <a:latin typeface="fkGroteskNeue"/>
              </a:rPr>
              <a:t>, a medium-sized software company with 150 employees. The company specialises in developing customer relationship management (CRM) software for small to medium businesses. Due to a sudden global economic recession, many of your clients are cutting back on their tech spending, resulting in a 30% drop in sales over the last quarter.</a:t>
            </a:r>
          </a:p>
          <a:p>
            <a:pPr algn="l"/>
            <a:endParaRPr lang="en-GB" sz="2400" b="0" i="0" dirty="0">
              <a:effectLst/>
              <a:latin typeface="fkGroteskNeue"/>
            </a:endParaRPr>
          </a:p>
          <a:p>
            <a:pPr marL="342900" indent="-342900" algn="l">
              <a:buFont typeface="Arial" panose="020B0604020202020204" pitchFamily="34" charset="0"/>
              <a:buChar char="•"/>
            </a:pPr>
            <a:r>
              <a:rPr lang="en-GB" sz="2400" dirty="0">
                <a:solidFill>
                  <a:srgbClr val="111111"/>
                </a:solidFill>
                <a:latin typeface="fkGroteskNeue"/>
                <a:cs typeface="Arial" panose="020B0604020202020204" pitchFamily="34" charset="0"/>
              </a:rPr>
              <a:t>List 3 possible actions to address the crisis.</a:t>
            </a:r>
          </a:p>
          <a:p>
            <a:pPr marL="342900" indent="-342900" algn="l">
              <a:buFont typeface="Arial" panose="020B0604020202020204" pitchFamily="34" charset="0"/>
              <a:buChar char="•"/>
            </a:pPr>
            <a:r>
              <a:rPr lang="en-GB" sz="2400" b="0" i="0" dirty="0">
                <a:solidFill>
                  <a:srgbClr val="111111"/>
                </a:solidFill>
                <a:effectLst/>
                <a:latin typeface="fkGroteskNeue"/>
                <a:cs typeface="Arial" panose="020B0604020202020204" pitchFamily="34" charset="0"/>
              </a:rPr>
              <a:t>Apply the Vr</a:t>
            </a:r>
            <a:r>
              <a:rPr lang="en-GB" sz="2400" dirty="0">
                <a:solidFill>
                  <a:srgbClr val="111111"/>
                </a:solidFill>
                <a:latin typeface="fkGroteskNeue"/>
                <a:cs typeface="Arial" panose="020B0604020202020204" pitchFamily="34" charset="0"/>
              </a:rPr>
              <a:t>oom-Yetton model and choose the style you think is best for this situation.</a:t>
            </a:r>
            <a:endParaRPr lang="en-GB" sz="3600" b="0" i="0" dirty="0">
              <a:solidFill>
                <a:srgbClr val="11111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87152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CA1E3-4AED-B3B8-9DCE-FAA79EAB35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07731E-3A6F-1F9F-8CDD-A2FB8676C76F}"/>
              </a:ext>
            </a:extLst>
          </p:cNvPr>
          <p:cNvSpPr>
            <a:spLocks noGrp="1"/>
          </p:cNvSpPr>
          <p:nvPr>
            <p:ph type="title"/>
          </p:nvPr>
        </p:nvSpPr>
        <p:spPr>
          <a:xfrm>
            <a:off x="457199" y="274638"/>
            <a:ext cx="8124529" cy="1050924"/>
          </a:xfrm>
        </p:spPr>
        <p:txBody>
          <a:bodyPr>
            <a:normAutofit/>
          </a:bodyPr>
          <a:lstStyle/>
          <a:p>
            <a:r>
              <a:rPr lang="en-GB" sz="4000" b="1" dirty="0"/>
              <a:t>Resources</a:t>
            </a:r>
          </a:p>
        </p:txBody>
      </p:sp>
      <p:sp>
        <p:nvSpPr>
          <p:cNvPr id="6" name="Rectangle 1027">
            <a:extLst>
              <a:ext uri="{FF2B5EF4-FFF2-40B4-BE49-F238E27FC236}">
                <a16:creationId xmlns:a16="http://schemas.microsoft.com/office/drawing/2014/main" id="{78EDE75C-CBCD-1417-17AB-9200C8D13A4F}"/>
              </a:ext>
            </a:extLst>
          </p:cNvPr>
          <p:cNvSpPr txBox="1">
            <a:spLocks noChangeArrowheads="1"/>
          </p:cNvSpPr>
          <p:nvPr/>
        </p:nvSpPr>
        <p:spPr>
          <a:xfrm>
            <a:off x="579474" y="1417638"/>
            <a:ext cx="7772400"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a:p>
            <a:pPr marL="0" indent="0">
              <a:buNone/>
            </a:pPr>
            <a:endParaRPr lang="en-GB" altLang="en-US" sz="2400">
              <a:latin typeface="Arial" panose="020B0604020202020204" pitchFamily="34" charset="0"/>
              <a:cs typeface="Arial" panose="020B0604020202020204" pitchFamily="34" charset="0"/>
            </a:endParaRPr>
          </a:p>
          <a:p>
            <a:endParaRPr lang="en-GB" altLang="en-US" sz="240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10E57BD-49A3-4D49-A22F-C93B1C7440F8}"/>
              </a:ext>
            </a:extLst>
          </p:cNvPr>
          <p:cNvSpPr txBox="1"/>
          <p:nvPr/>
        </p:nvSpPr>
        <p:spPr>
          <a:xfrm>
            <a:off x="340396" y="1223683"/>
            <a:ext cx="8581728" cy="3539430"/>
          </a:xfrm>
          <a:prstGeom prst="rect">
            <a:avLst/>
          </a:prstGeom>
          <a:noFill/>
        </p:spPr>
        <p:txBody>
          <a:bodyPr wrap="square">
            <a:spAutoFit/>
          </a:bodyPr>
          <a:lstStyle/>
          <a:p>
            <a:endParaRPr lang="en-GB" sz="1400" dirty="0">
              <a:solidFill>
                <a:srgbClr val="3A3A3A"/>
              </a:solidFill>
              <a:latin typeface="Source Sans Pro" panose="020B0503030403020204" pitchFamily="34" charset="0"/>
            </a:endParaRPr>
          </a:p>
          <a:p>
            <a:pPr marL="285750" indent="-285750">
              <a:buFont typeface="Arial" panose="020B0604020202020204" pitchFamily="34" charset="0"/>
              <a:buChar char="•"/>
            </a:pPr>
            <a:r>
              <a:rPr lang="en-GB" sz="1400" dirty="0">
                <a:solidFill>
                  <a:srgbClr val="3A3A3A"/>
                </a:solidFill>
                <a:latin typeface="Source Sans Pro" panose="020B0503030403020204" pitchFamily="34" charset="0"/>
              </a:rPr>
              <a:t>CIPD (2023) </a:t>
            </a:r>
            <a:r>
              <a:rPr lang="en-GB" sz="1400" i="1" dirty="0">
                <a:solidFill>
                  <a:srgbClr val="3A3A3A"/>
                </a:solidFill>
                <a:latin typeface="Source Sans Pro" panose="020B0503030403020204" pitchFamily="34" charset="0"/>
              </a:rPr>
              <a:t>Evidence-based practice for effective decision-making. </a:t>
            </a:r>
            <a:r>
              <a:rPr lang="en-GB" sz="1400" dirty="0">
                <a:solidFill>
                  <a:srgbClr val="3A3A3A"/>
                </a:solidFill>
                <a:latin typeface="Source Sans Pro" panose="020B0503030403020204" pitchFamily="34" charset="0"/>
              </a:rPr>
              <a:t>Available at: </a:t>
            </a:r>
            <a:r>
              <a:rPr lang="en-GB" sz="1400" dirty="0">
                <a:hlinkClick r:id="rId3"/>
              </a:rPr>
              <a:t>Evidence-based practice for effective decision-making | Factsheets | CIPD</a:t>
            </a:r>
            <a:r>
              <a:rPr lang="en-GB" sz="1400" dirty="0"/>
              <a:t>. (Accessed: 17 October 2024).</a:t>
            </a:r>
          </a:p>
          <a:p>
            <a:pPr marL="285750" indent="-285750">
              <a:buFont typeface="Arial" panose="020B0604020202020204" pitchFamily="34" charset="0"/>
              <a:buChar char="•"/>
            </a:pPr>
            <a:r>
              <a:rPr lang="en-GB" sz="1400" dirty="0"/>
              <a:t>Klein, G. (2004) </a:t>
            </a:r>
            <a:r>
              <a:rPr lang="en-GB" sz="1400" i="1" dirty="0"/>
              <a:t>The Power of Intuition: How to Use Your Gut Feelings to Make Better Decisions at Work</a:t>
            </a:r>
            <a:r>
              <a:rPr lang="en-GB" sz="1400" dirty="0"/>
              <a:t>. Location unknown: Crown Currency.</a:t>
            </a:r>
          </a:p>
          <a:p>
            <a:pPr marL="285750" indent="-285750">
              <a:buFont typeface="Arial" panose="020B0604020202020204" pitchFamily="34" charset="0"/>
              <a:buChar char="•"/>
            </a:pPr>
            <a:r>
              <a:rPr lang="en-GB" sz="1400" b="0" i="0" dirty="0">
                <a:solidFill>
                  <a:srgbClr val="3A3A3A"/>
                </a:solidFill>
                <a:effectLst/>
                <a:latin typeface="Source Sans Pro" panose="020B0503030403020204" pitchFamily="34" charset="0"/>
              </a:rPr>
              <a:t>Koechlin, E. (2020) ‘Human Decision-Making beyond the Rational Decision Theory’, </a:t>
            </a:r>
            <a:r>
              <a:rPr lang="en-GB" sz="1400" b="0" i="1" dirty="0">
                <a:solidFill>
                  <a:srgbClr val="3A3A3A"/>
                </a:solidFill>
                <a:effectLst/>
                <a:latin typeface="Source Sans Pro" panose="020B0503030403020204" pitchFamily="34" charset="0"/>
              </a:rPr>
              <a:t>Trends in cognitive sciences</a:t>
            </a:r>
            <a:r>
              <a:rPr lang="en-GB" sz="1400" b="0" i="0" dirty="0">
                <a:solidFill>
                  <a:srgbClr val="3A3A3A"/>
                </a:solidFill>
                <a:effectLst/>
                <a:latin typeface="Source Sans Pro" panose="020B0503030403020204" pitchFamily="34" charset="0"/>
              </a:rPr>
              <a:t>, 24(1), pp. 4–6. Available at: </a:t>
            </a:r>
            <a:r>
              <a:rPr lang="en-GB" sz="1400" b="0" i="0" dirty="0">
                <a:solidFill>
                  <a:srgbClr val="3A3A3A"/>
                </a:solidFill>
                <a:effectLst/>
                <a:latin typeface="Source Sans Pro" panose="020B0503030403020204" pitchFamily="34" charset="0"/>
                <a:hlinkClick r:id="rId4"/>
              </a:rPr>
              <a:t>https://doi.org/10.1016/j.tics.2019.11.001</a:t>
            </a:r>
            <a:r>
              <a:rPr lang="en-GB" sz="1400" b="0" i="0" dirty="0">
                <a:solidFill>
                  <a:srgbClr val="3A3A3A"/>
                </a:solidFill>
                <a:effectLst/>
                <a:latin typeface="Source Sans Pro" panose="020B0503030403020204" pitchFamily="34" charset="0"/>
              </a:rPr>
              <a:t>.</a:t>
            </a:r>
          </a:p>
          <a:p>
            <a:pPr marL="285750" indent="-285750">
              <a:buFont typeface="Arial" panose="020B0604020202020204" pitchFamily="34" charset="0"/>
              <a:buChar char="•"/>
            </a:pPr>
            <a:r>
              <a:rPr lang="en-GB" sz="1400" b="0" i="0" dirty="0" err="1">
                <a:solidFill>
                  <a:srgbClr val="3A3A3A"/>
                </a:solidFill>
                <a:effectLst/>
                <a:latin typeface="Source Sans Pro" panose="020B0503030403020204" pitchFamily="34" charset="0"/>
              </a:rPr>
              <a:t>Mls</a:t>
            </a:r>
            <a:r>
              <a:rPr lang="en-GB" sz="1400" b="0" i="0" dirty="0">
                <a:solidFill>
                  <a:srgbClr val="3A3A3A"/>
                </a:solidFill>
                <a:effectLst/>
                <a:latin typeface="Source Sans Pro" panose="020B0503030403020204" pitchFamily="34" charset="0"/>
              </a:rPr>
              <a:t>, K. and </a:t>
            </a:r>
            <a:r>
              <a:rPr lang="en-GB" sz="1400" b="0" i="0" dirty="0" err="1">
                <a:solidFill>
                  <a:srgbClr val="3A3A3A"/>
                </a:solidFill>
                <a:effectLst/>
                <a:latin typeface="Source Sans Pro" panose="020B0503030403020204" pitchFamily="34" charset="0"/>
              </a:rPr>
              <a:t>Otĉenáŝková</a:t>
            </a:r>
            <a:r>
              <a:rPr lang="en-GB" sz="1400" b="0" i="0" dirty="0">
                <a:solidFill>
                  <a:srgbClr val="3A3A3A"/>
                </a:solidFill>
                <a:effectLst/>
                <a:latin typeface="Source Sans Pro" panose="020B0503030403020204" pitchFamily="34" charset="0"/>
              </a:rPr>
              <a:t>, T. (2013) ‘Analysis of Complex Decisional Situations in Companies with the Support of AHP Extension of Vroom-Yetton Contingency Model’, </a:t>
            </a:r>
            <a:r>
              <a:rPr lang="en-GB" sz="1400" b="0" i="1" dirty="0">
                <a:solidFill>
                  <a:srgbClr val="3A3A3A"/>
                </a:solidFill>
                <a:effectLst/>
                <a:latin typeface="Source Sans Pro" panose="020B0503030403020204" pitchFamily="34" charset="0"/>
              </a:rPr>
              <a:t>IFAC Proceedings Volumes</a:t>
            </a:r>
            <a:r>
              <a:rPr lang="en-GB" sz="1400" b="0" i="0" dirty="0">
                <a:solidFill>
                  <a:srgbClr val="3A3A3A"/>
                </a:solidFill>
                <a:effectLst/>
                <a:latin typeface="Source Sans Pro" panose="020B0503030403020204" pitchFamily="34" charset="0"/>
              </a:rPr>
              <a:t>, 46(9), pp. 549–554. Available at: https://doi.org/10.3182/20130619-3-RU-3018.00546.</a:t>
            </a:r>
            <a:endParaRPr lang="en-GB" sz="1400" dirty="0">
              <a:solidFill>
                <a:srgbClr val="3A3A3A"/>
              </a:solidFill>
              <a:latin typeface="Source Sans Pro" panose="020B0503030403020204" pitchFamily="34" charset="0"/>
            </a:endParaRPr>
          </a:p>
          <a:p>
            <a:pPr marL="285750" indent="-285750">
              <a:buFont typeface="Arial" panose="020B0604020202020204" pitchFamily="34" charset="0"/>
              <a:buChar char="•"/>
            </a:pPr>
            <a:r>
              <a:rPr lang="en-GB" sz="1400" b="0" i="0" dirty="0">
                <a:solidFill>
                  <a:srgbClr val="3A3A3A"/>
                </a:solidFill>
                <a:effectLst/>
                <a:latin typeface="Source Sans Pro" panose="020B0503030403020204" pitchFamily="34" charset="0"/>
              </a:rPr>
              <a:t>Myers, E. (2023) </a:t>
            </a:r>
            <a:r>
              <a:rPr lang="en-GB" sz="1400" b="0" i="1" dirty="0">
                <a:solidFill>
                  <a:srgbClr val="3A3A3A"/>
                </a:solidFill>
                <a:effectLst/>
                <a:latin typeface="Source Sans Pro" panose="020B0503030403020204" pitchFamily="34" charset="0"/>
              </a:rPr>
              <a:t>Anchoring Bias &amp; Adjustment Heuristic: Definition and Examples. </a:t>
            </a:r>
            <a:r>
              <a:rPr lang="en-GB" sz="1400" b="0" i="0" dirty="0">
                <a:solidFill>
                  <a:srgbClr val="3A3A3A"/>
                </a:solidFill>
                <a:effectLst/>
                <a:latin typeface="Source Sans Pro" panose="020B0503030403020204" pitchFamily="34" charset="0"/>
              </a:rPr>
              <a:t>Available at: </a:t>
            </a:r>
            <a:r>
              <a:rPr lang="en-GB" sz="1400" dirty="0">
                <a:hlinkClick r:id="rId5"/>
              </a:rPr>
              <a:t>Anchoring Bias and Adjustment Heuristic in Psychology (simplypsychology.org)</a:t>
            </a:r>
            <a:r>
              <a:rPr lang="en-GB" sz="1400" dirty="0"/>
              <a:t> (Accessed: 17 October 2024).</a:t>
            </a:r>
            <a:endParaRPr lang="en-GB" sz="1400" dirty="0">
              <a:solidFill>
                <a:srgbClr val="3A3A3A"/>
              </a:solidFill>
              <a:latin typeface="Source Sans Pro" panose="020B0503030403020204" pitchFamily="34" charset="0"/>
            </a:endParaRPr>
          </a:p>
          <a:p>
            <a:pPr marL="285750" indent="-285750">
              <a:buFont typeface="Arial" panose="020B0604020202020204" pitchFamily="34" charset="0"/>
              <a:buChar char="•"/>
            </a:pPr>
            <a:r>
              <a:rPr lang="en-GB" sz="1400" dirty="0" err="1">
                <a:solidFill>
                  <a:srgbClr val="3A3A3A"/>
                </a:solidFill>
                <a:latin typeface="Source Sans Pro" panose="020B0503030403020204" pitchFamily="34" charset="0"/>
              </a:rPr>
              <a:t>Simkus</a:t>
            </a:r>
            <a:r>
              <a:rPr lang="en-GB" sz="1400" dirty="0">
                <a:solidFill>
                  <a:srgbClr val="3A3A3A"/>
                </a:solidFill>
                <a:latin typeface="Source Sans Pro" panose="020B0503030403020204" pitchFamily="34" charset="0"/>
              </a:rPr>
              <a:t>, J. (2023) </a:t>
            </a:r>
            <a:r>
              <a:rPr lang="en-GB" sz="1400" i="1" dirty="0">
                <a:solidFill>
                  <a:srgbClr val="3A3A3A"/>
                </a:solidFill>
                <a:latin typeface="Source Sans Pro" panose="020B0503030403020204" pitchFamily="34" charset="0"/>
              </a:rPr>
              <a:t>Confirmation Bias In Psychology: Definition &amp; Examples. </a:t>
            </a:r>
            <a:r>
              <a:rPr lang="en-GB" sz="1400" dirty="0">
                <a:solidFill>
                  <a:srgbClr val="3A3A3A"/>
                </a:solidFill>
                <a:latin typeface="Source Sans Pro" panose="020B0503030403020204" pitchFamily="34" charset="0"/>
              </a:rPr>
              <a:t>Available at: </a:t>
            </a:r>
            <a:r>
              <a:rPr lang="en-GB" sz="1400" dirty="0">
                <a:hlinkClick r:id="rId6"/>
              </a:rPr>
              <a:t>Confirmation Bias In Psychology: Definition &amp; Examples (simplypsychology.org)</a:t>
            </a:r>
            <a:r>
              <a:rPr lang="en-GB" sz="1400" dirty="0"/>
              <a:t> (Accessed: 17 October 2024).</a:t>
            </a:r>
          </a:p>
          <a:p>
            <a:pPr marL="285750" indent="-285750">
              <a:buFont typeface="Arial" panose="020B0604020202020204" pitchFamily="34" charset="0"/>
              <a:buChar char="•"/>
            </a:pPr>
            <a:r>
              <a:rPr lang="en-GB" sz="1400" b="0" i="0" dirty="0">
                <a:solidFill>
                  <a:srgbClr val="3A3A3A"/>
                </a:solidFill>
                <a:effectLst/>
                <a:latin typeface="Source Sans Pro" panose="020B0503030403020204" pitchFamily="34" charset="0"/>
              </a:rPr>
              <a:t>Stacey, R.D. (2011) </a:t>
            </a:r>
            <a:r>
              <a:rPr lang="en-GB" sz="1400" b="0" i="1" dirty="0">
                <a:solidFill>
                  <a:srgbClr val="3A3A3A"/>
                </a:solidFill>
                <a:effectLst/>
                <a:latin typeface="Source Sans Pro" panose="020B0503030403020204" pitchFamily="34" charset="0"/>
              </a:rPr>
              <a:t>Strategic management and organisational dynamics : the challenge of complexity to ways of thinking about organisations</a:t>
            </a:r>
            <a:r>
              <a:rPr lang="en-GB" sz="1400" b="0" i="0" dirty="0">
                <a:solidFill>
                  <a:srgbClr val="3A3A3A"/>
                </a:solidFill>
                <a:effectLst/>
                <a:latin typeface="Source Sans Pro" panose="020B0503030403020204" pitchFamily="34" charset="0"/>
              </a:rPr>
              <a:t>. 6th ed. Place of publication not identified: Financial Times Prentice Hall.</a:t>
            </a:r>
          </a:p>
        </p:txBody>
      </p:sp>
    </p:spTree>
    <p:extLst>
      <p:ext uri="{BB962C8B-B14F-4D97-AF65-F5344CB8AC3E}">
        <p14:creationId xmlns:p14="http://schemas.microsoft.com/office/powerpoint/2010/main" val="28304800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0A92A-873F-F4F3-FE20-ED7FB57874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1E51EB-A469-E35C-1CF4-C67175F2A860}"/>
              </a:ext>
            </a:extLst>
          </p:cNvPr>
          <p:cNvSpPr>
            <a:spLocks noGrp="1"/>
          </p:cNvSpPr>
          <p:nvPr>
            <p:ph type="ctrTitle"/>
          </p:nvPr>
        </p:nvSpPr>
        <p:spPr>
          <a:xfrm>
            <a:off x="683568" y="1360785"/>
            <a:ext cx="7772400" cy="1470025"/>
          </a:xfrm>
        </p:spPr>
        <p:txBody>
          <a:bodyPr>
            <a:normAutofit/>
          </a:bodyPr>
          <a:lstStyle/>
          <a:p>
            <a:r>
              <a:rPr lang="en-GB" sz="8000" dirty="0"/>
              <a:t>Thank You</a:t>
            </a:r>
          </a:p>
        </p:txBody>
      </p:sp>
      <p:sp>
        <p:nvSpPr>
          <p:cNvPr id="3" name="Subtitle 2">
            <a:extLst>
              <a:ext uri="{FF2B5EF4-FFF2-40B4-BE49-F238E27FC236}">
                <a16:creationId xmlns:a16="http://schemas.microsoft.com/office/drawing/2014/main" id="{6D1AF3FB-615A-6F51-2FF6-C262E9137015}"/>
              </a:ext>
            </a:extLst>
          </p:cNvPr>
          <p:cNvSpPr>
            <a:spLocks noGrp="1"/>
          </p:cNvSpPr>
          <p:nvPr>
            <p:ph type="subTitle" idx="1"/>
          </p:nvPr>
        </p:nvSpPr>
        <p:spPr/>
        <p:txBody>
          <a:bodyPr>
            <a:normAutofit/>
          </a:bodyPr>
          <a:lstStyle/>
          <a:p>
            <a:r>
              <a:rPr lang="en-GB" sz="4000" b="1" dirty="0">
                <a:solidFill>
                  <a:srgbClr val="FFC000"/>
                </a:solidFill>
              </a:rPr>
              <a:t>Next Lecture </a:t>
            </a:r>
          </a:p>
          <a:p>
            <a:r>
              <a:rPr lang="en-GB" sz="4000" b="1" dirty="0">
                <a:solidFill>
                  <a:srgbClr val="FFC000"/>
                </a:solidFill>
              </a:rPr>
              <a:t>09/06/2025</a:t>
            </a:r>
          </a:p>
          <a:p>
            <a:endParaRPr lang="en-GB" sz="4000" b="1" dirty="0">
              <a:solidFill>
                <a:srgbClr val="FFC000"/>
              </a:solidFill>
            </a:endParaRPr>
          </a:p>
        </p:txBody>
      </p:sp>
    </p:spTree>
    <p:extLst>
      <p:ext uri="{BB962C8B-B14F-4D97-AF65-F5344CB8AC3E}">
        <p14:creationId xmlns:p14="http://schemas.microsoft.com/office/powerpoint/2010/main" val="103393649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26F38AA53BF34692610F00F53ABCA1" ma:contentTypeVersion="4" ma:contentTypeDescription="Create a new document." ma:contentTypeScope="" ma:versionID="67dcdd7e1cb85d5b89b47243bf782a24">
  <xsd:schema xmlns:xsd="http://www.w3.org/2001/XMLSchema" xmlns:xs="http://www.w3.org/2001/XMLSchema" xmlns:p="http://schemas.microsoft.com/office/2006/metadata/properties" xmlns:ns2="9530567e-498b-4713-a5ed-99175a9763e4" targetNamespace="http://schemas.microsoft.com/office/2006/metadata/properties" ma:root="true" ma:fieldsID="3d8b3c941024098456ddd1db04bbd286" ns2:_="">
    <xsd:import namespace="9530567e-498b-4713-a5ed-99175a9763e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30567e-498b-4713-a5ed-99175a9763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FECE02A-BA99-4EDE-97B5-26CD55D5EB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30567e-498b-4713-a5ed-99175a9763e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B8F82CC-7543-4B2A-973D-A68827E82C13}">
  <ds:schemaRefs>
    <ds:schemaRef ds:uri="http://schemas.microsoft.com/sharepoint/v3/contenttype/forms"/>
  </ds:schemaRefs>
</ds:datastoreItem>
</file>

<file path=customXml/itemProps3.xml><?xml version="1.0" encoding="utf-8"?>
<ds:datastoreItem xmlns:ds="http://schemas.openxmlformats.org/officeDocument/2006/customXml" ds:itemID="{048DA0D2-1CC5-4E62-A8B7-16886AB553D2}">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Equity</Template>
  <TotalTime>0</TotalTime>
  <Words>1875</Words>
  <Application>Microsoft Office PowerPoint</Application>
  <PresentationFormat>On-screen Show (4:3)</PresentationFormat>
  <Paragraphs>316</Paragraphs>
  <Slides>31</Slides>
  <Notes>31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&amp;quot</vt:lpstr>
      <vt:lpstr>__fkGroteskNeue_598ab8</vt:lpstr>
      <vt:lpstr>fkGroteskNeue</vt:lpstr>
      <vt:lpstr>Myriad Pro</vt:lpstr>
      <vt:lpstr>var(--font-berkeley-mono)</vt:lpstr>
      <vt:lpstr>Arial</vt:lpstr>
      <vt:lpstr>Calibri</vt:lpstr>
      <vt:lpstr>Courier New</vt:lpstr>
      <vt:lpstr>Roboto</vt:lpstr>
      <vt:lpstr>Source Sans Pro</vt:lpstr>
      <vt:lpstr>20140311PresentationUWTSDTemplate</vt:lpstr>
      <vt:lpstr>Certificate of Higher Education in Employability Skills  Problem Solving and Innovation (BMSW4014)  Chris Rogers and Scott James June 2025</vt:lpstr>
      <vt:lpstr>Agenda </vt:lpstr>
      <vt:lpstr>Recap</vt:lpstr>
      <vt:lpstr>What is decision making? </vt:lpstr>
      <vt:lpstr>Decision making models</vt:lpstr>
      <vt:lpstr>Rational decision making </vt:lpstr>
      <vt:lpstr>Rational decision making – Example 1 </vt:lpstr>
      <vt:lpstr>Rational decision making – Example 2 </vt:lpstr>
      <vt:lpstr>Bounded rationality model (1)</vt:lpstr>
      <vt:lpstr>Bounded rationality model (2)</vt:lpstr>
      <vt:lpstr>Bounded rationality – Example 1</vt:lpstr>
      <vt:lpstr>Bounded rationality – Example 2 </vt:lpstr>
      <vt:lpstr>Intuitive decision making (1) </vt:lpstr>
      <vt:lpstr>Intuitive decision making (2) </vt:lpstr>
      <vt:lpstr>Intuitive decision making - Example</vt:lpstr>
      <vt:lpstr>Activity</vt:lpstr>
      <vt:lpstr>Break</vt:lpstr>
      <vt:lpstr>Factors influencing decision making </vt:lpstr>
      <vt:lpstr>Cognitive bias</vt:lpstr>
      <vt:lpstr>Group decision making</vt:lpstr>
      <vt:lpstr>Activity</vt:lpstr>
      <vt:lpstr>PowerPoint Presentation</vt:lpstr>
      <vt:lpstr>Vroom-Yetton - Critical Questions</vt:lpstr>
      <vt:lpstr>Vroom-Yetton - Analysis</vt:lpstr>
      <vt:lpstr>What to consider when implementing a resilient decision</vt:lpstr>
      <vt:lpstr>Components of Effective Recommendations</vt:lpstr>
      <vt:lpstr>Presenting recommendations</vt:lpstr>
      <vt:lpstr>Implementation Plan- Example</vt:lpstr>
      <vt:lpstr>Problem of the week</vt:lpstr>
      <vt:lpstr>Resources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 Module: BMSK4004</dc:title>
  <dc:creator>Michaela Schriek</dc:creator>
  <cp:lastModifiedBy>Christopher Rogers</cp:lastModifiedBy>
  <cp:revision>6</cp:revision>
  <dcterms:created xsi:type="dcterms:W3CDTF">2017-12-11T18:00:04Z</dcterms:created>
  <dcterms:modified xsi:type="dcterms:W3CDTF">2025-05-27T09:01:18Z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0x0101008226F38AA53BF34692610F00F53ABCA1</vt:lpwstr>
  </property>
</Properties>
</file>