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handoutMasterIdLst>
    <p:handoutMasterId r:id="rId18"/>
  </p:handoutMasterIdLst>
  <p:sldIdLst>
    <p:sldId id="264" r:id="rId5"/>
    <p:sldId id="265" r:id="rId6"/>
    <p:sldId id="266" r:id="rId7"/>
    <p:sldId id="267" r:id="rId8"/>
    <p:sldId id="271" r:id="rId9"/>
    <p:sldId id="273" r:id="rId10"/>
    <p:sldId id="268" r:id="rId11"/>
    <p:sldId id="269" r:id="rId12"/>
    <p:sldId id="270" r:id="rId13"/>
    <p:sldId id="274" r:id="rId14"/>
    <p:sldId id="272" r:id="rId15"/>
    <p:sldId id="275" r:id="rId16"/>
  </p:sldIdLst>
  <p:sldSz cx="12188825" cy="6858000"/>
  <p:notesSz cx="6797675" cy="992663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80" autoAdjust="0"/>
  </p:normalViewPr>
  <p:slideViewPr>
    <p:cSldViewPr showGuides="1">
      <p:cViewPr varScale="1">
        <p:scale>
          <a:sx n="52" d="100"/>
          <a:sy n="52" d="100"/>
        </p:scale>
        <p:origin x="744" y="3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11/29/2019</a:t>
            </a:fld>
            <a:endParaRPr>
              <a:solidFill>
                <a:schemeClr val="tx2"/>
              </a:solidFill>
            </a:endParaRPr>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11/29/2019</a:t>
            </a:fld>
            <a:endParaRPr/>
          </a:p>
        </p:txBody>
      </p:sp>
      <p:sp>
        <p:nvSpPr>
          <p:cNvPr id="4" name="Slide Image Placeholder 3"/>
          <p:cNvSpPr>
            <a:spLocks noGrp="1" noRot="1" noChangeAspect="1"/>
          </p:cNvSpPr>
          <p:nvPr>
            <p:ph type="sldImg" idx="2"/>
          </p:nvPr>
        </p:nvSpPr>
        <p:spPr>
          <a:xfrm>
            <a:off x="92075" y="744538"/>
            <a:ext cx="6613525"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11/29/2019</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11/29/2019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11/29/2019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11/29/2019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11/29/2019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11/29/2019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11/29/2019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11/29/2019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11/29/2019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11/29/2019</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learning.londonmet.ac.uk/TLTC/learnhigher/Plagiarism/jukebox/jukebox.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learning.londonmet.ac.uk/TLTC/learnhigher/Plagiaris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Plagiarism</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860" y="2564904"/>
            <a:ext cx="10157354" cy="1397000"/>
          </a:xfrm>
        </p:spPr>
        <p:txBody>
          <a:bodyPr/>
          <a:lstStyle/>
          <a:p>
            <a:r>
              <a:rPr lang="en-GB" dirty="0"/>
              <a:t>What does plagiarism mean?</a:t>
            </a:r>
          </a:p>
        </p:txBody>
      </p:sp>
    </p:spTree>
    <p:extLst>
      <p:ext uri="{BB962C8B-B14F-4D97-AF65-F5344CB8AC3E}">
        <p14:creationId xmlns:p14="http://schemas.microsoft.com/office/powerpoint/2010/main" val="385052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Plagiarism means …</a:t>
            </a:r>
          </a:p>
        </p:txBody>
      </p:sp>
      <p:sp>
        <p:nvSpPr>
          <p:cNvPr id="3" name="Content Placeholder 2"/>
          <p:cNvSpPr>
            <a:spLocks noGrp="1"/>
          </p:cNvSpPr>
          <p:nvPr>
            <p:ph idx="1"/>
          </p:nvPr>
        </p:nvSpPr>
        <p:spPr/>
        <p:txBody>
          <a:bodyPr>
            <a:normAutofit fontScale="92500" lnSpcReduction="10000"/>
          </a:bodyPr>
          <a:lstStyle/>
          <a:p>
            <a:r>
              <a:rPr lang="en-GB" dirty="0"/>
              <a:t>‘Plagiarism, in basic terms, is presenting the work or ideas of another as one's own, without acknowledging one’s sources.’ (London Metropolitan University, 2017).</a:t>
            </a:r>
          </a:p>
          <a:p>
            <a:r>
              <a:rPr lang="en-GB" dirty="0"/>
              <a:t>Plagiarism is theft – ‘if you do not provide your sources when you write you are in effect [stealing] someone else’s work and passing it off as your own.’</a:t>
            </a:r>
          </a:p>
          <a:p>
            <a:r>
              <a:rPr lang="en-GB" dirty="0"/>
              <a:t>‘Plagiarism is a major academic offence for which you can fail a module, be suspended from University or even have your whole degree annulled.’(Burns and </a:t>
            </a:r>
            <a:r>
              <a:rPr lang="en-GB" dirty="0" err="1"/>
              <a:t>Sinfield</a:t>
            </a:r>
            <a:r>
              <a:rPr lang="en-GB" dirty="0"/>
              <a:t>, 2012: 150)</a:t>
            </a:r>
          </a:p>
          <a:p>
            <a:r>
              <a:rPr lang="en-GB" dirty="0"/>
              <a:t>Students often accidentally ‘stumble’ into Plagiarism. </a:t>
            </a:r>
          </a:p>
          <a:p>
            <a:pPr marL="0" indent="0" algn="r">
              <a:buNone/>
            </a:pPr>
            <a:r>
              <a:rPr lang="en-GB" dirty="0"/>
              <a:t>(Burns and </a:t>
            </a:r>
            <a:r>
              <a:rPr lang="en-GB" dirty="0" err="1"/>
              <a:t>Sinfield</a:t>
            </a:r>
            <a:r>
              <a:rPr lang="en-GB" dirty="0"/>
              <a:t>, 2012: 236)</a:t>
            </a:r>
          </a:p>
          <a:p>
            <a:pPr marL="0" indent="0">
              <a:buNone/>
            </a:pPr>
            <a:endParaRPr lang="en-GB" dirty="0"/>
          </a:p>
        </p:txBody>
      </p:sp>
    </p:spTree>
    <p:extLst>
      <p:ext uri="{BB962C8B-B14F-4D97-AF65-F5344CB8AC3E}">
        <p14:creationId xmlns:p14="http://schemas.microsoft.com/office/powerpoint/2010/main" val="3252153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normAutofit lnSpcReduction="10000"/>
          </a:bodyPr>
          <a:lstStyle/>
          <a:p>
            <a:r>
              <a:rPr lang="en-GB" dirty="0"/>
              <a:t>Whilst reading for your degree you are ‘acquiring ideas, arguments and evidence from other people.’</a:t>
            </a:r>
          </a:p>
          <a:p>
            <a:r>
              <a:rPr lang="en-GB" dirty="0"/>
              <a:t>You are expected to read to ‘gain an understanding of the guiding principles of your discipline and knowledge of the key ideas, concepts and theories’ relating to your chosen degree subject.</a:t>
            </a:r>
          </a:p>
          <a:p>
            <a:r>
              <a:rPr lang="en-GB" dirty="0"/>
              <a:t>‘you are not supposed to be making it up as you go along …’</a:t>
            </a:r>
          </a:p>
          <a:p>
            <a:r>
              <a:rPr lang="en-GB" dirty="0"/>
              <a:t>‘… your are not expected to have all the ideas and answers before you [begin] …’</a:t>
            </a:r>
          </a:p>
          <a:p>
            <a:pPr marL="0" indent="0" algn="r">
              <a:buNone/>
            </a:pPr>
            <a:r>
              <a:rPr lang="en-GB" dirty="0"/>
              <a:t>(Burns and </a:t>
            </a:r>
            <a:r>
              <a:rPr lang="en-GB" dirty="0" err="1"/>
              <a:t>Sinfield</a:t>
            </a:r>
            <a:r>
              <a:rPr lang="en-GB" dirty="0"/>
              <a:t>, 2012: 236 - 237)</a:t>
            </a:r>
          </a:p>
          <a:p>
            <a:endParaRPr lang="en-GB" dirty="0"/>
          </a:p>
        </p:txBody>
      </p:sp>
    </p:spTree>
    <p:extLst>
      <p:ext uri="{BB962C8B-B14F-4D97-AF65-F5344CB8AC3E}">
        <p14:creationId xmlns:p14="http://schemas.microsoft.com/office/powerpoint/2010/main" val="3838878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lstStyle/>
          <a:p>
            <a:r>
              <a:rPr lang="en-GB" dirty="0"/>
              <a:t>‘…academic integrity’ is therefore very important.</a:t>
            </a:r>
          </a:p>
          <a:p>
            <a:r>
              <a:rPr lang="en-GB" dirty="0"/>
              <a:t>It is essential that students ‘acknowledge’ their sources and ‘credit the work of other people.’(Burns and </a:t>
            </a:r>
            <a:r>
              <a:rPr lang="en-GB" dirty="0" err="1"/>
              <a:t>Sinfield</a:t>
            </a:r>
            <a:r>
              <a:rPr lang="en-GB" dirty="0"/>
              <a:t>, 2012: 236 - 237)</a:t>
            </a:r>
          </a:p>
          <a:p>
            <a:r>
              <a:rPr lang="en-GB" dirty="0"/>
              <a:t>You do this by recording references (citations) in your assignment and including a full reference list at the end of the assignment.</a:t>
            </a:r>
          </a:p>
          <a:p>
            <a:pPr marL="0" indent="0" algn="r">
              <a:buNone/>
            </a:pPr>
            <a:r>
              <a:rPr lang="en-GB" dirty="0"/>
              <a:t>(Burns and </a:t>
            </a:r>
            <a:r>
              <a:rPr lang="en-GB" dirty="0" err="1"/>
              <a:t>Sinfield</a:t>
            </a:r>
            <a:r>
              <a:rPr lang="en-GB" dirty="0"/>
              <a:t>, 2012)</a:t>
            </a:r>
          </a:p>
          <a:p>
            <a:endParaRPr lang="en-GB" dirty="0"/>
          </a:p>
          <a:p>
            <a:endParaRPr lang="en-GB" dirty="0"/>
          </a:p>
        </p:txBody>
      </p:sp>
    </p:spTree>
    <p:extLst>
      <p:ext uri="{BB962C8B-B14F-4D97-AF65-F5344CB8AC3E}">
        <p14:creationId xmlns:p14="http://schemas.microsoft.com/office/powerpoint/2010/main" val="3621152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Student Views on Plagiarism</a:t>
            </a:r>
          </a:p>
        </p:txBody>
      </p:sp>
      <p:sp>
        <p:nvSpPr>
          <p:cNvPr id="3" name="Content Placeholder 2"/>
          <p:cNvSpPr>
            <a:spLocks noGrp="1"/>
          </p:cNvSpPr>
          <p:nvPr>
            <p:ph idx="1"/>
          </p:nvPr>
        </p:nvSpPr>
        <p:spPr/>
        <p:txBody>
          <a:bodyPr/>
          <a:lstStyle/>
          <a:p>
            <a:r>
              <a:rPr lang="en-GB" dirty="0"/>
              <a:t>Listen to the comments of students about plagiarism from the link below.</a:t>
            </a:r>
            <a:endParaRPr lang="en-GB" dirty="0">
              <a:hlinkClick r:id="rId2"/>
            </a:endParaRPr>
          </a:p>
          <a:p>
            <a:r>
              <a:rPr lang="en-GB" dirty="0">
                <a:hlinkClick r:id="rId2"/>
              </a:rPr>
              <a:t>http://learning.londonmet.ac.uk/TLTC/learnhigher/Plagiarism/jukebox/jukebox.html</a:t>
            </a:r>
            <a:endParaRPr lang="en-GB" dirty="0"/>
          </a:p>
          <a:p>
            <a:endParaRPr lang="en-GB" dirty="0"/>
          </a:p>
          <a:p>
            <a:r>
              <a:rPr lang="en-GB" dirty="0"/>
              <a:t>Other examples available on page 238 of Burns and </a:t>
            </a:r>
            <a:r>
              <a:rPr lang="en-GB" dirty="0" err="1"/>
              <a:t>Sinfield</a:t>
            </a:r>
            <a:r>
              <a:rPr lang="en-GB" dirty="0"/>
              <a:t>, (2012)</a:t>
            </a:r>
          </a:p>
          <a:p>
            <a:endParaRPr lang="en-GB" dirty="0"/>
          </a:p>
        </p:txBody>
      </p:sp>
    </p:spTree>
    <p:extLst>
      <p:ext uri="{BB962C8B-B14F-4D97-AF65-F5344CB8AC3E}">
        <p14:creationId xmlns:p14="http://schemas.microsoft.com/office/powerpoint/2010/main" val="12045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students plagiarise?</a:t>
            </a:r>
          </a:p>
        </p:txBody>
      </p:sp>
      <p:sp>
        <p:nvSpPr>
          <p:cNvPr id="3" name="Content Placeholder 2"/>
          <p:cNvSpPr>
            <a:spLocks noGrp="1"/>
          </p:cNvSpPr>
          <p:nvPr>
            <p:ph idx="1"/>
          </p:nvPr>
        </p:nvSpPr>
        <p:spPr/>
        <p:txBody>
          <a:bodyPr/>
          <a:lstStyle/>
          <a:p>
            <a:r>
              <a:rPr lang="en-GB" b="1" dirty="0"/>
              <a:t>Intentional plagiarism</a:t>
            </a:r>
          </a:p>
          <a:p>
            <a:r>
              <a:rPr lang="en-GB" dirty="0"/>
              <a:t>UK survey (JISCPAS, June 2004) - quarter of students have plagiarised(9% once, 16% more often)</a:t>
            </a:r>
          </a:p>
          <a:p>
            <a:r>
              <a:rPr lang="en-GB" b="1" dirty="0"/>
              <a:t>The main reasons: </a:t>
            </a:r>
          </a:p>
          <a:p>
            <a:r>
              <a:rPr lang="en-GB" dirty="0"/>
              <a:t>too much pressure (time/workload)</a:t>
            </a:r>
          </a:p>
          <a:p>
            <a:r>
              <a:rPr lang="en-GB" dirty="0"/>
              <a:t>easier to plagiarise than do the work</a:t>
            </a:r>
          </a:p>
          <a:p>
            <a:pPr marL="0" indent="0" algn="r">
              <a:buNone/>
            </a:pPr>
            <a:r>
              <a:rPr lang="en-GB" dirty="0"/>
              <a:t>(London Metropolitan University, 2017).</a:t>
            </a:r>
          </a:p>
          <a:p>
            <a:pPr marL="0" indent="0">
              <a:buNone/>
            </a:pPr>
            <a:endParaRPr lang="en-GB" dirty="0"/>
          </a:p>
          <a:p>
            <a:endParaRPr lang="en-GB" dirty="0"/>
          </a:p>
        </p:txBody>
      </p:sp>
    </p:spTree>
    <p:extLst>
      <p:ext uri="{BB962C8B-B14F-4D97-AF65-F5344CB8AC3E}">
        <p14:creationId xmlns:p14="http://schemas.microsoft.com/office/powerpoint/2010/main" val="3175050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students plagiarise?</a:t>
            </a:r>
          </a:p>
        </p:txBody>
      </p:sp>
      <p:sp>
        <p:nvSpPr>
          <p:cNvPr id="3" name="Content Placeholder 2"/>
          <p:cNvSpPr>
            <a:spLocks noGrp="1"/>
          </p:cNvSpPr>
          <p:nvPr>
            <p:ph idx="1"/>
          </p:nvPr>
        </p:nvSpPr>
        <p:spPr/>
        <p:txBody>
          <a:bodyPr>
            <a:normAutofit fontScale="85000" lnSpcReduction="20000"/>
          </a:bodyPr>
          <a:lstStyle/>
          <a:p>
            <a:r>
              <a:rPr lang="en-GB" b="1" dirty="0"/>
              <a:t>Other factors identified in the plagiarism literature</a:t>
            </a:r>
          </a:p>
          <a:p>
            <a:r>
              <a:rPr lang="en-GB" dirty="0"/>
              <a:t>overassessment</a:t>
            </a:r>
          </a:p>
          <a:p>
            <a:r>
              <a:rPr lang="en-GB" dirty="0"/>
              <a:t>poor time management; laziness</a:t>
            </a:r>
          </a:p>
          <a:p>
            <a:r>
              <a:rPr lang="en-GB" dirty="0"/>
              <a:t>pressures to succeed; fear of failure</a:t>
            </a:r>
          </a:p>
          <a:p>
            <a:r>
              <a:rPr lang="en-GB" dirty="0"/>
              <a:t>lack of language proficiency</a:t>
            </a:r>
          </a:p>
          <a:p>
            <a:r>
              <a:rPr lang="en-GB" dirty="0"/>
              <a:t>temptation due to internet (but few use essay services)</a:t>
            </a:r>
          </a:p>
          <a:p>
            <a:r>
              <a:rPr lang="en-GB" dirty="0"/>
              <a:t>belief that will not be caught, perception that offence/consequences not serious</a:t>
            </a:r>
          </a:p>
          <a:p>
            <a:r>
              <a:rPr lang="en-GB" dirty="0"/>
              <a:t>indifference to the course or topic (unmotivated)</a:t>
            </a:r>
          </a:p>
          <a:p>
            <a:pPr marL="0" indent="0">
              <a:buNone/>
            </a:pPr>
            <a:r>
              <a:rPr lang="en-GB" dirty="0"/>
              <a:t>(JISCPAS, 2004 cited in London Metropolitan University, 2017).</a:t>
            </a:r>
          </a:p>
          <a:p>
            <a:pPr marL="0" indent="0">
              <a:buNone/>
            </a:pPr>
            <a:endParaRPr lang="en-GB" dirty="0"/>
          </a:p>
        </p:txBody>
      </p:sp>
    </p:spTree>
    <p:extLst>
      <p:ext uri="{BB962C8B-B14F-4D97-AF65-F5344CB8AC3E}">
        <p14:creationId xmlns:p14="http://schemas.microsoft.com/office/powerpoint/2010/main" val="190349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students plagiarise?</a:t>
            </a:r>
          </a:p>
        </p:txBody>
      </p:sp>
      <p:sp>
        <p:nvSpPr>
          <p:cNvPr id="3" name="Content Placeholder 2"/>
          <p:cNvSpPr>
            <a:spLocks noGrp="1"/>
          </p:cNvSpPr>
          <p:nvPr>
            <p:ph idx="1"/>
          </p:nvPr>
        </p:nvSpPr>
        <p:spPr/>
        <p:txBody>
          <a:bodyPr>
            <a:normAutofit fontScale="85000" lnSpcReduction="20000"/>
          </a:bodyPr>
          <a:lstStyle/>
          <a:p>
            <a:r>
              <a:rPr lang="en-GB" b="1" dirty="0"/>
              <a:t>Unintentional plagiarism</a:t>
            </a:r>
          </a:p>
          <a:p>
            <a:r>
              <a:rPr lang="en-GB" dirty="0"/>
              <a:t>poor understanding/ignorance of referencing and plagiarism</a:t>
            </a:r>
          </a:p>
          <a:p>
            <a:r>
              <a:rPr lang="en-GB" dirty="0"/>
              <a:t>"surface" conceptions of learning as reproduction of knowledge</a:t>
            </a:r>
          </a:p>
          <a:p>
            <a:r>
              <a:rPr lang="en-GB" dirty="0"/>
              <a:t>failure to understand role of academic tasks in preparing them for future professional work</a:t>
            </a:r>
          </a:p>
          <a:p>
            <a:r>
              <a:rPr lang="en-GB" dirty="0"/>
              <a:t>carelessness (in note taking)</a:t>
            </a:r>
          </a:p>
          <a:p>
            <a:r>
              <a:rPr lang="en-GB" dirty="0"/>
              <a:t>prior education (schooling does not address attribution)</a:t>
            </a:r>
          </a:p>
          <a:p>
            <a:r>
              <a:rPr lang="en-GB" dirty="0"/>
              <a:t>cultural background</a:t>
            </a:r>
          </a:p>
          <a:p>
            <a:r>
              <a:rPr lang="en-GB" dirty="0"/>
              <a:t>working in a "second" language ("</a:t>
            </a:r>
            <a:r>
              <a:rPr lang="en-GB" dirty="0" err="1"/>
              <a:t>ventriloquising</a:t>
            </a:r>
            <a:r>
              <a:rPr lang="en-GB" dirty="0"/>
              <a:t>")</a:t>
            </a:r>
          </a:p>
          <a:p>
            <a:pPr marL="0" indent="0">
              <a:buNone/>
            </a:pPr>
            <a:r>
              <a:rPr lang="en-GB" dirty="0"/>
              <a:t>(London Metropolitan University, 2017).</a:t>
            </a:r>
          </a:p>
          <a:p>
            <a:pPr marL="0" indent="0">
              <a:buNone/>
            </a:pPr>
            <a:endParaRPr lang="en-GB" dirty="0"/>
          </a:p>
        </p:txBody>
      </p:sp>
    </p:spTree>
    <p:extLst>
      <p:ext uri="{BB962C8B-B14F-4D97-AF65-F5344CB8AC3E}">
        <p14:creationId xmlns:p14="http://schemas.microsoft.com/office/powerpoint/2010/main" val="78535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Preventing Plagiarism at UWTSD</a:t>
            </a:r>
          </a:p>
        </p:txBody>
      </p:sp>
      <p:sp>
        <p:nvSpPr>
          <p:cNvPr id="3" name="Content Placeholder 2"/>
          <p:cNvSpPr>
            <a:spLocks noGrp="1"/>
          </p:cNvSpPr>
          <p:nvPr>
            <p:ph idx="1"/>
          </p:nvPr>
        </p:nvSpPr>
        <p:spPr/>
        <p:txBody>
          <a:bodyPr/>
          <a:lstStyle/>
          <a:p>
            <a:r>
              <a:rPr lang="en-GB" dirty="0"/>
              <a:t>Make notes of your reference information as you go along, whilst you are reading.</a:t>
            </a:r>
          </a:p>
          <a:p>
            <a:r>
              <a:rPr lang="en-GB" dirty="0"/>
              <a:t>Reference your assignments following university guidelines.</a:t>
            </a:r>
          </a:p>
          <a:p>
            <a:r>
              <a:rPr lang="en-GB" dirty="0"/>
              <a:t>Avoid copying large sections of information.</a:t>
            </a:r>
          </a:p>
          <a:p>
            <a:r>
              <a:rPr lang="en-GB" dirty="0"/>
              <a:t>Learn how to paraphrase.</a:t>
            </a:r>
          </a:p>
          <a:p>
            <a:r>
              <a:rPr lang="en-GB" dirty="0"/>
              <a:t>Submit your draft and final assignment through the </a:t>
            </a:r>
            <a:r>
              <a:rPr lang="en-GB" dirty="0" err="1"/>
              <a:t>Turnitin</a:t>
            </a:r>
            <a:r>
              <a:rPr lang="en-GB" dirty="0"/>
              <a:t> links included within each module on Moodle.</a:t>
            </a:r>
          </a:p>
          <a:p>
            <a:r>
              <a:rPr lang="en-GB" dirty="0"/>
              <a:t>Look at your originality score – does it need to be reduced before final submission?</a:t>
            </a:r>
          </a:p>
        </p:txBody>
      </p:sp>
    </p:spTree>
    <p:extLst>
      <p:ext uri="{BB962C8B-B14F-4D97-AF65-F5344CB8AC3E}">
        <p14:creationId xmlns:p14="http://schemas.microsoft.com/office/powerpoint/2010/main" val="2953010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Preventing Plagiarism Course</a:t>
            </a:r>
          </a:p>
        </p:txBody>
      </p:sp>
      <p:sp>
        <p:nvSpPr>
          <p:cNvPr id="3" name="Content Placeholder 2"/>
          <p:cNvSpPr>
            <a:spLocks noGrp="1"/>
          </p:cNvSpPr>
          <p:nvPr>
            <p:ph idx="1"/>
          </p:nvPr>
        </p:nvSpPr>
        <p:spPr/>
        <p:txBody>
          <a:bodyPr/>
          <a:lstStyle/>
          <a:p>
            <a:r>
              <a:rPr lang="en-GB" dirty="0"/>
              <a:t>To learn more about Plagiarism take the Preventing Plagiarism course recommended by Sage in Burns and </a:t>
            </a:r>
            <a:r>
              <a:rPr lang="en-GB" dirty="0" err="1"/>
              <a:t>Sinfield</a:t>
            </a:r>
            <a:r>
              <a:rPr lang="en-GB" dirty="0"/>
              <a:t>, (2012) available at the link below.</a:t>
            </a:r>
          </a:p>
          <a:p>
            <a:r>
              <a:rPr lang="en-GB" dirty="0">
                <a:hlinkClick r:id="rId2"/>
              </a:rPr>
              <a:t>http://learning.londonmet.ac.uk/TLTC/learnhigher/Plagiarism/</a:t>
            </a:r>
            <a:endParaRPr lang="en-GB" dirty="0"/>
          </a:p>
          <a:p>
            <a:pPr marL="0" indent="0">
              <a:buNone/>
            </a:pPr>
            <a:endParaRPr lang="en-GB" dirty="0"/>
          </a:p>
        </p:txBody>
      </p:sp>
    </p:spTree>
    <p:extLst>
      <p:ext uri="{BB962C8B-B14F-4D97-AF65-F5344CB8AC3E}">
        <p14:creationId xmlns:p14="http://schemas.microsoft.com/office/powerpoint/2010/main" val="2816596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Burns, T. and </a:t>
            </a:r>
            <a:r>
              <a:rPr lang="en-GB" dirty="0" err="1"/>
              <a:t>Sinfield</a:t>
            </a:r>
            <a:r>
              <a:rPr lang="en-GB" dirty="0"/>
              <a:t>, S. (2012) </a:t>
            </a:r>
            <a:r>
              <a:rPr lang="en-GB" i="1" dirty="0"/>
              <a:t>Essential Study Skills: The complete Guide to Success at University. </a:t>
            </a:r>
            <a:r>
              <a:rPr lang="en-GB" dirty="0"/>
              <a:t>3</a:t>
            </a:r>
            <a:r>
              <a:rPr lang="en-GB" baseline="30000" dirty="0"/>
              <a:t>rd</a:t>
            </a:r>
            <a:r>
              <a:rPr lang="en-GB" dirty="0"/>
              <a:t> Edition. London: Sage.</a:t>
            </a:r>
          </a:p>
          <a:p>
            <a:r>
              <a:rPr lang="en-GB" dirty="0"/>
              <a:t>London Metropolitan University (2017) </a:t>
            </a:r>
            <a:r>
              <a:rPr lang="en-GB" i="1" dirty="0"/>
              <a:t>Preventing Plagiarism. </a:t>
            </a:r>
            <a:r>
              <a:rPr lang="en-GB" dirty="0"/>
              <a:t>[Online] Available at: http://learning.londonmet.ac.uk/TLTC/connorj/plagiarism/Staff/ (Accessed 26</a:t>
            </a:r>
            <a:r>
              <a:rPr lang="en-GB" baseline="30000" dirty="0"/>
              <a:t>th</a:t>
            </a:r>
            <a:r>
              <a:rPr lang="en-GB" dirty="0"/>
              <a:t> July 2017).</a:t>
            </a:r>
            <a:endParaRPr lang="en-GB" u="sng" dirty="0"/>
          </a:p>
        </p:txBody>
      </p:sp>
    </p:spTree>
    <p:extLst>
      <p:ext uri="{BB962C8B-B14F-4D97-AF65-F5344CB8AC3E}">
        <p14:creationId xmlns:p14="http://schemas.microsoft.com/office/powerpoint/2010/main" val="3585540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F769AD3B-90E4-4F81-9CF2-8BD9F607FEC3}" vid="{18F656D2-BE2F-4155-8430-D393897A45F9}"/>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1345039</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The bookstacks present on most slides  make this a good choice for students, teachers, reading enthusiasts, and others in education. This presentation template contains multiple slide layouts in widescreen format (16x9) and includes a sample table and chart that you can easily  modify.</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2011-11-26T00:00:00+00:00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AssetExpire xmlns="4873beb7-5857-4685-be1f-d57550cc96cc">2029-05-12T07:00:00+00:00</AssetExpire>
    <DSATActionTaken xmlns="4873beb7-5857-4685-be1f-d57550cc96cc" xsi:nil="true"/>
    <CSXSubmissionMarket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TP102787939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694216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LocMarketGroupTiers2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customXml/itemProps2.xml><?xml version="1.0" encoding="utf-8"?>
<ds:datastoreItem xmlns:ds="http://schemas.openxmlformats.org/officeDocument/2006/customXml" ds:itemID="{F301D382-32B0-43EE-932C-28906AF37617}">
  <ds:schemaRefs>
    <ds:schemaRef ds:uri="http://schemas.microsoft.com/office/2006/metadata/properties"/>
    <ds:schemaRef ds:uri="http://schemas.openxmlformats.org/package/2006/metadata/core-properties"/>
    <ds:schemaRef ds:uri="http://purl.org/dc/terms/"/>
    <ds:schemaRef ds:uri="http://schemas.microsoft.com/office/2006/documentManagement/types"/>
    <ds:schemaRef ds:uri="4873beb7-5857-4685-be1f-d57550cc96cc"/>
    <ds:schemaRef ds:uri="http://www.w3.org/XML/1998/namespace"/>
    <ds:schemaRef ds:uri="http://purl.org/dc/dcmitype/"/>
    <ds:schemaRef ds:uri="http://schemas.microsoft.com/office/infopath/2007/PartnerControls"/>
    <ds:schemaRef ds:uri="http://purl.org/dc/elements/1.1/"/>
  </ds:schemaRefs>
</ds:datastoreItem>
</file>

<file path=customXml/itemProps3.xml><?xml version="1.0" encoding="utf-8"?>
<ds:datastoreItem xmlns:ds="http://schemas.openxmlformats.org/officeDocument/2006/customXml" ds:itemID="{BBB5C329-08A6-4E5E-AEF1-A97828C87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109</TotalTime>
  <Words>745</Words>
  <Application>Microsoft Office PowerPoint</Application>
  <PresentationFormat>Custom</PresentationFormat>
  <Paragraphs>64</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Books 16x9</vt:lpstr>
      <vt:lpstr>Plagiarism</vt:lpstr>
      <vt:lpstr>What does plagiarism mean?</vt:lpstr>
      <vt:lpstr>Plagiarism means …</vt:lpstr>
      <vt:lpstr>So what?</vt:lpstr>
      <vt:lpstr>So what?</vt:lpstr>
      <vt:lpstr>Student Views on Plagiarism</vt:lpstr>
      <vt:lpstr>Why do students plagiarise?</vt:lpstr>
      <vt:lpstr>Why do students plagiarise?</vt:lpstr>
      <vt:lpstr>Why do students plagiarise?</vt:lpstr>
      <vt:lpstr>Preventing Plagiarism at UWTSD</vt:lpstr>
      <vt:lpstr>Preventing Plagiarism Course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Plagiarism</dc:title>
  <dc:creator>Karen Hudson</dc:creator>
  <cp:lastModifiedBy>Karen Hudson</cp:lastModifiedBy>
  <cp:revision>12</cp:revision>
  <cp:lastPrinted>2017-07-31T08:46:00Z</cp:lastPrinted>
  <dcterms:created xsi:type="dcterms:W3CDTF">2017-07-26T10:17:27Z</dcterms:created>
  <dcterms:modified xsi:type="dcterms:W3CDTF">2019-11-29T16:18:16Z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