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318" r:id="rId3"/>
    <p:sldId id="266" r:id="rId4"/>
    <p:sldId id="287" r:id="rId5"/>
    <p:sldId id="283" r:id="rId6"/>
    <p:sldId id="288" r:id="rId7"/>
    <p:sldId id="263" r:id="rId8"/>
    <p:sldId id="289" r:id="rId9"/>
    <p:sldId id="279" r:id="rId10"/>
    <p:sldId id="274" r:id="rId11"/>
    <p:sldId id="258" r:id="rId12"/>
    <p:sldId id="265" r:id="rId13"/>
    <p:sldId id="259" r:id="rId14"/>
    <p:sldId id="267" r:id="rId15"/>
    <p:sldId id="311" r:id="rId16"/>
    <p:sldId id="312" r:id="rId17"/>
    <p:sldId id="314" r:id="rId18"/>
    <p:sldId id="315" r:id="rId19"/>
    <p:sldId id="316" r:id="rId20"/>
    <p:sldId id="317" r:id="rId21"/>
    <p:sldId id="262" r:id="rId22"/>
    <p:sldId id="257" r:id="rId23"/>
    <p:sldId id="280" r:id="rId24"/>
    <p:sldId id="294" r:id="rId25"/>
    <p:sldId id="275" r:id="rId26"/>
    <p:sldId id="302" r:id="rId27"/>
    <p:sldId id="305" r:id="rId28"/>
    <p:sldId id="306" r:id="rId29"/>
    <p:sldId id="26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7CFFB"/>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5" autoAdjust="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21AC4F-F029-4D59-B65F-069AE21B10FA}" type="datetimeFigureOut">
              <a:rPr lang="en-GB" smtClean="0"/>
              <a:pPr/>
              <a:t>02/12/2011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8B5D0E-5731-4F8C-9ACF-E08BBACB410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8B5D0E-5731-4F8C-9ACF-E08BBACB4106}"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12/2/2011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12/2/2011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12/2/2011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12/2/2011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12/2/2011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fade/>
  </p:transition>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371600"/>
            <a:ext cx="8153400" cy="1828800"/>
          </a:xfrm>
        </p:spPr>
        <p:txBody>
          <a:bodyPr>
            <a:normAutofit/>
          </a:bodyPr>
          <a:lstStyle/>
          <a:p>
            <a:r>
              <a:rPr lang="en-GB" sz="4800" dirty="0" smtClean="0"/>
              <a:t>Environmental Criticism 1</a:t>
            </a:r>
            <a:endParaRPr lang="en-GB" sz="4800" dirty="0"/>
          </a:p>
        </p:txBody>
      </p:sp>
      <p:sp>
        <p:nvSpPr>
          <p:cNvPr id="3" name="Subtitle 2"/>
          <p:cNvSpPr>
            <a:spLocks noGrp="1"/>
          </p:cNvSpPr>
          <p:nvPr>
            <p:ph type="subTitle" idx="1"/>
          </p:nvPr>
        </p:nvSpPr>
        <p:spPr/>
        <p:txBody>
          <a:bodyPr/>
          <a:lstStyle/>
          <a:p>
            <a:r>
              <a:rPr lang="en-GB" dirty="0" smtClean="0"/>
              <a:t>An emerging field of research</a:t>
            </a:r>
          </a:p>
          <a:p>
            <a:r>
              <a:rPr lang="en-GB" dirty="0" smtClean="0"/>
              <a:t>Louise Squire, 2011 </a:t>
            </a:r>
            <a:endParaRPr lang="en-GB" dirty="0"/>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The postmodern and the global</a:t>
            </a:r>
            <a:endParaRPr lang="en-GB" dirty="0"/>
          </a:p>
        </p:txBody>
      </p:sp>
      <p:sp>
        <p:nvSpPr>
          <p:cNvPr id="3" name="Content Placeholder 2"/>
          <p:cNvSpPr>
            <a:spLocks noGrp="1"/>
          </p:cNvSpPr>
          <p:nvPr>
            <p:ph idx="1"/>
          </p:nvPr>
        </p:nvSpPr>
        <p:spPr>
          <a:xfrm>
            <a:off x="457200" y="2133600"/>
            <a:ext cx="8229600" cy="3124200"/>
          </a:xfrm>
        </p:spPr>
        <p:txBody>
          <a:bodyPr>
            <a:normAutofit/>
          </a:bodyPr>
          <a:lstStyle/>
          <a:p>
            <a:pPr>
              <a:buNone/>
            </a:pPr>
            <a:r>
              <a:rPr lang="en-GB" sz="3200" dirty="0" smtClean="0"/>
              <a:t>	Think back though the 20</a:t>
            </a:r>
            <a:r>
              <a:rPr lang="en-GB" sz="3200" baseline="30000" dirty="0" smtClean="0"/>
              <a:t>th</a:t>
            </a:r>
            <a:r>
              <a:rPr lang="en-GB" sz="3200" dirty="0" smtClean="0"/>
              <a:t> / 21</a:t>
            </a:r>
            <a:r>
              <a:rPr lang="en-GB" sz="3200" baseline="30000" dirty="0" smtClean="0"/>
              <a:t>st</a:t>
            </a:r>
            <a:r>
              <a:rPr lang="en-GB" sz="3200" dirty="0" smtClean="0"/>
              <a:t> Century and the issues that have been driving the concerns of the contemporary. </a:t>
            </a:r>
          </a:p>
          <a:p>
            <a:pPr algn="ctr"/>
            <a:r>
              <a:rPr lang="en-GB" sz="3200" dirty="0" smtClean="0"/>
              <a:t>What are they? </a:t>
            </a:r>
          </a:p>
          <a:p>
            <a:pPr algn="ctr"/>
            <a:r>
              <a:rPr lang="en-GB" sz="3200" dirty="0" smtClean="0"/>
              <a:t>Where are they going? </a:t>
            </a:r>
            <a:endParaRPr lang="en-GB" sz="32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5867400" cy="515112"/>
          </a:xfrm>
        </p:spPr>
        <p:txBody>
          <a:bodyPr>
            <a:noAutofit/>
          </a:bodyPr>
          <a:lstStyle/>
          <a:p>
            <a:pPr algn="ctr"/>
            <a:r>
              <a:rPr lang="en-GB" sz="3600" dirty="0" smtClean="0"/>
              <a:t>Environmental “Crisis”</a:t>
            </a:r>
            <a:endParaRPr lang="en-GB" sz="3200" dirty="0"/>
          </a:p>
        </p:txBody>
      </p:sp>
      <p:sp>
        <p:nvSpPr>
          <p:cNvPr id="3" name="Content Placeholder 2"/>
          <p:cNvSpPr>
            <a:spLocks noGrp="1"/>
          </p:cNvSpPr>
          <p:nvPr>
            <p:ph idx="1"/>
          </p:nvPr>
        </p:nvSpPr>
        <p:spPr>
          <a:xfrm>
            <a:off x="457200" y="1295400"/>
            <a:ext cx="8229600" cy="5562600"/>
          </a:xfrm>
        </p:spPr>
        <p:txBody>
          <a:bodyPr>
            <a:normAutofit fontScale="92500" lnSpcReduction="20000"/>
          </a:bodyPr>
          <a:lstStyle/>
          <a:p>
            <a:r>
              <a:rPr lang="en-GB" dirty="0" smtClean="0"/>
              <a:t>The emergence of an idea </a:t>
            </a:r>
          </a:p>
          <a:p>
            <a:pPr lvl="1"/>
            <a:r>
              <a:rPr lang="en-GB" dirty="0" smtClean="0"/>
              <a:t>Rachel Carson’s </a:t>
            </a:r>
            <a:r>
              <a:rPr lang="en-GB" i="1" dirty="0" smtClean="0"/>
              <a:t>Silent Spring </a:t>
            </a:r>
            <a:r>
              <a:rPr lang="en-GB" dirty="0" smtClean="0"/>
              <a:t>(1962) (Toxins) – acid rain, deforestation ...</a:t>
            </a:r>
          </a:p>
          <a:p>
            <a:pPr lvl="1"/>
            <a:r>
              <a:rPr lang="en-GB" dirty="0" smtClean="0"/>
              <a:t>Al Gore </a:t>
            </a:r>
            <a:r>
              <a:rPr lang="en-GB" i="1" dirty="0" smtClean="0"/>
              <a:t>An Inconvenient Truth </a:t>
            </a:r>
            <a:r>
              <a:rPr lang="en-GB" dirty="0" smtClean="0"/>
              <a:t>(climate change)</a:t>
            </a:r>
          </a:p>
          <a:p>
            <a:pPr lvl="1"/>
            <a:r>
              <a:rPr lang="en-GB" i="1" dirty="0" smtClean="0"/>
              <a:t>The Day After Tomorrow </a:t>
            </a:r>
            <a:r>
              <a:rPr lang="en-GB" dirty="0" smtClean="0"/>
              <a:t>(climate change)</a:t>
            </a:r>
            <a:endParaRPr lang="en-GB" i="1" dirty="0" smtClean="0"/>
          </a:p>
          <a:p>
            <a:r>
              <a:rPr lang="en-GB" dirty="0" smtClean="0"/>
              <a:t>Crisis – what “crisis”?</a:t>
            </a:r>
          </a:p>
          <a:p>
            <a:r>
              <a:rPr lang="en-GB" dirty="0" smtClean="0"/>
              <a:t>The “apocalyptic “</a:t>
            </a:r>
          </a:p>
          <a:p>
            <a:pPr lvl="1"/>
            <a:r>
              <a:rPr lang="en-GB" dirty="0" smtClean="0"/>
              <a:t>Paul </a:t>
            </a:r>
            <a:r>
              <a:rPr lang="en-GB" dirty="0" err="1" smtClean="0"/>
              <a:t>Erlich</a:t>
            </a:r>
            <a:r>
              <a:rPr lang="en-GB" dirty="0" smtClean="0"/>
              <a:t> – </a:t>
            </a:r>
            <a:r>
              <a:rPr lang="en-GB" i="1" dirty="0" smtClean="0"/>
              <a:t>The Population Bomb </a:t>
            </a:r>
            <a:r>
              <a:rPr lang="en-GB" dirty="0" smtClean="0"/>
              <a:t>(1972)</a:t>
            </a:r>
          </a:p>
          <a:p>
            <a:pPr lvl="2"/>
            <a:r>
              <a:rPr lang="en-GB" dirty="0" smtClean="0"/>
              <a:t>Neo-Malthusian / humanity as a cancer </a:t>
            </a:r>
          </a:p>
          <a:p>
            <a:pPr lvl="2"/>
            <a:r>
              <a:rPr lang="en-GB" dirty="0" smtClean="0"/>
              <a:t>The Irish potato famine of 1845 / issue of environmental justice</a:t>
            </a:r>
          </a:p>
          <a:p>
            <a:pPr lvl="2">
              <a:lnSpc>
                <a:spcPct val="120000"/>
              </a:lnSpc>
              <a:spcBef>
                <a:spcPts val="0"/>
              </a:spcBef>
              <a:buNone/>
            </a:pPr>
            <a:r>
              <a:rPr lang="en-GB" dirty="0" smtClean="0"/>
              <a:t>	“Over a million people starved to death or died of diseases of malnutrition ... </a:t>
            </a:r>
          </a:p>
          <a:p>
            <a:pPr lvl="2">
              <a:lnSpc>
                <a:spcPct val="120000"/>
              </a:lnSpc>
              <a:spcBef>
                <a:spcPts val="0"/>
              </a:spcBef>
              <a:buNone/>
            </a:pPr>
            <a:r>
              <a:rPr lang="en-GB" dirty="0" smtClean="0"/>
              <a:t>	Ireland continued to export food throughout the famine ... control of the surplus lay with British and Anglo-Irish landlords. Irish peasants were not simply short of food, but short of money, land and power” (Greg </a:t>
            </a:r>
            <a:r>
              <a:rPr lang="en-GB" dirty="0" err="1" smtClean="0"/>
              <a:t>Garrard</a:t>
            </a:r>
            <a:r>
              <a:rPr lang="en-GB" dirty="0" smtClean="0"/>
              <a:t> 2004, 97)</a:t>
            </a:r>
          </a:p>
          <a:p>
            <a:pPr lvl="1"/>
            <a:r>
              <a:rPr lang="en-GB" dirty="0" smtClean="0"/>
              <a:t>Apocalypse in literature </a:t>
            </a:r>
          </a:p>
          <a:p>
            <a:pPr lvl="1"/>
            <a:r>
              <a:rPr lang="en-GB" dirty="0" smtClean="0"/>
              <a:t>Cormac McCarthy’s </a:t>
            </a:r>
            <a:r>
              <a:rPr lang="en-GB" i="1" dirty="0" smtClean="0"/>
              <a:t>The Road </a:t>
            </a:r>
            <a:r>
              <a:rPr lang="en-GB" dirty="0" smtClean="0"/>
              <a:t>; </a:t>
            </a:r>
            <a:r>
              <a:rPr lang="en-GB" i="1" dirty="0" smtClean="0"/>
              <a:t>Day of the </a:t>
            </a:r>
            <a:r>
              <a:rPr lang="en-GB" i="1" dirty="0" err="1" smtClean="0"/>
              <a:t>Triffids</a:t>
            </a:r>
            <a:r>
              <a:rPr lang="en-GB" i="1" dirty="0" smtClean="0"/>
              <a:t> </a:t>
            </a:r>
            <a:r>
              <a:rPr lang="en-GB" dirty="0" smtClean="0"/>
              <a:t>;</a:t>
            </a:r>
            <a:r>
              <a:rPr lang="en-GB" i="1" dirty="0" smtClean="0"/>
              <a:t> War of the Worlds</a:t>
            </a:r>
          </a:p>
          <a:p>
            <a:r>
              <a:rPr lang="en-GB" dirty="0" smtClean="0"/>
              <a:t>Literature, “sustainability” and the human predicament  (scale)</a:t>
            </a:r>
          </a:p>
          <a:p>
            <a:pPr lvl="1"/>
            <a:endParaRPr lang="en-GB" dirty="0" smtClean="0"/>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1219200"/>
          </a:xfrm>
        </p:spPr>
        <p:txBody>
          <a:bodyPr>
            <a:normAutofit fontScale="90000"/>
          </a:bodyPr>
          <a:lstStyle/>
          <a:p>
            <a:pPr algn="ctr"/>
            <a:r>
              <a:rPr lang="en-GB" dirty="0" smtClean="0"/>
              <a:t>Environmental criticism</a:t>
            </a:r>
            <a:br>
              <a:rPr lang="en-GB" dirty="0" smtClean="0"/>
            </a:br>
            <a:r>
              <a:rPr lang="en-GB" dirty="0" smtClean="0"/>
              <a:t> or ecocriticism </a:t>
            </a:r>
            <a:endParaRPr lang="en-GB" dirty="0"/>
          </a:p>
        </p:txBody>
      </p:sp>
      <p:sp>
        <p:nvSpPr>
          <p:cNvPr id="3" name="Content Placeholder 2"/>
          <p:cNvSpPr>
            <a:spLocks noGrp="1"/>
          </p:cNvSpPr>
          <p:nvPr>
            <p:ph idx="1"/>
          </p:nvPr>
        </p:nvSpPr>
        <p:spPr>
          <a:xfrm>
            <a:off x="381000" y="2438400"/>
            <a:ext cx="8305800" cy="4114800"/>
          </a:xfrm>
        </p:spPr>
        <p:txBody>
          <a:bodyPr>
            <a:normAutofit fontScale="92500" lnSpcReduction="20000"/>
          </a:bodyPr>
          <a:lstStyle/>
          <a:p>
            <a:pPr algn="ctr">
              <a:buNone/>
            </a:pPr>
            <a:r>
              <a:rPr lang="en-GB" sz="3600" dirty="0" smtClean="0"/>
              <a:t>	An ‘emerging’ research area in literary theory faces the challenges to both society and literary scholarship engendered by “environmental crisis” and global warming</a:t>
            </a:r>
          </a:p>
          <a:p>
            <a:pPr algn="ctr">
              <a:buNone/>
            </a:pPr>
            <a:endParaRPr lang="en-GB" sz="2000" dirty="0" smtClean="0"/>
          </a:p>
          <a:p>
            <a:pPr algn="ctr">
              <a:lnSpc>
                <a:spcPct val="110000"/>
              </a:lnSpc>
              <a:spcBef>
                <a:spcPts val="0"/>
              </a:spcBef>
              <a:buNone/>
            </a:pPr>
            <a:r>
              <a:rPr lang="en-GB" sz="3600" dirty="0" smtClean="0"/>
              <a:t>ASLE-UKI</a:t>
            </a:r>
          </a:p>
          <a:p>
            <a:pPr algn="ctr">
              <a:lnSpc>
                <a:spcPct val="110000"/>
              </a:lnSpc>
              <a:spcBef>
                <a:spcPts val="0"/>
              </a:spcBef>
              <a:buNone/>
            </a:pPr>
            <a:r>
              <a:rPr lang="en-GB" sz="3600" dirty="0" smtClean="0"/>
              <a:t>Association of the Study </a:t>
            </a:r>
          </a:p>
          <a:p>
            <a:pPr algn="ctr">
              <a:lnSpc>
                <a:spcPct val="110000"/>
              </a:lnSpc>
              <a:spcBef>
                <a:spcPts val="0"/>
              </a:spcBef>
              <a:buNone/>
            </a:pPr>
            <a:r>
              <a:rPr lang="en-GB" sz="3600" dirty="0" smtClean="0"/>
              <a:t>of Literature and Environment</a:t>
            </a:r>
          </a:p>
          <a:p>
            <a:pPr algn="ctr">
              <a:lnSpc>
                <a:spcPct val="110000"/>
              </a:lnSpc>
              <a:spcBef>
                <a:spcPts val="0"/>
              </a:spcBef>
              <a:buNone/>
            </a:pPr>
            <a:r>
              <a:rPr lang="en-GB" sz="3600" dirty="0" smtClean="0"/>
              <a:t>Journal: </a:t>
            </a:r>
            <a:r>
              <a:rPr lang="en-GB" sz="3600" i="1" dirty="0" smtClean="0"/>
              <a:t>Green Letters </a:t>
            </a:r>
          </a:p>
          <a:p>
            <a:pPr algn="ctr">
              <a:buNone/>
            </a:pPr>
            <a:endParaRPr lang="en-GB" sz="3600" dirty="0"/>
          </a:p>
        </p:txBody>
      </p:sp>
    </p:spTree>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638800"/>
          </a:xfrm>
        </p:spPr>
        <p:txBody>
          <a:bodyPr>
            <a:normAutofit lnSpcReduction="10000"/>
          </a:bodyPr>
          <a:lstStyle/>
          <a:p>
            <a:pPr>
              <a:buNone/>
            </a:pPr>
            <a:r>
              <a:rPr lang="en-GB" dirty="0" smtClean="0"/>
              <a:t>	‘Ecocriticism, the study of human-nature relations in literature, film and other cultural expressions, has rapidly become established in the field of literary theory since its inception in the early 1990s. </a:t>
            </a:r>
            <a:r>
              <a:rPr lang="en-GB" dirty="0" err="1" smtClean="0"/>
              <a:t>Ecocritics</a:t>
            </a:r>
            <a:r>
              <a:rPr lang="en-GB" dirty="0" smtClean="0"/>
              <a:t> initially focused on American nature writing, the British Romantics and environmentally oriented non-fiction. In recent years, however, </a:t>
            </a:r>
            <a:r>
              <a:rPr lang="en-GB" dirty="0" err="1" smtClean="0"/>
              <a:t>ecocritics</a:t>
            </a:r>
            <a:r>
              <a:rPr lang="en-GB" dirty="0" smtClean="0"/>
              <a:t> have broadened this scope to include the study of earlier literary works, such as Shakespeare's plays and texts produced outside of the Anglo-American world. After two decades, </a:t>
            </a:r>
            <a:r>
              <a:rPr lang="en-GB" dirty="0" err="1" smtClean="0"/>
              <a:t>ecocritics</a:t>
            </a:r>
            <a:r>
              <a:rPr lang="en-GB" dirty="0" smtClean="0"/>
              <a:t> are forging new paths by taking interdisciplinary approaches, informed by, for example, risk theory, queer studies and </a:t>
            </a:r>
            <a:r>
              <a:rPr lang="en-GB" dirty="0" err="1" smtClean="0"/>
              <a:t>postcolonialism</a:t>
            </a:r>
            <a:r>
              <a:rPr lang="en-GB" dirty="0" smtClean="0"/>
              <a:t>. As such, ecocriticism has also come to be at the forefront of current trends in the study of literatures in English</a:t>
            </a:r>
            <a:r>
              <a:rPr lang="en-GB" sz="2800" dirty="0" smtClean="0"/>
              <a:t>.’ </a:t>
            </a:r>
          </a:p>
          <a:p>
            <a:pPr>
              <a:buNone/>
            </a:pPr>
            <a:r>
              <a:rPr lang="en-GB" sz="2800" dirty="0" smtClean="0"/>
              <a:t>					</a:t>
            </a:r>
            <a:r>
              <a:rPr lang="en-GB" dirty="0" smtClean="0"/>
              <a:t>(</a:t>
            </a:r>
            <a:r>
              <a:rPr lang="en-GB" dirty="0" err="1" smtClean="0"/>
              <a:t>Bracke</a:t>
            </a:r>
            <a:r>
              <a:rPr lang="en-GB" dirty="0" smtClean="0"/>
              <a:t> &amp; </a:t>
            </a:r>
            <a:r>
              <a:rPr lang="en-GB" dirty="0" err="1" smtClean="0"/>
              <a:t>Corporaal</a:t>
            </a:r>
            <a:r>
              <a:rPr lang="en-GB" dirty="0" smtClean="0"/>
              <a:t> 2010, 709)</a:t>
            </a:r>
          </a:p>
          <a:p>
            <a:pPr>
              <a:buNone/>
            </a:pPr>
            <a:endParaRPr lang="en-GB" dirty="0"/>
          </a:p>
        </p:txBody>
      </p:sp>
    </p:spTree>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8229600" cy="1143000"/>
          </a:xfrm>
        </p:spPr>
        <p:txBody>
          <a:bodyPr/>
          <a:lstStyle/>
          <a:p>
            <a:pPr algn="ctr"/>
            <a:r>
              <a:rPr lang="en-GB" dirty="0" smtClean="0"/>
              <a:t>Some current ideas:</a:t>
            </a:r>
            <a:endParaRPr lang="en-GB" dirty="0"/>
          </a:p>
        </p:txBody>
      </p:sp>
      <p:sp>
        <p:nvSpPr>
          <p:cNvPr id="3" name="Content Placeholder 2"/>
          <p:cNvSpPr>
            <a:spLocks noGrp="1"/>
          </p:cNvSpPr>
          <p:nvPr>
            <p:ph idx="1"/>
          </p:nvPr>
        </p:nvSpPr>
        <p:spPr>
          <a:xfrm>
            <a:off x="457200" y="2590800"/>
            <a:ext cx="8229600" cy="3733800"/>
          </a:xfrm>
        </p:spPr>
        <p:txBody>
          <a:bodyPr>
            <a:normAutofit/>
          </a:bodyPr>
          <a:lstStyle/>
          <a:p>
            <a:pPr algn="ctr">
              <a:buNone/>
            </a:pPr>
            <a:r>
              <a:rPr lang="en-GB" sz="3600" dirty="0" smtClean="0"/>
              <a:t>	</a:t>
            </a:r>
          </a:p>
          <a:p>
            <a:pPr algn="ctr">
              <a:buNone/>
            </a:pPr>
            <a:r>
              <a:rPr lang="en-GB" sz="3600" dirty="0" smtClean="0"/>
              <a:t>The Anthropocene </a:t>
            </a:r>
          </a:p>
          <a:p>
            <a:pPr algn="ctr">
              <a:buNone/>
            </a:pPr>
            <a:r>
              <a:rPr lang="en-GB" sz="3600" dirty="0" smtClean="0"/>
              <a:t>	The end of externality </a:t>
            </a:r>
          </a:p>
          <a:p>
            <a:pPr algn="ctr">
              <a:buNone/>
            </a:pPr>
            <a:r>
              <a:rPr lang="en-GB" sz="3600" dirty="0" smtClean="0"/>
              <a:t>	</a:t>
            </a:r>
            <a:r>
              <a:rPr lang="en-GB" sz="3600" dirty="0" err="1" smtClean="0"/>
              <a:t>Hyperobjects</a:t>
            </a:r>
            <a:r>
              <a:rPr lang="en-GB" sz="3600" dirty="0" smtClean="0"/>
              <a:t> </a:t>
            </a:r>
            <a:endParaRPr lang="en-GB" sz="3600" dirty="0"/>
          </a:p>
        </p:txBody>
      </p:sp>
    </p:spTree>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dirty="0" smtClean="0"/>
              <a:t>The Anthropocene</a:t>
            </a:r>
            <a:endParaRPr lang="en-GB" dirty="0"/>
          </a:p>
        </p:txBody>
      </p:sp>
      <p:sp>
        <p:nvSpPr>
          <p:cNvPr id="3" name="Content Placeholder 2"/>
          <p:cNvSpPr>
            <a:spLocks noGrp="1"/>
          </p:cNvSpPr>
          <p:nvPr>
            <p:ph idx="1"/>
          </p:nvPr>
        </p:nvSpPr>
        <p:spPr>
          <a:xfrm>
            <a:off x="457200" y="1752600"/>
            <a:ext cx="8229600" cy="4572000"/>
          </a:xfrm>
        </p:spPr>
        <p:txBody>
          <a:bodyPr>
            <a:normAutofit lnSpcReduction="10000"/>
          </a:bodyPr>
          <a:lstStyle/>
          <a:p>
            <a:pPr algn="just">
              <a:buNone/>
            </a:pPr>
            <a:r>
              <a:rPr lang="en-GB" dirty="0" smtClean="0"/>
              <a:t>	‘The Anthropocene is a term first coined by the atmospheric scientist Paul J. </a:t>
            </a:r>
            <a:r>
              <a:rPr lang="en-GB" dirty="0" err="1" smtClean="0"/>
              <a:t>Crutzen</a:t>
            </a:r>
            <a:r>
              <a:rPr lang="en-GB" dirty="0" smtClean="0"/>
              <a:t> as  the suggested name for that geological epoch in which humanity plays a crucial if often incalculable role in the planet’s ecology and geology.’ </a:t>
            </a:r>
          </a:p>
          <a:p>
            <a:pPr algn="just">
              <a:buNone/>
            </a:pPr>
            <a:r>
              <a:rPr lang="en-GB" dirty="0" smtClean="0"/>
              <a:t>						(Timothy Clark 2011)</a:t>
            </a:r>
          </a:p>
          <a:p>
            <a:pPr algn="just">
              <a:buNone/>
            </a:pPr>
            <a:endParaRPr lang="en-GB" sz="800" dirty="0" smtClean="0"/>
          </a:p>
          <a:p>
            <a:pPr algn="just">
              <a:buNone/>
            </a:pPr>
            <a:r>
              <a:rPr lang="en-GB" dirty="0" smtClean="0"/>
              <a:t>	‘The term Anthropocene ... Suggests that the Earth has now left its natural geological epoch, the present interglacial state called the Holocene. Human activities have become so pervasive and profound that they rival the great forces of nature and are pushing the Earth into planetary </a:t>
            </a:r>
            <a:r>
              <a:rPr lang="en-GB" i="1" dirty="0" smtClean="0"/>
              <a:t>terra incognita</a:t>
            </a:r>
            <a:r>
              <a:rPr lang="en-GB" dirty="0" smtClean="0"/>
              <a:t>.’ </a:t>
            </a:r>
          </a:p>
          <a:p>
            <a:pPr>
              <a:buNone/>
            </a:pPr>
            <a:r>
              <a:rPr lang="en-GB" dirty="0" smtClean="0"/>
              <a:t>				(Steffen, </a:t>
            </a:r>
            <a:r>
              <a:rPr lang="en-GB" dirty="0" err="1" smtClean="0"/>
              <a:t>Crutzen</a:t>
            </a:r>
            <a:r>
              <a:rPr lang="en-GB" dirty="0" smtClean="0"/>
              <a:t> and McNeill 2007, 614)</a:t>
            </a:r>
            <a:endParaRPr lang="en-GB" dirty="0"/>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end of externality” </a:t>
            </a:r>
            <a:endParaRPr lang="en-GB" dirty="0"/>
          </a:p>
        </p:txBody>
      </p:sp>
      <p:sp>
        <p:nvSpPr>
          <p:cNvPr id="3" name="Content Placeholder 2"/>
          <p:cNvSpPr>
            <a:spLocks noGrp="1"/>
          </p:cNvSpPr>
          <p:nvPr>
            <p:ph idx="1"/>
          </p:nvPr>
        </p:nvSpPr>
        <p:spPr>
          <a:xfrm>
            <a:off x="457200" y="2209800"/>
            <a:ext cx="8229600" cy="4114800"/>
          </a:xfrm>
        </p:spPr>
        <p:txBody>
          <a:bodyPr/>
          <a:lstStyle/>
          <a:p>
            <a:pPr>
              <a:buNone/>
            </a:pPr>
            <a:r>
              <a:rPr lang="en-GB" dirty="0" smtClean="0"/>
              <a:t>	Timothy Clark, discussing David Wood’s term ‘The end of externality’, states: </a:t>
            </a:r>
          </a:p>
          <a:p>
            <a:pPr>
              <a:buNone/>
            </a:pPr>
            <a:endParaRPr lang="en-GB" dirty="0" smtClean="0"/>
          </a:p>
          <a:p>
            <a:pPr algn="just">
              <a:buNone/>
            </a:pPr>
            <a:r>
              <a:rPr lang="en-GB" dirty="0" smtClean="0"/>
              <a:t>	“The end of ‘externality’ means that the consequences of human action do not go away any more. They build up with destructive effects in the air and in the street ... The primary human reality is becoming more and more a realm of inherited and accumulating accidents, after-effects and long term repercussions.”</a:t>
            </a:r>
          </a:p>
          <a:p>
            <a:pPr>
              <a:buNone/>
            </a:pPr>
            <a:r>
              <a:rPr lang="en-GB" dirty="0" smtClean="0"/>
              <a:t>						(Timothy Clark 2008, 48)</a:t>
            </a:r>
          </a:p>
          <a:p>
            <a:endParaRPr lang="en-GB" dirty="0"/>
          </a:p>
        </p:txBody>
      </p:sp>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066800"/>
          </a:xfrm>
        </p:spPr>
        <p:txBody>
          <a:bodyPr>
            <a:normAutofit/>
          </a:bodyPr>
          <a:lstStyle/>
          <a:p>
            <a:pPr algn="ctr"/>
            <a:r>
              <a:rPr lang="en-GB" sz="4800" dirty="0" smtClean="0"/>
              <a:t>Climate change as hyper-object</a:t>
            </a:r>
            <a:endParaRPr lang="en-GB" sz="4800" dirty="0"/>
          </a:p>
        </p:txBody>
      </p:sp>
      <p:sp>
        <p:nvSpPr>
          <p:cNvPr id="3" name="Content Placeholder 2"/>
          <p:cNvSpPr>
            <a:spLocks noGrp="1"/>
          </p:cNvSpPr>
          <p:nvPr>
            <p:ph idx="1"/>
          </p:nvPr>
        </p:nvSpPr>
        <p:spPr>
          <a:xfrm>
            <a:off x="457200" y="2286000"/>
            <a:ext cx="8229600" cy="4191000"/>
          </a:xfrm>
        </p:spPr>
        <p:txBody>
          <a:bodyPr>
            <a:normAutofit/>
          </a:bodyPr>
          <a:lstStyle/>
          <a:p>
            <a:pPr>
              <a:buNone/>
            </a:pPr>
            <a:r>
              <a:rPr lang="en-GB" dirty="0" smtClean="0"/>
              <a:t>	“</a:t>
            </a:r>
            <a:r>
              <a:rPr lang="en-GB" dirty="0" err="1" smtClean="0"/>
              <a:t>Hyperobjects</a:t>
            </a:r>
            <a:r>
              <a:rPr lang="en-GB" dirty="0" smtClean="0"/>
              <a:t> do not rot in our lifetimes. They do not burn without themselves burning (releasing radiation, dioxins, and so on). The ecological thought must think of the future of these objects, these toxic things that appear almost more real than reality itself, like the acidic blood of the Alien in Ridley Scott’s film.”</a:t>
            </a:r>
          </a:p>
          <a:p>
            <a:pPr>
              <a:buNone/>
            </a:pPr>
            <a:endParaRPr lang="en-GB" sz="1800" dirty="0" smtClean="0"/>
          </a:p>
          <a:p>
            <a:pPr>
              <a:buNone/>
            </a:pPr>
            <a:r>
              <a:rPr lang="en-GB" dirty="0" smtClean="0"/>
              <a:t>	“</a:t>
            </a:r>
            <a:r>
              <a:rPr lang="en-GB" dirty="0" err="1" smtClean="0"/>
              <a:t>Hyperobjects</a:t>
            </a:r>
            <a:r>
              <a:rPr lang="en-GB" dirty="0" smtClean="0"/>
              <a:t> don’t just burn a hole in the world; they burn a hole in your mind.”</a:t>
            </a:r>
          </a:p>
          <a:p>
            <a:pPr>
              <a:buNone/>
            </a:pPr>
            <a:r>
              <a:rPr lang="en-GB" dirty="0" smtClean="0"/>
              <a:t>					(Timothy Morton 2010, 130)</a:t>
            </a:r>
            <a:endParaRPr lang="en-GB"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590800"/>
            <a:ext cx="8229600" cy="1143000"/>
          </a:xfrm>
        </p:spPr>
        <p:txBody>
          <a:bodyPr>
            <a:normAutofit fontScale="92500"/>
          </a:bodyPr>
          <a:lstStyle/>
          <a:p>
            <a:pPr algn="ctr">
              <a:buNone/>
            </a:pPr>
            <a:r>
              <a:rPr lang="en-GB" sz="4800" dirty="0" smtClean="0"/>
              <a:t>Definitions of Environmental Criticism </a:t>
            </a:r>
            <a:endParaRPr lang="en-GB" sz="4800" dirty="0"/>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Autofit/>
          </a:bodyPr>
          <a:lstStyle/>
          <a:p>
            <a:pPr algn="ctr"/>
            <a:r>
              <a:rPr lang="en-GB" sz="3600" dirty="0" smtClean="0"/>
              <a:t>Environmental criticism / eco-criticism </a:t>
            </a:r>
            <a:endParaRPr lang="en-GB" sz="3600" dirty="0"/>
          </a:p>
        </p:txBody>
      </p:sp>
      <p:sp>
        <p:nvSpPr>
          <p:cNvPr id="3" name="Content Placeholder 2"/>
          <p:cNvSpPr>
            <a:spLocks noGrp="1"/>
          </p:cNvSpPr>
          <p:nvPr>
            <p:ph idx="1"/>
          </p:nvPr>
        </p:nvSpPr>
        <p:spPr>
          <a:xfrm>
            <a:off x="304800" y="1600200"/>
            <a:ext cx="8382000" cy="5257800"/>
          </a:xfrm>
        </p:spPr>
        <p:txBody>
          <a:bodyPr>
            <a:normAutofit lnSpcReduction="10000"/>
          </a:bodyPr>
          <a:lstStyle/>
          <a:p>
            <a:pPr algn="just">
              <a:buNone/>
            </a:pPr>
            <a:r>
              <a:rPr lang="en-GB" dirty="0" smtClean="0"/>
              <a:t>	“Simply put, ecocriticism is the study of the relationship between literature and the physical environment. Just as feminist criticism examines language and literature from a gender conscious perspective, and Marxist criticism brings an awareness of modes of production and economic class to its reading of texts, ecocriticism takes an earth-centred approach to literary studies.” </a:t>
            </a:r>
          </a:p>
          <a:p>
            <a:pPr algn="r">
              <a:buNone/>
            </a:pPr>
            <a:r>
              <a:rPr lang="en-GB" dirty="0" smtClean="0"/>
              <a:t>						(</a:t>
            </a:r>
            <a:r>
              <a:rPr lang="en-GB" dirty="0" err="1" smtClean="0"/>
              <a:t>Cheryll</a:t>
            </a:r>
            <a:r>
              <a:rPr lang="en-GB" dirty="0" smtClean="0"/>
              <a:t> </a:t>
            </a:r>
            <a:r>
              <a:rPr lang="en-GB" dirty="0" err="1" smtClean="0"/>
              <a:t>Glotfelty</a:t>
            </a:r>
            <a:r>
              <a:rPr lang="en-GB" dirty="0" smtClean="0"/>
              <a:t> 1996, xix)</a:t>
            </a:r>
          </a:p>
          <a:p>
            <a:pPr algn="just">
              <a:buNone/>
            </a:pPr>
            <a:endParaRPr lang="en-GB" sz="1600" dirty="0" smtClean="0"/>
          </a:p>
          <a:p>
            <a:pPr algn="just">
              <a:buNone/>
            </a:pPr>
            <a:r>
              <a:rPr lang="en-GB" dirty="0" smtClean="0"/>
              <a:t>	‘‘The simplicity of this broad claim deceptively suggests an innocence of motive for ecocriticism: to sketch ... an impartial evaluation of relations between the literary and the environmental is to elide its politics ...” </a:t>
            </a:r>
          </a:p>
          <a:p>
            <a:pPr algn="r">
              <a:buNone/>
            </a:pPr>
            <a:r>
              <a:rPr lang="en-GB" dirty="0" smtClean="0"/>
              <a:t>					(Adeline Johns-Putra 2010, 745)</a:t>
            </a:r>
            <a:endParaRPr lang="en-GB" dirty="0"/>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Autofit/>
          </a:bodyPr>
          <a:lstStyle/>
          <a:p>
            <a:pPr algn="ctr"/>
            <a:r>
              <a:rPr lang="en-GB" sz="3600" dirty="0" smtClean="0"/>
              <a:t>Environmental criticism / eco-criticism </a:t>
            </a:r>
            <a:endParaRPr lang="en-GB" sz="3200" dirty="0"/>
          </a:p>
        </p:txBody>
      </p:sp>
      <p:sp>
        <p:nvSpPr>
          <p:cNvPr id="3" name="Content Placeholder 2"/>
          <p:cNvSpPr>
            <a:spLocks noGrp="1"/>
          </p:cNvSpPr>
          <p:nvPr>
            <p:ph idx="1"/>
          </p:nvPr>
        </p:nvSpPr>
        <p:spPr/>
        <p:txBody>
          <a:bodyPr>
            <a:normAutofit fontScale="92500" lnSpcReduction="10000"/>
          </a:bodyPr>
          <a:lstStyle/>
          <a:p>
            <a:pPr algn="just">
              <a:buNone/>
            </a:pPr>
            <a:r>
              <a:rPr lang="en-GB" dirty="0" smtClean="0"/>
              <a:t>	‘‘... ecocriticism has no central, dominant doctrine or theoretical apparatus—rather, ecocritical theory, such as it is, is being re-defined daily by the actual practice of thousands of literary scholars around the world’’. </a:t>
            </a:r>
          </a:p>
          <a:p>
            <a:pPr algn="r">
              <a:buNone/>
            </a:pPr>
            <a:r>
              <a:rPr lang="en-GB" dirty="0" smtClean="0"/>
              <a:t> 						(Scott </a:t>
            </a:r>
            <a:r>
              <a:rPr lang="en-GB" dirty="0" err="1" smtClean="0"/>
              <a:t>Slovic</a:t>
            </a:r>
            <a:r>
              <a:rPr lang="en-GB" dirty="0" smtClean="0"/>
              <a:t> 2000, 161)</a:t>
            </a:r>
          </a:p>
          <a:p>
            <a:pPr algn="just">
              <a:buNone/>
            </a:pPr>
            <a:endParaRPr lang="en-GB" dirty="0" smtClean="0"/>
          </a:p>
          <a:p>
            <a:pPr algn="just">
              <a:buNone/>
            </a:pPr>
            <a:r>
              <a:rPr lang="en-GB" dirty="0" smtClean="0"/>
              <a:t>	“The </a:t>
            </a:r>
            <a:r>
              <a:rPr lang="en-GB" dirty="0" err="1" smtClean="0"/>
              <a:t>ecocritic</a:t>
            </a:r>
            <a:r>
              <a:rPr lang="en-GB" dirty="0" smtClean="0"/>
              <a:t> wants to track environmental ideas and representations wherever they appear, to see more clearly a debate which seems to be taking place, often part-concealed, in a great many cultural spaces. Most of all, ecocriticism seeks to evaluate texts and ideas in terms of their coherence and usefulness as responses to environmental crisis”. </a:t>
            </a:r>
          </a:p>
          <a:p>
            <a:pPr algn="r">
              <a:buNone/>
            </a:pPr>
            <a:r>
              <a:rPr lang="en-GB" dirty="0" smtClean="0"/>
              <a:t>						(Richard </a:t>
            </a:r>
            <a:r>
              <a:rPr lang="en-GB" dirty="0" err="1" smtClean="0"/>
              <a:t>Kerridge</a:t>
            </a:r>
            <a:r>
              <a:rPr lang="en-GB" dirty="0" smtClean="0"/>
              <a:t> 1998, 5)</a:t>
            </a:r>
          </a:p>
          <a:p>
            <a:endParaRPr lang="en-GB" dirty="0"/>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Autofit/>
          </a:bodyPr>
          <a:lstStyle/>
          <a:p>
            <a:pPr algn="ctr"/>
            <a:r>
              <a:rPr lang="en-GB" sz="3600" dirty="0" smtClean="0"/>
              <a:t>Environmental criticism / eco-criticism </a:t>
            </a:r>
            <a:endParaRPr lang="en-GB" sz="3200" dirty="0"/>
          </a:p>
        </p:txBody>
      </p:sp>
      <p:sp>
        <p:nvSpPr>
          <p:cNvPr id="3" name="Content Placeholder 2"/>
          <p:cNvSpPr>
            <a:spLocks noGrp="1"/>
          </p:cNvSpPr>
          <p:nvPr>
            <p:ph idx="1"/>
          </p:nvPr>
        </p:nvSpPr>
        <p:spPr>
          <a:xfrm>
            <a:off x="457200" y="1935480"/>
            <a:ext cx="8001000" cy="4541520"/>
          </a:xfrm>
        </p:spPr>
        <p:txBody>
          <a:bodyPr>
            <a:normAutofit fontScale="92500" lnSpcReduction="20000"/>
          </a:bodyPr>
          <a:lstStyle/>
          <a:p>
            <a:pPr algn="just">
              <a:buNone/>
            </a:pPr>
            <a:r>
              <a:rPr lang="en-GB" dirty="0" smtClean="0"/>
              <a:t>	“We need to distinguish between postmodern theory, which is mainly inimical to ecocriticism, and postmodern ecology, which will increasingly become its scientific reference point”</a:t>
            </a:r>
          </a:p>
          <a:p>
            <a:pPr algn="r">
              <a:buNone/>
            </a:pPr>
            <a:r>
              <a:rPr lang="en-GB" dirty="0" smtClean="0"/>
              <a:t>			(Greg </a:t>
            </a:r>
            <a:r>
              <a:rPr lang="en-GB" dirty="0" err="1" smtClean="0"/>
              <a:t>Garrard</a:t>
            </a:r>
            <a:r>
              <a:rPr lang="en-GB" dirty="0" smtClean="0"/>
              <a:t> 2004, 14)</a:t>
            </a:r>
          </a:p>
          <a:p>
            <a:pPr algn="just">
              <a:buNone/>
            </a:pPr>
            <a:endParaRPr lang="en-GB" dirty="0" smtClean="0"/>
          </a:p>
          <a:p>
            <a:pPr algn="just">
              <a:buNone/>
            </a:pPr>
            <a:r>
              <a:rPr lang="en-GB" dirty="0" smtClean="0"/>
              <a:t>	“Ecocriticism has arrived at something of an impasse with what its practitioners variously call ‘‘postmodernism’’, ‘‘postmodern theory’’, or simply ‘‘theory’’. I suggest here that ecocriticism has often been too quick to disregard as theory a range of critical apparatuses that would allow an interrogation of literary structure and form, and has thus failed to utilise potentially pertinent critical and theoretical concepts.” </a:t>
            </a:r>
          </a:p>
          <a:p>
            <a:pPr algn="r">
              <a:buNone/>
            </a:pPr>
            <a:r>
              <a:rPr lang="en-GB" dirty="0" smtClean="0"/>
              <a:t>				(Adeline Johns-Putra 2010, 744)</a:t>
            </a:r>
            <a:endParaRPr lang="en-GB" dirty="0"/>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505712"/>
          </a:xfrm>
        </p:spPr>
        <p:txBody>
          <a:bodyPr>
            <a:noAutofit/>
          </a:bodyPr>
          <a:lstStyle/>
          <a:p>
            <a:pPr algn="ctr"/>
            <a:r>
              <a:rPr lang="en-GB" sz="3600" dirty="0" smtClean="0"/>
              <a:t>Environmental criticism / eco-criticism</a:t>
            </a:r>
            <a:br>
              <a:rPr lang="en-GB" sz="3600" dirty="0" smtClean="0"/>
            </a:br>
            <a:r>
              <a:rPr lang="en-GB" sz="3600" dirty="0" smtClean="0"/>
              <a:t>first wave / second wave  </a:t>
            </a:r>
            <a:endParaRPr lang="en-GB" sz="3200" dirty="0"/>
          </a:p>
        </p:txBody>
      </p:sp>
      <p:sp>
        <p:nvSpPr>
          <p:cNvPr id="3" name="Content Placeholder 2"/>
          <p:cNvSpPr>
            <a:spLocks noGrp="1"/>
          </p:cNvSpPr>
          <p:nvPr>
            <p:ph idx="1"/>
          </p:nvPr>
        </p:nvSpPr>
        <p:spPr>
          <a:xfrm>
            <a:off x="457200" y="2514600"/>
            <a:ext cx="8077200" cy="3810000"/>
          </a:xfrm>
        </p:spPr>
        <p:txBody>
          <a:bodyPr/>
          <a:lstStyle/>
          <a:p>
            <a:pPr algn="just">
              <a:buNone/>
            </a:pPr>
            <a:r>
              <a:rPr lang="en-GB" dirty="0" smtClean="0"/>
              <a:t>	“Most currents set in motion by early ecocriticism continue to run strong, and most forms of second-wave revisionism involve building on as well as quarrelling with precursors. In this sense, </a:t>
            </a:r>
            <a:r>
              <a:rPr lang="en-GB" dirty="0" smtClean="0">
                <a:solidFill>
                  <a:schemeClr val="accent6">
                    <a:lumMod val="75000"/>
                  </a:schemeClr>
                </a:solidFill>
              </a:rPr>
              <a:t>“palimpsest” </a:t>
            </a:r>
            <a:r>
              <a:rPr lang="en-GB" dirty="0" smtClean="0"/>
              <a:t>would be a better metaphor than “wave”.”</a:t>
            </a:r>
          </a:p>
          <a:p>
            <a:pPr algn="r">
              <a:buNone/>
            </a:pPr>
            <a:r>
              <a:rPr lang="en-GB" dirty="0" smtClean="0"/>
              <a:t>					(Lawrence Buell 2005, 17)</a:t>
            </a:r>
          </a:p>
          <a:p>
            <a:pPr algn="r">
              <a:buNone/>
            </a:pPr>
            <a:endParaRPr lang="en-GB" dirty="0"/>
          </a:p>
        </p:txBody>
      </p:sp>
    </p:spTree>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2600" y="2895600"/>
            <a:ext cx="2971800" cy="2057400"/>
          </a:xfrm>
        </p:spPr>
        <p:txBody>
          <a:bodyPr>
            <a:normAutofit fontScale="90000"/>
          </a:bodyPr>
          <a:lstStyle/>
          <a:p>
            <a:pPr algn="ctr"/>
            <a:r>
              <a:rPr lang="en-GB" dirty="0" smtClean="0"/>
              <a:t>The Codex </a:t>
            </a:r>
            <a:r>
              <a:rPr lang="en-GB" dirty="0" err="1" smtClean="0"/>
              <a:t>Armenicus</a:t>
            </a:r>
            <a:r>
              <a:rPr lang="en-GB" dirty="0" smtClean="0"/>
              <a:t> palimpsest</a:t>
            </a:r>
            <a:endParaRPr lang="en-GB" dirty="0"/>
          </a:p>
        </p:txBody>
      </p:sp>
      <p:pic>
        <p:nvPicPr>
          <p:cNvPr id="4" name="Content Placeholder 3" descr="palimpsest.jpg"/>
          <p:cNvPicPr>
            <a:picLocks noGrp="1" noChangeAspect="1"/>
          </p:cNvPicPr>
          <p:nvPr>
            <p:ph idx="1"/>
          </p:nvPr>
        </p:nvPicPr>
        <p:blipFill>
          <a:blip r:embed="rId2" cstate="print"/>
          <a:stretch>
            <a:fillRect/>
          </a:stretch>
        </p:blipFill>
        <p:spPr>
          <a:xfrm>
            <a:off x="685800" y="629222"/>
            <a:ext cx="4343400" cy="6167206"/>
          </a:xfrm>
        </p:spPr>
      </p:pic>
      <p:sp>
        <p:nvSpPr>
          <p:cNvPr id="5" name="TextBox 4"/>
          <p:cNvSpPr txBox="1"/>
          <p:nvPr/>
        </p:nvSpPr>
        <p:spPr>
          <a:xfrm>
            <a:off x="5334000" y="5715000"/>
            <a:ext cx="3505200" cy="646331"/>
          </a:xfrm>
          <a:prstGeom prst="rect">
            <a:avLst/>
          </a:prstGeom>
          <a:noFill/>
        </p:spPr>
        <p:txBody>
          <a:bodyPr wrap="square" rtlCol="0">
            <a:spAutoFit/>
          </a:bodyPr>
          <a:lstStyle/>
          <a:p>
            <a:r>
              <a:rPr lang="en-GB" dirty="0" smtClean="0"/>
              <a:t>http://thewordguy.files.wordpress.com/2010/06/palimpsest.jpg</a:t>
            </a:r>
            <a:endParaRPr lang="en-GB" dirty="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smtClean="0"/>
              <a:t>Representationalism / constructivism</a:t>
            </a:r>
            <a:endParaRPr lang="en-GB" sz="4000" dirty="0"/>
          </a:p>
        </p:txBody>
      </p:sp>
      <p:sp>
        <p:nvSpPr>
          <p:cNvPr id="3" name="Content Placeholder 2"/>
          <p:cNvSpPr>
            <a:spLocks noGrp="1"/>
          </p:cNvSpPr>
          <p:nvPr>
            <p:ph idx="1"/>
          </p:nvPr>
        </p:nvSpPr>
        <p:spPr/>
        <p:txBody>
          <a:bodyPr>
            <a:normAutofit lnSpcReduction="10000"/>
          </a:bodyPr>
          <a:lstStyle/>
          <a:p>
            <a:pPr algn="ctr">
              <a:buNone/>
            </a:pPr>
            <a:endParaRPr lang="en-GB" dirty="0" smtClean="0"/>
          </a:p>
          <a:p>
            <a:pPr algn="ctr">
              <a:buNone/>
            </a:pPr>
            <a:r>
              <a:rPr lang="en-GB" sz="4000" dirty="0" smtClean="0"/>
              <a:t>Test case: ‘Nature’ </a:t>
            </a:r>
          </a:p>
          <a:p>
            <a:pPr algn="ctr">
              <a:buNone/>
            </a:pPr>
            <a:r>
              <a:rPr lang="en-GB" sz="4000" dirty="0" smtClean="0"/>
              <a:t>Can we / should we represent nature?</a:t>
            </a:r>
          </a:p>
          <a:p>
            <a:pPr algn="ctr">
              <a:buNone/>
            </a:pPr>
            <a:r>
              <a:rPr lang="en-GB" sz="4000" dirty="0" smtClean="0"/>
              <a:t>What is it? Is it real?</a:t>
            </a:r>
          </a:p>
          <a:p>
            <a:pPr algn="ctr">
              <a:buNone/>
            </a:pPr>
            <a:r>
              <a:rPr lang="en-GB" sz="4000" dirty="0" smtClean="0"/>
              <a:t>Or does it exist in constructed / </a:t>
            </a:r>
            <a:r>
              <a:rPr lang="en-GB" sz="4000" dirty="0" err="1" smtClean="0"/>
              <a:t>metanarrative</a:t>
            </a:r>
            <a:r>
              <a:rPr lang="en-GB" sz="4000" dirty="0" smtClean="0"/>
              <a:t> form?</a:t>
            </a:r>
          </a:p>
          <a:p>
            <a:pPr algn="ctr">
              <a:buNone/>
            </a:pPr>
            <a:r>
              <a:rPr lang="en-GB" sz="4000" dirty="0" smtClean="0"/>
              <a:t>Or both?</a:t>
            </a:r>
            <a:endParaRPr lang="en-GB" dirty="0"/>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838200"/>
            <a:ext cx="7620000" cy="6019800"/>
          </a:xfrm>
        </p:spPr>
        <p:txBody>
          <a:bodyPr>
            <a:normAutofit fontScale="92500" lnSpcReduction="20000"/>
          </a:bodyPr>
          <a:lstStyle/>
          <a:p>
            <a:pPr>
              <a:spcBef>
                <a:spcPts val="0"/>
              </a:spcBef>
              <a:buNone/>
            </a:pPr>
            <a:r>
              <a:rPr lang="en-GB" dirty="0" smtClean="0"/>
              <a:t>Five years have passed; five summers, with the length</a:t>
            </a:r>
          </a:p>
          <a:p>
            <a:pPr>
              <a:spcBef>
                <a:spcPts val="0"/>
              </a:spcBef>
              <a:buNone/>
            </a:pPr>
            <a:r>
              <a:rPr lang="en-GB" dirty="0" smtClean="0"/>
              <a:t>Of five long winters! And again I hear</a:t>
            </a:r>
          </a:p>
          <a:p>
            <a:pPr>
              <a:spcBef>
                <a:spcPts val="0"/>
              </a:spcBef>
              <a:buNone/>
            </a:pPr>
            <a:r>
              <a:rPr lang="en-GB" dirty="0" smtClean="0"/>
              <a:t>These waters, rolling from their mountain springs</a:t>
            </a:r>
          </a:p>
          <a:p>
            <a:pPr>
              <a:spcBef>
                <a:spcPts val="0"/>
              </a:spcBef>
              <a:buNone/>
            </a:pPr>
            <a:r>
              <a:rPr lang="en-GB" dirty="0" smtClean="0"/>
              <a:t>With a sweet inland murmur. Once again</a:t>
            </a:r>
          </a:p>
          <a:p>
            <a:pPr>
              <a:spcBef>
                <a:spcPts val="0"/>
              </a:spcBef>
              <a:buNone/>
            </a:pPr>
            <a:r>
              <a:rPr lang="en-GB" dirty="0" smtClean="0"/>
              <a:t>Do I behold these steep and lofty cliffs,</a:t>
            </a:r>
          </a:p>
          <a:p>
            <a:pPr>
              <a:spcBef>
                <a:spcPts val="0"/>
              </a:spcBef>
              <a:buNone/>
            </a:pPr>
            <a:r>
              <a:rPr lang="en-GB" dirty="0" smtClean="0"/>
              <a:t>Which on a wild secluded scene impress</a:t>
            </a:r>
          </a:p>
          <a:p>
            <a:pPr>
              <a:spcBef>
                <a:spcPts val="0"/>
              </a:spcBef>
              <a:buNone/>
            </a:pPr>
            <a:r>
              <a:rPr lang="en-GB" dirty="0" smtClean="0"/>
              <a:t>Thoughts of more deep seclusion, and connect </a:t>
            </a:r>
          </a:p>
          <a:p>
            <a:pPr>
              <a:spcBef>
                <a:spcPts val="0"/>
              </a:spcBef>
              <a:buNone/>
            </a:pPr>
            <a:r>
              <a:rPr lang="en-GB" dirty="0" smtClean="0"/>
              <a:t>The landscape with the quiet of the sky...</a:t>
            </a:r>
          </a:p>
          <a:p>
            <a:pPr>
              <a:spcBef>
                <a:spcPts val="0"/>
              </a:spcBef>
              <a:buNone/>
            </a:pPr>
            <a:endParaRPr lang="en-GB" sz="900" dirty="0" smtClean="0"/>
          </a:p>
          <a:p>
            <a:pPr>
              <a:spcBef>
                <a:spcPts val="0"/>
              </a:spcBef>
              <a:buNone/>
            </a:pPr>
            <a:r>
              <a:rPr lang="en-GB" dirty="0" smtClean="0"/>
              <a:t>		...Though absent long,</a:t>
            </a:r>
          </a:p>
          <a:p>
            <a:pPr>
              <a:spcBef>
                <a:spcPts val="0"/>
              </a:spcBef>
              <a:buNone/>
            </a:pPr>
            <a:r>
              <a:rPr lang="en-GB" dirty="0" smtClean="0"/>
              <a:t>These forms of beauty have not been to me</a:t>
            </a:r>
          </a:p>
          <a:p>
            <a:pPr>
              <a:spcBef>
                <a:spcPts val="0"/>
              </a:spcBef>
              <a:buNone/>
            </a:pPr>
            <a:r>
              <a:rPr lang="en-GB" dirty="0" smtClean="0"/>
              <a:t>As is a landscape to a blind man’s eye;</a:t>
            </a:r>
          </a:p>
          <a:p>
            <a:pPr>
              <a:spcBef>
                <a:spcPts val="0"/>
              </a:spcBef>
              <a:buNone/>
            </a:pPr>
            <a:r>
              <a:rPr lang="en-GB" dirty="0" smtClean="0"/>
              <a:t>But oft, in lonely rooms, and mid the din</a:t>
            </a:r>
          </a:p>
          <a:p>
            <a:pPr>
              <a:spcBef>
                <a:spcPts val="0"/>
              </a:spcBef>
              <a:buNone/>
            </a:pPr>
            <a:r>
              <a:rPr lang="en-GB" dirty="0" smtClean="0"/>
              <a:t>Of towns and cities, I have owed to them,</a:t>
            </a:r>
          </a:p>
          <a:p>
            <a:pPr>
              <a:spcBef>
                <a:spcPts val="0"/>
              </a:spcBef>
              <a:buNone/>
            </a:pPr>
            <a:r>
              <a:rPr lang="en-GB" dirty="0" smtClean="0"/>
              <a:t>In hours of weariness, sensations sweet,</a:t>
            </a:r>
          </a:p>
          <a:p>
            <a:pPr>
              <a:spcBef>
                <a:spcPts val="0"/>
              </a:spcBef>
              <a:buNone/>
            </a:pPr>
            <a:r>
              <a:rPr lang="en-GB" dirty="0" smtClean="0"/>
              <a:t>Felt in the blood, and felt along the heart,</a:t>
            </a:r>
          </a:p>
          <a:p>
            <a:pPr>
              <a:spcBef>
                <a:spcPts val="0"/>
              </a:spcBef>
              <a:buNone/>
            </a:pPr>
            <a:r>
              <a:rPr lang="en-GB" dirty="0" smtClean="0"/>
              <a:t>And passing even into my purer mind</a:t>
            </a:r>
          </a:p>
          <a:p>
            <a:pPr>
              <a:spcBef>
                <a:spcPts val="0"/>
              </a:spcBef>
              <a:buNone/>
            </a:pPr>
            <a:r>
              <a:rPr lang="en-GB" dirty="0" smtClean="0"/>
              <a:t>With tranquil restoration;</a:t>
            </a:r>
          </a:p>
          <a:p>
            <a:pPr>
              <a:spcBef>
                <a:spcPts val="0"/>
              </a:spcBef>
              <a:buNone/>
            </a:pPr>
            <a:r>
              <a:rPr lang="en-GB" dirty="0" smtClean="0"/>
              <a:t>				</a:t>
            </a:r>
          </a:p>
          <a:p>
            <a:pPr>
              <a:spcBef>
                <a:spcPts val="0"/>
              </a:spcBef>
              <a:buNone/>
            </a:pPr>
            <a:r>
              <a:rPr lang="en-GB" sz="1900" dirty="0" smtClean="0"/>
              <a:t>				</a:t>
            </a:r>
            <a:r>
              <a:rPr lang="en-GB" sz="2200" dirty="0" smtClean="0"/>
              <a:t>William Wordsworth, </a:t>
            </a:r>
            <a:r>
              <a:rPr lang="en-GB" sz="2200" i="1" dirty="0" err="1" smtClean="0"/>
              <a:t>Tintern</a:t>
            </a:r>
            <a:r>
              <a:rPr lang="en-GB" sz="2200" i="1" dirty="0" smtClean="0"/>
              <a:t> Abbey (</a:t>
            </a:r>
            <a:r>
              <a:rPr lang="en-GB" sz="2200" dirty="0" smtClean="0"/>
              <a:t>1798)</a:t>
            </a:r>
            <a:endParaRPr lang="en-GB" dirty="0" smtClean="0"/>
          </a:p>
          <a:p>
            <a:pPr>
              <a:spcBef>
                <a:spcPts val="0"/>
              </a:spcBef>
              <a:buNone/>
            </a:pPr>
            <a:endParaRPr lang="en-GB" dirty="0" smtClean="0"/>
          </a:p>
          <a:p>
            <a:pPr>
              <a:spcBef>
                <a:spcPts val="600"/>
              </a:spcBef>
              <a:buNone/>
            </a:pPr>
            <a:endParaRPr lang="en-GB" dirty="0" smtClean="0"/>
          </a:p>
          <a:p>
            <a:pPr>
              <a:spcBef>
                <a:spcPts val="600"/>
              </a:spcBef>
              <a:buNone/>
            </a:pPr>
            <a:endParaRPr lang="en-GB" dirty="0" smtClean="0"/>
          </a:p>
          <a:p>
            <a:pPr>
              <a:spcBef>
                <a:spcPts val="600"/>
              </a:spcBef>
              <a:buNone/>
            </a:pPr>
            <a:endParaRPr lang="en-GB" dirty="0" smtClean="0"/>
          </a:p>
          <a:p>
            <a:endParaRPr lang="en-GB" dirty="0" smtClean="0"/>
          </a:p>
          <a:p>
            <a:pPr>
              <a:buNone/>
            </a:pPr>
            <a:endParaRPr lang="en-GB" dirty="0"/>
          </a:p>
        </p:txBody>
      </p:sp>
    </p:spTree>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dirty="0" smtClean="0"/>
              <a:t>What is “nature”? </a:t>
            </a:r>
            <a:endParaRPr lang="en-GB" dirty="0"/>
          </a:p>
        </p:txBody>
      </p:sp>
      <p:sp>
        <p:nvSpPr>
          <p:cNvPr id="3" name="Content Placeholder 2"/>
          <p:cNvSpPr>
            <a:spLocks noGrp="1"/>
          </p:cNvSpPr>
          <p:nvPr>
            <p:ph idx="1"/>
          </p:nvPr>
        </p:nvSpPr>
        <p:spPr>
          <a:xfrm>
            <a:off x="1447800" y="2057400"/>
            <a:ext cx="7239000" cy="4419600"/>
          </a:xfrm>
        </p:spPr>
        <p:txBody>
          <a:bodyPr>
            <a:normAutofit/>
          </a:bodyPr>
          <a:lstStyle/>
          <a:p>
            <a:pPr marL="514350" indent="-514350">
              <a:buFont typeface="+mj-lt"/>
              <a:buAutoNum type="arabicPeriod"/>
            </a:pPr>
            <a:r>
              <a:rPr lang="en-GB" sz="3200" dirty="0" smtClean="0"/>
              <a:t>Is a blade of grass natural or artificial?</a:t>
            </a:r>
          </a:p>
          <a:p>
            <a:pPr marL="514350" indent="-514350">
              <a:buFont typeface="+mj-lt"/>
              <a:buAutoNum type="arabicPeriod"/>
            </a:pPr>
            <a:r>
              <a:rPr lang="en-GB" sz="3200" dirty="0" smtClean="0"/>
              <a:t>Is a pen natural or artificial? </a:t>
            </a:r>
          </a:p>
          <a:p>
            <a:pPr marL="514350" indent="-514350">
              <a:buFont typeface="+mj-lt"/>
              <a:buAutoNum type="arabicPeriod"/>
            </a:pPr>
            <a:r>
              <a:rPr lang="en-GB" sz="3200" dirty="0" smtClean="0"/>
              <a:t>Is a city natural or artificial? </a:t>
            </a:r>
          </a:p>
          <a:p>
            <a:pPr marL="937260" lvl="1" indent="-571500"/>
            <a:r>
              <a:rPr lang="en-GB" sz="3000" dirty="0" smtClean="0"/>
              <a:t>Yes / no / Why?</a:t>
            </a:r>
          </a:p>
          <a:p>
            <a:pPr marL="514350" indent="-514350">
              <a:buFont typeface="+mj-lt"/>
              <a:buAutoNum type="arabicPeriod"/>
            </a:pPr>
            <a:r>
              <a:rPr lang="en-GB" sz="3200" dirty="0" smtClean="0"/>
              <a:t>Is a beaver’s dam natural or artificial?</a:t>
            </a:r>
          </a:p>
          <a:p>
            <a:pPr marL="937260" lvl="1" indent="-571500"/>
            <a:r>
              <a:rPr lang="en-GB" sz="3000" dirty="0" smtClean="0"/>
              <a:t> Yes / no / Why?</a:t>
            </a:r>
          </a:p>
          <a:p>
            <a:pPr marL="514350" indent="-514350">
              <a:buFont typeface="+mj-lt"/>
              <a:buAutoNum type="arabicPeriod"/>
            </a:pPr>
            <a:r>
              <a:rPr lang="en-GB" sz="3200" dirty="0" smtClean="0"/>
              <a:t>So what is “nature”? !!</a:t>
            </a:r>
          </a:p>
        </p:txBody>
      </p:sp>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dirty="0" smtClean="0"/>
              <a:t>“Nature” as a construct?</a:t>
            </a:r>
            <a:endParaRPr lang="en-GB" dirty="0"/>
          </a:p>
        </p:txBody>
      </p:sp>
      <p:sp>
        <p:nvSpPr>
          <p:cNvPr id="3" name="Content Placeholder 2"/>
          <p:cNvSpPr>
            <a:spLocks noGrp="1"/>
          </p:cNvSpPr>
          <p:nvPr>
            <p:ph idx="1"/>
          </p:nvPr>
        </p:nvSpPr>
        <p:spPr>
          <a:xfrm>
            <a:off x="457200" y="1676400"/>
            <a:ext cx="8229600" cy="4648200"/>
          </a:xfrm>
        </p:spPr>
        <p:txBody>
          <a:bodyPr>
            <a:normAutofit fontScale="92500" lnSpcReduction="10000"/>
          </a:bodyPr>
          <a:lstStyle/>
          <a:p>
            <a:pPr>
              <a:buNone/>
            </a:pPr>
            <a:r>
              <a:rPr lang="en-GB" dirty="0" smtClean="0"/>
              <a:t>	Edward Abbey’s notorious challenge to constructivist attitudes to nature: </a:t>
            </a:r>
          </a:p>
          <a:p>
            <a:pPr>
              <a:buNone/>
            </a:pPr>
            <a:r>
              <a:rPr lang="en-GB" dirty="0" smtClean="0"/>
              <a:t>	‘‘....to refute the solipsist or metaphysical idealist all that you have to do is take him out and throw a rock at his head. If he ducks, he’s a liar.’’ (quoted in Love, 2003, 26)</a:t>
            </a:r>
          </a:p>
          <a:p>
            <a:pPr algn="ctr">
              <a:buNone/>
            </a:pPr>
            <a:r>
              <a:rPr lang="en-GB" dirty="0" smtClean="0"/>
              <a:t>	***</a:t>
            </a:r>
          </a:p>
          <a:p>
            <a:pPr>
              <a:buNone/>
            </a:pPr>
            <a:r>
              <a:rPr lang="en-GB" dirty="0" smtClean="0"/>
              <a:t>	Johns-Putra - response to Abbey: </a:t>
            </a:r>
          </a:p>
          <a:p>
            <a:pPr>
              <a:buNone/>
            </a:pPr>
            <a:r>
              <a:rPr lang="en-GB" dirty="0" smtClean="0"/>
              <a:t>	“My response is, first, to concede the existence of the material world, expressed in that rock, inasmuch as it impacts against me. However, then, I would point out that, once I have been hit on the head, the only way to tell of that rock is to construct it, through language.”</a:t>
            </a:r>
          </a:p>
          <a:p>
            <a:pPr>
              <a:buNone/>
            </a:pPr>
            <a:r>
              <a:rPr lang="en-GB" dirty="0" smtClean="0"/>
              <a:t> 						(Johns-Putra 2010, 746)</a:t>
            </a:r>
            <a:endParaRPr lang="en-GB" dirty="0"/>
          </a:p>
        </p:txBody>
      </p:sp>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Ecology without nature</a:t>
            </a:r>
            <a:endParaRPr lang="en-GB" dirty="0"/>
          </a:p>
        </p:txBody>
      </p:sp>
      <p:sp>
        <p:nvSpPr>
          <p:cNvPr id="3" name="Content Placeholder 2"/>
          <p:cNvSpPr>
            <a:spLocks noGrp="1"/>
          </p:cNvSpPr>
          <p:nvPr>
            <p:ph idx="1"/>
          </p:nvPr>
        </p:nvSpPr>
        <p:spPr>
          <a:xfrm>
            <a:off x="457200" y="2362200"/>
            <a:ext cx="8229600" cy="3962400"/>
          </a:xfrm>
        </p:spPr>
        <p:txBody>
          <a:bodyPr/>
          <a:lstStyle/>
          <a:p>
            <a:pPr>
              <a:buNone/>
            </a:pPr>
            <a:r>
              <a:rPr lang="en-GB" dirty="0" smtClean="0"/>
              <a:t>	“Strange as  it may sound, the idea of nature is getting in the way of properly ecologically forms of culture, philosophy, politics and art ... It is in art that the fantasies we have about nature take shape – and dissolve. In particular the Romantic period, commonly seen as crucially about nature ... still influences the ways in which the ecological imagery works.” </a:t>
            </a:r>
          </a:p>
          <a:p>
            <a:pPr algn="just">
              <a:buNone/>
            </a:pPr>
            <a:r>
              <a:rPr lang="en-GB" dirty="0" smtClean="0"/>
              <a:t>						</a:t>
            </a:r>
          </a:p>
          <a:p>
            <a:pPr algn="just">
              <a:buNone/>
            </a:pPr>
            <a:r>
              <a:rPr lang="en-GB" dirty="0" smtClean="0"/>
              <a:t>							(Morton 2010, 1)</a:t>
            </a:r>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685800"/>
          </a:xfrm>
        </p:spPr>
        <p:txBody>
          <a:bodyPr>
            <a:noAutofit/>
          </a:bodyPr>
          <a:lstStyle/>
          <a:p>
            <a:pPr algn="ctr"/>
            <a:r>
              <a:rPr lang="en-GB" sz="3200" dirty="0" smtClean="0"/>
              <a:t>Nature / human / culture / politics </a:t>
            </a:r>
            <a:endParaRPr lang="en-GB" sz="3200" dirty="0"/>
          </a:p>
        </p:txBody>
      </p:sp>
      <p:sp>
        <p:nvSpPr>
          <p:cNvPr id="3" name="Content Placeholder 2"/>
          <p:cNvSpPr>
            <a:spLocks noGrp="1"/>
          </p:cNvSpPr>
          <p:nvPr>
            <p:ph idx="1"/>
          </p:nvPr>
        </p:nvSpPr>
        <p:spPr>
          <a:xfrm>
            <a:off x="457200" y="1905000"/>
            <a:ext cx="8229600" cy="4572000"/>
          </a:xfrm>
        </p:spPr>
        <p:txBody>
          <a:bodyPr>
            <a:noAutofit/>
          </a:bodyPr>
          <a:lstStyle/>
          <a:p>
            <a:r>
              <a:rPr lang="en-GB" sz="2800" dirty="0" smtClean="0"/>
              <a:t>The question of the modern – postmodernism as ‘anti-modernism’; the culture of late capitalism (Frederic Jameson, 1991), and environmental crisis </a:t>
            </a:r>
          </a:p>
          <a:p>
            <a:r>
              <a:rPr lang="en-GB" sz="2800" dirty="0" smtClean="0"/>
              <a:t>The problem of human consumption of the natural world</a:t>
            </a:r>
            <a:endParaRPr lang="en-GB" sz="2800" dirty="0"/>
          </a:p>
          <a:p>
            <a:pPr lvl="1"/>
            <a:r>
              <a:rPr lang="en-GB" sz="2800" dirty="0" smtClean="0"/>
              <a:t>Origins – 19</a:t>
            </a:r>
            <a:r>
              <a:rPr lang="en-GB" sz="2800" baseline="30000" dirty="0" smtClean="0"/>
              <a:t>th</a:t>
            </a:r>
            <a:r>
              <a:rPr lang="en-GB" sz="2800" dirty="0" smtClean="0"/>
              <a:t> century industrial revolution </a:t>
            </a:r>
          </a:p>
          <a:p>
            <a:pPr lvl="1"/>
            <a:r>
              <a:rPr lang="en-GB" sz="2800" dirty="0" smtClean="0"/>
              <a:t>Earlier? </a:t>
            </a:r>
          </a:p>
          <a:p>
            <a:pPr lvl="1"/>
            <a:r>
              <a:rPr lang="en-GB" sz="2500" dirty="0" smtClean="0"/>
              <a:t>The Renaissance? </a:t>
            </a:r>
          </a:p>
          <a:p>
            <a:pPr lvl="1"/>
            <a:r>
              <a:rPr lang="en-GB" sz="2500" dirty="0" smtClean="0"/>
              <a:t>The first farmers – </a:t>
            </a:r>
            <a:r>
              <a:rPr lang="en-GB" sz="2500" dirty="0" err="1" smtClean="0"/>
              <a:t>Summarian</a:t>
            </a:r>
            <a:r>
              <a:rPr lang="en-GB" sz="2500" dirty="0" smtClean="0"/>
              <a:t> </a:t>
            </a:r>
            <a:r>
              <a:rPr lang="en-GB" sz="2500" dirty="0" smtClean="0"/>
              <a:t>– the place where agriculture supposedly began?</a:t>
            </a:r>
          </a:p>
          <a:p>
            <a:pPr lvl="1"/>
            <a:r>
              <a:rPr lang="en-GB" sz="2500" dirty="0" smtClean="0"/>
              <a:t>Our primate ancestry?</a:t>
            </a:r>
          </a:p>
        </p:txBody>
      </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6800"/>
            <a:ext cx="8229600" cy="685800"/>
          </a:xfrm>
        </p:spPr>
        <p:txBody>
          <a:bodyPr>
            <a:noAutofit/>
          </a:bodyPr>
          <a:lstStyle/>
          <a:p>
            <a:pPr algn="ctr"/>
            <a:r>
              <a:rPr lang="en-GB" sz="3200" dirty="0" smtClean="0"/>
              <a:t>The Romantic position</a:t>
            </a:r>
            <a:endParaRPr lang="en-GB" sz="3600" dirty="0"/>
          </a:p>
        </p:txBody>
      </p:sp>
      <p:sp>
        <p:nvSpPr>
          <p:cNvPr id="3" name="Content Placeholder 2"/>
          <p:cNvSpPr>
            <a:spLocks noGrp="1"/>
          </p:cNvSpPr>
          <p:nvPr>
            <p:ph idx="1"/>
          </p:nvPr>
        </p:nvSpPr>
        <p:spPr>
          <a:xfrm>
            <a:off x="457200" y="2133600"/>
            <a:ext cx="8077200" cy="4419600"/>
          </a:xfrm>
        </p:spPr>
        <p:txBody>
          <a:bodyPr>
            <a:normAutofit lnSpcReduction="10000"/>
          </a:bodyPr>
          <a:lstStyle/>
          <a:p>
            <a:pPr algn="just"/>
            <a:r>
              <a:rPr lang="en-GB" dirty="0" smtClean="0"/>
              <a:t>Rousseau – ‘Europe is the unhappiest Continent, because it has the most grain and the most iron. To undo the evil, it is only necessary to abandon civilisation, for man is naturally good, and savage man, when he has dined, is at peace with all nature and the friend of all his fellow-creatures’ </a:t>
            </a:r>
          </a:p>
          <a:p>
            <a:pPr algn="r">
              <a:buNone/>
            </a:pPr>
            <a:r>
              <a:rPr lang="en-GB" dirty="0" smtClean="0"/>
              <a:t>				(2</a:t>
            </a:r>
            <a:r>
              <a:rPr lang="en-GB" baseline="30000" dirty="0" smtClean="0"/>
              <a:t>nd</a:t>
            </a:r>
            <a:r>
              <a:rPr lang="en-GB" dirty="0" smtClean="0"/>
              <a:t> essay, 1754, in Russell 1991. 663)</a:t>
            </a:r>
          </a:p>
          <a:p>
            <a:endParaRPr lang="en-GB" sz="900" dirty="0" smtClean="0"/>
          </a:p>
          <a:p>
            <a:pPr algn="just"/>
            <a:r>
              <a:rPr lang="en-GB" dirty="0" smtClean="0"/>
              <a:t>Thoreau - ‘I see young men, my townsmen, whose misfortune it is to have inherited farms, houses, barns, cattle ... Better if they had been born in the open pasture and suckled by a wolf ...’ 			</a:t>
            </a:r>
          </a:p>
          <a:p>
            <a:pPr algn="r">
              <a:buNone/>
            </a:pPr>
            <a:r>
              <a:rPr lang="en-GB" dirty="0" smtClean="0"/>
              <a:t>	(Thoreau, 1854 / 1971, 5)</a:t>
            </a:r>
          </a:p>
          <a:p>
            <a:pPr>
              <a:buNone/>
            </a:pPr>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pPr algn="ctr"/>
            <a:r>
              <a:rPr lang="en-GB" sz="4400" dirty="0" smtClean="0"/>
              <a:t>A conflict of freedoms?</a:t>
            </a:r>
            <a:endParaRPr lang="en-GB" sz="4400" dirty="0"/>
          </a:p>
        </p:txBody>
      </p:sp>
      <p:sp>
        <p:nvSpPr>
          <p:cNvPr id="3" name="Content Placeholder 2"/>
          <p:cNvSpPr>
            <a:spLocks noGrp="1"/>
          </p:cNvSpPr>
          <p:nvPr>
            <p:ph idx="1"/>
          </p:nvPr>
        </p:nvSpPr>
        <p:spPr>
          <a:xfrm>
            <a:off x="457200" y="1752600"/>
            <a:ext cx="8229600" cy="4800600"/>
          </a:xfrm>
        </p:spPr>
        <p:txBody>
          <a:bodyPr>
            <a:normAutofit/>
          </a:bodyPr>
          <a:lstStyle/>
          <a:p>
            <a:r>
              <a:rPr lang="en-GB" sz="2800" i="1" dirty="0" smtClean="0"/>
              <a:t>Romantic</a:t>
            </a:r>
            <a:r>
              <a:rPr lang="en-GB" sz="2800" dirty="0" smtClean="0"/>
              <a:t> freedom: a ‘return to more primitive and natural ways of living’ in order to gain ‘freedom from the constraints of advanced political institutions of modern European civilization’. </a:t>
            </a:r>
          </a:p>
          <a:p>
            <a:pPr>
              <a:buNone/>
            </a:pPr>
            <a:r>
              <a:rPr lang="en-GB" sz="2800" dirty="0" smtClean="0"/>
              <a:t>					</a:t>
            </a:r>
            <a:r>
              <a:rPr lang="en-GB" sz="2400" dirty="0" smtClean="0"/>
              <a:t>(Rousseau, in Cranston 1967,6)</a:t>
            </a:r>
          </a:p>
          <a:p>
            <a:pPr>
              <a:buNone/>
            </a:pPr>
            <a:endParaRPr lang="en-GB" sz="800" dirty="0" smtClean="0"/>
          </a:p>
          <a:p>
            <a:r>
              <a:rPr lang="en-GB" sz="2800" i="1" dirty="0" smtClean="0"/>
              <a:t>Progressive</a:t>
            </a:r>
            <a:r>
              <a:rPr lang="en-GB" sz="2800" dirty="0" smtClean="0"/>
              <a:t> freedom: freedom from the constraints of nature, freedom from disease and hunger and insecurity and ignorance and superstition’. </a:t>
            </a:r>
          </a:p>
          <a:p>
            <a:pPr>
              <a:buNone/>
            </a:pPr>
            <a:r>
              <a:rPr lang="en-GB" dirty="0" smtClean="0"/>
              <a:t>	(</a:t>
            </a:r>
            <a:r>
              <a:rPr lang="en-GB" sz="2000" dirty="0" smtClean="0"/>
              <a:t>Cranston, drawn from Lord Acton’s proposal to ‘write a history of mankind in terms of its struggle towards freedom’ ; Acton 1907: 3 in Cranston 1967, 6). </a:t>
            </a:r>
            <a:endParaRPr lang="en-GB" dirty="0" smtClean="0"/>
          </a:p>
        </p:txBody>
      </p: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pPr algn="ctr"/>
            <a:r>
              <a:rPr lang="en-GB" sz="4800" dirty="0" err="1" smtClean="0"/>
              <a:t>Realpolitik</a:t>
            </a:r>
            <a:r>
              <a:rPr lang="en-GB" sz="4800" dirty="0" smtClean="0"/>
              <a:t> today</a:t>
            </a:r>
            <a:endParaRPr lang="en-GB" sz="4800" dirty="0"/>
          </a:p>
        </p:txBody>
      </p:sp>
      <p:sp>
        <p:nvSpPr>
          <p:cNvPr id="3" name="Content Placeholder 2"/>
          <p:cNvSpPr>
            <a:spLocks noGrp="1"/>
          </p:cNvSpPr>
          <p:nvPr>
            <p:ph idx="1"/>
          </p:nvPr>
        </p:nvSpPr>
        <p:spPr>
          <a:xfrm>
            <a:off x="457200" y="1676400"/>
            <a:ext cx="8229600" cy="4876800"/>
          </a:xfrm>
        </p:spPr>
        <p:txBody>
          <a:bodyPr>
            <a:normAutofit fontScale="92500" lnSpcReduction="10000"/>
          </a:bodyPr>
          <a:lstStyle/>
          <a:p>
            <a:r>
              <a:rPr lang="en-GB" dirty="0" smtClean="0"/>
              <a:t>The onward drive of consumerism, the ideology of  “progress” and the continued appropriation of the natural world. </a:t>
            </a:r>
          </a:p>
          <a:p>
            <a:r>
              <a:rPr lang="en-GB" dirty="0" smtClean="0"/>
              <a:t>The (nostalgic) desire to seek a more benign or pastoral alternative in the past – termed “primitivism” by some.</a:t>
            </a:r>
          </a:p>
          <a:p>
            <a:pPr>
              <a:buNone/>
            </a:pPr>
            <a:endParaRPr lang="en-GB" sz="900" dirty="0" smtClean="0"/>
          </a:p>
          <a:p>
            <a:pPr>
              <a:buNone/>
            </a:pPr>
            <a:r>
              <a:rPr lang="en-GB" dirty="0" smtClean="0"/>
              <a:t>	“Once analyses of postmodernity and modernity are conjoined with analysis of the roots of the global environmental crisis, it will become clear that what we are facing is a unique historical event. In the middle of the nineteenth century Karl Marx argued that ‘only rarely and under quite special conditions is a society able to adopt a critical attitude towards itself’ (ref needed). The situation we are in is one of those quite special conditions in which not merely a society but the whole of modern civilization is being forced to adopt a critical attitude towards itself” (Arran </a:t>
            </a:r>
            <a:r>
              <a:rPr lang="en-GB" dirty="0" err="1" smtClean="0"/>
              <a:t>Gare</a:t>
            </a:r>
            <a:r>
              <a:rPr lang="en-GB" dirty="0" smtClean="0"/>
              <a:t> 1995, 2)</a:t>
            </a:r>
            <a:endParaRPr lang="en-GB" dirty="0"/>
          </a:p>
        </p:txBody>
      </p:sp>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486400"/>
          </a:xfrm>
        </p:spPr>
        <p:txBody>
          <a:bodyPr>
            <a:normAutofit/>
          </a:bodyPr>
          <a:lstStyle/>
          <a:p>
            <a:pPr>
              <a:lnSpc>
                <a:spcPct val="110000"/>
              </a:lnSpc>
              <a:spcBef>
                <a:spcPts val="0"/>
              </a:spcBef>
              <a:buNone/>
            </a:pPr>
            <a:r>
              <a:rPr lang="en-GB" dirty="0" smtClean="0"/>
              <a:t>	“... ecology isn’t just about global warming, recycling, and solar power – and also not just to do with everyday relationships between humans and non-humans. It has to do with love, loss, despair, and compassion. It has to do with depression and psychosis. It has to do with capitalism and what might exist after capitalism. It has to do with amazement, open-mindedness and wonder. It has to do with doubt, confusion, and </a:t>
            </a:r>
            <a:r>
              <a:rPr lang="en-GB" dirty="0" err="1" smtClean="0"/>
              <a:t>skepticism</a:t>
            </a:r>
            <a:r>
              <a:rPr lang="en-GB" dirty="0" smtClean="0"/>
              <a:t>. It has to do with concepts of space and time. It has to do with delight, beauty, ugliness, disgust, irony and pain. It has to do with consciousness and awareness. It has to do with ideology and critique. It has to do with reading and writing.” </a:t>
            </a:r>
          </a:p>
          <a:p>
            <a:pPr>
              <a:lnSpc>
                <a:spcPct val="110000"/>
              </a:lnSpc>
              <a:spcBef>
                <a:spcPts val="0"/>
              </a:spcBef>
              <a:buNone/>
            </a:pPr>
            <a:r>
              <a:rPr lang="en-GB" dirty="0" smtClean="0"/>
              <a:t>						(Timothy Morton 2010, 2)</a:t>
            </a:r>
            <a:endParaRPr lang="en-GB" dirty="0"/>
          </a:p>
        </p:txBody>
      </p:sp>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438400"/>
            <a:ext cx="7772400" cy="914400"/>
          </a:xfrm>
        </p:spPr>
        <p:txBody>
          <a:bodyPr/>
          <a:lstStyle/>
          <a:p>
            <a:pPr algn="ctr"/>
            <a:r>
              <a:rPr lang="en-GB" dirty="0" smtClean="0"/>
              <a:t>Eco-feminism </a:t>
            </a:r>
            <a:endParaRPr lang="en-GB" dirty="0"/>
          </a:p>
        </p:txBody>
      </p:sp>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04088"/>
            <a:ext cx="8229600" cy="972312"/>
          </a:xfrm>
        </p:spPr>
        <p:txBody>
          <a:bodyPr>
            <a:normAutofit/>
          </a:bodyPr>
          <a:lstStyle/>
          <a:p>
            <a:pPr algn="ctr"/>
            <a:r>
              <a:rPr lang="en-GB" dirty="0" smtClean="0"/>
              <a:t>The </a:t>
            </a:r>
            <a:r>
              <a:rPr lang="en-GB" dirty="0" smtClean="0"/>
              <a:t>links</a:t>
            </a:r>
            <a:endParaRPr lang="en-GB" dirty="0"/>
          </a:p>
        </p:txBody>
      </p:sp>
      <p:sp>
        <p:nvSpPr>
          <p:cNvPr id="5" name="Content Placeholder 4"/>
          <p:cNvSpPr>
            <a:spLocks noGrp="1"/>
          </p:cNvSpPr>
          <p:nvPr>
            <p:ph idx="1"/>
          </p:nvPr>
        </p:nvSpPr>
        <p:spPr>
          <a:xfrm>
            <a:off x="457200" y="1935480"/>
            <a:ext cx="8229600" cy="4541520"/>
          </a:xfrm>
        </p:spPr>
        <p:txBody>
          <a:bodyPr>
            <a:normAutofit/>
          </a:bodyPr>
          <a:lstStyle/>
          <a:p>
            <a:r>
              <a:rPr lang="en-GB" dirty="0" smtClean="0"/>
              <a:t>The female body / the body of the natural world </a:t>
            </a:r>
          </a:p>
          <a:p>
            <a:pPr lvl="1"/>
            <a:r>
              <a:rPr lang="en-GB" dirty="0" smtClean="0"/>
              <a:t>Female / male ; nature / culture</a:t>
            </a:r>
          </a:p>
          <a:p>
            <a:r>
              <a:rPr lang="en-GB" dirty="0" smtClean="0"/>
              <a:t>Suppressed voices / issues of denial: </a:t>
            </a:r>
          </a:p>
          <a:p>
            <a:pPr lvl="1"/>
            <a:r>
              <a:rPr lang="en-GB" dirty="0" err="1" smtClean="0"/>
              <a:t>Androcentrism</a:t>
            </a:r>
            <a:r>
              <a:rPr lang="en-GB" dirty="0" smtClean="0"/>
              <a:t> / Anthropocentrism </a:t>
            </a:r>
          </a:p>
          <a:p>
            <a:pPr lvl="1"/>
            <a:r>
              <a:rPr lang="en-GB" dirty="0" smtClean="0"/>
              <a:t>But what is the voice of “nature”? </a:t>
            </a:r>
          </a:p>
          <a:p>
            <a:r>
              <a:rPr lang="en-GB" dirty="0" smtClean="0"/>
              <a:t>Theory as obstacle </a:t>
            </a:r>
          </a:p>
          <a:p>
            <a:pPr lvl="1"/>
            <a:r>
              <a:rPr lang="en-GB" dirty="0" smtClean="0"/>
              <a:t>“For some radical feminists, methodology itself is an intellectual instrument of patriarchy” (Elaine Showalter, ‘Towards a feminist poetics’ </a:t>
            </a:r>
            <a:r>
              <a:rPr lang="en-GB" i="1" dirty="0" smtClean="0"/>
              <a:t>Feminism and Literature</a:t>
            </a:r>
            <a:r>
              <a:rPr lang="en-GB" dirty="0" smtClean="0"/>
              <a:t>, p235)</a:t>
            </a:r>
          </a:p>
          <a:p>
            <a:pPr lvl="1"/>
            <a:r>
              <a:rPr lang="en-GB" dirty="0" smtClean="0"/>
              <a:t>The “praxis over theory” argument in environmental criticism</a:t>
            </a:r>
          </a:p>
          <a:p>
            <a:endParaRPr lang="en-GB" dirty="0" smtClean="0"/>
          </a:p>
          <a:p>
            <a:endParaRPr lang="en-GB" dirty="0" smtClean="0"/>
          </a:p>
          <a:p>
            <a:endParaRPr lang="en-GB" dirty="0" smtClean="0"/>
          </a:p>
          <a:p>
            <a:endParaRPr lang="en-GB" dirty="0" smtClean="0"/>
          </a:p>
        </p:txBody>
      </p:sp>
    </p:spTree>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638800"/>
          </a:xfrm>
        </p:spPr>
        <p:txBody>
          <a:bodyPr>
            <a:normAutofit lnSpcReduction="10000"/>
          </a:bodyPr>
          <a:lstStyle/>
          <a:p>
            <a:pPr>
              <a:buNone/>
            </a:pPr>
            <a:r>
              <a:rPr lang="en-GB" dirty="0" smtClean="0"/>
              <a:t>	“Just as feminism was moved by minority and “third world” feminisms during the 1980s and 1990s towards </a:t>
            </a:r>
            <a:r>
              <a:rPr lang="en-GB" dirty="0" err="1" smtClean="0"/>
              <a:t>autocritique</a:t>
            </a:r>
            <a:r>
              <a:rPr lang="en-GB" dirty="0" smtClean="0"/>
              <a:t> of its prior focus on Western white middle-class concerns, so during the past decade some </a:t>
            </a:r>
            <a:r>
              <a:rPr lang="en-GB" dirty="0" err="1" smtClean="0"/>
              <a:t>ecofeminists</a:t>
            </a:r>
            <a:r>
              <a:rPr lang="en-GB" dirty="0" smtClean="0"/>
              <a:t> have been among the leaders in a broader initiative to push environmental criticism toward substantive engagement with issues of environmental welfare and equity of more pressing concern to the impoverished and socially marginalised: to landscapes of urbanization, racism, poverty, and </a:t>
            </a:r>
            <a:r>
              <a:rPr lang="en-GB" dirty="0" err="1" smtClean="0"/>
              <a:t>toxification</a:t>
            </a:r>
            <a:r>
              <a:rPr lang="en-GB" dirty="0" smtClean="0"/>
              <a:t>; and to the voices of witnesses and victims of environmental injustice .”</a:t>
            </a:r>
          </a:p>
          <a:p>
            <a:pPr>
              <a:buNone/>
            </a:pPr>
            <a:r>
              <a:rPr lang="en-GB" dirty="0" smtClean="0"/>
              <a:t>	“This at all events seems to be the most dynamic movement within environmental criticism right now ... and it is taking the ethics and politics of ecocriticism in a still more </a:t>
            </a:r>
            <a:r>
              <a:rPr lang="en-GB" dirty="0" err="1" smtClean="0"/>
              <a:t>sociocentric</a:t>
            </a:r>
            <a:r>
              <a:rPr lang="en-GB" dirty="0" smtClean="0"/>
              <a:t> direction.”</a:t>
            </a:r>
          </a:p>
          <a:p>
            <a:pPr>
              <a:buNone/>
            </a:pPr>
            <a:r>
              <a:rPr lang="en-GB" dirty="0" smtClean="0"/>
              <a:t>					(Lawrence Buell 2005, 111-112)</a:t>
            </a:r>
            <a:endParaRPr lang="en-GB" dirty="0"/>
          </a:p>
        </p:txBody>
      </p:sp>
    </p:spTree>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5334000" cy="533400"/>
          </a:xfrm>
        </p:spPr>
        <p:txBody>
          <a:bodyPr>
            <a:noAutofit/>
          </a:bodyPr>
          <a:lstStyle/>
          <a:p>
            <a:pPr algn="ctr"/>
            <a:r>
              <a:rPr lang="en-GB" sz="3600" dirty="0" smtClean="0"/>
              <a:t>Bibliography</a:t>
            </a:r>
            <a:endParaRPr lang="en-GB" sz="3600" dirty="0"/>
          </a:p>
        </p:txBody>
      </p:sp>
      <p:sp>
        <p:nvSpPr>
          <p:cNvPr id="3" name="Content Placeholder 2"/>
          <p:cNvSpPr>
            <a:spLocks noGrp="1"/>
          </p:cNvSpPr>
          <p:nvPr>
            <p:ph idx="1"/>
          </p:nvPr>
        </p:nvSpPr>
        <p:spPr>
          <a:xfrm>
            <a:off x="457200" y="1143000"/>
            <a:ext cx="8229600" cy="5715000"/>
          </a:xfrm>
        </p:spPr>
        <p:txBody>
          <a:bodyPr>
            <a:normAutofit fontScale="70000" lnSpcReduction="20000"/>
          </a:bodyPr>
          <a:lstStyle/>
          <a:p>
            <a:r>
              <a:rPr lang="en-GB" sz="2900" dirty="0" err="1" smtClean="0"/>
              <a:t>Bracke</a:t>
            </a:r>
            <a:r>
              <a:rPr lang="en-GB" sz="2900" dirty="0" smtClean="0"/>
              <a:t>, Astrid and </a:t>
            </a:r>
            <a:r>
              <a:rPr lang="en-GB" sz="2900" dirty="0" err="1" smtClean="0"/>
              <a:t>Corporaal</a:t>
            </a:r>
            <a:r>
              <a:rPr lang="en-GB" sz="2900" dirty="0" smtClean="0"/>
              <a:t>, </a:t>
            </a:r>
            <a:r>
              <a:rPr lang="en-GB" sz="2900" dirty="0" err="1" smtClean="0"/>
              <a:t>Marguérite</a:t>
            </a:r>
            <a:r>
              <a:rPr lang="en-GB" sz="2900" dirty="0" smtClean="0"/>
              <a:t> 'Ecocriticism and English Studies: An Introduction', </a:t>
            </a:r>
            <a:r>
              <a:rPr lang="en-GB" sz="2900" i="1" dirty="0" smtClean="0"/>
              <a:t>English Studies </a:t>
            </a:r>
            <a:r>
              <a:rPr lang="en-GB" sz="2900" dirty="0" smtClean="0"/>
              <a:t>(2010) 91:7, 709 - 712 </a:t>
            </a:r>
          </a:p>
          <a:p>
            <a:r>
              <a:rPr lang="en-US" sz="2900" dirty="0" smtClean="0"/>
              <a:t>Buell, Lawrence, </a:t>
            </a:r>
            <a:r>
              <a:rPr lang="en-US" sz="2900" i="1" dirty="0" smtClean="0"/>
              <a:t>The Future of Environmental Criticism: Environmental Crisis and Literary Imagination</a:t>
            </a:r>
            <a:r>
              <a:rPr lang="en-US" sz="2900" dirty="0" smtClean="0"/>
              <a:t> (Oxford: Blackwell, 2005)</a:t>
            </a:r>
          </a:p>
          <a:p>
            <a:r>
              <a:rPr lang="en-GB" sz="2900" dirty="0" smtClean="0"/>
              <a:t>Clark, Timothy ‘Towards A Deconstructive Environmental Criticism’ </a:t>
            </a:r>
            <a:r>
              <a:rPr lang="en-GB" sz="2900" i="1" dirty="0" smtClean="0"/>
              <a:t>Oxford Literary Review</a:t>
            </a:r>
            <a:r>
              <a:rPr lang="en-GB" sz="2900" dirty="0" smtClean="0"/>
              <a:t> (2008) 30, pp. 45-68</a:t>
            </a:r>
            <a:endParaRPr lang="en-US" sz="2900" dirty="0" smtClean="0"/>
          </a:p>
          <a:p>
            <a:r>
              <a:rPr lang="en-US" sz="2900" dirty="0" smtClean="0"/>
              <a:t>Garrard</a:t>
            </a:r>
            <a:r>
              <a:rPr lang="en-US" sz="2900" dirty="0" smtClean="0"/>
              <a:t>, Greg, </a:t>
            </a:r>
            <a:r>
              <a:rPr lang="en-US" sz="2900" i="1" dirty="0" smtClean="0"/>
              <a:t>Ecocriticism: The New Critical Idiom </a:t>
            </a:r>
            <a:r>
              <a:rPr lang="en-US" sz="2900" dirty="0" smtClean="0"/>
              <a:t>(Oxon: Routledge, 2004)</a:t>
            </a:r>
          </a:p>
          <a:p>
            <a:r>
              <a:rPr lang="en-GB" sz="2900" dirty="0" smtClean="0"/>
              <a:t>Johns-Putra</a:t>
            </a:r>
            <a:r>
              <a:rPr lang="en-GB" sz="2900" dirty="0" smtClean="0"/>
              <a:t>, Adeline(2010) 'Ecocriticism, Genre, and Climate Change: Reading the Utopian Vision of Kim Stanley Robinson's Science in the Capital Trilogy', English Studies (2010) 91: 7, pp. 744 — 760</a:t>
            </a:r>
            <a:endParaRPr lang="en-US" sz="2900" dirty="0" smtClean="0"/>
          </a:p>
          <a:p>
            <a:r>
              <a:rPr lang="en-US" sz="2900" dirty="0" smtClean="0"/>
              <a:t>Morton</a:t>
            </a:r>
            <a:r>
              <a:rPr lang="en-US" sz="2900" dirty="0" smtClean="0"/>
              <a:t>, Timothy, </a:t>
            </a:r>
            <a:r>
              <a:rPr lang="en-US" sz="2900" i="1" dirty="0" smtClean="0"/>
              <a:t>The Ecological Thought (</a:t>
            </a:r>
            <a:r>
              <a:rPr lang="en-US" sz="2900" dirty="0" smtClean="0"/>
              <a:t>Harvard University Press, 2010).</a:t>
            </a:r>
          </a:p>
          <a:p>
            <a:r>
              <a:rPr lang="en-US" sz="2900" dirty="0" smtClean="0"/>
              <a:t>Morton, Timothy, </a:t>
            </a:r>
            <a:r>
              <a:rPr lang="en-US" sz="2900" i="1" dirty="0" smtClean="0"/>
              <a:t>Ecology Without Nature: Rethinking Environmental Aesthetics </a:t>
            </a:r>
            <a:r>
              <a:rPr lang="en-US" sz="2900" dirty="0" smtClean="0"/>
              <a:t>(Harvard University Press, 2007)</a:t>
            </a:r>
          </a:p>
          <a:p>
            <a:r>
              <a:rPr lang="en-GB" sz="2900" dirty="0" smtClean="0"/>
              <a:t>Rousseau, </a:t>
            </a:r>
            <a:r>
              <a:rPr lang="en-GB" sz="2900" i="1" dirty="0" smtClean="0"/>
              <a:t>Du </a:t>
            </a:r>
            <a:r>
              <a:rPr lang="en-GB" sz="2900" i="1" dirty="0" err="1" smtClean="0"/>
              <a:t>Contrat</a:t>
            </a:r>
            <a:r>
              <a:rPr lang="en-GB" sz="2900" i="1" dirty="0" smtClean="0"/>
              <a:t> Social</a:t>
            </a:r>
            <a:r>
              <a:rPr lang="en-GB" sz="2900" dirty="0" smtClean="0"/>
              <a:t> 1.8. Trans., M. Cranston. (Middlesex: Penguin, 1968)</a:t>
            </a:r>
          </a:p>
          <a:p>
            <a:r>
              <a:rPr lang="en-GB" sz="2900" dirty="0" smtClean="0"/>
              <a:t>Russell, B. </a:t>
            </a:r>
            <a:r>
              <a:rPr lang="en-GB" sz="2900" i="1" dirty="0" smtClean="0"/>
              <a:t>History of Western Philosophy</a:t>
            </a:r>
            <a:r>
              <a:rPr lang="en-GB" sz="2900" dirty="0" smtClean="0"/>
              <a:t> 2</a:t>
            </a:r>
            <a:r>
              <a:rPr lang="en-GB" sz="2900" baseline="30000" dirty="0" smtClean="0"/>
              <a:t>nd</a:t>
            </a:r>
            <a:r>
              <a:rPr lang="en-GB" sz="2900" dirty="0" smtClean="0"/>
              <a:t> ed. (London: Routledge, 1991)</a:t>
            </a:r>
          </a:p>
          <a:p>
            <a:r>
              <a:rPr lang="en-GB" sz="2900" dirty="0" smtClean="0"/>
              <a:t>Steffen, Will, </a:t>
            </a:r>
            <a:r>
              <a:rPr lang="en-GB" sz="2900" dirty="0" err="1" smtClean="0"/>
              <a:t>Crutzen</a:t>
            </a:r>
            <a:r>
              <a:rPr lang="en-GB" sz="2900" dirty="0" smtClean="0"/>
              <a:t>, Paul J., McNeill, John R. ‘The Anthropocene: Are Humans Now Overwhelming the Great Forces of Nature?’ </a:t>
            </a:r>
            <a:r>
              <a:rPr lang="en-GB" sz="2900" i="1" dirty="0" err="1" smtClean="0"/>
              <a:t>Ambio</a:t>
            </a:r>
            <a:r>
              <a:rPr lang="en-GB" sz="2900" dirty="0" smtClean="0"/>
              <a:t> (2007) 38, pp. 614-21</a:t>
            </a:r>
          </a:p>
          <a:p>
            <a:r>
              <a:rPr lang="en-GB" sz="2900" dirty="0" smtClean="0"/>
              <a:t>Wordsworth, W., </a:t>
            </a:r>
            <a:r>
              <a:rPr lang="en-GB" sz="2900" i="1" dirty="0" err="1" smtClean="0"/>
              <a:t>Tintern</a:t>
            </a:r>
            <a:r>
              <a:rPr lang="en-GB" sz="2900" i="1" dirty="0" smtClean="0"/>
              <a:t> Abbey (</a:t>
            </a:r>
            <a:r>
              <a:rPr lang="en-GB" sz="2900" dirty="0" smtClean="0"/>
              <a:t>1798,) in Wu, Duncan (ed</a:t>
            </a:r>
            <a:r>
              <a:rPr lang="en-GB" sz="2900" i="1" dirty="0" smtClean="0"/>
              <a:t>.) Romanticism: an Anthology</a:t>
            </a:r>
            <a:r>
              <a:rPr lang="en-GB" sz="2900" dirty="0" smtClean="0"/>
              <a:t>, 2</a:t>
            </a:r>
            <a:r>
              <a:rPr lang="en-GB" sz="2900" baseline="30000" dirty="0" smtClean="0"/>
              <a:t>nd</a:t>
            </a:r>
            <a:r>
              <a:rPr lang="en-GB" sz="2900" dirty="0" smtClean="0"/>
              <a:t> </a:t>
            </a:r>
            <a:r>
              <a:rPr lang="en-GB" sz="2900" dirty="0" err="1" smtClean="0"/>
              <a:t>edn</a:t>
            </a:r>
            <a:r>
              <a:rPr lang="en-GB" sz="2900" dirty="0" smtClean="0"/>
              <a:t>. (Oxford: Blackwell, 1994, 1998)</a:t>
            </a:r>
          </a:p>
          <a:p>
            <a:endParaRPr lang="en-US" dirty="0" smtClean="0"/>
          </a:p>
          <a:p>
            <a:endParaRPr lang="en-US" dirty="0" smtClean="0"/>
          </a:p>
          <a:p>
            <a:endParaRPr lang="en-US" dirty="0" smtClean="0"/>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2353</TotalTime>
  <Words>621</Words>
  <Application>Microsoft Office PowerPoint</Application>
  <PresentationFormat>On-screen Show (4:3)</PresentationFormat>
  <Paragraphs>188</Paragraphs>
  <Slides>29</Slides>
  <Notes>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Flow</vt:lpstr>
      <vt:lpstr>Environmental Criticism 1</vt:lpstr>
      <vt:lpstr>The postmodern and the global</vt:lpstr>
      <vt:lpstr>Environmental “Crisis”</vt:lpstr>
      <vt:lpstr>Environmental criticism  or ecocriticism </vt:lpstr>
      <vt:lpstr>Slide 5</vt:lpstr>
      <vt:lpstr>Some current ideas:</vt:lpstr>
      <vt:lpstr>The Anthropocene</vt:lpstr>
      <vt:lpstr>“The end of externality” </vt:lpstr>
      <vt:lpstr>Climate change as hyper-object</vt:lpstr>
      <vt:lpstr>Slide 10</vt:lpstr>
      <vt:lpstr>Environmental criticism / eco-criticism </vt:lpstr>
      <vt:lpstr>Environmental criticism / eco-criticism </vt:lpstr>
      <vt:lpstr>Environmental criticism / eco-criticism </vt:lpstr>
      <vt:lpstr>Environmental criticism / eco-criticism first wave / second wave  </vt:lpstr>
      <vt:lpstr>The Codex Armenicus palimpsest</vt:lpstr>
      <vt:lpstr>Representationalism / constructivism</vt:lpstr>
      <vt:lpstr>Slide 17</vt:lpstr>
      <vt:lpstr>What is “nature”? </vt:lpstr>
      <vt:lpstr>“Nature” as a construct?</vt:lpstr>
      <vt:lpstr>Ecology without nature</vt:lpstr>
      <vt:lpstr>Nature / human / culture / politics </vt:lpstr>
      <vt:lpstr>The Romantic position</vt:lpstr>
      <vt:lpstr>A conflict of freedoms?</vt:lpstr>
      <vt:lpstr>Realpolitik today</vt:lpstr>
      <vt:lpstr>Slide 25</vt:lpstr>
      <vt:lpstr>Eco-feminism </vt:lpstr>
      <vt:lpstr>The links</vt:lpstr>
      <vt:lpstr>Slide 28</vt:lpstr>
      <vt:lpstr>Bibliography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Drama</dc:title>
  <dc:creator>LOU</dc:creator>
  <cp:lastModifiedBy>LOU</cp:lastModifiedBy>
  <cp:revision>141</cp:revision>
  <dcterms:created xsi:type="dcterms:W3CDTF">2006-08-16T00:00:00Z</dcterms:created>
  <dcterms:modified xsi:type="dcterms:W3CDTF">2011-12-02T00:40:23Z</dcterms:modified>
</cp:coreProperties>
</file>