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handoutMasterIdLst>
    <p:handoutMasterId r:id="rId11"/>
  </p:handoutMasterIdLst>
  <p:sldIdLst>
    <p:sldId id="257" r:id="rId2"/>
    <p:sldId id="263" r:id="rId3"/>
    <p:sldId id="261" r:id="rId4"/>
    <p:sldId id="262" r:id="rId5"/>
    <p:sldId id="259" r:id="rId6"/>
    <p:sldId id="264" r:id="rId7"/>
    <p:sldId id="260" r:id="rId8"/>
    <p:sldId id="271" r:id="rId9"/>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82424" autoAdjust="0"/>
  </p:normalViewPr>
  <p:slideViewPr>
    <p:cSldViewPr snapToGrid="0">
      <p:cViewPr varScale="1">
        <p:scale>
          <a:sx n="87" d="100"/>
          <a:sy n="87" d="100"/>
        </p:scale>
        <p:origin x="696" y="114"/>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3/23/2022</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3/21/2022</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2</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3</a:t>
            </a:fld>
            <a:endParaRPr lang="en-US"/>
          </a:p>
        </p:txBody>
      </p:sp>
    </p:spTree>
    <p:extLst>
      <p:ext uri="{BB962C8B-B14F-4D97-AF65-F5344CB8AC3E}">
        <p14:creationId xmlns:p14="http://schemas.microsoft.com/office/powerpoint/2010/main" val="3937284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4</a:t>
            </a:fld>
            <a:endParaRPr lang="en-US"/>
          </a:p>
        </p:txBody>
      </p:sp>
    </p:spTree>
    <p:extLst>
      <p:ext uri="{BB962C8B-B14F-4D97-AF65-F5344CB8AC3E}">
        <p14:creationId xmlns:p14="http://schemas.microsoft.com/office/powerpoint/2010/main" val="3822894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5</a:t>
            </a:fld>
            <a:endParaRPr lang="en-US"/>
          </a:p>
        </p:txBody>
      </p:sp>
    </p:spTree>
    <p:extLst>
      <p:ext uri="{BB962C8B-B14F-4D97-AF65-F5344CB8AC3E}">
        <p14:creationId xmlns:p14="http://schemas.microsoft.com/office/powerpoint/2010/main" val="1524450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6</a:t>
            </a:fld>
            <a:endParaRPr lang="en-US"/>
          </a:p>
        </p:txBody>
      </p:sp>
    </p:spTree>
    <p:extLst>
      <p:ext uri="{BB962C8B-B14F-4D97-AF65-F5344CB8AC3E}">
        <p14:creationId xmlns:p14="http://schemas.microsoft.com/office/powerpoint/2010/main" val="2124427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7</a:t>
            </a:fld>
            <a:endParaRPr lang="en-US"/>
          </a:p>
        </p:txBody>
      </p:sp>
    </p:spTree>
    <p:extLst>
      <p:ext uri="{BB962C8B-B14F-4D97-AF65-F5344CB8AC3E}">
        <p14:creationId xmlns:p14="http://schemas.microsoft.com/office/powerpoint/2010/main" val="1983063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3/21/2022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3/21/2022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3/21/2022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3/21/2022</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3/21/2022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3/21/2022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992909" y="-589274"/>
            <a:ext cx="8825658" cy="3329581"/>
          </a:xfrm>
        </p:spPr>
        <p:txBody>
          <a:bodyPr/>
          <a:lstStyle/>
          <a:p>
            <a:r>
              <a:rPr lang="en-US" dirty="0"/>
              <a:t>HONEYWELL</a:t>
            </a:r>
          </a:p>
        </p:txBody>
      </p:sp>
      <p:sp>
        <p:nvSpPr>
          <p:cNvPr id="6" name="Subtitle 5"/>
          <p:cNvSpPr>
            <a:spLocks noGrp="1"/>
          </p:cNvSpPr>
          <p:nvPr>
            <p:ph type="subTitle" idx="1"/>
          </p:nvPr>
        </p:nvSpPr>
        <p:spPr>
          <a:xfrm>
            <a:off x="1073933" y="2740307"/>
            <a:ext cx="8825658" cy="861420"/>
          </a:xfrm>
        </p:spPr>
        <p:txBody>
          <a:bodyPr/>
          <a:lstStyle/>
          <a:p>
            <a:r>
              <a:rPr lang="en-US" dirty="0"/>
              <a:t>Business plan presentation</a:t>
            </a:r>
          </a:p>
        </p:txBody>
      </p:sp>
      <p:pic>
        <p:nvPicPr>
          <p:cNvPr id="4" name="Graphic 3">
            <a:extLst>
              <a:ext uri="{FF2B5EF4-FFF2-40B4-BE49-F238E27FC236}">
                <a16:creationId xmlns:a16="http://schemas.microsoft.com/office/drawing/2014/main" id="{697D21DB-6FC8-41E7-8392-5018AF6F8E0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3376" y="3429000"/>
            <a:ext cx="10922901" cy="336393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ABOUT HONEYWELL</a:t>
            </a:r>
            <a:endParaRPr lang="en-US" dirty="0"/>
          </a:p>
        </p:txBody>
      </p:sp>
      <p:sp>
        <p:nvSpPr>
          <p:cNvPr id="6" name="Content Placeholder 5"/>
          <p:cNvSpPr>
            <a:spLocks noGrp="1"/>
          </p:cNvSpPr>
          <p:nvPr>
            <p:ph idx="1"/>
          </p:nvPr>
        </p:nvSpPr>
        <p:spPr>
          <a:xfrm>
            <a:off x="242371" y="1557159"/>
            <a:ext cx="11523644" cy="4931776"/>
          </a:xfrm>
        </p:spPr>
        <p:txBody>
          <a:bodyPr>
            <a:noAutofit/>
          </a:bodyPr>
          <a:lstStyle/>
          <a:p>
            <a:pPr marL="0" indent="0">
              <a:lnSpc>
                <a:spcPct val="150000"/>
              </a:lnSpc>
              <a:buNone/>
            </a:pPr>
            <a:r>
              <a:rPr lang="en-GB" sz="1600" dirty="0">
                <a:latin typeface="Arial" panose="020B0604020202020204" pitchFamily="34" charset="0"/>
                <a:cs typeface="Arial" panose="020B0604020202020204" pitchFamily="34" charset="0"/>
              </a:rPr>
              <a:t>Honeywell International Inc. is an American multinational conglomerate. It produces a diverse range of commercial and consumer products. </a:t>
            </a:r>
            <a:endParaRPr lang="bg-BG"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 manufactures industrial control systems,</a:t>
            </a:r>
            <a:endParaRPr lang="bg-BG"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 automotive and aerospace products;</a:t>
            </a:r>
            <a:endParaRPr lang="bg-BG"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 speciality chemicals and plastics;</a:t>
            </a:r>
            <a:endParaRPr lang="bg-BG"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 residential, commercial, and engineered materials</a:t>
            </a:r>
          </a:p>
          <a:p>
            <a:pPr>
              <a:lnSpc>
                <a:spcPct val="150000"/>
              </a:lnSpc>
            </a:pPr>
            <a:r>
              <a:rPr lang="en-GB" sz="1600" dirty="0">
                <a:latin typeface="Arial" panose="020B0604020202020204" pitchFamily="34" charset="0"/>
                <a:cs typeface="Arial" panose="020B0604020202020204" pitchFamily="34" charset="0"/>
              </a:rPr>
              <a:t>The Honeywell company is headquartered in Morris, New Jersey. it operates in about 70 countries with 1300 sites and more than 129000 employees. It is a fortune 100 company. It was ranked 94th in Fortune 500 in 2021. The company earned revenues of $32,637 million in 2021.</a:t>
            </a:r>
          </a:p>
          <a:p>
            <a:pPr>
              <a:lnSpc>
                <a:spcPct val="150000"/>
              </a:lnSpc>
            </a:pPr>
            <a:r>
              <a:rPr lang="en-GB" sz="1600" dirty="0">
                <a:latin typeface="Arial" panose="020B0604020202020204" pitchFamily="34" charset="0"/>
                <a:cs typeface="Arial" panose="020B0604020202020204" pitchFamily="34" charset="0"/>
              </a:rPr>
              <a:t>Honeywell has a diverse portfolio and earns balanced revenues. It invests heavily in research and development.</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Honeywell Product Strategy:</a:t>
            </a:r>
          </a:p>
        </p:txBody>
      </p:sp>
      <p:sp>
        <p:nvSpPr>
          <p:cNvPr id="5" name="Content Placeholder 4"/>
          <p:cNvSpPr>
            <a:spLocks noGrp="1"/>
          </p:cNvSpPr>
          <p:nvPr>
            <p:ph idx="1"/>
          </p:nvPr>
        </p:nvSpPr>
        <p:spPr>
          <a:xfrm>
            <a:off x="970965" y="1246802"/>
            <a:ext cx="8946541" cy="5370566"/>
          </a:xfrm>
        </p:spPr>
        <p:txBody>
          <a:bodyPr>
            <a:noAutofit/>
          </a:bodyPr>
          <a:lstStyle/>
          <a:p>
            <a:r>
              <a:rPr lang="en-GB" sz="1100" dirty="0">
                <a:latin typeface="Arial" panose="020B0604020202020204" pitchFamily="34" charset="0"/>
                <a:cs typeface="Arial" panose="020B0604020202020204" pitchFamily="34" charset="0"/>
              </a:rPr>
              <a:t>The product strategy and mix in Honeywell marketing strategy can be explained as follows: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Honeywell serves customers all over the world. It offers aerospace products and services, automotive products, electronic products, personal safety, consumer home, turbochargers, advanced materials and specialty chemicals, which are part of its marketing mix product strategy. It also offers process technology for refining and petrochemicals and energy efficient products. The company has three main business segments: aerospace; automation and control solutions; and performance materials and technologies (PMT). The aerospace segment manufactures aircraft engines, integrated avionics, systems and service solutions, and related products and services which are used for commercial aircraft manufacturers and operators as well as by defence and space contractors. Turbochargers are produced by this segment which increase the efficiency of commercial and passenger cars.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aerospace products and services of Honeywell include: auxiliary power units, propulsion engines, environmental control systems, electric power systems, engine controls, flight safety, communications, navigation and much more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automation and control solutions: environmental and combustion controls, sensing controls, security and life safety products, scanning and mobility devices, building solutions and services for homes, buildings and industrial facilities and much more. Honeywell also offers automation and control solutions to industry.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PMT segment of Honeywell develops advanced materials, process technologies and automation solutions. PMT's business segment provides products and solutions for production of gasoline, diesel, jet fuel, petrochemicals and renewable fuels. PMT's process solutions business is involved in automation control, instrumentation and services for the oil and gas, refining, pulp and paper, industrial power generation, chemicals </a:t>
            </a:r>
            <a:r>
              <a:rPr lang="en-GB" sz="1100" dirty="0" err="1">
                <a:latin typeface="Arial" panose="020B0604020202020204" pitchFamily="34" charset="0"/>
                <a:cs typeface="Arial" panose="020B0604020202020204" pitchFamily="34" charset="0"/>
              </a:rPr>
              <a:t>andpetrochemicals</a:t>
            </a:r>
            <a:r>
              <a:rPr lang="en-GB" sz="1100" dirty="0">
                <a:latin typeface="Arial" panose="020B0604020202020204" pitchFamily="34" charset="0"/>
                <a:cs typeface="Arial" panose="020B0604020202020204" pitchFamily="34" charset="0"/>
              </a:rPr>
              <a:t>, biofuels, etc</a:t>
            </a:r>
            <a:r>
              <a:rPr lang="en-US" sz="1100" dirty="0">
                <a:latin typeface="Arial" panose="020B0604020202020204" pitchFamily="34" charset="0"/>
                <a:cs typeface="Arial" panose="020B0604020202020204" pitchFamily="34" charset="0"/>
              </a:rPr>
              <a:t>Summarize your market in the past, present, and future.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Honeywell Price/Pricing Strategy:</a:t>
            </a:r>
            <a:br>
              <a:rPr lang="en-US" dirty="0"/>
            </a:br>
            <a:endParaRPr lang="en-US" dirty="0"/>
          </a:p>
        </p:txBody>
      </p:sp>
      <p:sp>
        <p:nvSpPr>
          <p:cNvPr id="4" name="Content Placeholder 3"/>
          <p:cNvSpPr>
            <a:spLocks noGrp="1"/>
          </p:cNvSpPr>
          <p:nvPr>
            <p:ph idx="1"/>
          </p:nvPr>
        </p:nvSpPr>
        <p:spPr/>
        <p:txBody>
          <a:bodyPr>
            <a:normAutofit/>
          </a:bodyPr>
          <a:lstStyle/>
          <a:p>
            <a:r>
              <a:rPr lang="en-GB" sz="1600" dirty="0">
                <a:latin typeface="Arial" panose="020B0604020202020204" pitchFamily="34" charset="0"/>
                <a:cs typeface="Arial" panose="020B0604020202020204" pitchFamily="34" charset="0"/>
              </a:rPr>
              <a:t>Below is the pricing strategy in Honeywell marketing strategy:</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Honeywell follows competitive pricing as a part of its marketing mix strategy.</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Operational profit has increased in all segments which is driven by favourable pricing and productivity. The company competes on different factors and one of them is price. There is considerable price competition with General Electric and 3M. Costs of Honeywell products are sensitive to raw material price fluctuations but the company but the impact is not passed on through to consumers. The company achieves this through long-term supply agreements, price increases and hedging activities where feasible.</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32381"/>
            <a:ext cx="10510092" cy="1400530"/>
          </a:xfrm>
        </p:spPr>
        <p:txBody>
          <a:bodyPr/>
          <a:lstStyle/>
          <a:p>
            <a:r>
              <a:rPr lang="en-US" dirty="0"/>
              <a:t>Honeywell Place &amp; Distribution Strategy:</a:t>
            </a:r>
            <a:br>
              <a:rPr lang="en-US" dirty="0"/>
            </a:br>
            <a:endParaRPr lang="en-US" dirty="0"/>
          </a:p>
        </p:txBody>
      </p:sp>
      <p:sp>
        <p:nvSpPr>
          <p:cNvPr id="5" name="Content Placeholder 4"/>
          <p:cNvSpPr>
            <a:spLocks noGrp="1"/>
          </p:cNvSpPr>
          <p:nvPr>
            <p:ph idx="1"/>
          </p:nvPr>
        </p:nvSpPr>
        <p:spPr>
          <a:xfrm>
            <a:off x="1092295" y="1331259"/>
            <a:ext cx="8946541" cy="5047507"/>
          </a:xfrm>
        </p:spPr>
        <p:txBody>
          <a:bodyPr>
            <a:noAutofit/>
          </a:bodyPr>
          <a:lstStyle/>
          <a:p>
            <a:pPr>
              <a:lnSpc>
                <a:spcPct val="150000"/>
              </a:lnSpc>
            </a:pPr>
            <a:r>
              <a:rPr lang="en-GB" sz="1600" dirty="0">
                <a:latin typeface="Arial" panose="020B0604020202020204" pitchFamily="34" charset="0"/>
                <a:cs typeface="Arial" panose="020B0604020202020204" pitchFamily="34" charset="0"/>
              </a:rPr>
              <a:t>Following is the distribution strategy in the Honeywell marketing mix:</a:t>
            </a:r>
          </a:p>
          <a:p>
            <a:pPr>
              <a:lnSpc>
                <a:spcPct val="150000"/>
              </a:lnSpc>
            </a:pPr>
            <a:r>
              <a:rPr lang="en-GB" sz="1600" dirty="0">
                <a:latin typeface="Arial" panose="020B0604020202020204" pitchFamily="34" charset="0"/>
                <a:cs typeface="Arial" panose="020B0604020202020204" pitchFamily="34" charset="0"/>
              </a:rPr>
              <a:t>Honeywell manufactures and sells products in the </a:t>
            </a:r>
            <a:r>
              <a:rPr lang="en-GB" sz="1600" dirty="0" err="1">
                <a:latin typeface="Arial" panose="020B0604020202020204" pitchFamily="34" charset="0"/>
                <a:cs typeface="Arial" panose="020B0604020202020204" pitchFamily="34" charset="0"/>
              </a:rPr>
              <a:t>the</a:t>
            </a:r>
            <a:r>
              <a:rPr lang="en-GB" sz="1600" dirty="0">
                <a:latin typeface="Arial" panose="020B0604020202020204" pitchFamily="34" charset="0"/>
                <a:cs typeface="Arial" panose="020B0604020202020204" pitchFamily="34" charset="0"/>
              </a:rPr>
              <a:t> US, Europe, Canada, Asia, and Latin America. Honeywell produces consumers and commercial products therefore they are sold in retail and directly through the company dealerships. Honeywell has partnered with many distribution partners improve its distribution all over the world. These distributors enhance the distribution system and increase sales and customer satisfaction. For example, Pro-Lab Laboratory </a:t>
            </a:r>
            <a:r>
              <a:rPr lang="en-GB" sz="1600" dirty="0" err="1">
                <a:latin typeface="Arial" panose="020B0604020202020204" pitchFamily="34" charset="0"/>
                <a:cs typeface="Arial" panose="020B0604020202020204" pitchFamily="34" charset="0"/>
              </a:rPr>
              <a:t>Teknolojileri</a:t>
            </a:r>
            <a:r>
              <a:rPr lang="en-GB" sz="1600" dirty="0">
                <a:latin typeface="Arial" panose="020B0604020202020204" pitchFamily="34" charset="0"/>
                <a:cs typeface="Arial" panose="020B0604020202020204" pitchFamily="34" charset="0"/>
              </a:rPr>
              <a:t> distributes high-purity solvents in Turkey. In 2011 Honeywell company signed a distribution agreement with aerospace services supplier, Global Aerospace Logistics (GAL) to provide Honeywell's UAE </a:t>
            </a:r>
            <a:r>
              <a:rPr lang="en-GB" sz="1600" dirty="0" err="1">
                <a:latin typeface="Arial" panose="020B0604020202020204" pitchFamily="34" charset="0"/>
                <a:cs typeface="Arial" panose="020B0604020202020204" pitchFamily="34" charset="0"/>
              </a:rPr>
              <a:t>defense</a:t>
            </a:r>
            <a:r>
              <a:rPr lang="en-GB" sz="1600" dirty="0">
                <a:latin typeface="Arial" panose="020B0604020202020204" pitchFamily="34" charset="0"/>
                <a:cs typeface="Arial" panose="020B0604020202020204" pitchFamily="34" charset="0"/>
              </a:rPr>
              <a:t> customers with spares and technical support.</a:t>
            </a:r>
          </a:p>
          <a:p>
            <a:pPr>
              <a:lnSpc>
                <a:spcPct val="150000"/>
              </a:lnSpc>
            </a:pPr>
            <a:r>
              <a:rPr lang="en-GB" sz="1600" dirty="0">
                <a:latin typeface="Arial" panose="020B0604020202020204" pitchFamily="34" charset="0"/>
                <a:cs typeface="Arial" panose="020B0604020202020204" pitchFamily="34" charset="0"/>
              </a:rPr>
              <a:t>Honeywell provides a lot of training, support and marketing material to its residential and commercial Distributors.</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52718"/>
            <a:ext cx="12191999" cy="913374"/>
          </a:xfrm>
        </p:spPr>
        <p:txBody>
          <a:bodyPr/>
          <a:lstStyle/>
          <a:p>
            <a:r>
              <a:rPr lang="en-US" dirty="0"/>
              <a:t>Honeywell Promotion &amp; Advertising Strategy:</a:t>
            </a:r>
          </a:p>
        </p:txBody>
      </p:sp>
      <p:sp>
        <p:nvSpPr>
          <p:cNvPr id="5" name="Content Placeholder 4"/>
          <p:cNvSpPr>
            <a:spLocks noGrp="1"/>
          </p:cNvSpPr>
          <p:nvPr>
            <p:ph idx="1"/>
          </p:nvPr>
        </p:nvSpPr>
        <p:spPr>
          <a:xfrm>
            <a:off x="1433818" y="1149535"/>
            <a:ext cx="8946541" cy="5361434"/>
          </a:xfrm>
        </p:spPr>
        <p:txBody>
          <a:bodyPr>
            <a:noAutofit/>
          </a:bodyPr>
          <a:lstStyle/>
          <a:p>
            <a:pPr>
              <a:lnSpc>
                <a:spcPct val="150000"/>
              </a:lnSpc>
            </a:pPr>
            <a:r>
              <a:rPr lang="en-GB" sz="1600" dirty="0">
                <a:latin typeface="Arial" panose="020B0604020202020204" pitchFamily="34" charset="0"/>
                <a:cs typeface="Arial" panose="020B0604020202020204" pitchFamily="34" charset="0"/>
              </a:rPr>
              <a:t>The promotional and advertising strategy in the Honeywell marketing strategy is as follows:</a:t>
            </a:r>
          </a:p>
          <a:p>
            <a:pPr>
              <a:lnSpc>
                <a:spcPct val="150000"/>
              </a:lnSpc>
            </a:pPr>
            <a:r>
              <a:rPr lang="en-GB" sz="1600" dirty="0">
                <a:latin typeface="Arial" panose="020B0604020202020204" pitchFamily="34" charset="0"/>
                <a:cs typeface="Arial" panose="020B0604020202020204" pitchFamily="34" charset="0"/>
              </a:rPr>
              <a:t>Honeywell has both consumer and business customers hence it has B2B and B2C marketing strategies. To improve the B2B marketing Honeywell launched the Honeywell User Experience. The system examines the pathway of the product including user experience. The marketing teams analyse market trends and find out the needs and specific wants of customers. Honeywell engages in observational research to see how customers perceive their products. Honeywell User Experience seeks to enhance user experience as well as reduce costs. Honeywell provides its distributors a lot of training and support. Marketing material such as ads, presentations and other marketing tools are provided. Honeywell the Honeywell Academy in which the employees are taught marketing. The service team also has to be competent in marketing has all sales after the first sale are made by them. For B2C marketing Honeywell advertises on tv and magazines. Many of its brands are well known. Hence, this completes the Honeywell marketing mix.</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404723" cy="727113"/>
          </a:xfrm>
        </p:spPr>
        <p:txBody>
          <a:bodyPr/>
          <a:lstStyle/>
          <a:p>
            <a:r>
              <a:rPr lang="en-US" dirty="0"/>
              <a:t>Profitability</a:t>
            </a:r>
          </a:p>
        </p:txBody>
      </p:sp>
      <p:sp>
        <p:nvSpPr>
          <p:cNvPr id="3" name="Content Placeholder 2"/>
          <p:cNvSpPr>
            <a:spLocks noGrp="1"/>
          </p:cNvSpPr>
          <p:nvPr>
            <p:ph idx="1"/>
          </p:nvPr>
        </p:nvSpPr>
        <p:spPr>
          <a:xfrm>
            <a:off x="1114329" y="727112"/>
            <a:ext cx="8946541" cy="5949109"/>
          </a:xfrm>
        </p:spPr>
        <p:txBody>
          <a:bodyPr>
            <a:noAutofit/>
          </a:bodyPr>
          <a:lstStyle/>
          <a:p>
            <a:r>
              <a:rPr lang="en-GB" sz="1600" dirty="0">
                <a:latin typeface="Arial" panose="020B0604020202020204" pitchFamily="34" charset="0"/>
                <a:cs typeface="Arial" panose="020B0604020202020204" pitchFamily="34" charset="0"/>
              </a:rPr>
              <a:t>Honeywell International Inc reported lower-than-expected quarterly sales on Thursday, hit by supply chain challenges at its aerospace segment and a fall in demand for masks.</a:t>
            </a:r>
          </a:p>
          <a:p>
            <a:r>
              <a:rPr lang="en-GB" sz="1600" dirty="0">
                <a:latin typeface="Arial" panose="020B0604020202020204" pitchFamily="34" charset="0"/>
                <a:cs typeface="Arial" panose="020B0604020202020204" pitchFamily="34" charset="0"/>
              </a:rPr>
              <a:t>The company, whose shares fell 2.7% before the bell, reported a decline in sales in three out of its four segments, with its Safety and Productivity Solutions unit — that makes masks — seeing a 10% slide in the fourth quarter.</a:t>
            </a:r>
          </a:p>
          <a:p>
            <a:pPr>
              <a:lnSpc>
                <a:spcPct val="150000"/>
              </a:lnSpc>
            </a:pPr>
            <a:r>
              <a:rPr lang="en-GB" sz="1600" dirty="0">
                <a:latin typeface="Arial" panose="020B0604020202020204" pitchFamily="34" charset="0"/>
                <a:cs typeface="Arial" panose="020B0604020202020204" pitchFamily="34" charset="0"/>
              </a:rPr>
              <a:t>Honeywell expects lower demand for masks this year, mirroring what rival 3M Co (MMM.N) said last week, although the latter had said near-term demand for its N95 respirators had picked up. read more</a:t>
            </a:r>
          </a:p>
          <a:p>
            <a:r>
              <a:rPr lang="en-GB" sz="1600" dirty="0">
                <a:latin typeface="Arial" panose="020B0604020202020204" pitchFamily="34" charset="0"/>
                <a:cs typeface="Arial" panose="020B0604020202020204" pitchFamily="34" charset="0"/>
              </a:rPr>
              <a:t>Sales at Honeywell's high-margin aerospace segment, which makes parts for planes produced by Boeing Co (BA.N) and Airbus SE (AIR.PA), also fell 3% as raw material and parts shortages hit sales.</a:t>
            </a:r>
          </a:p>
          <a:p>
            <a:r>
              <a:rPr lang="en-GB" sz="1600" dirty="0">
                <a:latin typeface="Arial" panose="020B0604020202020204" pitchFamily="34" charset="0"/>
                <a:cs typeface="Arial" panose="020B0604020202020204" pitchFamily="34" charset="0"/>
              </a:rPr>
              <a:t>Supply chain problems, along with inflationary pressures, hit Honeywell's earnings last year and analysts have been lowering their sales expectations for the quarter over the last two months. The company's sales still missed expectations.</a:t>
            </a:r>
          </a:p>
          <a:p>
            <a:r>
              <a:rPr lang="en-GB" sz="1600" dirty="0">
                <a:latin typeface="Arial" panose="020B0604020202020204" pitchFamily="34" charset="0"/>
                <a:cs typeface="Arial" panose="020B0604020202020204" pitchFamily="34" charset="0"/>
              </a:rPr>
              <a:t>Total sales for the fourth quarter slid 2% to $8.66 billion, compared with analysts' expectations of $8.73 billion, according to Refinitiv data.</a:t>
            </a:r>
          </a:p>
          <a:p>
            <a:r>
              <a:rPr lang="en-GB" sz="1600" dirty="0">
                <a:latin typeface="Arial" panose="020B0604020202020204" pitchFamily="34" charset="0"/>
                <a:cs typeface="Arial" panose="020B0604020202020204" pitchFamily="34" charset="0"/>
              </a:rPr>
              <a:t>Price increases to combat inflation helped Honeywell post a rise in profit. Its net income rose 5% to $1.43 billion, or $2.05 per share, in the quarter ended Dec. 31, from $1.36 billion or $1.91 per share a year earlier.</a:t>
            </a:r>
          </a:p>
          <a:p>
            <a:r>
              <a:rPr lang="en-GB" sz="1600" dirty="0">
                <a:latin typeface="Arial" panose="020B0604020202020204" pitchFamily="34" charset="0"/>
                <a:cs typeface="Arial" panose="020B0604020202020204" pitchFamily="34" charset="0"/>
              </a:rPr>
              <a:t>Excluding items, Honeywell earned $2.09 for the fourth quarter, beating expectations by one cent.</a:t>
            </a:r>
          </a:p>
          <a:p>
            <a:r>
              <a:rPr lang="en-GB" sz="1600" dirty="0">
                <a:latin typeface="Arial" panose="020B0604020202020204" pitchFamily="34" charset="0"/>
                <a:cs typeface="Arial" panose="020B0604020202020204" pitchFamily="34" charset="0"/>
              </a:rPr>
              <a:t>The company forecast 2022 sales of $35.4 billion to $36.4 billion, lower than analyst estimate of $36.76 billion.</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404723" cy="760164"/>
          </a:xfrm>
        </p:spPr>
        <p:txBody>
          <a:bodyPr/>
          <a:lstStyle/>
          <a:p>
            <a:r>
              <a:rPr lang="en-US" dirty="0"/>
              <a:t>References</a:t>
            </a:r>
          </a:p>
        </p:txBody>
      </p:sp>
      <p:sp>
        <p:nvSpPr>
          <p:cNvPr id="3" name="Text Placeholder 2"/>
          <p:cNvSpPr>
            <a:spLocks noGrp="1"/>
          </p:cNvSpPr>
          <p:nvPr>
            <p:ph idx="1"/>
          </p:nvPr>
        </p:nvSpPr>
        <p:spPr>
          <a:xfrm>
            <a:off x="1004160" y="760164"/>
            <a:ext cx="8946541" cy="4195481"/>
          </a:xfrm>
        </p:spPr>
        <p:txBody>
          <a:bodyPr>
            <a:noAutofit/>
          </a:bodyPr>
          <a:lstStyle/>
          <a:p>
            <a:pPr>
              <a:lnSpc>
                <a:spcPct val="170000"/>
              </a:lnSpc>
            </a:pPr>
            <a:r>
              <a:rPr lang="en-US" sz="1400" dirty="0"/>
              <a:t>Barringer, B, &amp; Ireland, D 2018, Entrepreneurship, </a:t>
            </a:r>
            <a:r>
              <a:rPr lang="en-US" sz="1400" dirty="0" err="1"/>
              <a:t>EBook</a:t>
            </a:r>
            <a:r>
              <a:rPr lang="en-US" sz="1400" dirty="0"/>
              <a:t>, Global Edition, Pearson Education, Limited, Harlow. Available from: ProQuest </a:t>
            </a:r>
            <a:r>
              <a:rPr lang="en-US" sz="1400" dirty="0" err="1"/>
              <a:t>Ebook</a:t>
            </a:r>
            <a:r>
              <a:rPr lang="en-US" sz="1400" dirty="0"/>
              <a:t> Central.</a:t>
            </a:r>
          </a:p>
          <a:p>
            <a:r>
              <a:rPr lang="en-US" sz="1400" dirty="0" err="1"/>
              <a:t>Chaston</a:t>
            </a:r>
            <a:r>
              <a:rPr lang="en-US" sz="1400" dirty="0"/>
              <a:t>, I., 2010. Entrepreneurial Management in Small Firms. London: SAGE Publications Ltd.</a:t>
            </a:r>
          </a:p>
          <a:p>
            <a:r>
              <a:rPr lang="en-US" sz="1400" dirty="0"/>
              <a:t>Crunchbase inc. 2022 https://www.crunchbase.com/organization/honeywell (Accessed on 5/03/2022)</a:t>
            </a:r>
          </a:p>
          <a:p>
            <a:r>
              <a:rPr lang="en-US" sz="1400" dirty="0"/>
              <a:t>Honeywell 2022  https://careers.honeywell.com/us/en (Accessed on 26/02/2022)</a:t>
            </a:r>
          </a:p>
          <a:p>
            <a:r>
              <a:rPr lang="en-US" sz="1400" dirty="0"/>
              <a:t>Honeywell 2022  https://www.honeywell.com/us/en/company/about-us (Accessed on 26/02/2022)</a:t>
            </a:r>
          </a:p>
          <a:p>
            <a:r>
              <a:rPr lang="en-US" sz="1400" dirty="0"/>
              <a:t>Honeywell 2022 https://www.honeywell.com/us/en/company/our-history (Accessed on 26/02/2022) </a:t>
            </a:r>
          </a:p>
          <a:p>
            <a:r>
              <a:rPr lang="en-US" sz="1400" dirty="0"/>
              <a:t>Investopedia 2022 https://www.investopedia.com/articles/markets/080415/how-honeywell-hon-makes-its-money.asp (Accessed on 07/03/2022</a:t>
            </a:r>
          </a:p>
          <a:p>
            <a:r>
              <a:rPr lang="en-US" sz="1400" dirty="0" err="1"/>
              <a:t>Mariotti</a:t>
            </a:r>
            <a:r>
              <a:rPr lang="en-US" sz="1400" dirty="0"/>
              <a:t>, S, &amp; </a:t>
            </a:r>
            <a:r>
              <a:rPr lang="en-US" sz="1400" dirty="0" err="1"/>
              <a:t>Glackin</a:t>
            </a:r>
            <a:r>
              <a:rPr lang="en-US" sz="1400" dirty="0"/>
              <a:t>, C 2015, Entrepreneurship: Starting and Operating a Small Business, </a:t>
            </a:r>
            <a:r>
              <a:rPr lang="en-US" sz="1400" dirty="0" err="1"/>
              <a:t>EBook</a:t>
            </a:r>
            <a:r>
              <a:rPr lang="en-US" sz="1400" dirty="0"/>
              <a:t>, Global Edition, Pearson Education, Limited, Harlow.</a:t>
            </a:r>
          </a:p>
          <a:p>
            <a:r>
              <a:rPr lang="en-US" sz="1400" dirty="0"/>
              <a:t>MCFARLANE, D.A., 2006. Entrepreneurship: Successfully Launching New Ventures. Journal of Applied Management and Entrepreneurship, 11(3), pp. 90-92.</a:t>
            </a:r>
          </a:p>
          <a:p>
            <a:r>
              <a:rPr lang="en-US" sz="1400" dirty="0"/>
              <a:t>Morris. (2011). Starting a successful business (7th ed.). Kogan Page.</a:t>
            </a:r>
          </a:p>
          <a:p>
            <a:r>
              <a:rPr lang="en-US" sz="1400" dirty="0"/>
              <a:t>Reuters 2022 https://www.reuters.com/business/honeywell-quarterly-profit-jumps-aerospace-sales-rebound-2021-07-23/ (Accessed on 07/03/2022)</a:t>
            </a:r>
          </a:p>
          <a:p>
            <a:r>
              <a:rPr lang="en-US" sz="1400" dirty="0"/>
              <a:t>Wikipedia 2022 https://en.wikipedia.org/wiki/Honeywell (Accessed on 26/02/2022)</a:t>
            </a:r>
          </a:p>
          <a:p>
            <a:pPr marL="0" indent="0">
              <a:buNone/>
            </a:pPr>
            <a:endParaRPr lang="en-US" sz="1400" dirty="0"/>
          </a:p>
        </p:txBody>
      </p:sp>
    </p:spTree>
    <p:extLst>
      <p:ext uri="{BB962C8B-B14F-4D97-AF65-F5344CB8AC3E}">
        <p14:creationId xmlns:p14="http://schemas.microsoft.com/office/powerpoint/2010/main" val="934703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3824</TotalTime>
  <Words>1488</Words>
  <Application>Microsoft Office PowerPoint</Application>
  <PresentationFormat>Widescreen</PresentationFormat>
  <Paragraphs>63</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Business Strategy</vt:lpstr>
      <vt:lpstr>HONEYWELL</vt:lpstr>
      <vt:lpstr>ABOUT HONEYWELL</vt:lpstr>
      <vt:lpstr>Honeywell Product Strategy:</vt:lpstr>
      <vt:lpstr>Honeywell Price/Pricing Strategy: </vt:lpstr>
      <vt:lpstr>Honeywell Place &amp; Distribution Strategy: </vt:lpstr>
      <vt:lpstr>Honeywell Promotion &amp; Advertising Strategy:</vt:lpstr>
      <vt:lpstr>Profitability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Company Name</dc:title>
  <dc:creator>Stefan Stefanov (2016748)</dc:creator>
  <cp:lastModifiedBy>Stefan Stefanov (2016748)</cp:lastModifiedBy>
  <cp:revision>5</cp:revision>
  <cp:lastPrinted>2012-08-15T21:38:02Z</cp:lastPrinted>
  <dcterms:created xsi:type="dcterms:W3CDTF">2022-03-15T12:14:26Z</dcterms:created>
  <dcterms:modified xsi:type="dcterms:W3CDTF">2022-03-23T11:30:40Z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