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66" r:id="rId13"/>
    <p:sldId id="267" r:id="rId14"/>
    <p:sldId id="273" r:id="rId15"/>
    <p:sldId id="268" r:id="rId16"/>
    <p:sldId id="271" r:id="rId17"/>
    <p:sldId id="269" r:id="rId18"/>
    <p:sldId id="270" r:id="rId19"/>
  </p:sldIdLst>
  <p:sldSz cx="18288000" cy="10287000"/>
  <p:notesSz cx="6858000" cy="9144000"/>
  <p:embeddedFontLst>
    <p:embeddedFont>
      <p:font typeface="Montserrat" panose="00000500000000000000" pitchFamily="2" charset="0"/>
      <p:regular r:id="rId20"/>
      <p:bold r:id="rId21"/>
      <p:italic r:id="rId22"/>
      <p:boldItalic r:id="rId23"/>
    </p:embeddedFont>
    <p:embeddedFont>
      <p:font typeface="Montserrat Bold" panose="00000800000000000000" charset="0"/>
      <p:regular r:id="rId24"/>
      <p:bold r:id="rId25"/>
    </p:embeddedFont>
    <p:embeddedFont>
      <p:font typeface="Montserrat Bold Italics" panose="020B0604020202020204" charset="0"/>
      <p:regular r:id="rId26"/>
    </p:embeddedFont>
    <p:embeddedFont>
      <p:font typeface="Montserrat Medium" panose="00000600000000000000" pitchFamily="2" charset="0"/>
      <p:regular r:id="rId27"/>
      <p:italic r:id="rId28"/>
    </p:embeddedFont>
    <p:embeddedFont>
      <p:font typeface="Nordique Inline" panose="00000500000000000000" pitchFamily="2" charset="0"/>
      <p:regular r:id="rId29"/>
    </p:embeddedFont>
    <p:embeddedFont>
      <p:font typeface="Open Sans" panose="020B0606030504020204" pitchFamily="34" charset="0"/>
      <p:regular r:id="rId30"/>
      <p:bold r:id="rId31"/>
      <p:italic r:id="rId32"/>
      <p:boldItalic r:id="rId33"/>
    </p:embeddedFont>
    <p:embeddedFont>
      <p:font typeface="Open Sans Bold" panose="020B0806030504020204" charset="0"/>
      <p:regular r:id="rId34"/>
      <p:bold r:id="rId35"/>
    </p:embeddedFont>
    <p:embeddedFont>
      <p:font typeface="Poppins" panose="00000500000000000000" pitchFamily="2" charset="0"/>
      <p:regular r:id="rId36"/>
      <p:bold r:id="rId37"/>
      <p:italic r:id="rId38"/>
      <p:boldItalic r:id="rId39"/>
    </p:embeddedFont>
    <p:embeddedFont>
      <p:font typeface="Poppins Medium" panose="00000600000000000000" pitchFamily="2" charset="0"/>
      <p:regular r:id="rId40"/>
      <p:italic r:id="rId41"/>
    </p:embeddedFont>
  </p:embeddedFontLst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B0DC44-9572-4B3F-BED0-37EA80BD5437}" v="41" dt="2025-12-01T17:56:14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66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9" Type="http://schemas.openxmlformats.org/officeDocument/2006/relationships/font" Target="fonts/font20.fntdata"/><Relationship Id="rId21" Type="http://schemas.openxmlformats.org/officeDocument/2006/relationships/font" Target="fonts/font2.fntdata"/><Relationship Id="rId34" Type="http://schemas.openxmlformats.org/officeDocument/2006/relationships/font" Target="fonts/font15.fntdata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font" Target="fonts/font13.fntdata"/><Relationship Id="rId37" Type="http://schemas.openxmlformats.org/officeDocument/2006/relationships/font" Target="fonts/font18.fntdata"/><Relationship Id="rId40" Type="http://schemas.openxmlformats.org/officeDocument/2006/relationships/font" Target="fonts/font21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36" Type="http://schemas.openxmlformats.org/officeDocument/2006/relationships/font" Target="fonts/font1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2.fntdata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font" Target="fonts/font16.fntdata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font" Target="fonts/font14.fntdata"/><Relationship Id="rId38" Type="http://schemas.openxmlformats.org/officeDocument/2006/relationships/font" Target="fonts/font19.fntdata"/><Relationship Id="rId46" Type="http://schemas.microsoft.com/office/2015/10/relationships/revisionInfo" Target="revisionInfo.xml"/><Relationship Id="rId20" Type="http://schemas.openxmlformats.org/officeDocument/2006/relationships/font" Target="fonts/font1.fntdata"/><Relationship Id="rId41" Type="http://schemas.openxmlformats.org/officeDocument/2006/relationships/font" Target="fonts/font2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346F589-56BD-9999-CBB1-EF48EAAF8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4E0A55FA-A14E-B02D-86EE-6F23F4F9B4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AA4005B-0403-3BC8-0204-F6EAD06E5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FA3AB96-5B2B-C0B5-EB4C-E81B41400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019D79C-7AAD-081A-266E-FCA1718EC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28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0BED141-56B6-596C-62E5-26C9F92F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5EC408F-A2BB-DE7B-8D72-B44D6E4B4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76F78F3-8575-B7EF-EA2E-BD6DEC221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5FFFB8D-3F69-7BF1-753E-E71E3EBAB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48AC65F-C243-28B1-52BD-A1CE65729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215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865133B-C9E0-C8A0-FA14-8F1F6334E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D53885E-5465-9FB1-1748-62130912B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82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82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95E7AF0-45CE-0444-C8BB-40D97EF55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86C9659-3064-0D52-C727-F86DC5A3E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D02F1FF-3A38-1FBB-B656-BB058AA6F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575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977FF19-A22E-7932-9AD3-DEC35E0F0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6BB03EC-F8E4-D822-5E87-199BB16929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87FBA5FC-E346-6C6C-153D-3C3AA65C6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F248A6D-30E7-4A1E-90F3-7831C7C8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DA306987-31D8-0C98-54E1-844E769C2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526BB07-1B6D-679D-1A80-6A3CFAA81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394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B8CE9CB-6BF1-4265-A3A1-13D2B32F9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DB69D9E1-D0F6-4815-68DA-6C9CE4F4A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1EF54A3-9B54-455E-3EF9-C1DEBA773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4FB37553-256D-63C8-4F1E-7F475E631E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B0982BF5-F257-001C-FB06-719FACD493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7D3E4572-ACBD-C394-2D4F-F40F1993C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837DB67F-87C8-5D2A-CA95-8D70644F0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25B45742-CE3B-F32C-4369-DC615ED0E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581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C5FF09D-C767-3E75-FF28-EEE618E3F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D899D9C-873A-B090-5670-6897CC8D2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2B02FBB7-312C-4E15-FBD8-7D4BFB8A2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5073F0F6-C094-336D-FED4-7D584900E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68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206BF8C6-9255-7BF9-AAD0-E89B28170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3A739D8F-617A-2C4F-D5B7-FCF0F995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DBAAF6A-70E7-9B9E-B63D-E8273DB57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541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8A1DAAC-E9B5-6F9B-8026-863277A0B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6D6379C-374D-B1F8-BEB5-27DE227E6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4DC510D-5520-0B8F-80BE-F767FBE86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0EB39078-6180-FED5-07D5-31A8B1157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E3D59B27-5DF1-2E5E-7C76-A963B1D8A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0922F2B-27D0-6DE7-4BA0-75CDE9E3D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9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774F326-7CED-A213-8161-2061119D1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8E1E574E-6B6F-1D95-0D25-4B23B2F67B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813E9D2-E757-E32C-4DB2-0CD8AF5571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8EA12F04-C94D-D702-DD61-15A5E31C9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FF49B279-5173-80A0-F5C1-ACAA102E9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B11F181-983A-A02C-B4D4-F72521493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415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F022F81-E764-86BC-A6F7-3A955C2F5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26B22A4D-1BD1-F645-09AA-623A578D3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CCB0FB0-4D26-C6D5-5742-9AA2C62F5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F42A887-3AB2-3E96-BC9B-552B526F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F9B6214-B5A6-C370-65C7-E96271C79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19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76091084-6935-9257-2FF0-451237D280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8E47BB57-16A9-619E-4264-5E938CE313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30AB129-06E4-354A-CF3F-F91DB8548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48FC2B8-34B6-0361-D5EB-6A6DD0C74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C84CB1B-EDB1-E246-83AD-AFE1C197D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945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076FE22F-ACE2-9EDA-35CD-A3D185051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4FDE4F1-6D5B-5096-7C93-25F4797B4F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41F08A8-B050-C0C2-2EF2-4DFECE566F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D649BCD-B52D-45B1-FC3A-F701FCB0F4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F3414F5-0802-988A-2283-EBFC45246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1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hyperlink" Target="https://booking.fairbnb.coop/en/listing-search?guestNumber=2&amp;date_range%5bend%5d=2025-12-21&amp;date_range%5bstart%5d=2025-12-20&amp;location%5baddress%5d=Wales%2C+UK&amp;location%5blat%5d=52.1306607&amp;location%5blng%5d=-3.7837117&amp;location%5bviewport%5d%5bsouth%5d=51.3749671&amp;location%5bviewport%5d%5bwest%5d=-5.6691417&amp;location%5bviewport%5d%5bnorth%5d=53.4357111&amp;location%5bviewport%5d%5beast%5d=-2.6498672&amp;location%5bcountry%5d=GB&amp;location%5barea%5d=Wales&amp;location%5bdepartment%5d=&amp;location%5bcity%5d=&amp;location%5broute%5d=&amp;location%5baddressType%5d%5b0%5d=administrative_area_level_1&amp;location%5baddressType%5d%5b1%5d=political&amp;price%5bmin%5d=1&amp;price%5bmax%5d=500" TargetMode="Externa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ourses.lumenlearning.com/wmopen-introbusiness/chapter/business-stakeholders-2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673-5768/6/3/129?utm_source=chatgpt.com" TargetMode="External"/><Relationship Id="rId7" Type="http://schemas.openxmlformats.org/officeDocument/2006/relationships/hyperlink" Target="https://www.forbes.com/sites/annalisagirardi/2019/03/21/fairbnb-the-ethical-home-sharing-alternative-that-wants-to-undermine-mass-tourism/?utm_source=chatgpt.com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airbnb.coop/how-it-works/?utm_source=chatgpt.com" TargetMode="External"/><Relationship Id="rId5" Type="http://schemas.openxmlformats.org/officeDocument/2006/relationships/hyperlink" Target="https://fairbnb.coop/about-fairbnb/?utm_source=chatgpt.com" TargetMode="External"/><Relationship Id="rId4" Type="http://schemas.openxmlformats.org/officeDocument/2006/relationships/hyperlink" Target="https://ethicalunicorn.com/fairbnb-coop-the-sustainable-ethical-alternative-to-airbnb/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jtsrd.com/papers/ijtsrd47665.pdf?utm_source=chatgpt.com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abs/pii/S0278431920302760?utm_source=chatgpt.com" TargetMode="External"/><Relationship Id="rId5" Type="http://schemas.openxmlformats.org/officeDocument/2006/relationships/hyperlink" Target="https://www.econjournals.com/index.php/irmm/article/download/7116/pdf/18374?utm_source=chatgpt.com" TargetMode="External"/><Relationship Id="rId4" Type="http://schemas.openxmlformats.org/officeDocument/2006/relationships/hyperlink" Target="https://pmc.ncbi.nlm.nih.gov/articles/PMC7361117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257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s-ES" dirty="0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4696332" cy="12277992"/>
          </a:xfrm>
          <a:custGeom>
            <a:avLst/>
            <a:gdLst/>
            <a:ahLst/>
            <a:cxnLst/>
            <a:rect l="l" t="t" r="r" b="b"/>
            <a:pathLst>
              <a:path w="4696332" h="12277992">
                <a:moveTo>
                  <a:pt x="0" y="0"/>
                </a:moveTo>
                <a:lnTo>
                  <a:pt x="4696332" y="0"/>
                </a:lnTo>
                <a:lnTo>
                  <a:pt x="4696332" y="12277992"/>
                </a:lnTo>
                <a:lnTo>
                  <a:pt x="0" y="122779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 dirty="0"/>
          </a:p>
        </p:txBody>
      </p:sp>
      <p:sp>
        <p:nvSpPr>
          <p:cNvPr id="4" name="Freeform 4"/>
          <p:cNvSpPr/>
          <p:nvPr/>
        </p:nvSpPr>
        <p:spPr>
          <a:xfrm>
            <a:off x="2047299" y="2628900"/>
            <a:ext cx="13321847" cy="7658100"/>
          </a:xfrm>
          <a:custGeom>
            <a:avLst/>
            <a:gdLst/>
            <a:ahLst/>
            <a:cxnLst/>
            <a:rect l="l" t="t" r="r" b="b"/>
            <a:pathLst>
              <a:path w="13321847" h="8631255">
                <a:moveTo>
                  <a:pt x="0" y="0"/>
                </a:moveTo>
                <a:lnTo>
                  <a:pt x="13321847" y="0"/>
                </a:lnTo>
                <a:lnTo>
                  <a:pt x="13321847" y="8631255"/>
                </a:lnTo>
                <a:lnTo>
                  <a:pt x="0" y="86312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6665" b="-6665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5029200" y="4073049"/>
            <a:ext cx="4681915" cy="1912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31"/>
              </a:lnSpc>
              <a:spcBef>
                <a:spcPct val="0"/>
              </a:spcBef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-576350" y="838707"/>
            <a:ext cx="17659052" cy="1615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0"/>
              </a:lnSpc>
            </a:pPr>
            <a:r>
              <a:rPr lang="en-US" sz="11500" b="1" dirty="0">
                <a:solidFill>
                  <a:srgbClr val="000000"/>
                </a:solidFill>
                <a:latin typeface="Nordique Inline" panose="020F0502020204030204" pitchFamily="2" charset="0"/>
                <a:ea typeface="Open Sans Bold"/>
                <a:cs typeface="Open Sans Bold"/>
                <a:sym typeface="Open Sans Bold"/>
              </a:rPr>
              <a:t>Fairbnb</a:t>
            </a:r>
            <a:r>
              <a:rPr lang="en-US" sz="9000" b="1" dirty="0">
                <a:solidFill>
                  <a:srgbClr val="000000"/>
                </a:solidFill>
                <a:latin typeface="Nordique Inline" panose="020F0502020204030204" pitchFamily="2" charset="0"/>
                <a:ea typeface="Open Sans Bold"/>
                <a:cs typeface="Open Sans Bold"/>
                <a:sym typeface="Open Sans Bold"/>
              </a:rPr>
              <a:t> and the Marketing Mix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279307" y="2699179"/>
            <a:ext cx="2918854" cy="206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2900" b="1" i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LARA </a:t>
            </a:r>
          </a:p>
          <a:p>
            <a:pPr algn="ctr">
              <a:lnSpc>
                <a:spcPts val="4060"/>
              </a:lnSpc>
            </a:pPr>
            <a:r>
              <a:rPr lang="en-US" sz="2900" b="1" i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MEDINA BARCENILLA</a:t>
            </a:r>
          </a:p>
          <a:p>
            <a:pPr algn="ctr">
              <a:lnSpc>
                <a:spcPts val="4060"/>
              </a:lnSpc>
            </a:pPr>
            <a:endParaRPr lang="en-US" sz="2900" b="1" i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6B55633A-C36C-A154-B3AF-1FE2D518F358}"/>
              </a:ext>
            </a:extLst>
          </p:cNvPr>
          <p:cNvSpPr txBox="1"/>
          <p:nvPr/>
        </p:nvSpPr>
        <p:spPr>
          <a:xfrm>
            <a:off x="15537280" y="4429035"/>
            <a:ext cx="30908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/>
              <a:t>MARKETING ESSENTIALS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9906000" y="6366278"/>
            <a:ext cx="3505200" cy="350520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811250" y="6191514"/>
            <a:ext cx="3505200" cy="350520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762754" y="2781528"/>
            <a:ext cx="3505200" cy="350520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435671" y="520674"/>
            <a:ext cx="4723663" cy="5050184"/>
          </a:xfrm>
          <a:custGeom>
            <a:avLst/>
            <a:gdLst/>
            <a:ahLst/>
            <a:cxnLst/>
            <a:rect l="l" t="t" r="r" b="b"/>
            <a:pathLst>
              <a:path w="4723663" h="5050184">
                <a:moveTo>
                  <a:pt x="0" y="0"/>
                </a:moveTo>
                <a:lnTo>
                  <a:pt x="4723663" y="0"/>
                </a:lnTo>
                <a:lnTo>
                  <a:pt x="4723663" y="5050184"/>
                </a:lnTo>
                <a:lnTo>
                  <a:pt x="0" y="50501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TextBox 13"/>
          <p:cNvSpPr txBox="1"/>
          <p:nvPr/>
        </p:nvSpPr>
        <p:spPr>
          <a:xfrm>
            <a:off x="9076986" y="4106836"/>
            <a:ext cx="2876735" cy="108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Eco-aware consumers increasingly choose sustainable, ethical products.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372107" y="3395937"/>
            <a:ext cx="2286493" cy="46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4"/>
              </a:lnSpc>
            </a:pPr>
            <a:r>
              <a:rPr lang="en-US" sz="2400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Demand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20233" y="7857172"/>
            <a:ext cx="2876735" cy="819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Green values improve reputation and customer brand loyalty.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515354" y="7127441"/>
            <a:ext cx="2286493" cy="46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4"/>
              </a:lnSpc>
            </a:pPr>
            <a:r>
              <a:rPr lang="en-US" sz="2400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Trust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968366" y="7473943"/>
            <a:ext cx="3190968" cy="1202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5"/>
              </a:lnSpc>
            </a:pPr>
            <a:r>
              <a:rPr lang="en-US" sz="1996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Drives ESG investment, regulatory alignment, and market competitiveness.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370434" y="6718723"/>
            <a:ext cx="2286493" cy="46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4"/>
              </a:lnSpc>
            </a:pPr>
            <a:r>
              <a:rPr lang="en-US" sz="2400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Growth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32822" y="3752934"/>
            <a:ext cx="8154766" cy="4616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4811" lvl="1" indent="-322406" algn="l">
              <a:lnSpc>
                <a:spcPts val="4659"/>
              </a:lnSpc>
              <a:buAutoNum type="arabicPeriod"/>
            </a:pP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Mixed Model: Community Hostels AND private homes rentals.</a:t>
            </a:r>
          </a:p>
          <a:p>
            <a:pPr marL="644811" lvl="1" indent="-322406" algn="l">
              <a:lnSpc>
                <a:spcPts val="4659"/>
              </a:lnSpc>
              <a:buAutoNum type="arabicPeriod"/>
            </a:pP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Main Goal: Focus on Social and Environmental Care </a:t>
            </a:r>
            <a:r>
              <a:rPr lang="en-US" sz="2986" b="1" u="sng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First</a:t>
            </a: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.</a:t>
            </a:r>
          </a:p>
          <a:p>
            <a:pPr marL="644811" lvl="1" indent="-322406" algn="l">
              <a:lnSpc>
                <a:spcPts val="4659"/>
              </a:lnSpc>
              <a:buAutoNum type="arabicPeriod"/>
            </a:pP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Why I Chose It: It shows how ethics and the marketing mix work together.</a:t>
            </a:r>
          </a:p>
          <a:p>
            <a:pPr algn="l">
              <a:lnSpc>
                <a:spcPts val="3143"/>
              </a:lnSpc>
            </a:pPr>
            <a:endParaRPr lang="en-US" sz="2986" b="1" dirty="0">
              <a:solidFill>
                <a:srgbClr val="343434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218028" y="679157"/>
            <a:ext cx="6584355" cy="125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20"/>
              </a:lnSpc>
            </a:pPr>
            <a:r>
              <a:rPr lang="en-US" sz="73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Who they 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0" y="3367880"/>
            <a:ext cx="14085842" cy="6919120"/>
          </a:xfrm>
          <a:custGeom>
            <a:avLst/>
            <a:gdLst/>
            <a:ahLst/>
            <a:cxnLst/>
            <a:rect l="l" t="t" r="r" b="b"/>
            <a:pathLst>
              <a:path w="14085842" h="6919120">
                <a:moveTo>
                  <a:pt x="0" y="0"/>
                </a:moveTo>
                <a:lnTo>
                  <a:pt x="14085842" y="0"/>
                </a:lnTo>
                <a:lnTo>
                  <a:pt x="14085842" y="6919120"/>
                </a:lnTo>
                <a:lnTo>
                  <a:pt x="0" y="69191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0" y="114226"/>
            <a:ext cx="12495312" cy="302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Not a big corporation</a:t>
            </a:r>
          </a:p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A cooperative (community-owned)</a:t>
            </a:r>
          </a:p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Offers ethical accommodation</a:t>
            </a:r>
          </a:p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Supports local people and local projects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76589" y="6628841"/>
            <a:ext cx="2319502" cy="110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399" b="1">
                <a:solidFill>
                  <a:srgbClr val="2424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Consumers prefer sustainability.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276589" y="6066866"/>
            <a:ext cx="1645920" cy="628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899" b="1">
                <a:solidFill>
                  <a:srgbClr val="18502B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78%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276589" y="2557705"/>
            <a:ext cx="1645920" cy="628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899" b="1">
                <a:solidFill>
                  <a:srgbClr val="18502B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64%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276589" y="3139548"/>
            <a:ext cx="2319502" cy="1190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599" b="1">
                <a:solidFill>
                  <a:srgbClr val="2424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Loyalty through responsibility.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9654519" y="2575759"/>
            <a:ext cx="8202133" cy="6151600"/>
          </a:xfrm>
          <a:custGeom>
            <a:avLst/>
            <a:gdLst/>
            <a:ahLst/>
            <a:cxnLst/>
            <a:rect l="l" t="t" r="r" b="b"/>
            <a:pathLst>
              <a:path w="8202133" h="6151600">
                <a:moveTo>
                  <a:pt x="0" y="0"/>
                </a:moveTo>
                <a:lnTo>
                  <a:pt x="8202134" y="0"/>
                </a:lnTo>
                <a:lnTo>
                  <a:pt x="8202134" y="6151599"/>
                </a:lnTo>
                <a:lnTo>
                  <a:pt x="0" y="61515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TextBox 4"/>
          <p:cNvSpPr txBox="1"/>
          <p:nvPr/>
        </p:nvSpPr>
        <p:spPr>
          <a:xfrm>
            <a:off x="1644830" y="3194189"/>
            <a:ext cx="7753288" cy="4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26"/>
              </a:lnSpc>
            </a:pPr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566043" y="1952326"/>
            <a:ext cx="8577957" cy="5718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endParaRPr dirty="0"/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Mass tourism creates serious problems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Rent becomes too expensive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Neighborhoods change and lose identity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Pressure on local life and services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Fairbnb offers a more responsible model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681519" y="373386"/>
            <a:ext cx="16320709" cy="1177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60"/>
              </a:lnSpc>
            </a:pPr>
            <a:r>
              <a:rPr lang="en-US" sz="69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Why I Chose Fairbnb.coop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6727777" y="2495728"/>
            <a:ext cx="11044437" cy="6212496"/>
          </a:xfrm>
          <a:custGeom>
            <a:avLst/>
            <a:gdLst/>
            <a:ahLst/>
            <a:cxnLst/>
            <a:rect l="l" t="t" r="r" b="b"/>
            <a:pathLst>
              <a:path w="11044437" h="6212496">
                <a:moveTo>
                  <a:pt x="0" y="0"/>
                </a:moveTo>
                <a:lnTo>
                  <a:pt x="11044437" y="0"/>
                </a:lnTo>
                <a:lnTo>
                  <a:pt x="11044437" y="6212496"/>
                </a:lnTo>
                <a:lnTo>
                  <a:pt x="0" y="62124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TextBox 4"/>
          <p:cNvSpPr txBox="1"/>
          <p:nvPr/>
        </p:nvSpPr>
        <p:spPr>
          <a:xfrm>
            <a:off x="513859" y="466725"/>
            <a:ext cx="16745441" cy="962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60"/>
              </a:lnSpc>
            </a:pPr>
            <a:r>
              <a:rPr lang="en-US" sz="63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The full Marketing MIX in Hospitality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3859" y="2727159"/>
            <a:ext cx="5903899" cy="4352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9" lvl="1" indent="-377824" algn="l">
              <a:lnSpc>
                <a:spcPts val="4899"/>
              </a:lnSpc>
              <a:buAutoNum type="arabicPeriod"/>
            </a:pPr>
            <a:r>
              <a:rPr lang="en-US" sz="3499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Core Focus (5 Ps): Product, Price, Place, Promotion, People.</a:t>
            </a:r>
          </a:p>
          <a:p>
            <a:pPr marL="755649" lvl="1" indent="-377824" algn="l">
              <a:lnSpc>
                <a:spcPts val="4899"/>
              </a:lnSpc>
              <a:buAutoNum type="arabicPeriod"/>
            </a:pPr>
            <a:r>
              <a:rPr lang="en-US" sz="3499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Role: The 5 core Ps are vital for Fairbnb's strategic advantage.</a:t>
            </a:r>
          </a:p>
          <a:p>
            <a:pPr algn="l">
              <a:lnSpc>
                <a:spcPts val="4899"/>
              </a:lnSpc>
            </a:pPr>
            <a:endParaRPr lang="en-US" sz="3499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 dirty="0"/>
          </a:p>
        </p:txBody>
      </p:sp>
      <p:grpSp>
        <p:nvGrpSpPr>
          <p:cNvPr id="3" name="Group 3"/>
          <p:cNvGrpSpPr/>
          <p:nvPr/>
        </p:nvGrpSpPr>
        <p:grpSpPr>
          <a:xfrm>
            <a:off x="304800" y="1693373"/>
            <a:ext cx="6900914" cy="8212205"/>
            <a:chOff x="0" y="0"/>
            <a:chExt cx="736600" cy="8765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76567"/>
            </a:xfrm>
            <a:custGeom>
              <a:avLst/>
              <a:gdLst/>
              <a:ahLst/>
              <a:cxnLst/>
              <a:rect l="l" t="t" r="r" b="b"/>
              <a:pathLst>
                <a:path w="736600" h="876567">
                  <a:moveTo>
                    <a:pt x="736600" y="0"/>
                  </a:moveTo>
                  <a:lnTo>
                    <a:pt x="736600" y="876567"/>
                  </a:lnTo>
                  <a:lnTo>
                    <a:pt x="368300" y="749567"/>
                  </a:lnTo>
                  <a:lnTo>
                    <a:pt x="0" y="876567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68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828800" y="419522"/>
            <a:ext cx="13573205" cy="1203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PRODUCT      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4799" y="2161661"/>
            <a:ext cx="6490000" cy="2734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'Ethical Stay' experience</a:t>
            </a:r>
          </a:p>
          <a:p>
            <a:pPr algn="ctr">
              <a:lnSpc>
                <a:spcPts val="7279"/>
              </a:lnSpc>
            </a:pPr>
            <a:endParaRPr lang="en-US" sz="5199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19979" y="4207454"/>
            <a:ext cx="6270555" cy="5248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Responsible travel.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Eco-friendly standards (energy, waste, materials)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Verified hosts and properties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Local Immersion Activities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Psychological Value</a:t>
            </a:r>
          </a:p>
          <a:p>
            <a:pPr algn="l">
              <a:lnSpc>
                <a:spcPts val="4759"/>
              </a:lnSpc>
            </a:pPr>
            <a:endParaRPr lang="en-US" sz="33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4759"/>
              </a:lnSpc>
            </a:pPr>
            <a:endParaRPr lang="en-US" sz="33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A52FDD57-923B-D387-1C8D-9373DCFD3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5400" y="1693373"/>
            <a:ext cx="8358340" cy="83583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9000">
              <a:schemeClr val="bg1">
                <a:lumMod val="85000"/>
              </a:schemeClr>
            </a:gs>
            <a:gs pos="83000">
              <a:schemeClr val="bg1">
                <a:lumMod val="95000"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593A971C-A4F8-51E7-9295-A63FEA25A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539004"/>
            <a:ext cx="6803726" cy="694654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0EE51784-BB66-F1FA-F9D2-FAD0BD5BF6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0838" y="5120185"/>
            <a:ext cx="6127011" cy="3353091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871DA241-797D-3638-A224-51EEF50862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9701" y="2847859"/>
            <a:ext cx="5755123" cy="2316681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51786535-E236-4A69-F920-E0BCFEF81821}"/>
              </a:ext>
            </a:extLst>
          </p:cNvPr>
          <p:cNvSpPr txBox="1"/>
          <p:nvPr/>
        </p:nvSpPr>
        <p:spPr>
          <a:xfrm>
            <a:off x="6797830" y="679566"/>
            <a:ext cx="379302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8800" b="1" dirty="0">
                <a:latin typeface="Montserrat" panose="00000500000000000000" pitchFamily="2" charset="0"/>
              </a:rPr>
              <a:t>PRICE</a:t>
            </a:r>
            <a:endParaRPr lang="es-ES" b="1" dirty="0">
              <a:latin typeface="Montserrat" panose="00000500000000000000" pitchFamily="2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3376F1C3-1C81-E421-0B76-0EB713D34EFC}"/>
              </a:ext>
            </a:extLst>
          </p:cNvPr>
          <p:cNvSpPr txBox="1"/>
          <p:nvPr/>
        </p:nvSpPr>
        <p:spPr>
          <a:xfrm>
            <a:off x="13258800" y="7505700"/>
            <a:ext cx="3903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3600" b="1" dirty="0">
                <a:hlinkClick r:id="rId5"/>
              </a:rPr>
              <a:t>PRICES</a:t>
            </a:r>
            <a:r>
              <a:rPr lang="es-ES" sz="3600" b="1" dirty="0"/>
              <a:t> IN WALES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77759762-35A8-A88C-19D7-372E65F59D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7604" y="2324100"/>
            <a:ext cx="4697405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16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1576776" y="2074795"/>
            <a:ext cx="6900914" cy="8299676"/>
            <a:chOff x="0" y="0"/>
            <a:chExt cx="7366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12800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04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9730791" y="-87471"/>
            <a:ext cx="6266062" cy="10374471"/>
          </a:xfrm>
          <a:custGeom>
            <a:avLst/>
            <a:gdLst/>
            <a:ahLst/>
            <a:cxnLst/>
            <a:rect l="l" t="t" r="r" b="b"/>
            <a:pathLst>
              <a:path w="6266062" h="10374471">
                <a:moveTo>
                  <a:pt x="0" y="0"/>
                </a:moveTo>
                <a:lnTo>
                  <a:pt x="6266062" y="0"/>
                </a:lnTo>
                <a:lnTo>
                  <a:pt x="6266062" y="10374471"/>
                </a:lnTo>
                <a:lnTo>
                  <a:pt x="0" y="103744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1919702" y="590322"/>
            <a:ext cx="6215062" cy="1203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PROMOTION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91955" y="2361097"/>
            <a:ext cx="6270555" cy="6647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Impact Reports</a:t>
            </a:r>
          </a:p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Real Stories from Hosts &amp; Guests</a:t>
            </a:r>
          </a:p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Ethical Certifications (e.g., B Corp principles)</a:t>
            </a:r>
          </a:p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Social Media with Purpose</a:t>
            </a:r>
          </a:p>
          <a:p>
            <a:pPr marL="734059" lvl="1" indent="-367030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Partnerships with social </a:t>
            </a:r>
            <a:r>
              <a:rPr lang="en-US" sz="36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organisations</a:t>
            </a: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: Oxfam, Big Issue Foundation (UK)</a:t>
            </a:r>
          </a:p>
          <a:p>
            <a:pPr marL="734059" lvl="1" indent="-367030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Fair Club membership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8115304" y="5630453"/>
            <a:ext cx="9143996" cy="4114800"/>
            <a:chOff x="0" y="0"/>
            <a:chExt cx="12191995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192000" cy="5486400"/>
            </a:xfrm>
            <a:custGeom>
              <a:avLst/>
              <a:gdLst/>
              <a:ahLst/>
              <a:cxnLst/>
              <a:rect l="l" t="t" r="r" b="b"/>
              <a:pathLst>
                <a:path w="12192000" h="5486400">
                  <a:moveTo>
                    <a:pt x="1270000" y="0"/>
                  </a:moveTo>
                  <a:lnTo>
                    <a:pt x="10922000" y="0"/>
                  </a:lnTo>
                  <a:cubicBezTo>
                    <a:pt x="11623401" y="0"/>
                    <a:pt x="12192000" y="568598"/>
                    <a:pt x="12192000" y="1270000"/>
                  </a:cubicBezTo>
                  <a:lnTo>
                    <a:pt x="12192000" y="4216400"/>
                  </a:lnTo>
                  <a:cubicBezTo>
                    <a:pt x="12192000" y="4917802"/>
                    <a:pt x="11623401" y="5486400"/>
                    <a:pt x="10922000" y="5486400"/>
                  </a:cubicBezTo>
                  <a:lnTo>
                    <a:pt x="1270000" y="5486400"/>
                  </a:lnTo>
                  <a:cubicBezTo>
                    <a:pt x="568598" y="5486400"/>
                    <a:pt x="0" y="4917802"/>
                    <a:pt x="0" y="4216400"/>
                  </a:cubicBezTo>
                  <a:lnTo>
                    <a:pt x="0" y="1270000"/>
                  </a:lnTo>
                  <a:cubicBezTo>
                    <a:pt x="0" y="568598"/>
                    <a:pt x="568598" y="0"/>
                    <a:pt x="1270000" y="0"/>
                  </a:cubicBezTo>
                  <a:close/>
                </a:path>
              </a:pathLst>
            </a:custGeom>
            <a:blipFill>
              <a:blip r:embed="rId3"/>
              <a:stretch>
                <a:fillRect t="-36451" r="-58396" b="-36451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319051" y="992131"/>
            <a:ext cx="8046720" cy="1847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20"/>
              </a:lnSpc>
            </a:pPr>
            <a:r>
              <a:rPr lang="en-US" sz="61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TARJET AUDIENCE</a:t>
            </a:r>
            <a:r>
              <a:rPr lang="en-US" sz="61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(Eco Person)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868400" y="2546420"/>
            <a:ext cx="3566386" cy="582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991"/>
              </a:lnSpc>
            </a:pPr>
            <a:r>
              <a:rPr lang="en-US" sz="31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Gen Z Activists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596366" y="4040850"/>
            <a:ext cx="4404586" cy="615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91"/>
              </a:lnSpc>
            </a:pPr>
            <a:r>
              <a:rPr lang="en-US" sz="3199" b="1" dirty="0">
                <a:solidFill>
                  <a:srgbClr val="2424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Conscious Shoppers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6316" y="7162800"/>
            <a:ext cx="5760720" cy="1801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3617" lvl="1" indent="-186809" algn="l">
              <a:lnSpc>
                <a:spcPts val="4835"/>
              </a:lnSpc>
              <a:buFont typeface="Arial"/>
              <a:buChar char="•"/>
            </a:pPr>
            <a:r>
              <a:rPr lang="en-US" sz="30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Green Millennials</a:t>
            </a:r>
          </a:p>
          <a:p>
            <a:pPr marL="374011" lvl="1" indent="-187006" algn="l">
              <a:lnSpc>
                <a:spcPts val="4835"/>
              </a:lnSpc>
              <a:buFont typeface="Arial"/>
              <a:buChar char="•"/>
            </a:pPr>
            <a:r>
              <a:rPr lang="en-US" sz="30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Eco Families</a:t>
            </a:r>
          </a:p>
          <a:p>
            <a:pPr marL="373617" lvl="1" indent="-186809" algn="l">
              <a:lnSpc>
                <a:spcPts val="4835"/>
              </a:lnSpc>
              <a:buFont typeface="Arial"/>
              <a:buChar char="•"/>
            </a:pPr>
            <a:r>
              <a:rPr lang="en-US" sz="30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Urban Professionals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19051" y="3444628"/>
            <a:ext cx="6236971" cy="2643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1"/>
              </a:lnSpc>
            </a:pPr>
            <a:r>
              <a:rPr lang="en-US" sz="2699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Consumers who prioritize environmental impact in their purchasing decisions. They value transparency, ethical practices, and sustainable innovation.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461874" y="1989018"/>
            <a:ext cx="6900914" cy="7614801"/>
            <a:chOff x="0" y="0"/>
            <a:chExt cx="7366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12800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04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7779230" y="341590"/>
            <a:ext cx="9818601" cy="9603819"/>
          </a:xfrm>
          <a:custGeom>
            <a:avLst/>
            <a:gdLst/>
            <a:ahLst/>
            <a:cxnLst/>
            <a:rect l="l" t="t" r="r" b="b"/>
            <a:pathLst>
              <a:path w="9818601" h="9603819">
                <a:moveTo>
                  <a:pt x="0" y="0"/>
                </a:moveTo>
                <a:lnTo>
                  <a:pt x="9818601" y="0"/>
                </a:lnTo>
                <a:lnTo>
                  <a:pt x="9818601" y="9603820"/>
                </a:lnTo>
                <a:lnTo>
                  <a:pt x="0" y="96038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000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2852674" y="590322"/>
            <a:ext cx="3116858" cy="1203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PLACE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7054" y="2988239"/>
            <a:ext cx="6270555" cy="4067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0"/>
              </a:lnSpc>
            </a:pPr>
            <a:endParaRPr/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Locations: City spots near public transport; they reuse old buildings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Responsible Market Coverage</a:t>
            </a:r>
          </a:p>
          <a:p>
            <a:pPr algn="l">
              <a:lnSpc>
                <a:spcPts val="4759"/>
              </a:lnSpc>
            </a:pPr>
            <a:endParaRPr lang="en-US" sz="330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914400" y="4076700"/>
            <a:ext cx="16570539" cy="3753538"/>
            <a:chOff x="0" y="0"/>
            <a:chExt cx="1444056" cy="32710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44056" cy="327106"/>
            </a:xfrm>
            <a:custGeom>
              <a:avLst/>
              <a:gdLst/>
              <a:ahLst/>
              <a:cxnLst/>
              <a:rect l="l" t="t" r="r" b="b"/>
              <a:pathLst>
                <a:path w="1444056" h="327106">
                  <a:moveTo>
                    <a:pt x="1240856" y="0"/>
                  </a:moveTo>
                  <a:cubicBezTo>
                    <a:pt x="1353086" y="0"/>
                    <a:pt x="1444056" y="73221"/>
                    <a:pt x="1444056" y="163553"/>
                  </a:cubicBezTo>
                  <a:cubicBezTo>
                    <a:pt x="1444056" y="253885"/>
                    <a:pt x="1353086" y="327106"/>
                    <a:pt x="1240856" y="327106"/>
                  </a:cubicBezTo>
                  <a:lnTo>
                    <a:pt x="203200" y="327106"/>
                  </a:lnTo>
                  <a:cubicBezTo>
                    <a:pt x="90970" y="327106"/>
                    <a:pt x="0" y="253885"/>
                    <a:pt x="0" y="163553"/>
                  </a:cubicBezTo>
                  <a:cubicBezTo>
                    <a:pt x="0" y="73221"/>
                    <a:pt x="90970" y="0"/>
                    <a:pt x="203200" y="0"/>
                  </a:cubicBezTo>
                  <a:lnTo>
                    <a:pt x="1240856" y="0"/>
                  </a:lnTo>
                </a:path>
              </a:pathLst>
            </a:custGeom>
            <a:blipFill>
              <a:blip r:embed="rId3"/>
              <a:stretch>
                <a:fillRect t="-97062" b="-97062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38945" y="5672310"/>
            <a:ext cx="4333531" cy="4333531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63100" y="5520257"/>
            <a:ext cx="4362450" cy="436245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144522" y="5520257"/>
            <a:ext cx="4235079" cy="4235079"/>
            <a:chOff x="0" y="0"/>
            <a:chExt cx="4445000" cy="4445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445000" cy="4445000"/>
            </a:xfrm>
            <a:custGeom>
              <a:avLst/>
              <a:gdLst/>
              <a:ahLst/>
              <a:cxnLst/>
              <a:rect l="l" t="t" r="r" b="b"/>
              <a:pathLst>
                <a:path w="4445000" h="4445000">
                  <a:moveTo>
                    <a:pt x="0" y="2222500"/>
                  </a:moveTo>
                  <a:cubicBezTo>
                    <a:pt x="0" y="995045"/>
                    <a:pt x="995045" y="0"/>
                    <a:pt x="2222500" y="0"/>
                  </a:cubicBezTo>
                  <a:cubicBezTo>
                    <a:pt x="3449955" y="0"/>
                    <a:pt x="4445000" y="995045"/>
                    <a:pt x="4445000" y="2222500"/>
                  </a:cubicBezTo>
                  <a:cubicBezTo>
                    <a:pt x="4445000" y="3449955"/>
                    <a:pt x="3449955" y="4445000"/>
                    <a:pt x="2222500" y="4445000"/>
                  </a:cubicBezTo>
                  <a:cubicBezTo>
                    <a:pt x="995045" y="4445000"/>
                    <a:pt x="0" y="3449955"/>
                    <a:pt x="0" y="222250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025190" y="1463416"/>
            <a:ext cx="15609570" cy="199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00"/>
              </a:lnSpc>
            </a:pPr>
            <a:r>
              <a:rPr lang="en-US" sz="65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CHANNEL STRATEGY</a:t>
            </a:r>
            <a:r>
              <a:rPr lang="en-US" sz="65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</a:t>
            </a:r>
          </a:p>
          <a:p>
            <a:pPr algn="ctr">
              <a:lnSpc>
                <a:spcPts val="7800"/>
              </a:lnSpc>
            </a:pPr>
            <a:r>
              <a:rPr lang="en-US" sz="65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(Digital + Offline)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38945" y="7232553"/>
            <a:ext cx="4334161" cy="1635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54"/>
              </a:lnSpc>
            </a:pPr>
            <a:r>
              <a:rPr lang="en-US" sz="2711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Leverage social media, websites, and email to spread sustainability values.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45582" y="6009191"/>
            <a:ext cx="3920257" cy="793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19"/>
              </a:lnSpc>
            </a:pPr>
            <a:r>
              <a:rPr lang="en-US" sz="4114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Digital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628" y="7270721"/>
            <a:ext cx="4256922" cy="159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96"/>
              </a:lnSpc>
            </a:pPr>
            <a:r>
              <a:rPr lang="en-US" sz="2663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Educate through blogs, videos, and visuals promoting green practices.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31691" y="6026131"/>
            <a:ext cx="3825269" cy="768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63"/>
              </a:lnSpc>
            </a:pPr>
            <a:r>
              <a:rPr lang="en-US" sz="4015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Content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212983" y="7250626"/>
            <a:ext cx="4190272" cy="1572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46"/>
              </a:lnSpc>
            </a:pPr>
            <a:r>
              <a:rPr lang="en-US" sz="2621" dirty="0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Host offline workshops, clean-ups, and eco-community engagements.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391772" y="6007081"/>
            <a:ext cx="3987829" cy="813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29"/>
              </a:lnSpc>
            </a:pPr>
            <a:r>
              <a:rPr lang="en-US" sz="4185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Events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461874" y="1989018"/>
            <a:ext cx="6900914" cy="7614801"/>
            <a:chOff x="0" y="0"/>
            <a:chExt cx="7366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12800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04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7869115" y="1989018"/>
            <a:ext cx="10157044" cy="7955028"/>
          </a:xfrm>
          <a:custGeom>
            <a:avLst/>
            <a:gdLst/>
            <a:ahLst/>
            <a:cxnLst/>
            <a:rect l="l" t="t" r="r" b="b"/>
            <a:pathLst>
              <a:path w="10157044" h="7955028">
                <a:moveTo>
                  <a:pt x="0" y="0"/>
                </a:moveTo>
                <a:lnTo>
                  <a:pt x="10157044" y="0"/>
                </a:lnTo>
                <a:lnTo>
                  <a:pt x="10157044" y="7955028"/>
                </a:lnTo>
                <a:lnTo>
                  <a:pt x="0" y="79550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1219706" y="309268"/>
            <a:ext cx="4847592" cy="1203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PEOPLE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7054" y="3148151"/>
            <a:ext cx="6270555" cy="5229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Focus: Training and Fair Pay.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Examples: 'Local Culture Ambassador' training programme; staff know the area well.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Value: Reliable, high-quality, personal service</a:t>
            </a:r>
          </a:p>
          <a:p>
            <a:pPr algn="l">
              <a:lnSpc>
                <a:spcPts val="4759"/>
              </a:lnSpc>
            </a:pPr>
            <a:endParaRPr lang="en-US" sz="330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672354" y="681667"/>
            <a:ext cx="10662371" cy="16687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most important P in Fairbnb</a:t>
            </a:r>
            <a:endParaRPr lang="en-US" sz="4400" b="1" dirty="0">
              <a:solidFill>
                <a:srgbClr val="000000"/>
              </a:solidFill>
              <a:latin typeface="Open Sans Bold"/>
              <a:ea typeface="Open Sans Bold"/>
              <a:cs typeface="Open Sans Bold"/>
            </a:endParaRPr>
          </a:p>
          <a:p>
            <a:pPr algn="ctr">
              <a:lnSpc>
                <a:spcPts val="7279"/>
              </a:lnSpc>
            </a:pPr>
            <a:endParaRPr lang="en-US" sz="44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1219200" y="3094978"/>
            <a:ext cx="7728103" cy="5509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22679" lvl="1" indent="-561340" algn="l">
              <a:lnSpc>
                <a:spcPts val="7279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Functional value (Product)</a:t>
            </a:r>
          </a:p>
          <a:p>
            <a:pPr marL="1122679" lvl="1" indent="-561340" algn="l">
              <a:lnSpc>
                <a:spcPts val="7279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Emotional value (Promotion)</a:t>
            </a:r>
          </a:p>
          <a:p>
            <a:pPr marL="1122679" lvl="1" indent="-561340" algn="l">
              <a:lnSpc>
                <a:spcPts val="7279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Moral value (Price, People)</a:t>
            </a:r>
            <a:endParaRPr lang="en-US" sz="3200" b="1" dirty="0">
              <a:solidFill>
                <a:srgbClr val="00000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1143000" y="1104900"/>
            <a:ext cx="12847539" cy="1012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Value Creation</a:t>
            </a:r>
          </a:p>
        </p:txBody>
      </p:sp>
      <p:pic>
        <p:nvPicPr>
          <p:cNvPr id="14" name="Imagen 13" descr="Diagrama, Esquemático&#10;&#10;El contenido generado por IA puede ser incorrecto.">
            <a:extLst>
              <a:ext uri="{FF2B5EF4-FFF2-40B4-BE49-F238E27FC236}">
                <a16:creationId xmlns:a16="http://schemas.microsoft.com/office/drawing/2014/main" id="{B06FA180-BAA1-929A-4BCB-BD27461069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0" y="34471"/>
            <a:ext cx="8794902" cy="10287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ECA3F-6B3F-F8ED-3A40-FD03E36A6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2ADD6CD-FAE9-CA3C-A293-28DF48ECEDB6}"/>
              </a:ext>
            </a:extLst>
          </p:cNvPr>
          <p:cNvSpPr/>
          <p:nvPr/>
        </p:nvSpPr>
        <p:spPr>
          <a:xfrm>
            <a:off x="0" y="181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9B81EB16-FDA7-2DF1-9489-11E4F4A8AB72}"/>
              </a:ext>
            </a:extLst>
          </p:cNvPr>
          <p:cNvSpPr txBox="1"/>
          <p:nvPr/>
        </p:nvSpPr>
        <p:spPr>
          <a:xfrm>
            <a:off x="252475" y="1943100"/>
            <a:ext cx="7543800" cy="7356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22679" lvl="1" indent="-561340" algn="l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Community: Price fee &amp; Location Choice.</a:t>
            </a:r>
          </a:p>
          <a:p>
            <a:pPr marL="1122679" lvl="1" indent="-561340" algn="l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Employees/Hosts: Fair pay (People).</a:t>
            </a:r>
          </a:p>
          <a:p>
            <a:pPr marL="1122679" lvl="1" indent="-561340" algn="l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Local Suppliers: Quality checking process.</a:t>
            </a:r>
          </a:p>
          <a:p>
            <a:pPr marL="1122679" lvl="1" indent="-561340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Customers: authentic experience.</a:t>
            </a:r>
            <a:endParaRPr lang="en-US" sz="2400" b="1" dirty="0">
              <a:solidFill>
                <a:srgbClr val="00000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784F10A0-E97C-9F7D-DCA8-CDB72C4ED9D2}"/>
              </a:ext>
            </a:extLst>
          </p:cNvPr>
          <p:cNvSpPr txBox="1"/>
          <p:nvPr/>
        </p:nvSpPr>
        <p:spPr>
          <a:xfrm>
            <a:off x="1905000" y="171684"/>
            <a:ext cx="12847539" cy="1012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Stakeholders</a:t>
            </a:r>
          </a:p>
        </p:txBody>
      </p:sp>
      <p:pic>
        <p:nvPicPr>
          <p:cNvPr id="11" name="Imagen 10" descr="Diagrama&#10;&#10;El contenido generado por IA puede ser incorrecto.">
            <a:extLst>
              <a:ext uri="{FF2B5EF4-FFF2-40B4-BE49-F238E27FC236}">
                <a16:creationId xmlns:a16="http://schemas.microsoft.com/office/drawing/2014/main" id="{B702696B-5822-F0B6-81BE-27FA219F9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03532" y="2315666"/>
            <a:ext cx="9934380" cy="610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962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0576434" y="5858321"/>
            <a:ext cx="7711566" cy="4428679"/>
          </a:xfrm>
          <a:custGeom>
            <a:avLst/>
            <a:gdLst/>
            <a:ahLst/>
            <a:cxnLst/>
            <a:rect l="l" t="t" r="r" b="b"/>
            <a:pathLst>
              <a:path w="7711566" h="4428679">
                <a:moveTo>
                  <a:pt x="0" y="0"/>
                </a:moveTo>
                <a:lnTo>
                  <a:pt x="7711566" y="0"/>
                </a:lnTo>
                <a:lnTo>
                  <a:pt x="7711566" y="4428679"/>
                </a:lnTo>
                <a:lnTo>
                  <a:pt x="0" y="44286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194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1857907" y="307784"/>
            <a:ext cx="4723663" cy="5050184"/>
          </a:xfrm>
          <a:custGeom>
            <a:avLst/>
            <a:gdLst/>
            <a:ahLst/>
            <a:cxnLst/>
            <a:rect l="l" t="t" r="r" b="b"/>
            <a:pathLst>
              <a:path w="4723663" h="5050184">
                <a:moveTo>
                  <a:pt x="0" y="0"/>
                </a:moveTo>
                <a:lnTo>
                  <a:pt x="4723663" y="0"/>
                </a:lnTo>
                <a:lnTo>
                  <a:pt x="4723663" y="5050183"/>
                </a:lnTo>
                <a:lnTo>
                  <a:pt x="0" y="50501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1283386" y="496189"/>
            <a:ext cx="8972903" cy="12928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640"/>
              </a:lnSpc>
            </a:pPr>
            <a:r>
              <a:rPr lang="en-US" sz="76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6241" y="2756676"/>
            <a:ext cx="8857759" cy="5387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Fairbnb uses the 5 Ps to create ethical value</a:t>
            </a:r>
          </a:p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mix supports both customers and communities</a:t>
            </a:r>
          </a:p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sustainable model that is hard to copy</a:t>
            </a:r>
          </a:p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clear example of responsible tourism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37000">
              <a:srgbClr val="123C20">
                <a:alpha val="100000"/>
              </a:srgbClr>
            </a:gs>
            <a:gs pos="100000">
              <a:srgbClr val="1F6536">
                <a:alpha val="100000"/>
              </a:srgbClr>
            </a:gs>
          </a:gsLst>
          <a:lin ang="3638535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0294679" cy="12051744"/>
          </a:xfrm>
          <a:custGeom>
            <a:avLst/>
            <a:gdLst/>
            <a:ahLst/>
            <a:cxnLst/>
            <a:rect l="l" t="t" r="r" b="b"/>
            <a:pathLst>
              <a:path w="10294679" h="12051744">
                <a:moveTo>
                  <a:pt x="0" y="0"/>
                </a:moveTo>
                <a:lnTo>
                  <a:pt x="10294679" y="0"/>
                </a:lnTo>
                <a:lnTo>
                  <a:pt x="10294679" y="12051744"/>
                </a:lnTo>
                <a:lnTo>
                  <a:pt x="0" y="120517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894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AutoShape 3"/>
          <p:cNvSpPr/>
          <p:nvPr/>
        </p:nvSpPr>
        <p:spPr>
          <a:xfrm>
            <a:off x="8353584" y="4727824"/>
            <a:ext cx="9059076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0006213" y="5506941"/>
            <a:ext cx="4202158" cy="4202158"/>
          </a:xfrm>
          <a:custGeom>
            <a:avLst/>
            <a:gdLst/>
            <a:ahLst/>
            <a:cxnLst/>
            <a:rect l="l" t="t" r="r" b="b"/>
            <a:pathLst>
              <a:path w="4202158" h="4202158">
                <a:moveTo>
                  <a:pt x="0" y="0"/>
                </a:moveTo>
                <a:lnTo>
                  <a:pt x="4202158" y="0"/>
                </a:lnTo>
                <a:lnTo>
                  <a:pt x="4202158" y="4202158"/>
                </a:lnTo>
                <a:lnTo>
                  <a:pt x="0" y="42021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8032908" y="2068837"/>
            <a:ext cx="9379752" cy="2199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301"/>
              </a:lnSpc>
            </a:pPr>
            <a:r>
              <a:rPr lang="en-US" sz="13584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Thank You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TextBox 3"/>
          <p:cNvSpPr txBox="1"/>
          <p:nvPr/>
        </p:nvSpPr>
        <p:spPr>
          <a:xfrm>
            <a:off x="6908433" y="273698"/>
            <a:ext cx="3414911" cy="7550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250663"/>
            <a:ext cx="16096553" cy="9076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1. Elizabeth, E., Prabowo, H., </a:t>
            </a:r>
            <a:r>
              <a:rPr lang="en-US" sz="276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Setiowati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R. &amp; Bandur, A. (2025) ‘Sustainable Tourism Strategies: Examining Green Service Innovation as a Mediator Between the Marketing Mix and Business Performance in Bali’s Tour and Travel SMEs’, Tourism &amp; Hospitality, 6(3), 129.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3" tooltip="https://www.mdpi.com/2673-5768/6/3/129?utm_source=chatgpt.com"/>
              </a:rPr>
              <a:t>https://www.mdpi.com/2673-5768/6/3/129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2. </a:t>
            </a:r>
            <a:r>
              <a:rPr lang="en-US" sz="276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EthicalUnicorn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 (2025) ‘Fairbnb.coop: The sustainable &amp; ethical alternative to Airbnb’, Ethical Unicorn, 25 May.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4" tooltip="https://ethicalunicorn.com/fairbnb-coop-the-sustainable-ethical-alternative-to-airbnb/?utm_source=chatgpt.com"/>
              </a:rPr>
              <a:t>https://ethicalunicorn.com/fairbnb-coop-the-sustainable-ethical-alternative-to-airbnb/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3. Fairbnb.coop. (n.d.) About Fairbnb.coop – Community Powered Tourism.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5" tooltip="https://fairbnb.coop/about-fairbnb/?utm_source=chatgpt.com"/>
              </a:rPr>
              <a:t>https://fairbnb.coop/about-fairbnb/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4. Fairbnb.coop. (n.d.) How it works.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6" tooltip="https://fairbnb.coop/how-it-works/?utm_source=chatgpt.com"/>
              </a:rPr>
              <a:t>https://fairbnb.coop/how-it-works/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5. Girardi, A. (2019) ‘Fairbnb: The ethical home-sharing alternative that wants to undermine mass tourism’, Forbes, 21 March. Available at:</a:t>
            </a:r>
          </a:p>
          <a:p>
            <a:pPr algn="l">
              <a:lnSpc>
                <a:spcPts val="3864"/>
              </a:lnSpc>
            </a:pP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7" tooltip="https://www.forbes.com/sites/annalisagirardi/2019/03/21/fairbnb-the-ethical-home-sharing-alternative-that-wants-to-undermine-mass-tourism/?utm_source=chatgpt.com"/>
              </a:rPr>
              <a:t>https://www.forbes.com/sites/annalisagirardi/2019/03/21/fairbnb-the-ethical-home-sharing-alternative-that-wants-to-undermine-mass-tourism/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ctr">
              <a:lnSpc>
                <a:spcPts val="3864"/>
              </a:lnSpc>
            </a:pPr>
            <a:endParaRPr lang="en-US" sz="276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ctr">
              <a:lnSpc>
                <a:spcPts val="10963"/>
              </a:lnSpc>
            </a:pPr>
            <a:endParaRPr lang="en-US" sz="276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TextBox 3"/>
          <p:cNvSpPr txBox="1"/>
          <p:nvPr/>
        </p:nvSpPr>
        <p:spPr>
          <a:xfrm>
            <a:off x="410753" y="716601"/>
            <a:ext cx="17877247" cy="9529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6.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Išoraite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M. (2021) ‘7 P Marketing Mix Literature Review’, International Journal of Trend in Scientific Research and Development (IJTSRD), 5(6), pp. 1586–1591.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3" tooltip="https://www.ijtsrd.com/papers/ijtsrd47665.pdf?utm_source=chatgpt.com"/>
              </a:rPr>
              <a:t>https://www.ijtsrd.com/papers/ijtsrd47665.pdf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7. Kwok, L., Tang, Y. &amp; Yu, B. (2020) ‘The 7 Ps marketing mix of home-sharing services’, International Journal of Hospitality Management, 90, 102616.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4" tooltip="https://pmc.ncbi.nlm.nih.gov/articles/PMC7361117/?utm_source=chatgpt.com"/>
              </a:rPr>
              <a:t>https://pmc.ncbi.nlm.nih.gov/articles/PMC7361117/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8.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Lapian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V.J. &amp;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Tumbel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A. (2018) ‘Analysis of Green Marketing Mix Factors on Hotel Industry (Study on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Sintesa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Peninsula Hotel Manado; Discovery Kartika Plaza Denpasar; Hyatt Regency Yogyakarta; Grand Melia Jakarta)’, International Review of Management and Marketing, 8(6), pp. 112–121.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5" tooltip="https://www.econjournals.com/index.php/irmm/article/download/7116/pdf/18374?utm_source=chatgpt.com"/>
              </a:rPr>
              <a:t>https://www.econjournals.com/index.php/irmm/article/download/7116/pdf/18374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9. Petruzzi, M.A., Marques, L. &amp; Sheppard, R. (2021) ‘To share or to exchange: an analysis of the sharing economy characteristics of Airbnb and Fairbnb.coop’, [Journal not specified].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6" tooltip="https://www.sciencedirect.com/science/article/abs/pii/S0278431920302760?utm_source=chatgpt.com"/>
              </a:rPr>
              <a:t>https://www.sciencedirect.com/science/article/abs/pii/S0278431920302760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ctr">
              <a:lnSpc>
                <a:spcPts val="4476"/>
              </a:lnSpc>
            </a:pPr>
            <a:endParaRPr lang="en-US" sz="3197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1010</Words>
  <Application>Microsoft Office PowerPoint</Application>
  <PresentationFormat>Personalizado</PresentationFormat>
  <Paragraphs>98</Paragraphs>
  <Slides>18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12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18</vt:i4>
      </vt:variant>
    </vt:vector>
  </HeadingPairs>
  <TitlesOfParts>
    <vt:vector size="31" baseType="lpstr">
      <vt:lpstr>Open Sans Bold</vt:lpstr>
      <vt:lpstr>Montserrat</vt:lpstr>
      <vt:lpstr>Poppins</vt:lpstr>
      <vt:lpstr>Arial</vt:lpstr>
      <vt:lpstr>Aptos Display</vt:lpstr>
      <vt:lpstr>Open Sans</vt:lpstr>
      <vt:lpstr>Montserrat Bold Italics</vt:lpstr>
      <vt:lpstr>Aptos</vt:lpstr>
      <vt:lpstr>Montserrat Medium</vt:lpstr>
      <vt:lpstr>Nordique Inline</vt:lpstr>
      <vt:lpstr>Montserrat Bold</vt:lpstr>
      <vt:lpstr>Poppins Medium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Fairbnb: The Extended Marketing Mix in Ethical Hospitality</dc:title>
  <cp:lastModifiedBy>Lara Medina Barcenilla (2334177)</cp:lastModifiedBy>
  <cp:revision>16</cp:revision>
  <dcterms:created xsi:type="dcterms:W3CDTF">2006-08-16T00:00:00Z</dcterms:created>
  <dcterms:modified xsi:type="dcterms:W3CDTF">2025-12-01T18:03:15Z</dcterms:modified>
  <dc:identifier>DAG45Ikp45E</dc:identifier>
</cp:coreProperties>
</file>