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6" r:id="rId1"/>
  </p:sldMasterIdLst>
  <p:sldIdLst>
    <p:sldId id="256" r:id="rId2"/>
    <p:sldId id="257" r:id="rId3"/>
    <p:sldId id="258" r:id="rId4"/>
    <p:sldId id="259" r:id="rId5"/>
    <p:sldId id="260" r:id="rId6"/>
    <p:sldId id="268" r:id="rId7"/>
    <p:sldId id="269" r:id="rId8"/>
    <p:sldId id="262" r:id="rId9"/>
    <p:sldId id="264" r:id="rId10"/>
    <p:sldId id="266" r:id="rId11"/>
    <p:sldId id="267" r:id="rId12"/>
    <p:sldId id="270" r:id="rId13"/>
    <p:sldId id="271" r:id="rId14"/>
    <p:sldId id="272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00"/>
    <p:restoredTop sz="93602"/>
  </p:normalViewPr>
  <p:slideViewPr>
    <p:cSldViewPr snapToGrid="0" snapToObjects="1">
      <p:cViewPr varScale="1">
        <p:scale>
          <a:sx n="70" d="100"/>
          <a:sy n="70" d="100"/>
        </p:scale>
        <p:origin x="7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0122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1820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9132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4/1/19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7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3848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51965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7137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1038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099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656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25505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67389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89572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05111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94064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92163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1779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4/1/19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442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  <p:sldLayoutId id="214748372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reativitycultureeducation.org/wp-content/uploads/2018/10/Impact-of-Creative-Partnerships-on-Wellbeing-Final-Report-2012.pdf" TargetMode="External"/><Relationship Id="rId3" Type="http://schemas.openxmlformats.org/officeDocument/2006/relationships/hyperlink" Target="https://www.bbc.co.uk/news/uk-wales-43894892" TargetMode="External"/><Relationship Id="rId7" Type="http://schemas.openxmlformats.org/officeDocument/2006/relationships/hyperlink" Target="https://www.theguardian.com/teacher-network/2017/aug/25/childrens-mental-health-its-time-to-put-wellbeing-on-the-curriculum" TargetMode="External"/><Relationship Id="rId2" Type="http://schemas.openxmlformats.org/officeDocument/2006/relationships/hyperlink" Target="https://www.bbc.co.uk/news/uk-scotland-351138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hildrenssociety.org.uk/sites/default/files/usoc-mental-health-briefing-2018.pdf" TargetMode="External"/><Relationship Id="rId5" Type="http://schemas.openxmlformats.org/officeDocument/2006/relationships/hyperlink" Target="https://socialcare.wales/cms_assets/hub-downloads/Principles-Resource-Guide_March-17.pdf" TargetMode="External"/><Relationship Id="rId4" Type="http://schemas.openxmlformats.org/officeDocument/2006/relationships/hyperlink" Target="https://www.independent.co.uk/news/education/education-news/mental-health-education-england-compulsory-schools-sex-relationships-children-a8453596.html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ildrenssociety.org.uk/news-and-blogs/our-blog/mental-health-statistics" TargetMode="External"/><Relationship Id="rId3" Type="http://schemas.openxmlformats.org/officeDocument/2006/relationships/hyperlink" Target="https://assets.publishing.service.gov.uk/government/uploads/system/uploads/attachment_data/file/414024/Childrens_Mental_Health.pdf" TargetMode="External"/><Relationship Id="rId7" Type="http://schemas.openxmlformats.org/officeDocument/2006/relationships/hyperlink" Target="https://www.estyn.gov.wales/effective-practice/effective-strategies-support-social-and-emotional-wellbeing-pupils" TargetMode="External"/><Relationship Id="rId12" Type="http://schemas.openxmlformats.org/officeDocument/2006/relationships/hyperlink" Target="https://www.bing.com/videos/search?q=ted+talk+vikram+seth&amp;qpvt=ted+talk+vikram+seth&amp;view=detail&amp;mid=CCFFA9827B6740B3FBAACCFFA9827B6740B3FBAA&amp;&amp;FORM=VRDGAR" TargetMode="External"/><Relationship Id="rId2" Type="http://schemas.openxmlformats.org/officeDocument/2006/relationships/hyperlink" Target="https://assets.publishing.service.gov.uk/government/uploads/system/uploads/attachment_data/file/277593/What_works_to_improve_wellbeing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tyn.gov.wales/effective-practice/preventative-approach-support-wellbeing" TargetMode="External"/><Relationship Id="rId11" Type="http://schemas.openxmlformats.org/officeDocument/2006/relationships/hyperlink" Target="https://www.itv.com/news/2019-02-25/younger-pupils-will-not-be-taught-about-gay-relationships-minister-insists/" TargetMode="External"/><Relationship Id="rId5" Type="http://schemas.openxmlformats.org/officeDocument/2006/relationships/hyperlink" Target="https://education.gov.scot/scottish-education-system/policy-for-scottish-education/policy-drivers/cfe-(building-from-the-statement-appendix-incl-btc1-5)/What%20is%20Curriculum%20for%20Excellence" TargetMode="External"/><Relationship Id="rId10" Type="http://schemas.openxmlformats.org/officeDocument/2006/relationships/hyperlink" Target="https://www.tes.com/news/pupils-poor-wellbeing-should-worry-all-us?amp&amp;__twitter_impression=true" TargetMode="External"/><Relationship Id="rId4" Type="http://schemas.openxmlformats.org/officeDocument/2006/relationships/hyperlink" Target="https://www.tes.com/news/schools-cant-improve-pupils-wellbeing-alone?amp&amp;__twitter_impression=true" TargetMode="External"/><Relationship Id="rId9" Type="http://schemas.openxmlformats.org/officeDocument/2006/relationships/hyperlink" Target="https://assets.publishing.service.gov.uk/government/uploads/system/uploads/attachment_data/file/292450/mental-capital-wellbeing-report.pdf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.org.uk/news-opinion/news-highlights/best-practice-framework-help-schools-promote-social-and-emotional-well" TargetMode="External"/><Relationship Id="rId13" Type="http://schemas.openxmlformats.org/officeDocument/2006/relationships/hyperlink" Target="https://www.rcpch.ac.uk/news-events/news/rcpch-responds-welsh-governments-childrens-mental-health-announcement" TargetMode="External"/><Relationship Id="rId3" Type="http://schemas.openxmlformats.org/officeDocument/2006/relationships/hyperlink" Target="https://www.mentalhealth.org.uk/blog/mental-health-schools-we-need-make-it-count" TargetMode="External"/><Relationship Id="rId7" Type="http://schemas.openxmlformats.org/officeDocument/2006/relationships/hyperlink" Target="http://www.wales.nhs.uk/sitesplus/documents/861/Public%20Health%20Wales%20Report%20ENGLISH%202014%20FINAL.pdf" TargetMode="External"/><Relationship Id="rId12" Type="http://schemas.openxmlformats.org/officeDocument/2006/relationships/hyperlink" Target="https://assets.publishing.service.gov.uk/government/uploads/system/uploads/attachment_data/file/414908/Final_EHWB_draft_20_03_15.pdf" TargetMode="External"/><Relationship Id="rId2" Type="http://schemas.openxmlformats.org/officeDocument/2006/relationships/hyperlink" Target="https://www.mentalhealth.org.uk/podcasts-and-videos/world-mental-health-day-2018-children-mental-health-make-it-count" TargetMode="External"/><Relationship Id="rId16" Type="http://schemas.openxmlformats.org/officeDocument/2006/relationships/hyperlink" Target="http://www.shawmindfoundation.org/why-mental-health-education-needs-to-be-a-compulsory-subject-in-uk-schools-our-reply-to-the-governmen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cb.org.uk/sites/default/files/uploads/documents/Health_wellbeing_docs/ncb_framework_for_promoting_well-being_and_responding_to_mental_health_in_schools.pdf" TargetMode="External"/><Relationship Id="rId11" Type="http://schemas.openxmlformats.org/officeDocument/2006/relationships/hyperlink" Target="https://assets.publishing.service.gov.uk/government/uploads/system/uploads/attachment_data/file/370686/HT_briefing_layoutvFINALvii.pdf" TargetMode="External"/><Relationship Id="rId5" Type="http://schemas.openxmlformats.org/officeDocument/2006/relationships/hyperlink" Target="https://www.assembly.wales/laid%20documents/cr-ld11522/cr-ld11522-e.pdf" TargetMode="External"/><Relationship Id="rId15" Type="http://schemas.openxmlformats.org/officeDocument/2006/relationships/hyperlink" Target="https://www.childrenssociety.org.uk/sites/default/files/the_good_childhood_report_full_2018.pdf" TargetMode="External"/><Relationship Id="rId10" Type="http://schemas.openxmlformats.org/officeDocument/2006/relationships/hyperlink" Target="https://www.pshe-association.org.uk/curriculum-and-resources/resources/health-and-wellbeing-education-scotland" TargetMode="External"/><Relationship Id="rId4" Type="http://schemas.openxmlformats.org/officeDocument/2006/relationships/hyperlink" Target="https://www.mentallyhealthyschools.org.uk/whats-mental-health/" TargetMode="External"/><Relationship Id="rId9" Type="http://schemas.openxmlformats.org/officeDocument/2006/relationships/hyperlink" Target="https://www.pshe-association.org.uk/system/files/Mental%20health%20guidance_0.pdf" TargetMode="External"/><Relationship Id="rId14" Type="http://schemas.openxmlformats.org/officeDocument/2006/relationships/hyperlink" Target="https://1001criticaldays.co.uk/home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docs/dcells/publications/170707-new-curriculum-for-wales-story-so-far-en-v2.pdf" TargetMode="External"/><Relationship Id="rId13" Type="http://schemas.openxmlformats.org/officeDocument/2006/relationships/hyperlink" Target="https://www.who.int/school_youth_health/gshi/hps/en/" TargetMode="External"/><Relationship Id="rId3" Type="http://schemas.openxmlformats.org/officeDocument/2006/relationships/hyperlink" Target="https://www.undp.org/content/undp/en/home/sustainable-development-goals.html" TargetMode="External"/><Relationship Id="rId7" Type="http://schemas.openxmlformats.org/officeDocument/2006/relationships/hyperlink" Target="https://gweddill.gov.wales/docs/dsjlg/publications/150623-guide-to-the-fg-act-en.pdf" TargetMode="External"/><Relationship Id="rId12" Type="http://schemas.openxmlformats.org/officeDocument/2006/relationships/hyperlink" Target="https://apps.who.int/iris/bitstream/handle/10665/42823/9241562579.pdf" TargetMode="External"/><Relationship Id="rId2" Type="http://schemas.openxmlformats.org/officeDocument/2006/relationships/hyperlink" Target="https://downloads.unicef.org.uk/wp-content/uploads/2010/05/UNCRC_summary-1.pdf?_ga=2.218234013.561937527.1553608979-627241493.1547246083" TargetMode="External"/><Relationship Id="rId16" Type="http://schemas.openxmlformats.org/officeDocument/2006/relationships/hyperlink" Target="https://www.childrenssociety.org.uk/sites/default/files/tcs/promoting_positive_well-being_for_children_policy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weddill.gov.wales/docs/dcells/publications/091020frameworken.pdf" TargetMode="External"/><Relationship Id="rId11" Type="http://schemas.openxmlformats.org/officeDocument/2006/relationships/hyperlink" Target="https://gov.wales/newsroom/health-and-social-services/2019/mental-health/?lang=en" TargetMode="External"/><Relationship Id="rId5" Type="http://schemas.openxmlformats.org/officeDocument/2006/relationships/hyperlink" Target="https://gov.wales/docs/dcells/publications/070910thinkingpositivelyen.pdf" TargetMode="External"/><Relationship Id="rId15" Type="http://schemas.openxmlformats.org/officeDocument/2006/relationships/hyperlink" Target="https://www.childrenssociety.org.uk/news-and-blogs/our-blog/new-mental-health-statistics-raise-concern-over-support-for-young-people" TargetMode="External"/><Relationship Id="rId10" Type="http://schemas.openxmlformats.org/officeDocument/2006/relationships/hyperlink" Target="https://gov.wales/docs/dhss/publications/121031tmhfinalen.pdf" TargetMode="External"/><Relationship Id="rId4" Type="http://schemas.openxmlformats.org/officeDocument/2006/relationships/hyperlink" Target="https://learning.gov.wales/docs/learningwales/publications/130425-personal-and-social-education-framework-en.pdf" TargetMode="External"/><Relationship Id="rId9" Type="http://schemas.openxmlformats.org/officeDocument/2006/relationships/hyperlink" Target="https://gov.wales/sites/default/files/statistics-and-research/2019-01/mental-health-wales-measure-2010-quality-report.pdf" TargetMode="External"/><Relationship Id="rId14" Type="http://schemas.openxmlformats.org/officeDocument/2006/relationships/hyperlink" Target="https://www.kidsmatter.edu.au/prima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87D51-AEFE-BB49-9134-FCDADE2AFD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800" dirty="0"/>
              <a:t>Collaboration or Cheating?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C54ABE-2F2B-724C-820D-C5DF5A8DC79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Rachel Szpindor 					1501955	</a:t>
            </a:r>
          </a:p>
          <a:p>
            <a:r>
              <a:rPr lang="en-US" dirty="0"/>
              <a:t>ECCH7004</a:t>
            </a:r>
          </a:p>
        </p:txBody>
      </p:sp>
    </p:spTree>
    <p:extLst>
      <p:ext uri="{BB962C8B-B14F-4D97-AF65-F5344CB8AC3E}">
        <p14:creationId xmlns:p14="http://schemas.microsoft.com/office/powerpoint/2010/main" val="2958713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1CCFA-9867-5B4C-9C7B-5262DB547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46495C-0F48-BC49-A97C-5B7F76D11F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Statistics</a:t>
            </a:r>
          </a:p>
          <a:p>
            <a:r>
              <a:rPr lang="en-US" dirty="0"/>
              <a:t>Why is children’s mental health so important?</a:t>
            </a:r>
          </a:p>
          <a:p>
            <a:r>
              <a:rPr lang="en-US" dirty="0"/>
              <a:t>Who is responsible for the mental health of children?</a:t>
            </a:r>
          </a:p>
          <a:p>
            <a:r>
              <a:rPr lang="en-US" dirty="0"/>
              <a:t>Policy </a:t>
            </a:r>
          </a:p>
          <a:p>
            <a:r>
              <a:rPr lang="en-US" dirty="0"/>
              <a:t>Academic Achievement  vs Mental Health</a:t>
            </a:r>
          </a:p>
          <a:p>
            <a:r>
              <a:rPr lang="en-US" dirty="0"/>
              <a:t>Whole School Approach</a:t>
            </a:r>
          </a:p>
          <a:p>
            <a:r>
              <a:rPr lang="en-US" dirty="0"/>
              <a:t>Conclusion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0793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0E97B-1579-D547-AA19-6740E3736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C7206-FFC3-2144-A935-17C4B44632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One in every ten children have a clinically diagnosed mental health disorder (</a:t>
            </a:r>
            <a:r>
              <a:rPr lang="en-GB" dirty="0" err="1"/>
              <a:t>Aynsley</a:t>
            </a:r>
            <a:r>
              <a:rPr lang="en-GB" dirty="0"/>
              <a:t>-Green, 2019, pg.106; National Children’s Bureau, 2015; Cope, 2017; Gee, 2018</a:t>
            </a:r>
          </a:p>
          <a:p>
            <a:r>
              <a:rPr lang="en-GB" dirty="0"/>
              <a:t>Half of all lifetime mental illness begins by the age of fourteen (Children’s Society, 2018; National Children’s Bureau, 2015) </a:t>
            </a:r>
          </a:p>
          <a:p>
            <a:r>
              <a:rPr lang="en-GB" dirty="0"/>
              <a:t>Suicide is one of the three most common causes of death in children and young people (National Children’s Bureau, 2015) </a:t>
            </a:r>
          </a:p>
          <a:p>
            <a:r>
              <a:rPr lang="en-GB" dirty="0"/>
              <a:t>75% of children and young people are not receiving treatment (Gee, 2018)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34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2C0F2-2A33-3843-B14B-D6AA5E830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Why is children’s mental health so important?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5B4AB-80CB-754C-B0AE-01AF9B89D1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‘Mental health can be defined as a state of well-being enabling individuals to realise their abilities, cope with the normal stresses of life, work productively and fruitfully, and make a contribution to their communities’ (World Health Organisation, 2003, cited in NHS, 2014). </a:t>
            </a:r>
          </a:p>
          <a:p>
            <a:r>
              <a:rPr lang="en-GB" dirty="0"/>
              <a:t>‘Good mental health helps children to learn and explore the world, express and manage a range of positive and negative emotions, form and maintain good relationships with others, develop and thrive and manage change and uncertainty ‘ (Mentally Healthy Schools, </a:t>
            </a:r>
            <a:r>
              <a:rPr lang="en-GB" dirty="0" err="1"/>
              <a:t>nd</a:t>
            </a:r>
            <a:r>
              <a:rPr lang="en-GB" dirty="0"/>
              <a:t>). </a:t>
            </a:r>
          </a:p>
          <a:p>
            <a:r>
              <a:rPr lang="en-GB" dirty="0"/>
              <a:t>Mental health problems early in life can have adverse and long lasting effects (Murphy and </a:t>
            </a:r>
            <a:r>
              <a:rPr lang="en-GB" dirty="0" err="1"/>
              <a:t>Fonagy</a:t>
            </a:r>
            <a:r>
              <a:rPr lang="en-GB" dirty="0"/>
              <a:t>, 2012, cited in Howard, Burton, </a:t>
            </a:r>
            <a:r>
              <a:rPr lang="en-GB" dirty="0" err="1"/>
              <a:t>Levermore</a:t>
            </a:r>
            <a:r>
              <a:rPr lang="en-GB" dirty="0"/>
              <a:t> and Barrell, 2017, pg.3)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132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7372C-3F54-DC46-B9AD-FA239D2C6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Who is responsible for the mental health of children?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97958-8137-8C4D-81C3-AF86F27EA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Mental health should be a concern for everyone (Kessler, 1995)</a:t>
            </a:r>
          </a:p>
          <a:p>
            <a:r>
              <a:rPr lang="en-GB" dirty="0"/>
              <a:t>Schools can play a key role in supporting the good mental health of children and young people (Larkin, 2013)</a:t>
            </a:r>
          </a:p>
          <a:p>
            <a:r>
              <a:rPr lang="en-GB" dirty="0"/>
              <a:t>Children spend on average a third of their time at school (Royal College of Psychiatrists, 2016, cited in Howard, Burton, </a:t>
            </a:r>
            <a:r>
              <a:rPr lang="en-GB" dirty="0" err="1"/>
              <a:t>Levermore</a:t>
            </a:r>
            <a:r>
              <a:rPr lang="en-GB" dirty="0"/>
              <a:t> and Barrell, 2017, pg.3)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554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389EF-8F93-A940-BAF9-46BA45AF2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202F82-A472-E44E-A7C3-76FAAB9B76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US" dirty="0"/>
              <a:t>The Social Services and Well-being (Wales) Act 2014 (Care Council for Wales, 2017) </a:t>
            </a:r>
            <a:endParaRPr lang="en-GB" dirty="0"/>
          </a:p>
          <a:p>
            <a:pPr lvl="0"/>
            <a:r>
              <a:rPr lang="en-US" dirty="0"/>
              <a:t>The Well-being of Future Generations (Wales) Act 2015 (Welsh Government, 2015)</a:t>
            </a:r>
            <a:endParaRPr lang="en-GB" dirty="0"/>
          </a:p>
          <a:p>
            <a:pPr lvl="0"/>
            <a:r>
              <a:rPr lang="en-US" dirty="0"/>
              <a:t>Mental Health (Wales) Measure 2010 (Welsh Government, 2019) </a:t>
            </a:r>
          </a:p>
          <a:p>
            <a:pPr lvl="0"/>
            <a:r>
              <a:rPr lang="en-US" dirty="0"/>
              <a:t>Building a Brighter Future (Welsh Government, 2013)</a:t>
            </a:r>
          </a:p>
          <a:p>
            <a:pPr lvl="0"/>
            <a:r>
              <a:rPr lang="en-US" dirty="0"/>
              <a:t>The Children Act 2004 (Welsh Assembly Government,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371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88D6A-254D-1D43-82E3-06CD58A23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Academic Achievement vs Mental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C66A69-4D30-4D42-86CD-07F3999C82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National Curriculum should; 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Promote the spiritual, moral, cultural, mental and physical development of pupils </a:t>
            </a:r>
          </a:p>
          <a:p>
            <a:pPr>
              <a:buFont typeface="Wingdings" pitchFamily="2" charset="2"/>
              <a:buChar char="ü"/>
            </a:pPr>
            <a:r>
              <a:rPr lang="en-GB" dirty="0"/>
              <a:t>Prepare pupils for the opportunities, responsibilities and experience of adult life – this is a little outdated now (The Education Reform Act, 1988, cited in Naidoo and Wills, 2000, pg. 286).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Mental health and emotional well-being should not be delivered in isolation from other lessons (PSHE Association, 2015)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442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B7079-AC17-164C-A547-36432DB73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Academic Achievement vs Mental Health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4288EB-2631-C94A-90F0-AC6F0FD5D4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Schools are key </a:t>
            </a:r>
            <a:r>
              <a:rPr lang="en-GB" dirty="0"/>
              <a:t>to promoting emotional well-being and good mental health (National Assembly for Wales, 2018)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If you support the mental health and well-being of young children they will succeed naturally (Caro, 2018)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Positive health outcomes and good educational attainment go hand in hand (Byrne, </a:t>
            </a:r>
            <a:r>
              <a:rPr lang="en-GB" dirty="0" err="1"/>
              <a:t>Rietdijk</a:t>
            </a:r>
            <a:r>
              <a:rPr lang="en-GB" dirty="0"/>
              <a:t> and Pickett, 2017).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30622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5C758-E1DA-BE49-942F-659AAEA0D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Whole School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94CB4-3444-824E-A4C2-044D1BDB48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Interventions taking on a whole school approach to well-being have a positive impact on children and young people’s mental health (Department for Health, 2012)</a:t>
            </a:r>
          </a:p>
          <a:p>
            <a:r>
              <a:rPr lang="en-GB" dirty="0"/>
              <a:t>A whole school approach to mental health and emotional well-being is vital (Howard, Burton, </a:t>
            </a:r>
            <a:r>
              <a:rPr lang="en-GB" dirty="0" err="1"/>
              <a:t>Levermore</a:t>
            </a:r>
            <a:r>
              <a:rPr lang="en-GB" dirty="0"/>
              <a:t> and Barrell, 2017, pg.26) </a:t>
            </a:r>
          </a:p>
          <a:p>
            <a:r>
              <a:rPr lang="en-GB"/>
              <a:t>If the whole school approach is done well then attainment can be raised and enhanced (</a:t>
            </a:r>
            <a:r>
              <a:rPr lang="en-GB" dirty="0"/>
              <a:t>Stirling and Emery, 2016, cited in Howard, Burton, </a:t>
            </a:r>
            <a:r>
              <a:rPr lang="en-GB" dirty="0" err="1"/>
              <a:t>Levermore</a:t>
            </a:r>
            <a:r>
              <a:rPr lang="en-GB" dirty="0"/>
              <a:t> and Barrell, 2017, pg.27).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6683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4676-829D-C446-97F4-DF3DF59AC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D4984-6FC2-DA4D-BF9D-2BE05E2D1A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Mental health education lasts a lifetime and starts in our schools (The Shaw Mind Foundation, 2019)</a:t>
            </a:r>
          </a:p>
          <a:p>
            <a:r>
              <a:rPr lang="en-GB" dirty="0"/>
              <a:t>We need to work together as a society – towards creating an environment for young people that not only focuses on grades and tests but also on life skills and wellbeing (Dorian, 2018)</a:t>
            </a:r>
          </a:p>
          <a:p>
            <a:r>
              <a:rPr lang="en-GB" dirty="0"/>
              <a:t>Questions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005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65AA6-4637-CC44-BA56-763652475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BA2A5-98AE-7B4B-8783-BBDDDFD7A0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000" dirty="0"/>
              <a:t>Alexander, P. (2007) Rethinking the "toxicity" debate: the vitality of contemporary childhood. </a:t>
            </a:r>
            <a:r>
              <a:rPr lang="en-GB" sz="4000" i="1" dirty="0"/>
              <a:t>Education Review</a:t>
            </a:r>
            <a:r>
              <a:rPr lang="en-GB" sz="4000" dirty="0"/>
              <a:t>, 20(1), pp.57–65.</a:t>
            </a:r>
          </a:p>
          <a:p>
            <a:pPr marL="0" indent="0">
              <a:buNone/>
            </a:pPr>
            <a:r>
              <a:rPr lang="en-GB" sz="4000" dirty="0"/>
              <a:t>Allison, P., </a:t>
            </a:r>
            <a:r>
              <a:rPr lang="en-GB" sz="4000" dirty="0" err="1"/>
              <a:t>Gray</a:t>
            </a:r>
            <a:r>
              <a:rPr lang="en-GB" sz="4000" dirty="0"/>
              <a:t>, S., Sproule, J. and Nash, C. (2015) Exploring contributions of project-based learning to health and wellbeing in secondary education. </a:t>
            </a:r>
            <a:r>
              <a:rPr lang="en-GB" sz="4000" i="1" dirty="0"/>
              <a:t>Improving Schools</a:t>
            </a:r>
            <a:r>
              <a:rPr lang="en-GB" sz="4000" dirty="0"/>
              <a:t>, 18(3), pp.207–220.</a:t>
            </a:r>
          </a:p>
          <a:p>
            <a:pPr marL="0" indent="0">
              <a:buNone/>
            </a:pPr>
            <a:r>
              <a:rPr lang="en-GB" sz="4000" dirty="0" err="1"/>
              <a:t>Aynsley</a:t>
            </a:r>
            <a:r>
              <a:rPr lang="en-GB" sz="4000" dirty="0"/>
              <a:t>-Green, A. (2019) </a:t>
            </a:r>
            <a:r>
              <a:rPr lang="en-GB" sz="4000" i="1" dirty="0"/>
              <a:t>The British Betrayal of Childhood. </a:t>
            </a:r>
            <a:r>
              <a:rPr lang="en-GB" sz="4000" dirty="0"/>
              <a:t>Abingdon: Routledge. </a:t>
            </a:r>
          </a:p>
          <a:p>
            <a:pPr marL="0" indent="0">
              <a:buNone/>
            </a:pPr>
            <a:r>
              <a:rPr lang="en-GB" sz="4000" dirty="0"/>
              <a:t>British Broadcasting Corporation (2015) </a:t>
            </a:r>
            <a:r>
              <a:rPr lang="en-GB" sz="4000" i="1" dirty="0"/>
              <a:t>What does Curriculum for Excellence mean for pupils, teachers and parents, </a:t>
            </a:r>
            <a:r>
              <a:rPr lang="en-GB" sz="4000" dirty="0"/>
              <a:t>BBC news, 16</a:t>
            </a:r>
            <a:r>
              <a:rPr lang="en-GB" sz="4000" baseline="30000" dirty="0"/>
              <a:t>th</a:t>
            </a:r>
            <a:r>
              <a:rPr lang="en-GB" sz="4000" dirty="0"/>
              <a:t> December. Available at: </a:t>
            </a:r>
            <a:r>
              <a:rPr lang="en-GB" sz="4000" u="sng" dirty="0">
                <a:hlinkClick r:id="rId2"/>
              </a:rPr>
              <a:t>https://www.bbc.co.uk/news/uk-scotland-35113801</a:t>
            </a:r>
            <a:r>
              <a:rPr lang="en-GB" sz="4000" dirty="0"/>
              <a:t> (Accessed: 28 March 2019)</a:t>
            </a:r>
          </a:p>
          <a:p>
            <a:pPr marL="0" indent="0">
              <a:buNone/>
            </a:pPr>
            <a:r>
              <a:rPr lang="en-GB" sz="4000" dirty="0"/>
              <a:t>British Broadcasting Corporation (2018) </a:t>
            </a:r>
            <a:r>
              <a:rPr lang="en-GB" sz="4000" i="1" dirty="0"/>
              <a:t>Child mental health ‘must be national priority’ in Wales.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3"/>
              </a:rPr>
              <a:t>https://www.bbc.co.uk/news/uk-wales-43894892</a:t>
            </a:r>
            <a:r>
              <a:rPr lang="en-GB" sz="4000" dirty="0"/>
              <a:t> (Accessed: 24 February 2019)</a:t>
            </a:r>
          </a:p>
          <a:p>
            <a:pPr marL="0" indent="0">
              <a:buNone/>
            </a:pPr>
            <a:r>
              <a:rPr lang="en-GB" sz="4000" dirty="0"/>
              <a:t>Brown, J., </a:t>
            </a:r>
            <a:r>
              <a:rPr lang="en-GB" sz="4000" dirty="0" err="1"/>
              <a:t>Busfield</a:t>
            </a:r>
            <a:r>
              <a:rPr lang="en-GB" sz="4000" dirty="0"/>
              <a:t>, R., O’Shea, A. and </a:t>
            </a:r>
            <a:r>
              <a:rPr lang="en-GB" sz="4000" dirty="0" err="1"/>
              <a:t>Sibthorpe</a:t>
            </a:r>
            <a:r>
              <a:rPr lang="en-GB" sz="4000" dirty="0"/>
              <a:t>, J. (2011) School ethos and personal, social, health education. </a:t>
            </a:r>
            <a:r>
              <a:rPr lang="en-GB" sz="4000" i="1" dirty="0"/>
              <a:t>Pastoral Care in Education</a:t>
            </a:r>
            <a:r>
              <a:rPr lang="en-GB" sz="4000" dirty="0"/>
              <a:t>, 29(2), pp.117–132.</a:t>
            </a:r>
          </a:p>
          <a:p>
            <a:pPr marL="0" indent="0">
              <a:buNone/>
            </a:pPr>
            <a:r>
              <a:rPr lang="en-GB" sz="4000" dirty="0"/>
              <a:t>Busby, E. (2018) </a:t>
            </a:r>
            <a:r>
              <a:rPr lang="en-GB" sz="4000" i="1" dirty="0"/>
              <a:t>Mental health education to be made compulsory in English schools. </a:t>
            </a:r>
            <a:r>
              <a:rPr lang="en-GB" sz="4000" dirty="0"/>
              <a:t>The Independent. 19</a:t>
            </a:r>
            <a:r>
              <a:rPr lang="en-GB" sz="4000" baseline="30000" dirty="0"/>
              <a:t>th</a:t>
            </a:r>
            <a:r>
              <a:rPr lang="en-GB" sz="4000" dirty="0"/>
              <a:t> July. Available at: </a:t>
            </a:r>
            <a:r>
              <a:rPr lang="en-GB" sz="4000" u="sng" dirty="0">
                <a:hlinkClick r:id="rId4"/>
              </a:rPr>
              <a:t>https://www.independent.co.uk/news/education/education-news/mental-health-education-england-compulsory-schools-sex-relationships-children-a8453596.html</a:t>
            </a:r>
            <a:r>
              <a:rPr lang="en-GB" sz="4000" dirty="0"/>
              <a:t> (Accessed: 22 February 2019) </a:t>
            </a:r>
          </a:p>
          <a:p>
            <a:pPr marL="0" indent="0">
              <a:buNone/>
            </a:pPr>
            <a:r>
              <a:rPr lang="en-GB" sz="4000" dirty="0"/>
              <a:t>Byrne, J., </a:t>
            </a:r>
            <a:r>
              <a:rPr lang="en-GB" sz="4000" dirty="0" err="1"/>
              <a:t>Rietdijk</a:t>
            </a:r>
            <a:r>
              <a:rPr lang="en-GB" sz="4000" dirty="0"/>
              <a:t>. And Pickett, K. (2018) Teachers as health promoters: Factors that influence early career teachers to engage with health and wellbeing education. </a:t>
            </a:r>
            <a:r>
              <a:rPr lang="en-GB" sz="4000" i="1" dirty="0"/>
              <a:t>Teaching &amp; Teacher Education</a:t>
            </a:r>
            <a:r>
              <a:rPr lang="en-GB" sz="4000" dirty="0"/>
              <a:t>, 69, pp.289–300.</a:t>
            </a:r>
          </a:p>
          <a:p>
            <a:pPr marL="0" indent="0">
              <a:buNone/>
            </a:pPr>
            <a:r>
              <a:rPr lang="en-GB" sz="4000" dirty="0"/>
              <a:t>Care Council for Wales (2017) </a:t>
            </a:r>
            <a:r>
              <a:rPr lang="en-GB" sz="4000" i="1" dirty="0"/>
              <a:t>Social Services and Well-being (Wales) Act 2014.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5"/>
              </a:rPr>
              <a:t>https://socialcare.wales/cms_assets/hub-downloads/Principles-Resource-Guide_March-17.pdf</a:t>
            </a:r>
            <a:r>
              <a:rPr lang="en-GB" sz="4000" dirty="0"/>
              <a:t> (Accessed: 17 February 2019)</a:t>
            </a:r>
          </a:p>
          <a:p>
            <a:pPr marL="0" indent="0">
              <a:buNone/>
            </a:pPr>
            <a:r>
              <a:rPr lang="en-GB" sz="4000" dirty="0"/>
              <a:t>Children’s Society (2018) </a:t>
            </a:r>
            <a:r>
              <a:rPr lang="en-GB" sz="4000" i="1" dirty="0"/>
              <a:t>Factors affecting children’s mental health over time.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6"/>
              </a:rPr>
              <a:t>https://www.childrenssociety.org.uk/sites/default/files/usoc-mental-health-briefing-2018.pdf</a:t>
            </a:r>
            <a:r>
              <a:rPr lang="en-GB" sz="4000" dirty="0"/>
              <a:t> (Accessed: 5 March 2019)</a:t>
            </a:r>
          </a:p>
          <a:p>
            <a:pPr marL="0" indent="0">
              <a:buNone/>
            </a:pPr>
            <a:r>
              <a:rPr lang="en-GB" sz="4000" dirty="0"/>
              <a:t>Cope, A. (2017) </a:t>
            </a:r>
            <a:r>
              <a:rPr lang="en-GB" sz="4000" i="1" dirty="0"/>
              <a:t>Children’s mental health: it’s time to put wellbeing on the curriculum.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7"/>
              </a:rPr>
              <a:t>https://www.theguardian.com/teacher-network/2017/aug/25/childrens-mental-health-its-time-to-put-wellbeing-on-the-curriculum</a:t>
            </a:r>
            <a:r>
              <a:rPr lang="en-GB" sz="4000" dirty="0"/>
              <a:t> (Accessed: 12</a:t>
            </a:r>
            <a:r>
              <a:rPr lang="en-GB" sz="4000" baseline="30000" dirty="0"/>
              <a:t>th</a:t>
            </a:r>
            <a:r>
              <a:rPr lang="en-GB" sz="4000" dirty="0"/>
              <a:t> February 2019)</a:t>
            </a:r>
          </a:p>
          <a:p>
            <a:pPr marL="0" indent="0">
              <a:buNone/>
            </a:pPr>
            <a:r>
              <a:rPr lang="en-GB" sz="4000" dirty="0"/>
              <a:t>Creativity, Culture and Education (2012) </a:t>
            </a:r>
            <a:r>
              <a:rPr lang="en-GB" sz="4000" i="1" dirty="0"/>
              <a:t>The impact of Creative Partnerships on the Wellbeing of Children and Young People.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8"/>
              </a:rPr>
              <a:t>https://www.creativitycultureeducation.org//wp-content/uploads/2018/10/Impact-of-Creative-Partnerships-on-Wellbeing-Final-Report-2012.pdf</a:t>
            </a:r>
            <a:r>
              <a:rPr lang="en-GB" sz="4000" dirty="0"/>
              <a:t> (Accessed: 17 February 2019) </a:t>
            </a:r>
          </a:p>
          <a:p>
            <a:pPr marL="0" indent="0">
              <a:buNone/>
            </a:pPr>
            <a:endParaRPr lang="en-GB" sz="4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3216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B8B03-CDA7-2B4D-8F5D-83520A3F7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785612"/>
            <a:ext cx="9601196" cy="5090256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/>
              <a:t>Department of Health (no date) </a:t>
            </a:r>
            <a:r>
              <a:rPr lang="en-GB" i="1" dirty="0"/>
              <a:t>What works to improve well-being? </a:t>
            </a:r>
            <a:r>
              <a:rPr lang="en-GB" dirty="0"/>
              <a:t>Available at: </a:t>
            </a:r>
            <a:r>
              <a:rPr lang="en-GB" u="sng" dirty="0">
                <a:hlinkClick r:id="rId2"/>
              </a:rPr>
              <a:t>https://assets.publishing.service.gov.uk/government/uploads/system/uploads/attachment_data/file/277593/What_works_to_improve_wellbeing.pdf</a:t>
            </a:r>
            <a:r>
              <a:rPr lang="en-GB" dirty="0"/>
              <a:t> (Accessed: 12 February 2019) </a:t>
            </a:r>
          </a:p>
          <a:p>
            <a:pPr marL="0" indent="0">
              <a:buNone/>
            </a:pPr>
            <a:r>
              <a:rPr lang="en-GB" dirty="0"/>
              <a:t>Department of Health (2012) </a:t>
            </a:r>
            <a:r>
              <a:rPr lang="en-GB" i="1" dirty="0"/>
              <a:t>Future in mind: Promoting, protecting and improving our children and young people’s mental health and wellbeing. </a:t>
            </a:r>
            <a:r>
              <a:rPr lang="en-GB" dirty="0"/>
              <a:t>Available at: </a:t>
            </a:r>
            <a:r>
              <a:rPr lang="en-GB" u="sng" dirty="0">
                <a:hlinkClick r:id="rId3"/>
              </a:rPr>
              <a:t>https://assets.publishing.service.gov.uk/government/uploads/system/uploads/attachment_data/file/414024/Childrens_Mental_Health.pdf</a:t>
            </a:r>
            <a:r>
              <a:rPr lang="en-GB" dirty="0"/>
              <a:t> (Accessed: 12 March 2019) </a:t>
            </a:r>
          </a:p>
          <a:p>
            <a:pPr marL="0" indent="0">
              <a:buNone/>
            </a:pPr>
            <a:r>
              <a:rPr lang="en-GB" dirty="0"/>
              <a:t>Dorian, I. (2018) </a:t>
            </a:r>
            <a:r>
              <a:rPr lang="en-GB" i="1" dirty="0"/>
              <a:t>‘Schools can’t improve pupils’ wellbeing alone’.</a:t>
            </a:r>
            <a:r>
              <a:rPr lang="en-GB" dirty="0"/>
              <a:t> Available at: </a:t>
            </a:r>
            <a:r>
              <a:rPr lang="en-GB" u="sng" dirty="0">
                <a:hlinkClick r:id="rId4"/>
              </a:rPr>
              <a:t>https://www.tes.com/news/schools-cant-improve-pupils-wellbeing-alone?amp&amp;__twitter_impression=true</a:t>
            </a:r>
            <a:r>
              <a:rPr lang="en-GB" dirty="0"/>
              <a:t> (Accessed: 5 March 2019)</a:t>
            </a:r>
          </a:p>
          <a:p>
            <a:pPr marL="0" indent="0">
              <a:buNone/>
            </a:pPr>
            <a:r>
              <a:rPr lang="en-GB" dirty="0"/>
              <a:t>Education Scotland (2019) </a:t>
            </a:r>
            <a:r>
              <a:rPr lang="en-GB" i="1" dirty="0"/>
              <a:t>What is Curriculum for Excellence? </a:t>
            </a:r>
            <a:r>
              <a:rPr lang="en-GB" dirty="0"/>
              <a:t>Available at: </a:t>
            </a:r>
            <a:r>
              <a:rPr lang="en-GB" u="sng" dirty="0">
                <a:hlinkClick r:id="rId5"/>
              </a:rPr>
              <a:t>https://education.gov.scot/scottish-education-system/policy-for-scottish-education/policy-drivers/cfe-(building-from-the-statement-appendix-incl-btc1-5)/What%20is%20Curriculum%20for%20Excellence</a:t>
            </a:r>
            <a:r>
              <a:rPr lang="en-GB" dirty="0"/>
              <a:t>? (Accessed: 12 February 2019) </a:t>
            </a:r>
          </a:p>
          <a:p>
            <a:pPr marL="0" indent="0">
              <a:buNone/>
            </a:pPr>
            <a:r>
              <a:rPr lang="en-GB" dirty="0"/>
              <a:t>Estyn (2017) </a:t>
            </a:r>
            <a:r>
              <a:rPr lang="en-GB" i="1" dirty="0"/>
              <a:t>A preventative approach to support well-being. </a:t>
            </a:r>
            <a:r>
              <a:rPr lang="en-GB" dirty="0"/>
              <a:t>Available at: </a:t>
            </a:r>
            <a:r>
              <a:rPr lang="en-GB" u="sng" dirty="0">
                <a:hlinkClick r:id="rId6"/>
              </a:rPr>
              <a:t>https://www.estyn.gov.wales/effective-practice/preventative-approach-support-wellbeing</a:t>
            </a:r>
            <a:r>
              <a:rPr lang="en-GB" dirty="0"/>
              <a:t> (Accessed: 1 March 2019)</a:t>
            </a:r>
          </a:p>
          <a:p>
            <a:pPr marL="0" indent="0">
              <a:buNone/>
            </a:pPr>
            <a:r>
              <a:rPr lang="en-GB" dirty="0"/>
              <a:t>Estyn (2018) </a:t>
            </a:r>
            <a:r>
              <a:rPr lang="en-GB" i="1" dirty="0"/>
              <a:t>Effective strategies support the social and emotional well-being of pupils. </a:t>
            </a:r>
            <a:r>
              <a:rPr lang="en-GB" dirty="0"/>
              <a:t>Available at: </a:t>
            </a:r>
            <a:r>
              <a:rPr lang="en-GB" u="sng" dirty="0">
                <a:hlinkClick r:id="rId7"/>
              </a:rPr>
              <a:t>https://www.estyn.gov.wales/effective-practice/effective-strategies-support-social-and-emotional-wellbeing-pupils</a:t>
            </a:r>
            <a:r>
              <a:rPr lang="en-GB" dirty="0"/>
              <a:t> (Accessed: 1 March 2019)</a:t>
            </a:r>
          </a:p>
          <a:p>
            <a:pPr marL="0" indent="0">
              <a:buNone/>
            </a:pPr>
            <a:r>
              <a:rPr lang="en-GB" dirty="0"/>
              <a:t>Gee, J. (2018) </a:t>
            </a:r>
            <a:r>
              <a:rPr lang="en-GB" i="1" dirty="0"/>
              <a:t>Mental health statistics in the UK. </a:t>
            </a:r>
            <a:r>
              <a:rPr lang="en-GB" dirty="0"/>
              <a:t>Available at: </a:t>
            </a:r>
            <a:r>
              <a:rPr lang="en-GB" u="sng" dirty="0">
                <a:hlinkClick r:id="rId8"/>
              </a:rPr>
              <a:t>https://www.childrenssociety.org.uk/news-and-blogs/our-blog/mental-health-statistics</a:t>
            </a:r>
            <a:r>
              <a:rPr lang="en-GB" dirty="0"/>
              <a:t> (Accessed: 6 March 2019) </a:t>
            </a:r>
          </a:p>
          <a:p>
            <a:pPr marL="0" indent="0">
              <a:buNone/>
            </a:pPr>
            <a:r>
              <a:rPr lang="en-GB" dirty="0"/>
              <a:t>Government Office for Science (2008) </a:t>
            </a:r>
            <a:r>
              <a:rPr lang="en-GB" i="1" dirty="0"/>
              <a:t>Mental Capital and Wellbeing: Making the most of ourselves in the 21</a:t>
            </a:r>
            <a:r>
              <a:rPr lang="en-GB" i="1" baseline="30000" dirty="0"/>
              <a:t>st</a:t>
            </a:r>
            <a:r>
              <a:rPr lang="en-GB" i="1" dirty="0"/>
              <a:t> Century. </a:t>
            </a:r>
            <a:r>
              <a:rPr lang="en-GB" dirty="0"/>
              <a:t>Available at: </a:t>
            </a:r>
            <a:r>
              <a:rPr lang="en-GB" u="sng" dirty="0">
                <a:hlinkClick r:id="rId9"/>
              </a:rPr>
              <a:t>https://assets.publishing.service.gov.uk/government/uploads/system/uploads/attachment_data/file/292450/mental-capital-wellbeing-report.pdf</a:t>
            </a:r>
            <a:r>
              <a:rPr lang="en-GB" dirty="0"/>
              <a:t> (Accessed: 17 March 2019)</a:t>
            </a:r>
          </a:p>
          <a:p>
            <a:pPr marL="0" indent="0">
              <a:buNone/>
            </a:pPr>
            <a:r>
              <a:rPr lang="en-GB" dirty="0"/>
              <a:t>Green, J. and Tones, K. (2010) </a:t>
            </a:r>
            <a:r>
              <a:rPr lang="en-GB" i="1" dirty="0"/>
              <a:t>Health Promotion: Planning and Strategies.</a:t>
            </a:r>
            <a:r>
              <a:rPr lang="en-GB" dirty="0"/>
              <a:t> 2nd </a:t>
            </a:r>
            <a:r>
              <a:rPr lang="en-GB" dirty="0" err="1"/>
              <a:t>edn</a:t>
            </a:r>
            <a:r>
              <a:rPr lang="en-GB" dirty="0"/>
              <a:t>. Los Angeles: Sage.</a:t>
            </a:r>
          </a:p>
          <a:p>
            <a:pPr marL="0" indent="0">
              <a:buNone/>
            </a:pPr>
            <a:r>
              <a:rPr lang="en-GB" dirty="0"/>
              <a:t>Humphrey, N. (2018) Are the kids alright? Examining the intersection between education and mental health. </a:t>
            </a:r>
            <a:r>
              <a:rPr lang="en-GB" i="1" dirty="0"/>
              <a:t>Psychology of Education Review</a:t>
            </a:r>
            <a:r>
              <a:rPr lang="en-GB" dirty="0"/>
              <a:t>, 42(1), pp.4–17. </a:t>
            </a:r>
          </a:p>
          <a:p>
            <a:pPr marL="0" indent="0">
              <a:buNone/>
            </a:pPr>
            <a:r>
              <a:rPr lang="en-GB" dirty="0"/>
              <a:t>Hutchinson, J. (2018) ‘</a:t>
            </a:r>
            <a:r>
              <a:rPr lang="en-GB" i="1" dirty="0"/>
              <a:t>Pupils’ poor wellbeing should worry all of us. </a:t>
            </a:r>
            <a:r>
              <a:rPr lang="en-GB" dirty="0"/>
              <a:t>Available at: </a:t>
            </a:r>
            <a:r>
              <a:rPr lang="en-GB" u="sng" dirty="0">
                <a:hlinkClick r:id="rId10"/>
              </a:rPr>
              <a:t>https://www.tes.com/news/pupils-poor-wellbeing-should-worry-all-us?amp&amp;__twitter_impression=true</a:t>
            </a:r>
            <a:r>
              <a:rPr lang="en-GB" dirty="0"/>
              <a:t> (Accessed: 5 March 2019)  </a:t>
            </a:r>
          </a:p>
          <a:p>
            <a:pPr marL="0" indent="0">
              <a:buNone/>
            </a:pPr>
            <a:r>
              <a:rPr lang="en-GB" dirty="0"/>
              <a:t>ITV (2019) </a:t>
            </a:r>
            <a:r>
              <a:rPr lang="en-GB" i="1" dirty="0"/>
              <a:t>Dangers of sexting, mental well-being and the importance of sleep lessons to be taught in English schools. </a:t>
            </a:r>
            <a:r>
              <a:rPr lang="en-GB" dirty="0"/>
              <a:t>Available at: </a:t>
            </a:r>
            <a:r>
              <a:rPr lang="en-GB" u="sng" dirty="0">
                <a:hlinkClick r:id="rId11"/>
              </a:rPr>
              <a:t>https://www.itv.com/news/2019-02-25/younger-pupils-will-not-be-taught-about-gay-relationships-minister-insists/</a:t>
            </a:r>
            <a:r>
              <a:rPr lang="en-GB" dirty="0"/>
              <a:t> (Accessed: 6 March 2019)</a:t>
            </a:r>
          </a:p>
          <a:p>
            <a:pPr marL="0" indent="0">
              <a:buNone/>
            </a:pPr>
            <a:r>
              <a:rPr lang="en-GB" dirty="0"/>
              <a:t>Judge, M and </a:t>
            </a:r>
            <a:r>
              <a:rPr lang="en-GB" dirty="0" err="1"/>
              <a:t>Obandan</a:t>
            </a:r>
            <a:r>
              <a:rPr lang="en-GB" dirty="0"/>
              <a:t> (2011) ‘Supporting the Whole Child’, in Walton, A and Goddard, G (</a:t>
            </a:r>
            <a:r>
              <a:rPr lang="en-GB" dirty="0" err="1"/>
              <a:t>eds</a:t>
            </a:r>
            <a:r>
              <a:rPr lang="en-GB" dirty="0"/>
              <a:t>) </a:t>
            </a:r>
            <a:r>
              <a:rPr lang="en-GB" i="1" dirty="0"/>
              <a:t>Supporting Every Child, </a:t>
            </a:r>
            <a:r>
              <a:rPr lang="en-GB" dirty="0"/>
              <a:t>Exeter: Learning Matters. </a:t>
            </a:r>
          </a:p>
          <a:p>
            <a:pPr marL="0" indent="0">
              <a:buNone/>
            </a:pPr>
            <a:r>
              <a:rPr lang="en-GB" dirty="0"/>
              <a:t>Larkin, M. (2013) </a:t>
            </a:r>
            <a:r>
              <a:rPr lang="en-GB" i="1" dirty="0"/>
              <a:t>Health and well-being across the life course</a:t>
            </a:r>
            <a:r>
              <a:rPr lang="en-GB" dirty="0"/>
              <a:t>, London; SAGE. </a:t>
            </a:r>
          </a:p>
          <a:p>
            <a:pPr marL="0" indent="0">
              <a:buNone/>
            </a:pPr>
            <a:r>
              <a:rPr lang="en-GB" dirty="0"/>
              <a:t>Levin, B. (2010) Leadership for Evidence-Informed Education. </a:t>
            </a:r>
            <a:r>
              <a:rPr lang="en-GB" i="1" dirty="0"/>
              <a:t>School Leadership &amp; Management</a:t>
            </a:r>
            <a:r>
              <a:rPr lang="en-GB" dirty="0"/>
              <a:t>, 30(4), pp.303–315.</a:t>
            </a:r>
          </a:p>
          <a:p>
            <a:pPr marL="0" indent="0">
              <a:buNone/>
            </a:pPr>
            <a:r>
              <a:rPr lang="en-GB" dirty="0"/>
              <a:t>‘Mental health for all involving all’ (2012) </a:t>
            </a:r>
            <a:r>
              <a:rPr lang="en-GB" i="1" dirty="0" err="1"/>
              <a:t>Vikram</a:t>
            </a:r>
            <a:r>
              <a:rPr lang="en-GB" i="1" dirty="0"/>
              <a:t> </a:t>
            </a:r>
            <a:r>
              <a:rPr lang="en-GB" i="1" dirty="0" err="1"/>
              <a:t>Patell</a:t>
            </a:r>
            <a:r>
              <a:rPr lang="en-GB" i="1" dirty="0"/>
              <a:t>. </a:t>
            </a:r>
            <a:r>
              <a:rPr lang="en-GB" dirty="0"/>
              <a:t>TED Talk, 11 September. Available at: </a:t>
            </a:r>
            <a:r>
              <a:rPr lang="en-GB" u="sng" dirty="0">
                <a:hlinkClick r:id="rId12"/>
              </a:rPr>
              <a:t>https://www.bing.com/videos/search?q=ted+talk+vikram+seth&amp;qpvt=ted+talk+vikram+seth&amp;view=detail&amp;mid=CCFFA9827B6740B3FBAACCFFA9827B6740B3FBAA&amp;&amp;FORM=VRDGAR</a:t>
            </a:r>
            <a:r>
              <a:rPr lang="en-GB" dirty="0"/>
              <a:t> (Accessed: 5 March 2019) </a:t>
            </a:r>
          </a:p>
          <a:p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35277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B8B03-CDA7-2B4D-8F5D-83520A3F7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785612"/>
            <a:ext cx="9601196" cy="509025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000" dirty="0"/>
              <a:t>Mental Health Foundation (2018) </a:t>
            </a:r>
            <a:r>
              <a:rPr lang="en-GB" sz="4000" i="1" dirty="0"/>
              <a:t>Children’s mental health on World Mental Health Day 2018.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2"/>
              </a:rPr>
              <a:t>https://www.mentalhealth.org.uk/podcasts-and-videos/world-mental-health-day-2018-children-mental-health-make-it-count</a:t>
            </a:r>
            <a:r>
              <a:rPr lang="en-GB" sz="4000" dirty="0"/>
              <a:t> (Accessed: 8 March 2019)</a:t>
            </a:r>
          </a:p>
          <a:p>
            <a:pPr marL="0" indent="0">
              <a:buNone/>
            </a:pPr>
            <a:r>
              <a:rPr lang="en-GB" sz="4000" dirty="0"/>
              <a:t>Mental Health Foundation (2018) </a:t>
            </a:r>
            <a:r>
              <a:rPr lang="en-GB" sz="4000" i="1" dirty="0"/>
              <a:t>Mental health in schools: we need to make it count.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3"/>
              </a:rPr>
              <a:t>https://www.mentalhealth.org.uk/blog/mental-health-schools-we-need-make-it-count</a:t>
            </a:r>
            <a:r>
              <a:rPr lang="en-GB" sz="4000" dirty="0"/>
              <a:t> (Accessed: 5 March 2019)</a:t>
            </a:r>
          </a:p>
          <a:p>
            <a:pPr marL="0" indent="0">
              <a:buNone/>
            </a:pPr>
            <a:r>
              <a:rPr lang="en-GB" sz="4000" dirty="0"/>
              <a:t>Mentally Healthy Schools (no date) </a:t>
            </a:r>
            <a:r>
              <a:rPr lang="en-GB" sz="4000" i="1" dirty="0"/>
              <a:t>What’s mental health.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4"/>
              </a:rPr>
              <a:t>https://www.mentallyhealthyschools.org.uk/whats-mental-health/</a:t>
            </a:r>
            <a:r>
              <a:rPr lang="en-GB" sz="4000" dirty="0"/>
              <a:t> (Accessed: 5 March 2019)</a:t>
            </a:r>
          </a:p>
          <a:p>
            <a:pPr marL="0" indent="0">
              <a:buNone/>
            </a:pPr>
            <a:r>
              <a:rPr lang="en-GB" sz="4000" dirty="0"/>
              <a:t>Naidoo, J. and Wills, J. (2000) </a:t>
            </a:r>
            <a:r>
              <a:rPr lang="en-GB" sz="4000" i="1" dirty="0"/>
              <a:t>Health Promotion: Foundations for Practice, </a:t>
            </a:r>
            <a:r>
              <a:rPr lang="en-GB" sz="4000" dirty="0"/>
              <a:t>(2</a:t>
            </a:r>
            <a:r>
              <a:rPr lang="en-GB" sz="4000" baseline="30000" dirty="0"/>
              <a:t>nd</a:t>
            </a:r>
            <a:r>
              <a:rPr lang="en-GB" sz="4000" dirty="0"/>
              <a:t> </a:t>
            </a:r>
            <a:r>
              <a:rPr lang="en-GB" sz="4000" dirty="0" err="1"/>
              <a:t>ed</a:t>
            </a:r>
            <a:r>
              <a:rPr lang="en-GB" sz="4000" dirty="0"/>
              <a:t>),</a:t>
            </a:r>
            <a:r>
              <a:rPr lang="en-GB" sz="4000" i="1" dirty="0"/>
              <a:t> </a:t>
            </a:r>
            <a:r>
              <a:rPr lang="en-GB" sz="4000" dirty="0"/>
              <a:t>London: Harcourt Publishers. </a:t>
            </a:r>
          </a:p>
          <a:p>
            <a:pPr marL="0" indent="0">
              <a:buNone/>
            </a:pPr>
            <a:r>
              <a:rPr lang="en-GB" sz="4000" dirty="0"/>
              <a:t>National Assembly for Wales (2018) </a:t>
            </a:r>
            <a:r>
              <a:rPr lang="en-GB" sz="4000" i="1" dirty="0"/>
              <a:t>Mind over matter.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5"/>
              </a:rPr>
              <a:t>https://www.assembly.wales/laid%20documents/cr-ld11522/cr-ld11522-e.pdf</a:t>
            </a:r>
            <a:r>
              <a:rPr lang="en-GB" sz="4000" dirty="0"/>
              <a:t> (Accessed: 7 March 2019) </a:t>
            </a:r>
          </a:p>
          <a:p>
            <a:pPr marL="0" indent="0">
              <a:buNone/>
            </a:pPr>
            <a:r>
              <a:rPr lang="en-GB" sz="4000" dirty="0"/>
              <a:t>National Children’s Bureau (2015) </a:t>
            </a:r>
            <a:r>
              <a:rPr lang="en-GB" sz="4000" i="1" dirty="0"/>
              <a:t>Partnership for Well-being and Mental Health in Schools.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6"/>
              </a:rPr>
              <a:t>https://www.ncb.org.uk/sites/default/files/uploads/documents/Health_wellbeing_docs/ncb_framework_for_promoting_well-being_and_responding_to_mental_health_in_schools.pdf</a:t>
            </a:r>
            <a:r>
              <a:rPr lang="en-GB" sz="4000" dirty="0"/>
              <a:t> (Accessed: 12 February 2019)</a:t>
            </a:r>
          </a:p>
          <a:p>
            <a:pPr marL="0" indent="0">
              <a:buNone/>
            </a:pPr>
            <a:r>
              <a:rPr lang="en-GB" sz="4000" dirty="0"/>
              <a:t>National Health Service (2014) </a:t>
            </a:r>
            <a:r>
              <a:rPr lang="en-GB" sz="4000" i="1" dirty="0"/>
              <a:t>Children and Young People are our Future: An asset Based Approach.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7"/>
              </a:rPr>
              <a:t>http://www.wales.nhs.uk/sitesplus/documents/861/Public%20Health%20Wales%20Report%20ENGLISH%202014%20FINAL.pdf</a:t>
            </a:r>
            <a:r>
              <a:rPr lang="en-GB" sz="4000" dirty="0"/>
              <a:t> (Accessed: 1 March 2019)</a:t>
            </a:r>
          </a:p>
          <a:p>
            <a:pPr marL="0" indent="0">
              <a:buNone/>
            </a:pPr>
            <a:r>
              <a:rPr lang="en-GB" sz="4000" dirty="0"/>
              <a:t>Newson, R. (2015) </a:t>
            </a:r>
            <a:r>
              <a:rPr lang="en-GB" sz="4000" i="1" dirty="0"/>
              <a:t>Best practice framework to help schools to promote social and emotional well-being and mental health</a:t>
            </a:r>
            <a:r>
              <a:rPr lang="en-GB" sz="4000" dirty="0"/>
              <a:t>. Available at: </a:t>
            </a:r>
            <a:r>
              <a:rPr lang="en-GB" sz="4000" u="sng" dirty="0">
                <a:hlinkClick r:id="rId8"/>
              </a:rPr>
              <a:t>https://www.ncb.org.uk/news-opinion/news-highlights/best-practice-framework-help-schools-promote-social-and-emotional-well</a:t>
            </a:r>
            <a:r>
              <a:rPr lang="en-GB" sz="4000" dirty="0"/>
              <a:t> (Accessed: 12 February 2019)</a:t>
            </a:r>
          </a:p>
          <a:p>
            <a:pPr marL="0" indent="0">
              <a:buNone/>
            </a:pPr>
            <a:r>
              <a:rPr lang="en-GB" sz="4000" dirty="0"/>
              <a:t>PSHE Association (2015) </a:t>
            </a:r>
            <a:r>
              <a:rPr lang="en-GB" sz="4000" i="1" dirty="0"/>
              <a:t>Teacher Guidance: Preparing to teach about mental health and emotional well-being.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9"/>
              </a:rPr>
              <a:t>https://www.pshe-association.org.uk/system/files/Mental%20health%20guidance_0.pdf</a:t>
            </a:r>
            <a:r>
              <a:rPr lang="en-GB" sz="4000" dirty="0"/>
              <a:t> (Accessed: 23 February 2019) </a:t>
            </a:r>
          </a:p>
          <a:p>
            <a:pPr marL="0" indent="0">
              <a:buNone/>
            </a:pPr>
            <a:r>
              <a:rPr lang="en-GB" sz="4000" dirty="0"/>
              <a:t>PSHE Association (2019) </a:t>
            </a:r>
            <a:r>
              <a:rPr lang="en-GB" sz="4000" i="1" dirty="0"/>
              <a:t>Health and Wellbeing education in Scotland.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10"/>
              </a:rPr>
              <a:t>https://www.pshe-association.org.uk/curriculum-and-resources/resources/health-and-wellbeing-education-scotland</a:t>
            </a:r>
            <a:r>
              <a:rPr lang="en-GB" sz="4000" dirty="0"/>
              <a:t> (Accessed: 6 March 2019)</a:t>
            </a:r>
          </a:p>
          <a:p>
            <a:pPr marL="0" indent="0">
              <a:buNone/>
            </a:pPr>
            <a:r>
              <a:rPr lang="en-GB" sz="4000" dirty="0"/>
              <a:t>Public Health England (2014) </a:t>
            </a:r>
            <a:r>
              <a:rPr lang="en-GB" sz="4000" i="1" dirty="0"/>
              <a:t>The link between pupil health and well-being and attainment.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11"/>
              </a:rPr>
              <a:t>https://assets.publishing.service.gov.uk/government/uploads/system/uploads/attachment_data/file/370686/HT_briefing_layoutvFINALvii.pdf</a:t>
            </a:r>
            <a:r>
              <a:rPr lang="en-GB" sz="4000" dirty="0"/>
              <a:t> (Accessed: 4 March 2019)</a:t>
            </a:r>
          </a:p>
          <a:p>
            <a:pPr marL="0" indent="0">
              <a:buNone/>
            </a:pPr>
            <a:r>
              <a:rPr lang="en-GB" sz="4000" dirty="0"/>
              <a:t>Public Health England (2015) </a:t>
            </a:r>
            <a:r>
              <a:rPr lang="en-GB" sz="4000" i="1" dirty="0"/>
              <a:t>Promoting children and young people’s emotional health and well-being.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12"/>
              </a:rPr>
              <a:t>https://assets.publishing.service.gov.uk/government/uploads/system/uploads/attachment_data/file/414908/Final_EHWB_draft_20_03_15.pdf</a:t>
            </a:r>
            <a:r>
              <a:rPr lang="en-GB" sz="4000" dirty="0"/>
              <a:t> (Accessed: 1 March 2019)</a:t>
            </a:r>
          </a:p>
          <a:p>
            <a:pPr marL="0" indent="0">
              <a:buNone/>
            </a:pPr>
            <a:r>
              <a:rPr lang="en-GB" sz="4000" dirty="0"/>
              <a:t>Royal College of Paediatrics and Child Health (2019) </a:t>
            </a:r>
            <a:r>
              <a:rPr lang="en-GB" sz="4000" i="1" dirty="0"/>
              <a:t>RCPCH responds to Welsh Government’s children mental health announcement.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13"/>
              </a:rPr>
              <a:t>https://www.rcpch.ac.uk/news-events/news/rcpch-responds-welsh-governments-childrens-mental-health-announcement</a:t>
            </a:r>
            <a:r>
              <a:rPr lang="en-GB" sz="4000" dirty="0"/>
              <a:t> (Accessed: 6 March 2019)</a:t>
            </a:r>
          </a:p>
          <a:p>
            <a:pPr marL="0" indent="0">
              <a:buNone/>
            </a:pPr>
            <a:r>
              <a:rPr lang="en-GB" sz="4000" dirty="0"/>
              <a:t>The 1001 Critical Days (2016) </a:t>
            </a:r>
            <a:r>
              <a:rPr lang="en-GB" sz="4000" i="1" dirty="0"/>
              <a:t>The Importance of the Conception to Age Two Period.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14"/>
              </a:rPr>
              <a:t>https://1001criticaldays.co.uk/home</a:t>
            </a:r>
            <a:r>
              <a:rPr lang="en-GB" sz="4000" dirty="0"/>
              <a:t> (Accessed: 1 March 2019)</a:t>
            </a:r>
          </a:p>
          <a:p>
            <a:pPr marL="0" indent="0">
              <a:buNone/>
            </a:pPr>
            <a:r>
              <a:rPr lang="en-GB" sz="4000" dirty="0"/>
              <a:t>The Children’s Society (2018) </a:t>
            </a:r>
            <a:r>
              <a:rPr lang="en-GB" sz="4000" i="1" dirty="0"/>
              <a:t>The Good Childhood Report.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15"/>
              </a:rPr>
              <a:t>https://www.childrenssociety.org.uk/sites/default/files/the_good_childhood_report_full_2018.pdf</a:t>
            </a:r>
            <a:r>
              <a:rPr lang="en-GB" sz="4000" dirty="0"/>
              <a:t> (Accessed: 23 February 2019)</a:t>
            </a:r>
          </a:p>
          <a:p>
            <a:pPr marL="0" indent="0">
              <a:buNone/>
            </a:pPr>
            <a:r>
              <a:rPr lang="en-GB" sz="4000" dirty="0"/>
              <a:t>The Shaw Mind Foundation (2019) </a:t>
            </a:r>
            <a:r>
              <a:rPr lang="en-GB" sz="4000" i="1" dirty="0"/>
              <a:t>Why mental health education needs to be compulsory in UK schools – our reply to the government.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16"/>
              </a:rPr>
              <a:t>http://www.shawmindfoundation.org/why-mental-health-education-needs-to-be-a-compulsory-subject-in-uk-schools-our-reply-to-the-government/</a:t>
            </a:r>
            <a:r>
              <a:rPr lang="en-GB" sz="4000" dirty="0"/>
              <a:t> (Accessed: 22 February 2019)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4403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B8B03-CDA7-2B4D-8F5D-83520A3F7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785612"/>
            <a:ext cx="9601196" cy="509025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000" dirty="0"/>
              <a:t>UNICEF (2010) </a:t>
            </a:r>
            <a:r>
              <a:rPr lang="en-GB" sz="4000" i="1" dirty="0"/>
              <a:t>A summary of the UN Convention on the rights of the child</a:t>
            </a:r>
            <a:r>
              <a:rPr lang="en-GB" sz="4000" dirty="0"/>
              <a:t>. Available at: </a:t>
            </a:r>
            <a:r>
              <a:rPr lang="en-GB" sz="4000" u="sng" dirty="0">
                <a:hlinkClick r:id="rId2"/>
              </a:rPr>
              <a:t>https://downloads.unicef.org.uk/wp-content/uploads/2010/05/UNCRC_summary-1.pdf?_ga=2.218234013.561937527.1553608979-627241493.1547246083</a:t>
            </a:r>
            <a:r>
              <a:rPr lang="en-GB" sz="4000" dirty="0"/>
              <a:t> (Accessed on: 26 March 2019) </a:t>
            </a:r>
          </a:p>
          <a:p>
            <a:pPr marL="0" indent="0">
              <a:buNone/>
            </a:pPr>
            <a:r>
              <a:rPr lang="en-GB" sz="4000" dirty="0"/>
              <a:t>United Nations Development Programme (2019) </a:t>
            </a:r>
            <a:r>
              <a:rPr lang="en-GB" sz="4000" i="1" dirty="0"/>
              <a:t>Sustainable Development Goals.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3"/>
              </a:rPr>
              <a:t>https://www.undp.org/content/undp/en/home/sustainable-development-goals.html</a:t>
            </a:r>
            <a:r>
              <a:rPr lang="en-GB" sz="4000" dirty="0"/>
              <a:t> (Accessed: 5 March 2019)</a:t>
            </a:r>
          </a:p>
          <a:p>
            <a:pPr marL="0" indent="0">
              <a:buNone/>
            </a:pPr>
            <a:r>
              <a:rPr lang="en-GB" sz="4000" dirty="0"/>
              <a:t>Welsh Assembly Government (2008) </a:t>
            </a:r>
            <a:r>
              <a:rPr lang="en-GB" sz="4000" i="1" dirty="0"/>
              <a:t>Personal and social education framework for 7 to 19-year-olds in Wales.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4"/>
              </a:rPr>
              <a:t>https://learning.gov.wales/docs/learningwales/publications/130425-personal-and-social-education-framework-en.pdf</a:t>
            </a:r>
            <a:r>
              <a:rPr lang="en-GB" sz="4000" dirty="0"/>
              <a:t> (Accessed: 28 March 2019)</a:t>
            </a:r>
          </a:p>
          <a:p>
            <a:pPr marL="0" indent="0">
              <a:buNone/>
            </a:pPr>
            <a:r>
              <a:rPr lang="en-GB" sz="4000" dirty="0"/>
              <a:t>Welsh Assembly Government (2010) </a:t>
            </a:r>
            <a:r>
              <a:rPr lang="en-GB" sz="4000" i="1" dirty="0"/>
              <a:t>Thinking positively: Emotional health and well-being in schools and Early Years Setting.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5"/>
              </a:rPr>
              <a:t>https://gov.wales/docs/dcells/publications/070910thinkingpositivelyen.pdf</a:t>
            </a:r>
            <a:r>
              <a:rPr lang="en-GB" sz="4000" dirty="0"/>
              <a:t> (Accessed: 8 March 2019)</a:t>
            </a:r>
          </a:p>
          <a:p>
            <a:pPr marL="0" indent="0">
              <a:buNone/>
            </a:pPr>
            <a:r>
              <a:rPr lang="en-GB" sz="4000" dirty="0"/>
              <a:t>Welsh Assembly Government (2013) </a:t>
            </a:r>
            <a:r>
              <a:rPr lang="en-GB" sz="4000" i="1" dirty="0"/>
              <a:t>School Effectiveness Framework.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6"/>
              </a:rPr>
              <a:t>https://gweddill.gov.wales/docs/dcells/publications/091020frameworken.pdf</a:t>
            </a:r>
            <a:r>
              <a:rPr lang="en-GB" sz="4000" dirty="0"/>
              <a:t> (Accessed: 28 March 2019)</a:t>
            </a:r>
          </a:p>
          <a:p>
            <a:pPr marL="0" indent="0">
              <a:buNone/>
            </a:pPr>
            <a:r>
              <a:rPr lang="en-GB" sz="4000" dirty="0"/>
              <a:t>Welsh Government (2015) </a:t>
            </a:r>
            <a:r>
              <a:rPr lang="en-GB" sz="4000" i="1" dirty="0"/>
              <a:t>Well-being of Future Generations (Wales) Act 2015.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7"/>
              </a:rPr>
              <a:t>https://gweddill.gov.wales/docs/dsjlg/publications/150623-guide-to-the-fg-act-en.pdf</a:t>
            </a:r>
            <a:r>
              <a:rPr lang="en-GB" sz="4000" dirty="0"/>
              <a:t> (Accessed: 26 March 2019)</a:t>
            </a:r>
          </a:p>
          <a:p>
            <a:pPr marL="0" indent="0">
              <a:buNone/>
            </a:pPr>
            <a:r>
              <a:rPr lang="en-GB" sz="4000" dirty="0"/>
              <a:t>Welsh Government (2017) </a:t>
            </a:r>
            <a:r>
              <a:rPr lang="en-GB" sz="4000" i="1" dirty="0"/>
              <a:t>A new Curriculum for Wales: The story so far…</a:t>
            </a:r>
            <a:r>
              <a:rPr lang="en-GB" sz="4000" dirty="0"/>
              <a:t> Available at: </a:t>
            </a:r>
            <a:r>
              <a:rPr lang="en-GB" sz="4000" u="sng" dirty="0">
                <a:hlinkClick r:id="rId8"/>
              </a:rPr>
              <a:t>https://gov.wales/docs/dcells/publications/170707-new-curriculum-for-wales-story-so-far-en-v2.pdf</a:t>
            </a:r>
            <a:r>
              <a:rPr lang="en-GB" sz="4000" dirty="0"/>
              <a:t> (Accessed: 7 March 2019)</a:t>
            </a:r>
          </a:p>
          <a:p>
            <a:pPr marL="0" indent="0">
              <a:buNone/>
            </a:pPr>
            <a:r>
              <a:rPr lang="en-GB" sz="4000" dirty="0"/>
              <a:t>Welsh Government (2019</a:t>
            </a:r>
            <a:r>
              <a:rPr lang="en-GB" sz="4000" i="1" dirty="0"/>
              <a:t>) Mental Health (Wales) Measure 2010 Quality Report.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9"/>
              </a:rPr>
              <a:t>https://gov.wales/sites/default/files/statistics-and-research/2019-01/mental-health-wales-measure-2010-quality-report.pdf</a:t>
            </a:r>
            <a:r>
              <a:rPr lang="en-GB" sz="4000" dirty="0"/>
              <a:t> (Accessed: 26 March 2019)</a:t>
            </a:r>
          </a:p>
          <a:p>
            <a:pPr marL="0" indent="0">
              <a:buNone/>
            </a:pPr>
            <a:r>
              <a:rPr lang="en-GB" sz="4000" dirty="0"/>
              <a:t>Welsh Government (2019) </a:t>
            </a:r>
            <a:r>
              <a:rPr lang="en-GB" sz="4000" i="1" dirty="0"/>
              <a:t>Together for Mental Health: A Strategy for Mental Health and Wellbeing in Wales.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10"/>
              </a:rPr>
              <a:t>https://gov.wales/docs/dhss/publications/121031tmhfinalen.pdf</a:t>
            </a:r>
            <a:r>
              <a:rPr lang="en-GB" sz="4000" dirty="0"/>
              <a:t> (Accessed: 6 March 2019)</a:t>
            </a:r>
          </a:p>
          <a:p>
            <a:pPr marL="0" indent="0">
              <a:buNone/>
            </a:pPr>
            <a:r>
              <a:rPr lang="en-GB" sz="4000" dirty="0"/>
              <a:t>Welsh Government (2019) </a:t>
            </a:r>
            <a:r>
              <a:rPr lang="en-GB" sz="4000" i="1" dirty="0"/>
              <a:t>£7m to improve the mental health of children and young people in Wales.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11"/>
              </a:rPr>
              <a:t>https://gov.wales/newsroom/health-and-social-services/2019/mental-health/?lang=en</a:t>
            </a:r>
            <a:r>
              <a:rPr lang="en-GB" sz="4000" dirty="0"/>
              <a:t> (Accessed: 6 March 2019)</a:t>
            </a:r>
          </a:p>
          <a:p>
            <a:pPr marL="0" indent="0">
              <a:buNone/>
            </a:pPr>
            <a:r>
              <a:rPr lang="en-GB" sz="4000" dirty="0"/>
              <a:t>World Health Organization (2003) </a:t>
            </a:r>
            <a:r>
              <a:rPr lang="en-GB" sz="4000" i="1" dirty="0"/>
              <a:t>Investing in Mental Health.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12"/>
              </a:rPr>
              <a:t>https://apps.who.int/iris/bitstream/handle/10665/42823/9241562579.pdf</a:t>
            </a:r>
            <a:r>
              <a:rPr lang="en-GB" sz="4000" dirty="0"/>
              <a:t> (Accessed: 5 March 2019)</a:t>
            </a:r>
          </a:p>
          <a:p>
            <a:pPr marL="0" indent="0">
              <a:buNone/>
            </a:pPr>
            <a:r>
              <a:rPr lang="en-GB" sz="4000" dirty="0"/>
              <a:t>World Health Organization (2019) </a:t>
            </a:r>
            <a:r>
              <a:rPr lang="en-GB" sz="4000" i="1" dirty="0"/>
              <a:t>What is a health promoting school?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13"/>
              </a:rPr>
              <a:t>https://www.who.int/school_youth_health/gshi/hps/en/</a:t>
            </a:r>
            <a:r>
              <a:rPr lang="en-GB" sz="4000" dirty="0"/>
              <a:t> (Accessed: 4 March 2019)</a:t>
            </a:r>
          </a:p>
          <a:p>
            <a:pPr marL="0" indent="0">
              <a:buNone/>
            </a:pPr>
            <a:r>
              <a:rPr lang="en-GB" sz="4000" dirty="0"/>
              <a:t>Bibliography </a:t>
            </a:r>
          </a:p>
          <a:p>
            <a:pPr marL="0" indent="0">
              <a:buNone/>
            </a:pPr>
            <a:r>
              <a:rPr lang="en-GB" sz="4000" dirty="0"/>
              <a:t>Beatty, B. (2010) Ben Levin: How to change 5000 schools: A practical and positive approach for leading change at every level. </a:t>
            </a:r>
            <a:r>
              <a:rPr lang="en-GB" sz="4000" i="1" dirty="0"/>
              <a:t>Journal of Educational Change</a:t>
            </a:r>
            <a:r>
              <a:rPr lang="en-GB" sz="4000" dirty="0"/>
              <a:t>, 11(2), pp.187–192.</a:t>
            </a:r>
          </a:p>
          <a:p>
            <a:pPr marL="0" indent="0">
              <a:buNone/>
            </a:pPr>
            <a:r>
              <a:rPr lang="en-GB" sz="4000" dirty="0"/>
              <a:t> Kids Matter (no date) </a:t>
            </a:r>
            <a:r>
              <a:rPr lang="en-GB" sz="4000" i="1" dirty="0"/>
              <a:t>Australian Primary Schools Mental Health Initiative.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14"/>
              </a:rPr>
              <a:t>https://www.kidsmatter.edu.au/primary</a:t>
            </a:r>
            <a:r>
              <a:rPr lang="en-GB" sz="4000" dirty="0"/>
              <a:t> (Accessed: 23 February 2019) </a:t>
            </a:r>
          </a:p>
          <a:p>
            <a:pPr marL="0" indent="0">
              <a:buNone/>
            </a:pPr>
            <a:r>
              <a:rPr lang="en-GB" sz="4000" dirty="0"/>
              <a:t>The Children’s Society (2019) </a:t>
            </a:r>
            <a:r>
              <a:rPr lang="en-GB" sz="4000" i="1" dirty="0"/>
              <a:t>New mental health statistics raise concern over support for young people.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15"/>
              </a:rPr>
              <a:t>https://www.childrenssociety.org.uk/news-and-blogs/our-blog/new-mental-health-statistics-raise-concern-over-support-for-young-people</a:t>
            </a:r>
            <a:r>
              <a:rPr lang="en-GB" sz="4000" dirty="0"/>
              <a:t> (Accessed: 6 March 2019)</a:t>
            </a:r>
          </a:p>
          <a:p>
            <a:pPr marL="0" indent="0">
              <a:buNone/>
            </a:pPr>
            <a:r>
              <a:rPr lang="en-GB" sz="4000" dirty="0"/>
              <a:t>The Children’s Society (no date) </a:t>
            </a:r>
            <a:r>
              <a:rPr lang="en-GB" sz="4000" i="1" dirty="0"/>
              <a:t>Promoting positive well-being for children. </a:t>
            </a:r>
            <a:r>
              <a:rPr lang="en-GB" sz="4000" dirty="0"/>
              <a:t>Available at: </a:t>
            </a:r>
            <a:r>
              <a:rPr lang="en-GB" sz="4000" u="sng" dirty="0">
                <a:hlinkClick r:id="rId16"/>
              </a:rPr>
              <a:t>https://www.childrenssociety.org.uk/sites/default/files/tcs/promoting_positive_well-being_for_children_policy.pdf</a:t>
            </a:r>
            <a:r>
              <a:rPr lang="en-GB" sz="4000" dirty="0"/>
              <a:t> (Accessed: 22 February 2019)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3522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{E7918DE4-FA98-8C40-A4F2-E0686BE15D64}tf10001064</Template>
  <TotalTime>954</TotalTime>
  <Words>2092</Words>
  <Application>Microsoft Macintosh PowerPoint</Application>
  <PresentationFormat>Widescreen</PresentationFormat>
  <Paragraphs>109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Garamond</vt:lpstr>
      <vt:lpstr>Wingdings</vt:lpstr>
      <vt:lpstr>Organic</vt:lpstr>
      <vt:lpstr>Collaboration or Cheating? </vt:lpstr>
      <vt:lpstr>Introduction </vt:lpstr>
      <vt:lpstr>Statistics</vt:lpstr>
      <vt:lpstr>Why is children’s mental health so important? </vt:lpstr>
      <vt:lpstr>Who is responsible for the mental health of children?</vt:lpstr>
      <vt:lpstr>Policy </vt:lpstr>
      <vt:lpstr>Academic Achievement vs Mental Health </vt:lpstr>
      <vt:lpstr>Academic Achievement vs Mental Health </vt:lpstr>
      <vt:lpstr>Whole School Approach</vt:lpstr>
      <vt:lpstr>Conclusion </vt:lpstr>
      <vt:lpstr>References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Collaboration or Cheating? </dc:title>
  <dc:creator>Rachel Szpindor (1501955)</dc:creator>
  <cp:lastModifiedBy>Rachel Szpindor (1501955)</cp:lastModifiedBy>
  <cp:revision>44</cp:revision>
  <dcterms:created xsi:type="dcterms:W3CDTF">2019-02-03T19:45:48Z</dcterms:created>
  <dcterms:modified xsi:type="dcterms:W3CDTF">2019-04-01T11:15:06Z</dcterms:modified>
</cp:coreProperties>
</file>