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648" r:id="rId2"/>
    <p:sldMasterId id="2147483660" r:id="rId3"/>
  </p:sldMasterIdLst>
  <p:sldIdLst>
    <p:sldId id="256" r:id="rId4"/>
    <p:sldId id="321" r:id="rId5"/>
    <p:sldId id="322" r:id="rId6"/>
    <p:sldId id="323" r:id="rId7"/>
    <p:sldId id="324" r:id="rId8"/>
    <p:sldId id="325" r:id="rId9"/>
    <p:sldId id="326" r:id="rId10"/>
    <p:sldId id="327" r:id="rId11"/>
    <p:sldId id="328" r:id="rId12"/>
    <p:sldId id="329" r:id="rId13"/>
    <p:sldId id="330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42" r:id="rId23"/>
    <p:sldId id="332" r:id="rId24"/>
    <p:sldId id="333" r:id="rId25"/>
    <p:sldId id="334" r:id="rId26"/>
    <p:sldId id="335" r:id="rId27"/>
    <p:sldId id="336" r:id="rId28"/>
    <p:sldId id="337" r:id="rId29"/>
    <p:sldId id="338" r:id="rId30"/>
    <p:sldId id="339" r:id="rId31"/>
    <p:sldId id="340" r:id="rId32"/>
    <p:sldId id="343" r:id="rId33"/>
    <p:sldId id="344" r:id="rId34"/>
    <p:sldId id="345" r:id="rId35"/>
    <p:sldId id="346" r:id="rId36"/>
    <p:sldId id="267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CCFFFF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93" autoAdjust="0"/>
    <p:restoredTop sz="94660"/>
  </p:normalViewPr>
  <p:slideViewPr>
    <p:cSldViewPr snapToGrid="0">
      <p:cViewPr varScale="1">
        <p:scale>
          <a:sx n="62" d="100"/>
          <a:sy n="62" d="100"/>
        </p:scale>
        <p:origin x="8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910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057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07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787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5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58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04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73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924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3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650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F5D70-6B20-42BA-93FD-E1C8887AA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1DC22-3F05-45D0-B58C-02A54C622AFA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D66BC6-A0D1-47D8-8D91-90CBCCF60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488919-2749-4F43-A9B8-8DC0B8E2B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5C42-6517-40B1-8204-8003425F8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504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C8743-5088-441D-B55E-7B2F05C8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45930-3290-446D-AB34-D6E4B5FE5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FF870-E5BE-416D-A1EC-6AF9FCAA6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1DC22-3F05-45D0-B58C-02A54C622AFA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04FB6-5127-46B4-B5E9-F4A748971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CB2E9-12C3-4377-9EA4-E7FB6DC13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5C42-6517-40B1-8204-8003425F8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63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0665C-99F0-4D52-927D-569F2AABF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66077A-5DFA-48D6-A165-BAD8930C82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D9C92-46C8-471F-A779-8773F0019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1DC22-3F05-45D0-B58C-02A54C622AFA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F9B5D-F1A0-4156-90B2-1A9B10688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B934A-D622-4A6C-9239-DC85900B7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65C42-6517-40B1-8204-8003425F8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811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DA005-1EBF-4245-AD38-4BFA4F60D249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A0857-EF09-40D4-A056-EFB5D85A7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63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51" r:id="rId3"/>
    <p:sldLayoutId id="2147483652" r:id="rId4"/>
    <p:sldLayoutId id="2147483653" r:id="rId5"/>
    <p:sldLayoutId id="2147483654" r:id="rId6"/>
    <p:sldLayoutId id="2147483663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D57287-6EC9-4F91-8858-83262F49A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416AC6-B92D-4D9D-9899-6E1AC9374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72F46-0393-4FB8-956C-B95646DAC4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1DC22-3F05-45D0-B58C-02A54C622AFA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775DB-177F-4154-93AE-672CDBAA9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83AD8-F06F-4731-978F-F31A845CF9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65C42-6517-40B1-8204-8003425F8F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50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0" r:id="rId2"/>
    <p:sldLayoutId id="214748364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f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fi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fif"/><Relationship Id="rId2" Type="http://schemas.openxmlformats.org/officeDocument/2006/relationships/image" Target="../media/image27.jf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f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fif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fif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5.jfif"/><Relationship Id="rId5" Type="http://schemas.openxmlformats.org/officeDocument/2006/relationships/image" Target="../media/image34.jfif"/><Relationship Id="rId4" Type="http://schemas.openxmlformats.org/officeDocument/2006/relationships/image" Target="../media/image33.jfi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38" y="267854"/>
            <a:ext cx="8742422" cy="2724728"/>
          </a:xfrm>
        </p:spPr>
        <p:txBody>
          <a:bodyPr>
            <a:normAutofit/>
          </a:bodyPr>
          <a:lstStyle/>
          <a:p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P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O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V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2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E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99FF"/>
                </a:solidFill>
                <a:latin typeface="Bauhaus 93" panose="04030905020B02020C02" pitchFamily="82" charset="0"/>
              </a:rPr>
              <a:t>R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CCFF66"/>
                </a:solidFill>
                <a:latin typeface="Bauhaus 93" panose="04030905020B02020C02" pitchFamily="82" charset="0"/>
              </a:rPr>
              <a:t>T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CCFFFF"/>
                </a:solidFill>
                <a:latin typeface="Bauhaus 93" panose="04030905020B02020C02" pitchFamily="82" charset="0"/>
              </a:rPr>
              <a:t>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5847168"/>
            <a:ext cx="8703367" cy="1010831"/>
          </a:xfrm>
        </p:spPr>
        <p:txBody>
          <a:bodyPr>
            <a:noAutofit/>
          </a:bodyPr>
          <a:lstStyle/>
          <a:p>
            <a:r>
              <a:rPr lang="en-GB" sz="2800" dirty="0"/>
              <a:t>By Ashlie Day, Lyndsey Rees, Dana Jones and Laura Morrissey John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65309" b="363"/>
          <a:stretch/>
        </p:blipFill>
        <p:spPr>
          <a:xfrm>
            <a:off x="8922295" y="267854"/>
            <a:ext cx="3003406" cy="610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884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6DFA513-F9B3-4B95-BF8A-A3AFD8558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514" y="1638423"/>
            <a:ext cx="3345986" cy="43443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E1AF1D-8F19-424F-AC4E-77A53F9FDCAF}"/>
              </a:ext>
            </a:extLst>
          </p:cNvPr>
          <p:cNvSpPr txBox="1"/>
          <p:nvPr/>
        </p:nvSpPr>
        <p:spPr>
          <a:xfrm>
            <a:off x="4808734" y="6006483"/>
            <a:ext cx="4479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 ACE’s Hub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(2022).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0" y="0"/>
            <a:ext cx="7048500" cy="102033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 dirty="0">
                <a:latin typeface="Bauhaus 93" panose="04030905020B02020C02" pitchFamily="82" charset="0"/>
              </a:rPr>
              <a:t>Adverse Childhood Experiences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66324" t="335"/>
          <a:stretch/>
        </p:blipFill>
        <p:spPr>
          <a:xfrm>
            <a:off x="8581679" y="123354"/>
            <a:ext cx="3070459" cy="6493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93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FE552-9B4A-44E2-BF0C-A6850694F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2608"/>
          </a:xfrm>
        </p:spPr>
        <p:txBody>
          <a:bodyPr>
            <a:no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are Adverse Childhood  Experiences (ACE's)?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2576E0-1D15-478A-A74B-7DA3E64B7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095" y="1534887"/>
            <a:ext cx="5475515" cy="4648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Adverse Childhood Experiences (ACEs) are stressful events occurring in childhood</a:t>
            </a:r>
          </a:p>
          <a:p>
            <a:pPr marL="0" indent="0">
              <a:buNone/>
            </a:pPr>
            <a:r>
              <a:rPr lang="en-GB" sz="18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Scotland, 2022)   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Psychological and emotional trauma.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lasting impact on wellbeing.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Potential to adversely affect later on in life.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Children aged 2- 17 already experiencing adversity are 69% more likely to experience another type of ACE.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Finkelhor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et. Al, 2005)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pic>
        <p:nvPicPr>
          <p:cNvPr id="10" name="Picture 9" descr="A hand holding a card&#10;&#10;Description automatically generated with low confidence">
            <a:extLst>
              <a:ext uri="{FF2B5EF4-FFF2-40B4-BE49-F238E27FC236}">
                <a16:creationId xmlns:a16="http://schemas.microsoft.com/office/drawing/2014/main" id="{19C09E64-FB91-4DDB-A27B-250AF60CDE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6114" y="1534886"/>
            <a:ext cx="5475515" cy="2210288"/>
          </a:xfrm>
          <a:prstGeom prst="rect">
            <a:avLst/>
          </a:prstGeom>
        </p:spPr>
      </p:pic>
      <p:pic>
        <p:nvPicPr>
          <p:cNvPr id="12" name="Picture 11" descr="A picture containing ground, outdoor, grass, mammal&#10;&#10;Description automatically generated">
            <a:extLst>
              <a:ext uri="{FF2B5EF4-FFF2-40B4-BE49-F238E27FC236}">
                <a16:creationId xmlns:a16="http://schemas.microsoft.com/office/drawing/2014/main" id="{C3BAD44C-FE9D-4BB8-89E3-48F1A0A107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0" y="4093029"/>
            <a:ext cx="5083628" cy="22265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D9D60F-2C89-4E0E-943B-323EF8EDEDA3}"/>
              </a:ext>
            </a:extLst>
          </p:cNvPr>
          <p:cNvSpPr txBox="1"/>
          <p:nvPr/>
        </p:nvSpPr>
        <p:spPr>
          <a:xfrm>
            <a:off x="224095" y="6531429"/>
            <a:ext cx="4979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>
                <a:latin typeface="Calibri"/>
                <a:cs typeface="Calibri"/>
              </a:rPr>
              <a:t>Laura Morrissey John</a:t>
            </a:r>
            <a:r>
              <a:rPr lang="en-GB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B4A757-FC0D-452E-8354-621796595D89}"/>
              </a:ext>
            </a:extLst>
          </p:cNvPr>
          <p:cNvSpPr txBox="1"/>
          <p:nvPr/>
        </p:nvSpPr>
        <p:spPr>
          <a:xfrm>
            <a:off x="7715892" y="3734436"/>
            <a:ext cx="4048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(Aviary Recovery centre, 2019).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104072-7A23-4656-A0A0-6E1A2C76B72B}"/>
              </a:ext>
            </a:extLst>
          </p:cNvPr>
          <p:cNvSpPr txBox="1"/>
          <p:nvPr/>
        </p:nvSpPr>
        <p:spPr>
          <a:xfrm>
            <a:off x="7715892" y="6303317"/>
            <a:ext cx="3349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Hutchinson, 2022).</a:t>
            </a:r>
          </a:p>
        </p:txBody>
      </p:sp>
    </p:spTree>
    <p:extLst>
      <p:ext uri="{BB962C8B-B14F-4D97-AF65-F5344CB8AC3E}">
        <p14:creationId xmlns:p14="http://schemas.microsoft.com/office/powerpoint/2010/main" val="3965209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DDE7F4-FC3E-49DE-BB30-BBCA8233D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Types of Ace’s and Trauma</a:t>
            </a:r>
          </a:p>
        </p:txBody>
      </p:sp>
      <p:pic>
        <p:nvPicPr>
          <p:cNvPr id="6" name="Picture 5" descr="Diagram, timeline&#10;&#10;Description automatically generated">
            <a:extLst>
              <a:ext uri="{FF2B5EF4-FFF2-40B4-BE49-F238E27FC236}">
                <a16:creationId xmlns:a16="http://schemas.microsoft.com/office/drawing/2014/main" id="{882089DC-77F0-4684-ACF6-564C98D1D2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599" y="1595666"/>
            <a:ext cx="5845630" cy="46159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240447-9FA1-43DD-80FF-C8ED38C0D74A}"/>
              </a:ext>
            </a:extLst>
          </p:cNvPr>
          <p:cNvSpPr txBox="1"/>
          <p:nvPr/>
        </p:nvSpPr>
        <p:spPr>
          <a:xfrm>
            <a:off x="310244" y="1867313"/>
            <a:ext cx="5704113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most common type’s of ACE’s or trauma Known to society are: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Physical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Sexual Abuse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Neglect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Broken Homes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Domestic Violence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prevention, 2020).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51DD5A-C4C2-4F2A-84A6-923BBE07002F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>
                <a:latin typeface="Calibri"/>
                <a:cs typeface="Calibri"/>
              </a:rPr>
              <a:t>Laura Morrissey John</a:t>
            </a:r>
            <a:r>
              <a:rPr lang="en-GB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E21801-4FCA-41F1-8433-91C3F915D287}"/>
              </a:ext>
            </a:extLst>
          </p:cNvPr>
          <p:cNvSpPr txBox="1"/>
          <p:nvPr/>
        </p:nvSpPr>
        <p:spPr>
          <a:xfrm>
            <a:off x="6308333" y="6298058"/>
            <a:ext cx="5704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Moore, Marvin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Sonu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2016).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260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BF315-1318-43F3-8D8B-43C826819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TOXIC STRESS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C02BF1-1DD1-4393-90BB-68F072665E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three types of stress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‘levels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associated to the affect of ACE’s.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3065DFC7-DC5D-48FC-A64E-32325116C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998" y="2430966"/>
            <a:ext cx="4961597" cy="38809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B40672B-660D-42CB-A23F-D705ABE57326}"/>
              </a:ext>
            </a:extLst>
          </p:cNvPr>
          <p:cNvSpPr txBox="1"/>
          <p:nvPr/>
        </p:nvSpPr>
        <p:spPr>
          <a:xfrm>
            <a:off x="579863" y="2836088"/>
            <a:ext cx="618892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TOXIC STRESS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prevalent in young people who have experienced adversity. This can be damaging to the health and wellbeing of young people who are already experiencing adolescence.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(Acesaware.org, 2022)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Youth work aims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young people through a variety of stressful situations they may encounter.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D340C1-6797-4DA3-BC35-150038A22A51}"/>
              </a:ext>
            </a:extLst>
          </p:cNvPr>
          <p:cNvSpPr txBox="1"/>
          <p:nvPr/>
        </p:nvSpPr>
        <p:spPr>
          <a:xfrm>
            <a:off x="310245" y="6585735"/>
            <a:ext cx="2566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>
                <a:latin typeface="Calibri"/>
                <a:cs typeface="Calibri"/>
              </a:rPr>
              <a:t>Laura Morrissey John</a:t>
            </a:r>
            <a:r>
              <a:rPr lang="en-GB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BF67E8-0AEF-405C-88C6-99909461D4A8}"/>
              </a:ext>
            </a:extLst>
          </p:cNvPr>
          <p:cNvSpPr txBox="1"/>
          <p:nvPr/>
        </p:nvSpPr>
        <p:spPr>
          <a:xfrm>
            <a:off x="8075488" y="6308208"/>
            <a:ext cx="3767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child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890448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F04F6-D4BF-4198-9F6F-B77B35150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6351361"/>
          </a:xfrm>
        </p:spPr>
        <p:txBody>
          <a:bodyPr>
            <a:norm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        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Ace Pyramid- (CDC, 2022)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EAAB5DE-007B-45A3-94D5-9E2FEE4B14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428" y="478971"/>
            <a:ext cx="4985656" cy="55190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18854B-D815-4CD5-B54E-BF66A743A027}"/>
              </a:ext>
            </a:extLst>
          </p:cNvPr>
          <p:cNvSpPr txBox="1"/>
          <p:nvPr/>
        </p:nvSpPr>
        <p:spPr>
          <a:xfrm>
            <a:off x="838200" y="677404"/>
            <a:ext cx="579890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 Poverty</a:t>
            </a:r>
          </a:p>
          <a:p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Poverty is linked to Adverse Childhood experiences.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(Journal of Interpersonal violence 2020)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Child poverty in the UK has increased by 2.8% in the last four years and is predicted to increase to 5.2 million children by 2022.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(The British Psychological Society, 2020)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02655A-FA29-4553-A828-7DABBBA0EFD1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</p:spTree>
    <p:extLst>
      <p:ext uri="{BB962C8B-B14F-4D97-AF65-F5344CB8AC3E}">
        <p14:creationId xmlns:p14="http://schemas.microsoft.com/office/powerpoint/2010/main" val="1647359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F4642-9F65-42C5-BA15-B5342E265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2192000" y="6858000"/>
            <a:ext cx="106166" cy="45719"/>
          </a:xfrm>
        </p:spPr>
        <p:txBody>
          <a:bodyPr>
            <a:normAutofit fontScale="90000"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AEDCE0-8D4D-4A7D-808C-5ECBF1442779}"/>
              </a:ext>
            </a:extLst>
          </p:cNvPr>
          <p:cNvSpPr txBox="1"/>
          <p:nvPr/>
        </p:nvSpPr>
        <p:spPr>
          <a:xfrm>
            <a:off x="523982" y="82194"/>
            <a:ext cx="100173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Socio-economic challenges and ACE’S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134BF9-FD69-46B0-8880-87DCC68A7076}"/>
              </a:ext>
            </a:extLst>
          </p:cNvPr>
          <p:cNvSpPr txBox="1"/>
          <p:nvPr/>
        </p:nvSpPr>
        <p:spPr>
          <a:xfrm>
            <a:off x="226031" y="1012934"/>
            <a:ext cx="3801683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Viewing  poverty from an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Ecological perspective. </a:t>
            </a:r>
            <a:endParaRPr lang="en-GB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Every Child Matters Initiative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Website&#10;&#10;Description automatically generated with medium confidence">
            <a:extLst>
              <a:ext uri="{FF2B5EF4-FFF2-40B4-BE49-F238E27FC236}">
                <a16:creationId xmlns:a16="http://schemas.microsoft.com/office/drawing/2014/main" id="{1F050E1D-C751-46D7-9B90-24C363D0C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517" y="4156288"/>
            <a:ext cx="6503542" cy="2193141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A10D1084-964C-4F4F-B490-5DDB4D35E9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0975" y="1012934"/>
            <a:ext cx="7546904" cy="20282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0FE8B2D-23EA-49F6-863D-37694A56BDF7}"/>
              </a:ext>
            </a:extLst>
          </p:cNvPr>
          <p:cNvSpPr txBox="1"/>
          <p:nvPr/>
        </p:nvSpPr>
        <p:spPr>
          <a:xfrm>
            <a:off x="6174769" y="6349429"/>
            <a:ext cx="51790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and Skills, 2003).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D0CDB3-2916-40A9-80F1-A6E955AA9B3B}"/>
              </a:ext>
            </a:extLst>
          </p:cNvPr>
          <p:cNvSpPr txBox="1"/>
          <p:nvPr/>
        </p:nvSpPr>
        <p:spPr>
          <a:xfrm>
            <a:off x="6554913" y="3206075"/>
            <a:ext cx="4181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(Bronfenbrenner, 1992).</a:t>
            </a:r>
          </a:p>
        </p:txBody>
      </p:sp>
    </p:spTree>
    <p:extLst>
      <p:ext uri="{BB962C8B-B14F-4D97-AF65-F5344CB8AC3E}">
        <p14:creationId xmlns:p14="http://schemas.microsoft.com/office/powerpoint/2010/main" val="2264956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355E6D5-0175-4E0A-924D-FE7B154ED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The Role of Youth Work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C936824-A3E6-4CDE-AD02-32C989281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6187068" cy="456466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Some Key principles of youth work: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Facilitate the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educational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development of young people.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Provide challenging and meaningful opportunities that enable young people to develop holistically.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Work with young people to support and enhance their wellbeing.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Relationships built on Mutual respect and trust.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Participation is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voluntary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not mandatory. </a:t>
            </a:r>
          </a:p>
        </p:txBody>
      </p:sp>
      <p:pic>
        <p:nvPicPr>
          <p:cNvPr id="21" name="Picture 20" descr="Diagram&#10;&#10;Description automatically generated">
            <a:extLst>
              <a:ext uri="{FF2B5EF4-FFF2-40B4-BE49-F238E27FC236}">
                <a16:creationId xmlns:a16="http://schemas.microsoft.com/office/drawing/2014/main" id="{6EFAC0C4-0113-4930-931E-C1BFA1062E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3" t="9015" r="10361" b="15775"/>
          <a:stretch/>
        </p:blipFill>
        <p:spPr>
          <a:xfrm>
            <a:off x="7114478" y="1536507"/>
            <a:ext cx="4884233" cy="473047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0D08AA9-47C3-4732-80FC-E3FF768880FC}"/>
              </a:ext>
            </a:extLst>
          </p:cNvPr>
          <p:cNvSpPr txBox="1"/>
          <p:nvPr/>
        </p:nvSpPr>
        <p:spPr>
          <a:xfrm>
            <a:off x="7114478" y="6176963"/>
            <a:ext cx="4772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CLD Standards Council, 2019, P6</a:t>
            </a:r>
            <a:r>
              <a:rPr lang="en-GB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27043-9D3E-4C50-8910-840ABB7D97B1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>
                <a:latin typeface="Calibri"/>
                <a:cs typeface="Calibri"/>
              </a:rPr>
              <a:t>Laura Morrissey John</a:t>
            </a:r>
            <a:r>
              <a:rPr lang="en-GB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</p:spTree>
    <p:extLst>
      <p:ext uri="{BB962C8B-B14F-4D97-AF65-F5344CB8AC3E}">
        <p14:creationId xmlns:p14="http://schemas.microsoft.com/office/powerpoint/2010/main" val="945186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iagram, venn diagram&#10;&#10;Description automatically generated">
            <a:extLst>
              <a:ext uri="{FF2B5EF4-FFF2-40B4-BE49-F238E27FC236}">
                <a16:creationId xmlns:a16="http://schemas.microsoft.com/office/drawing/2014/main" id="{36C70416-095A-4EE9-BCF8-BF13B86FC2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4233" y="3623707"/>
            <a:ext cx="5198724" cy="27565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94B204-CD38-4DA9-9FC7-F04A9215B736}"/>
              </a:ext>
            </a:extLst>
          </p:cNvPr>
          <p:cNvSpPr txBox="1"/>
          <p:nvPr/>
        </p:nvSpPr>
        <p:spPr>
          <a:xfrm>
            <a:off x="0" y="0"/>
            <a:ext cx="382198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The Five Pillars of Youth Work in Wales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Educative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Participative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Empowering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Expressive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Inclusive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(CWYVS, 2018)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A103E49E-CA18-4439-B6B0-67F495DC000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89115" y="225770"/>
            <a:ext cx="8013843" cy="30085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94813A-F95A-4F97-AEDF-EEBFCB4C98A3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94CF0D-4F81-41F3-8F81-EE26DCA7D290}"/>
              </a:ext>
            </a:extLst>
          </p:cNvPr>
          <p:cNvSpPr txBox="1"/>
          <p:nvPr/>
        </p:nvSpPr>
        <p:spPr>
          <a:xfrm>
            <a:off x="7798086" y="3234294"/>
            <a:ext cx="430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Youth who thrive, 2002).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AF2DA9-25AE-413B-8012-B4498DF827E3}"/>
              </a:ext>
            </a:extLst>
          </p:cNvPr>
          <p:cNvSpPr txBox="1"/>
          <p:nvPr/>
        </p:nvSpPr>
        <p:spPr>
          <a:xfrm>
            <a:off x="7530957" y="6585735"/>
            <a:ext cx="4232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Council of Europe, 2022). </a:t>
            </a:r>
          </a:p>
        </p:txBody>
      </p:sp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91FCE033-8D70-4465-AC18-79BD6C8C3E9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087" y="3945276"/>
            <a:ext cx="4104525" cy="264045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69B75A1-B86E-4FC4-8182-F1BBB80A15BE}"/>
              </a:ext>
            </a:extLst>
          </p:cNvPr>
          <p:cNvSpPr txBox="1"/>
          <p:nvPr/>
        </p:nvSpPr>
        <p:spPr>
          <a:xfrm>
            <a:off x="89043" y="3945276"/>
            <a:ext cx="25000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ARTICLE 39</a:t>
            </a:r>
          </a:p>
          <a:p>
            <a:r>
              <a:rPr lang="en-GB" dirty="0"/>
              <a:t>(</a:t>
            </a:r>
            <a:r>
              <a:rPr lang="en-GB" sz="2400" dirty="0"/>
              <a:t>UNCRC, (1989).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‘’ (recovery from trauma and re-integration)’’.</a:t>
            </a:r>
          </a:p>
        </p:txBody>
      </p:sp>
    </p:spTree>
    <p:extLst>
      <p:ext uri="{BB962C8B-B14F-4D97-AF65-F5344CB8AC3E}">
        <p14:creationId xmlns:p14="http://schemas.microsoft.com/office/powerpoint/2010/main" val="3062570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6AC21-933D-4874-B84E-668FD2FBD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4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Poverty, ACE’s and Youth Work. Making the link.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28630-947E-4E1F-8F94-7A753701E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59" y="1550020"/>
            <a:ext cx="12113941" cy="5307980"/>
          </a:xfrm>
        </p:spPr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person, footwear&#10;&#10;Description automatically generated">
            <a:extLst>
              <a:ext uri="{FF2B5EF4-FFF2-40B4-BE49-F238E27FC236}">
                <a16:creationId xmlns:a16="http://schemas.microsoft.com/office/drawing/2014/main" id="{EF93CC11-743A-4E39-BD4D-C587B2F4E0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542" y="1222626"/>
            <a:ext cx="3867150" cy="22063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2C3CD1-E25D-4ACA-8A16-2804BBC7C552}"/>
              </a:ext>
            </a:extLst>
          </p:cNvPr>
          <p:cNvSpPr txBox="1"/>
          <p:nvPr/>
        </p:nvSpPr>
        <p:spPr>
          <a:xfrm>
            <a:off x="430925" y="1690689"/>
            <a:ext cx="69788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Youth workers often work in area’s of poverty and deprivation.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(Banks, 2010.p.165)</a:t>
            </a: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Harrison and Wise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(2008)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state that poverty is experienced by all young people, and often links to other area’s of adversity such as inequality, marginalisation and racism.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(2008, Pp54-55). </a:t>
            </a: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of the biggest cause of poor outcomes for young people is Poverty.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(Piper, 2008, p.9) 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CCD864DE-2B1A-47BF-AEA1-34CAF405ECE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" b="5937"/>
          <a:stretch/>
        </p:blipFill>
        <p:spPr>
          <a:xfrm>
            <a:off x="8151542" y="3756395"/>
            <a:ext cx="3962399" cy="23772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F8636A-5A6C-4C41-868F-4D0FD4C1D44E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F340C8-055D-4B6F-A546-05E691F99BDF}"/>
              </a:ext>
            </a:extLst>
          </p:cNvPr>
          <p:cNvSpPr txBox="1"/>
          <p:nvPr/>
        </p:nvSpPr>
        <p:spPr>
          <a:xfrm>
            <a:off x="8322067" y="3429000"/>
            <a:ext cx="3696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Newcastle University, 2019</a:t>
            </a:r>
            <a:r>
              <a:rPr lang="en-GB" dirty="0"/>
              <a:t>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EA73C4-3A11-4AFD-B7DA-161A02714FBC}"/>
              </a:ext>
            </a:extLst>
          </p:cNvPr>
          <p:cNvSpPr txBox="1"/>
          <p:nvPr/>
        </p:nvSpPr>
        <p:spPr>
          <a:xfrm>
            <a:off x="9308387" y="6276400"/>
            <a:ext cx="3493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Dreamstime.com, 2022).</a:t>
            </a:r>
          </a:p>
        </p:txBody>
      </p:sp>
    </p:spTree>
    <p:extLst>
      <p:ext uri="{BB962C8B-B14F-4D97-AF65-F5344CB8AC3E}">
        <p14:creationId xmlns:p14="http://schemas.microsoft.com/office/powerpoint/2010/main" val="301546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6359E-C159-4635-A473-EB8019AB4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Youth Work: Supporting our youth</a:t>
            </a:r>
          </a:p>
        </p:txBody>
      </p:sp>
      <p:pic>
        <p:nvPicPr>
          <p:cNvPr id="5" name="Content Placeholder 4" descr="A picture containing person, person, people, crowd&#10;&#10;Description automatically generated">
            <a:extLst>
              <a:ext uri="{FF2B5EF4-FFF2-40B4-BE49-F238E27FC236}">
                <a16:creationId xmlns:a16="http://schemas.microsoft.com/office/drawing/2014/main" id="{5C3D5645-C925-4947-A3AF-7BBD6AB015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6872" y="1483111"/>
            <a:ext cx="3114408" cy="514706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9098E9-65F6-47CC-B678-290B8AA7E7D8}"/>
              </a:ext>
            </a:extLst>
          </p:cNvPr>
          <p:cNvSpPr txBox="1"/>
          <p:nvPr/>
        </p:nvSpPr>
        <p:spPr>
          <a:xfrm>
            <a:off x="508944" y="1345809"/>
            <a:ext cx="34466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9BEFD8-6036-417E-BE7B-C7E29E122C14}"/>
              </a:ext>
            </a:extLst>
          </p:cNvPr>
          <p:cNvSpPr txBox="1"/>
          <p:nvPr/>
        </p:nvSpPr>
        <p:spPr>
          <a:xfrm>
            <a:off x="123290" y="1345809"/>
            <a:ext cx="863029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THREE KEY AREA’S </a:t>
            </a:r>
          </a:p>
          <a:p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Importance of building and maintaining a good professional relationship.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Helping young people to understand their rights and help to support and signpost them to other services and organisations.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Ensure that young people are safeguarded as well as providing young people with the tools and information to help safeguard themselves and protect their wellbeing.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Functional Map for youth work,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CLD Standards Council,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308455-15A6-46FF-A058-F272D93978BA}"/>
              </a:ext>
            </a:extLst>
          </p:cNvPr>
          <p:cNvSpPr txBox="1"/>
          <p:nvPr/>
        </p:nvSpPr>
        <p:spPr>
          <a:xfrm>
            <a:off x="310244" y="6585735"/>
            <a:ext cx="445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Calibri"/>
                <a:cs typeface="Calibri"/>
              </a:rPr>
              <a:t>Laura Morrissey John</a:t>
            </a:r>
            <a:r>
              <a:rPr lang="en-GB" dirty="0">
                <a:latin typeface="Amasis MT Pro Black"/>
                <a:cs typeface="Calibri"/>
              </a:rPr>
              <a:t> </a:t>
            </a:r>
            <a:endParaRPr lang="en-GB" dirty="0">
              <a:latin typeface="Amasis MT Pro Black"/>
            </a:endParaRPr>
          </a:p>
        </p:txBody>
      </p:sp>
    </p:spTree>
    <p:extLst>
      <p:ext uri="{BB962C8B-B14F-4D97-AF65-F5344CB8AC3E}">
        <p14:creationId xmlns:p14="http://schemas.microsoft.com/office/powerpoint/2010/main" val="3998576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4BE4E38-AB75-4A26-BFD7-66698C0F6A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3784600" cy="512762"/>
          </a:xfrm>
        </p:spPr>
        <p:txBody>
          <a:bodyPr/>
          <a:lstStyle/>
          <a:p>
            <a:r>
              <a:rPr lang="en-GB" b="1" dirty="0"/>
              <a:t>Laura morrissey John</a:t>
            </a:r>
          </a:p>
        </p:txBody>
      </p:sp>
      <p:pic>
        <p:nvPicPr>
          <p:cNvPr id="5" name="Picture 4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771B3672-87A9-4DCD-9E5A-184BB7C618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8738" y="520700"/>
            <a:ext cx="3501062" cy="5435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1965A9-4C7D-47D6-A7A9-DBFB2F3363A5}"/>
              </a:ext>
            </a:extLst>
          </p:cNvPr>
          <p:cNvSpPr txBox="1"/>
          <p:nvPr/>
        </p:nvSpPr>
        <p:spPr>
          <a:xfrm>
            <a:off x="5058738" y="6039348"/>
            <a:ext cx="356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Matters,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NYP.Org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(2022).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913BB0-0A78-4B22-879D-7B19D84DE016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188403" y="2240801"/>
            <a:ext cx="4921135" cy="1053579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600" dirty="0">
                <a:latin typeface="Bauhaus 93" panose="04030905020B02020C02" pitchFamily="82" charset="0"/>
              </a:rPr>
              <a:t>Coronavirus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3338" y="88547"/>
            <a:ext cx="3210171" cy="6411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574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011A6-02E0-4289-9233-4E42291D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we already know about Coronavirus (Covid-19)</a:t>
            </a:r>
          </a:p>
        </p:txBody>
      </p:sp>
      <p:pic>
        <p:nvPicPr>
          <p:cNvPr id="5" name="Content Placeholder 4" descr="A picture containing person, outdoor, street, cellphone&#10;&#10;Description automatically generated">
            <a:extLst>
              <a:ext uri="{FF2B5EF4-FFF2-40B4-BE49-F238E27FC236}">
                <a16:creationId xmlns:a16="http://schemas.microsoft.com/office/drawing/2014/main" id="{742E9A4C-720C-41BA-B9F2-5B472F7D41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04922" y="1582219"/>
            <a:ext cx="4572001" cy="318498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3668BD-2703-47AB-B6B0-9C65F3E01676}"/>
              </a:ext>
            </a:extLst>
          </p:cNvPr>
          <p:cNvSpPr txBox="1"/>
          <p:nvPr/>
        </p:nvSpPr>
        <p:spPr>
          <a:xfrm>
            <a:off x="8137134" y="4767207"/>
            <a:ext cx="2784295" cy="369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BBC.co.uk,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(2020).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44159-2EA0-4FBE-87CA-5C97A7EBF210}"/>
              </a:ext>
            </a:extLst>
          </p:cNvPr>
          <p:cNvSpPr txBox="1"/>
          <p:nvPr/>
        </p:nvSpPr>
        <p:spPr>
          <a:xfrm>
            <a:off x="277402" y="1777429"/>
            <a:ext cx="6904238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Coronavirus (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Covid-19)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has been present within the UK since start of 2020.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Highly Infectious.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Lockdown- March 2020 impacted on the lives of people globally.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 on economy and Jobs.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Strain on NHS.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0A0347-3179-433F-9A96-BF8E01723BD2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14684730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2EFBA-1AC6-4A79-8160-F8575E4F6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HOW has it Impacted on our young people?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6DB3F-181E-4B69-9C3D-6D7573176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2770"/>
            <a:ext cx="4884505" cy="405829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lives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POVERTY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Youth, 2021). </a:t>
            </a:r>
          </a:p>
        </p:txBody>
      </p:sp>
      <p:pic>
        <p:nvPicPr>
          <p:cNvPr id="6" name="Picture 5" descr="A picture containing tree, outdoor, person&#10;&#10;Description automatically generated">
            <a:extLst>
              <a:ext uri="{FF2B5EF4-FFF2-40B4-BE49-F238E27FC236}">
                <a16:creationId xmlns:a16="http://schemas.microsoft.com/office/drawing/2014/main" id="{903DEBCC-C864-45F2-A46B-108260CDA32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9951" y="1458930"/>
            <a:ext cx="7089168" cy="31952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E52F54-D598-49FD-BCB8-E11B622D24BC}"/>
              </a:ext>
            </a:extLst>
          </p:cNvPr>
          <p:cNvSpPr txBox="1"/>
          <p:nvPr/>
        </p:nvSpPr>
        <p:spPr>
          <a:xfrm>
            <a:off x="7396261" y="4654193"/>
            <a:ext cx="456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Glasgow, (2020).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82EFA8-2E55-4C78-919D-5B05503319AD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5474861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7EF74-618D-4DE3-90BC-3E187B6F3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Children’s Rights and Poverty</a:t>
            </a:r>
            <a:r>
              <a:rPr lang="en-GB" b="1" u="sng" dirty="0"/>
              <a:t>. </a:t>
            </a:r>
          </a:p>
        </p:txBody>
      </p:sp>
      <p:pic>
        <p:nvPicPr>
          <p:cNvPr id="5" name="Content Placeholder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5547B1E2-1E22-4917-AC71-1A0960361D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62410"/>
            <a:ext cx="4644997" cy="265547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45B39B-EABF-4AE8-98E8-75ED136AE732}"/>
              </a:ext>
            </a:extLst>
          </p:cNvPr>
          <p:cNvSpPr txBox="1"/>
          <p:nvPr/>
        </p:nvSpPr>
        <p:spPr>
          <a:xfrm>
            <a:off x="1058238" y="4417888"/>
            <a:ext cx="4366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CYPCS.Org.UK, (2020). 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1FEFBB55-948B-4E48-97C8-7E66EF084E1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279" y="1479480"/>
            <a:ext cx="4644997" cy="3164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F6C9B89-4F9F-484B-AC50-B5CC6D51E75E}"/>
              </a:ext>
            </a:extLst>
          </p:cNvPr>
          <p:cNvSpPr txBox="1"/>
          <p:nvPr/>
        </p:nvSpPr>
        <p:spPr>
          <a:xfrm>
            <a:off x="838200" y="5167901"/>
            <a:ext cx="1107982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i="1">
                <a:latin typeface="Arial" panose="020B0604020202020204" pitchFamily="34" charset="0"/>
                <a:cs typeface="Arial" panose="020B0604020202020204" pitchFamily="34" charset="0"/>
              </a:rPr>
              <a:t>UNCRC (1989) </a:t>
            </a: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Children’s Rights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the Poverty ‘pledge’.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Article 24: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‘’Health and Health Services’’.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AA6E58-B529-4C48-8641-014D17DE3392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1334444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52CE6-D47C-4E63-B7C7-FDFE5782D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100"/>
            <a:ext cx="10515600" cy="1145176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Statistics and Facts </a:t>
            </a:r>
          </a:p>
        </p:txBody>
      </p:sp>
      <p:pic>
        <p:nvPicPr>
          <p:cNvPr id="6" name="Content Placeholder 5" descr="A picture containing ground, person&#10;&#10;Description automatically generated">
            <a:extLst>
              <a:ext uri="{FF2B5EF4-FFF2-40B4-BE49-F238E27FC236}">
                <a16:creationId xmlns:a16="http://schemas.microsoft.com/office/drawing/2014/main" id="{ABE1B7EB-CA5B-4497-BBE3-BF914D658B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957" y="1387011"/>
            <a:ext cx="3996647" cy="271237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55C85D-F79E-467E-96BB-98E1E93C9911}"/>
              </a:ext>
            </a:extLst>
          </p:cNvPr>
          <p:cNvSpPr txBox="1"/>
          <p:nvPr/>
        </p:nvSpPr>
        <p:spPr>
          <a:xfrm>
            <a:off x="8784405" y="3842534"/>
            <a:ext cx="25693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Telegraph (2020).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7FA6B3-B9D8-41DF-8121-B209755DC29E}"/>
              </a:ext>
            </a:extLst>
          </p:cNvPr>
          <p:cNvSpPr txBox="1"/>
          <p:nvPr/>
        </p:nvSpPr>
        <p:spPr>
          <a:xfrm>
            <a:off x="328773" y="1387011"/>
            <a:ext cx="702838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Child Poverty Action Group (CPAG, 2020).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4.3 Million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living in Poverty in the UK between 2019/2020.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49%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from lone parent homes are living in poverty.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out of 10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families struggle to cover the costs of basic essentials like food and clothing.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56%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Low income families in 2020 experienced physical and mental illness as a result of the pandemic and living in poverty.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200,000</a:t>
            </a: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people moved BACK into poverty since the start of the pandemic in March 2020.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(IPPR, 2020).</a:t>
            </a:r>
          </a:p>
        </p:txBody>
      </p:sp>
      <p:pic>
        <p:nvPicPr>
          <p:cNvPr id="13" name="Picture 1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667B1AB6-A1FD-4B21-8783-BF8A49158A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0957" y="4695291"/>
            <a:ext cx="3822843" cy="147578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83D2C5-9308-40E9-AC9A-BE70604D5497}"/>
              </a:ext>
            </a:extLst>
          </p:cNvPr>
          <p:cNvSpPr txBox="1"/>
          <p:nvPr/>
        </p:nvSpPr>
        <p:spPr>
          <a:xfrm>
            <a:off x="8835347" y="6268446"/>
            <a:ext cx="3766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Release.Org.Uk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(2020).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C9D7FE-C483-48E9-AF73-05A423A8CB63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2155110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9B74E-D07B-498A-8B52-6BC12458E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586" y="313754"/>
            <a:ext cx="10515600" cy="1325563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The Role of Youth Work.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C53C1-0B16-4308-9FCA-1A087C0E5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7560"/>
            <a:ext cx="11028452" cy="526036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Occupational Standards for youth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(CLD Standards Council, 2019)</a:t>
            </a:r>
          </a:p>
          <a:p>
            <a:r>
              <a:rPr lang="en-GB" sz="2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Area 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Promoting Young people’s rights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Safeguarding young people.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Protect them from adversity.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Ensuring young people are thriving.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Youth work Strategy for Wales, 2019).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Protection from abuse and neglect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(ETS Wales, 2012). </a:t>
            </a:r>
          </a:p>
        </p:txBody>
      </p:sp>
      <p:pic>
        <p:nvPicPr>
          <p:cNvPr id="5" name="Picture 4" descr="A blue and pink logo&#10;&#10;Description automatically generated with low confidence">
            <a:extLst>
              <a:ext uri="{FF2B5EF4-FFF2-40B4-BE49-F238E27FC236}">
                <a16:creationId xmlns:a16="http://schemas.microsoft.com/office/drawing/2014/main" id="{D15FFB59-F76D-4B9E-B554-2C516A2A03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6702" y="1284270"/>
            <a:ext cx="4521486" cy="20967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653E25-9862-4C8B-AD6F-0D83F0D546D7}"/>
              </a:ext>
            </a:extLst>
          </p:cNvPr>
          <p:cNvSpPr txBox="1"/>
          <p:nvPr/>
        </p:nvSpPr>
        <p:spPr>
          <a:xfrm>
            <a:off x="8507004" y="3429000"/>
            <a:ext cx="26301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YouthlinkScotland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(2019).</a:t>
            </a:r>
          </a:p>
        </p:txBody>
      </p:sp>
      <p:pic>
        <p:nvPicPr>
          <p:cNvPr id="8" name="Picture 7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93AE6F5E-B6BB-4180-8C00-59FCF821C3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6700" y="4122365"/>
            <a:ext cx="4521485" cy="21907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4B8678-B848-4159-8F33-1D3CEA03602C}"/>
              </a:ext>
            </a:extLst>
          </p:cNvPr>
          <p:cNvSpPr txBox="1"/>
          <p:nvPr/>
        </p:nvSpPr>
        <p:spPr>
          <a:xfrm>
            <a:off x="9457362" y="6250602"/>
            <a:ext cx="2203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Gov. Wales, (2019).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8D50FF-D261-4EB7-942D-3D914C8324E2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4078504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F0E7F-2061-4083-BECB-13C658F80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Impact of Coronavirus on youth provision.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B7FE8-C3E8-4681-B99A-A2F712919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175643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delivery of youth work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dependent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 funding.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Funding Impacted further on economy shutdown 2020.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 people unable to engage in Youth work and Youth workers throughout pandemic.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Implications on receiving proper advice and support to help with Poverty related issues.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76ECE3-5DB6-4151-AECB-13CBE48E054B}"/>
              </a:ext>
            </a:extLst>
          </p:cNvPr>
          <p:cNvSpPr txBox="1"/>
          <p:nvPr/>
        </p:nvSpPr>
        <p:spPr>
          <a:xfrm>
            <a:off x="8116584" y="1690688"/>
            <a:ext cx="3955551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Pledge Of spending </a:t>
            </a: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£500M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 youth service in 2019.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(Worrall, 2021).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£30M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promised to be distributed in 2021 to councils.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(Lepper, 2022).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Covid-19 still widens attainment gap for disadvantaged young people.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(Joseph Rowntree Foundation,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86AB6C-31FE-494F-A023-A7B7FE681A10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39879675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EE7A8-6D2B-4B1F-BCC5-C813839BB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Youth Work: Supporting Our Youth</a:t>
            </a:r>
            <a:r>
              <a:rPr lang="en-GB" dirty="0"/>
              <a:t>.</a:t>
            </a:r>
          </a:p>
        </p:txBody>
      </p:sp>
      <p:pic>
        <p:nvPicPr>
          <p:cNvPr id="5" name="Content Placeholder 4" descr="A picture containing text, clipart, businesscard&#10;&#10;Description automatically generated">
            <a:extLst>
              <a:ext uri="{FF2B5EF4-FFF2-40B4-BE49-F238E27FC236}">
                <a16:creationId xmlns:a16="http://schemas.microsoft.com/office/drawing/2014/main" id="{72253AC2-805D-4A5C-81A0-DE464CD8BF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94" y="1690688"/>
            <a:ext cx="3028950" cy="34463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FA7B6B-9A17-4299-B089-0025D632F57E}"/>
              </a:ext>
            </a:extLst>
          </p:cNvPr>
          <p:cNvSpPr txBox="1"/>
          <p:nvPr/>
        </p:nvSpPr>
        <p:spPr>
          <a:xfrm>
            <a:off x="838200" y="5137079"/>
            <a:ext cx="2439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CSWGroup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449AC6-3704-4B96-B4F6-C7723303FDC5}"/>
              </a:ext>
            </a:extLst>
          </p:cNvPr>
          <p:cNvSpPr txBox="1"/>
          <p:nvPr/>
        </p:nvSpPr>
        <p:spPr>
          <a:xfrm>
            <a:off x="3667874" y="1520575"/>
            <a:ext cx="830151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‘Re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-invent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’ Youth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Voluntary participation and engagement in new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Focus on sustainable development and growing own foods.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young people are up to date with new sources of funding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Free school meals and pupil development grants.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Inclusive to all.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Young people finding their voice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(Links to the five pillars of youth work, CWYVS, 2018).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E9CF95-0CD3-48BD-B1DB-47134BB0DEBB}"/>
              </a:ext>
            </a:extLst>
          </p:cNvPr>
          <p:cNvSpPr txBox="1"/>
          <p:nvPr/>
        </p:nvSpPr>
        <p:spPr>
          <a:xfrm>
            <a:off x="616449" y="6472180"/>
            <a:ext cx="2393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Laura Morrissey John</a:t>
            </a:r>
          </a:p>
        </p:txBody>
      </p:sp>
    </p:spTree>
    <p:extLst>
      <p:ext uri="{BB962C8B-B14F-4D97-AF65-F5344CB8AC3E}">
        <p14:creationId xmlns:p14="http://schemas.microsoft.com/office/powerpoint/2010/main" val="14522889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C805-1DF3-480C-9305-01F6F22EA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latin typeface="Arial"/>
                <a:cs typeface="Calibri Light"/>
              </a:rPr>
              <a:t>Conclusion/Summary </a:t>
            </a:r>
            <a:endParaRPr lang="en-GB" b="1" u="sng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7535E-44FA-4898-98B2-2B91C0132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489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latin typeface="Arial"/>
                <a:cs typeface="Calibri"/>
              </a:rPr>
              <a:t>Poverty in Contemporary Society and the link to topics covered. </a:t>
            </a:r>
          </a:p>
          <a:p>
            <a:r>
              <a:rPr lang="en-GB" sz="3200" dirty="0">
                <a:latin typeface="Arial"/>
                <a:cs typeface="Calibri"/>
              </a:rPr>
              <a:t>How youth work supports at risk young people and the link to youth work policy. </a:t>
            </a:r>
          </a:p>
          <a:p>
            <a:r>
              <a:rPr lang="en-GB" sz="3200" dirty="0">
                <a:latin typeface="Arial"/>
                <a:cs typeface="Calibri"/>
              </a:rPr>
              <a:t>Support and advice for parents/ caregivers.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4" name="Picture 4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0CB55E-9750-4DD6-B633-5A3B5E7F9C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4437063"/>
            <a:ext cx="7962900" cy="2136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520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03E04-7999-4172-BF07-CB66304A13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46841"/>
          </a:xfrm>
        </p:spPr>
        <p:txBody>
          <a:bodyPr>
            <a:no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Helplines and Advice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6E2E8-441F-4CE9-A88C-92D19A8DB7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469204"/>
            <a:ext cx="4044593" cy="3421295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Aceawarewales.com</a:t>
            </a:r>
            <a:endParaRPr lang="en-GB" sz="2000" b="1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100000"/>
              </a:lnSpc>
              <a:spcAft>
                <a:spcPts val="800"/>
              </a:spcAft>
            </a:pPr>
            <a:r>
              <a:rPr lang="en-GB" sz="20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Barod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0808 808 2234</a:t>
            </a:r>
            <a:endParaRPr lang="en-GB" sz="2000" b="1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Bullying UK- </a:t>
            </a:r>
            <a:r>
              <a:rPr lang="en-GB" sz="2000" b="1" dirty="0">
                <a:solidFill>
                  <a:srgbClr val="2E74B5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0808 800 2222</a:t>
            </a:r>
            <a:endParaRPr lang="en-GB" sz="2000" b="1" dirty="0">
              <a:solidFill>
                <a:srgbClr val="2E74B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Carers UK-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0808 808 7777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Childine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0800 1111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Cruse Bereavement Care-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0808 800 2222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E2D480-E2B7-4384-9340-263B82B22DA3}"/>
              </a:ext>
            </a:extLst>
          </p:cNvPr>
          <p:cNvSpPr txBox="1"/>
          <p:nvPr/>
        </p:nvSpPr>
        <p:spPr>
          <a:xfrm>
            <a:off x="5671335" y="1469204"/>
            <a:ext cx="5455577" cy="4158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EntitledTo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08003285644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Family Lives-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0808 800 2222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Healthystart-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0300 330 7010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Mind.Org</a:t>
            </a: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0300 123 3393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NHS- CAHMS-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03300 245 321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NSPCC-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08088005000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or 18 and under-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0800 1111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Poblgroup</a:t>
            </a: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07854 197 663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Runaway helpline call or text </a:t>
            </a:r>
            <a:r>
              <a:rPr lang="en-GB" sz="20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116000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D62137AC-C76D-4CD1-9D07-3BD2F584B0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259" y="4695290"/>
            <a:ext cx="3808288" cy="1869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4062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06CC9-8B51-44BB-A1DD-03CAFDDDD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6306"/>
            <a:ext cx="10515600" cy="5940657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Services for Young people-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0300 123 7538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Shelter Cymru-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08000 495 495 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stem4.org.uk -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07857 388 295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Stop it now-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0808 100 0900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finance Wales –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0300 200 4050 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2F2E4E-422B-4B8E-A910-6907DE6D3064}"/>
              </a:ext>
            </a:extLst>
          </p:cNvPr>
          <p:cNvSpPr txBox="1"/>
          <p:nvPr/>
        </p:nvSpPr>
        <p:spPr>
          <a:xfrm>
            <a:off x="6729574" y="2866490"/>
            <a:ext cx="5065160" cy="27674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Taith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0300 300 7000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Mix- Text THEMIX to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85258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Turn2us benefits help –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0808 802 2000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Unicef.org-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0300 330 5580 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Universal credit helpline-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0800 328 5644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Young Minds-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0808 8025544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Victim Support –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0845 30 30 900 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E1FE07-5B3D-4B8F-B059-905FBA9726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074" y="236306"/>
            <a:ext cx="5137079" cy="1880412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64F8DF1-7E34-49BD-85F9-B883133CEB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074" y="236306"/>
            <a:ext cx="4942725" cy="1880412"/>
          </a:xfrm>
          <a:prstGeom prst="rect">
            <a:avLst/>
          </a:prstGeom>
        </p:spPr>
      </p:pic>
      <p:pic>
        <p:nvPicPr>
          <p:cNvPr id="17" name="Picture 16" descr="Text, whiteboard&#10;&#10;Description automatically generated">
            <a:extLst>
              <a:ext uri="{FF2B5EF4-FFF2-40B4-BE49-F238E27FC236}">
                <a16:creationId xmlns:a16="http://schemas.microsoft.com/office/drawing/2014/main" id="{B4674360-61B4-4C79-A0F8-6AA224354C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2929312"/>
            <a:ext cx="4624226" cy="1876425"/>
          </a:xfrm>
          <a:prstGeom prst="rect">
            <a:avLst/>
          </a:prstGeom>
        </p:spPr>
      </p:pic>
      <p:pic>
        <p:nvPicPr>
          <p:cNvPr id="20" name="Picture 19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B9E918A-AAB4-48C8-AB3A-85C37E2FA8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916" y="4665351"/>
            <a:ext cx="4859676" cy="169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4265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5EAA8B2D-E221-4B7A-83DA-2538B6D556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6571" y="145143"/>
            <a:ext cx="9361715" cy="671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505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27F0FEAB-2C7D-4E5A-BC53-609C157A22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43" y="159658"/>
            <a:ext cx="11393714" cy="6698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047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49EBB542-591A-436D-BC23-22AE747F2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14" y="391887"/>
            <a:ext cx="10522857" cy="6023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8814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13B5CC44-7E6F-4B43-AC48-DF92DE3EE2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" y="348343"/>
            <a:ext cx="11234057" cy="6328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2683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CCAFB526-9191-4F86-86FB-27EAC81E9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742" y="311031"/>
            <a:ext cx="10929258" cy="622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218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F9D8AD2C-B4BA-45FB-9FF1-D525007605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343" y="203200"/>
            <a:ext cx="11742057" cy="665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0175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letter&#10;&#10;Description automatically generated">
            <a:extLst>
              <a:ext uri="{FF2B5EF4-FFF2-40B4-BE49-F238E27FC236}">
                <a16:creationId xmlns:a16="http://schemas.microsoft.com/office/drawing/2014/main" id="{34D43894-5640-44E9-B60D-C0A707D64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85"/>
            <a:ext cx="11988800" cy="654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0377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0759A-208D-4139-96FD-2CA79B012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460500"/>
          </a:xfrm>
        </p:spPr>
        <p:txBody>
          <a:bodyPr>
            <a:normAutofit/>
          </a:bodyPr>
          <a:lstStyle/>
          <a:p>
            <a:br>
              <a:rPr lang="en-US" sz="27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7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for Leaflet – LAURA </a:t>
            </a:r>
            <a:b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25A0F-615A-4A52-ABC5-185470B0B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1320"/>
              </a:spcAft>
            </a:pPr>
            <a:endParaRPr lang="en-GB" sz="1800" b="1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GOV.WALES. 2021.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Review of Adverse Childhood Experiences (ACE) policy: report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&lt;https://gov.wales/&gt; [Accessed 19 February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Independent Food Aid Network UK. 2022.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IFAN- In the News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&lt;https://www.foodaidnetwork.org.uk/&gt; [Accessed 19 February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IPPR .org. 2020.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1.1 million more people face poverty at end of 2020 as a result of coronavirus pandemic, finds IPPR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&lt;https://www.ippr.org/&gt; [Accessed 19 February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6847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7EE59F-3EEA-4415-866C-F2A6F5CC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7128"/>
            <a:ext cx="10412002" cy="5909835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NIHR Evidence. 2021. 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NIHR Evidence - Informative and accessible health and care research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&lt;https://evidence.nihr.ac.uk/&gt; [Accessed 19 February 2022].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Trussell Trust. 2020. 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Food banks report record spike in need as coalition of anti-poverty charities call for strong lifeline to be thrown to anyone who needs it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&lt;https://www.trusselltrust.org/get-help/find-a-foodbank/&gt; [Accessed 19 February 2022].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3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Unicef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UK. 1989. 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Us - </a:t>
            </a:r>
            <a:r>
              <a:rPr lang="en-US" sz="38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Unicef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UK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&lt;https://www.unicef.org.uk/about-unicef-uk/&gt; [Accessed 19 February 2022].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Www2.nphs.wales.nhs.uk. 2015. 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Adverse Childhood Experiences (ACE) study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&lt;https://www2.nphs.wales.nhs.uk/&gt; [Accessed 19 February 2022].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YoungMinds.org. 2021. </a:t>
            </a:r>
            <a:r>
              <a:rPr lang="en-US" sz="3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Addressing Trauma and Adversity</a:t>
            </a:r>
            <a:r>
              <a:rPr lang="en-US" sz="3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&lt;https://www.youngminds.org.uk/&gt; [Accessed 19 February 2022].</a:t>
            </a:r>
            <a:endParaRPr lang="en-GB" sz="3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56281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C2478-67B5-4809-A144-978E4109C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201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Verbal 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8EA89-74E8-4EDA-8781-7BAB46568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4126"/>
            <a:ext cx="10515600" cy="57843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Banks, S., 2010.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Ethical Issues in Youth Work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2nd ed. Abingdon, </a:t>
            </a:r>
            <a:r>
              <a:rPr lang="en-US" sz="2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oxon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Taylor and Francis, pp.168, 178,179.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Batsleer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US" sz="2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Beever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De St Croix, T., Jones, K., McVeigh, J., Smith, C. and Amin, H., 2020.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Home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Youth &amp; Policy. Available at: &lt;https://www.youthandpolicy.org/&gt; [Accessed 7 March 2022].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Children's and Young People's Centre for Justice. 2021.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is Human Rights work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&lt;https://www.cycj.org.uk/&gt; [Accessed 7 March 2022].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Coleman, J., 2011.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nature of adolescence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4th ed. New York, NY: Routledge, pp.220,202,203,204.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Harrison, R. and Wise, C., 2008.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Working with young people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1st ed. Los Angeles: Sage, p.25.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8310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C4473-BFB3-4BB6-973A-3FCCFA49E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21240"/>
            <a:ext cx="10515600" cy="643675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Jeffs, T., 2010.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practice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1st ed. Basingstoke: Palgrave Macmillan, pp.15,74.</a:t>
            </a:r>
            <a:endParaRPr lang="en-GB" sz="2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Youth Agency. 2004.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Ethical Conduct in youth work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&lt;https://static.nya.org.uk/&gt; [Accessed 7 March 2022].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Osbourn, J., 2021.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From Isolation to community : youth work in the covid era and beyond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1st ed. Glasgow: Issachar Press, </a:t>
            </a:r>
            <a:r>
              <a:rPr lang="en-US" sz="2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pp.v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1, 9.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piper, C., 2008.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Investing in children: Policy, Law and practice in </a:t>
            </a:r>
            <a:r>
              <a:rPr lang="en-US" sz="2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cotect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1st ed. London: Routledge, p.112.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sz="2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Sapin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2013. </a:t>
            </a:r>
            <a:r>
              <a:rPr lang="en-US" sz="2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Essential skills for youth work practice</a:t>
            </a:r>
            <a:r>
              <a:rPr lang="en-US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2nd ed. Los Angeles, Calif.: SAGE, p.20.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0179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17098" y="846974"/>
            <a:ext cx="11820902" cy="543190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T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CCFFFF"/>
                </a:solidFill>
                <a:latin typeface="Bauhaus 93" panose="04030905020B02020C02" pitchFamily="82" charset="0"/>
              </a:rPr>
              <a:t>h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a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n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99FF"/>
                </a:solidFill>
                <a:latin typeface="Bauhaus 93" panose="04030905020B02020C02" pitchFamily="82" charset="0"/>
              </a:rPr>
              <a:t>k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 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CCFF66"/>
                </a:solidFill>
                <a:latin typeface="Bauhaus 93" panose="04030905020B02020C02" pitchFamily="82" charset="0"/>
              </a:rPr>
              <a:t>Y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FF00"/>
                </a:solidFill>
                <a:latin typeface="Bauhaus 93" panose="04030905020B02020C02" pitchFamily="82" charset="0"/>
              </a:rPr>
              <a:t>o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u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 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F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o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C000"/>
                </a:solidFill>
                <a:latin typeface="Bauhaus 93" panose="04030905020B02020C02" pitchFamily="82" charset="0"/>
              </a:rPr>
              <a:t>r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Bauhaus 93" panose="04030905020B02020C02" pitchFamily="82" charset="0"/>
              </a:rPr>
              <a:t> 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99FF"/>
                </a:solidFill>
                <a:latin typeface="Bauhaus 93" panose="04030905020B02020C02" pitchFamily="82" charset="0"/>
              </a:rPr>
              <a:t>L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Bauhaus 93" panose="04030905020B02020C02" pitchFamily="82" charset="0"/>
              </a:rPr>
              <a:t>i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00B0F0"/>
                </a:solidFill>
                <a:latin typeface="Bauhaus 93" panose="04030905020B02020C02" pitchFamily="82" charset="0"/>
              </a:rPr>
              <a:t>s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CCFFFF"/>
                </a:solidFill>
                <a:latin typeface="Bauhaus 93" panose="04030905020B02020C02" pitchFamily="82" charset="0"/>
              </a:rPr>
              <a:t>t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tx2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e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  <a:latin typeface="Bauhaus 93" panose="04030905020B02020C02" pitchFamily="82" charset="0"/>
              </a:rPr>
              <a:t>n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chemeClr val="accent1">
                    <a:lumMod val="75000"/>
                  </a:schemeClr>
                </a:solidFill>
                <a:latin typeface="Bauhaus 93" panose="04030905020B02020C02" pitchFamily="82" charset="0"/>
              </a:rPr>
              <a:t>i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FF99FF"/>
                </a:solidFill>
                <a:latin typeface="Bauhaus 93" panose="04030905020B02020C02" pitchFamily="82" charset="0"/>
              </a:rPr>
              <a:t>n</a:t>
            </a:r>
            <a:r>
              <a:rPr lang="en-GB" sz="16600" dirty="0">
                <a:ln w="38100">
                  <a:solidFill>
                    <a:schemeClr val="tx1"/>
                  </a:solidFill>
                </a:ln>
                <a:solidFill>
                  <a:srgbClr val="00B050"/>
                </a:solidFill>
                <a:latin typeface="Bauhaus 93" panose="04030905020B02020C02" pitchFamily="82" charset="0"/>
              </a:rPr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4102180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10334</TotalTime>
  <Words>2081</Words>
  <Application>Microsoft Office PowerPoint</Application>
  <PresentationFormat>Widescreen</PresentationFormat>
  <Paragraphs>249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Amasis MT Pro Black</vt:lpstr>
      <vt:lpstr>Arial</vt:lpstr>
      <vt:lpstr>Bauhaus 93</vt:lpstr>
      <vt:lpstr>Calibri</vt:lpstr>
      <vt:lpstr>Calibri Light</vt:lpstr>
      <vt:lpstr>Office Theme</vt:lpstr>
      <vt:lpstr>Office Theme</vt:lpstr>
      <vt:lpstr>office theme</vt:lpstr>
      <vt:lpstr>POVERTY</vt:lpstr>
      <vt:lpstr>PowerPoint Presentation</vt:lpstr>
      <vt:lpstr>What are Adverse Childhood  Experiences (ACE's)?  </vt:lpstr>
      <vt:lpstr>        Types of Ace’s and Trauma</vt:lpstr>
      <vt:lpstr>TOXIC STRESS </vt:lpstr>
      <vt:lpstr>                                                              The Ace Pyramid- (CDC, 2022)</vt:lpstr>
      <vt:lpstr>PowerPoint Presentation</vt:lpstr>
      <vt:lpstr>             The Role of Youth Work</vt:lpstr>
      <vt:lpstr>PowerPoint Presentation</vt:lpstr>
      <vt:lpstr>Poverty, ACE’s and Youth Work. Making the link.</vt:lpstr>
      <vt:lpstr>Youth Work: Supporting our youth</vt:lpstr>
      <vt:lpstr>PowerPoint Presentation</vt:lpstr>
      <vt:lpstr>What we already know about Coronavirus (Covid-19)</vt:lpstr>
      <vt:lpstr>HOW has it Impacted on our young people?</vt:lpstr>
      <vt:lpstr>Children’s Rights and Poverty. </vt:lpstr>
      <vt:lpstr>Statistics and Facts </vt:lpstr>
      <vt:lpstr>The Role of Youth Work. </vt:lpstr>
      <vt:lpstr>Impact of Coronavirus on youth provision.</vt:lpstr>
      <vt:lpstr>Youth Work: Supporting Our Youth.</vt:lpstr>
      <vt:lpstr>Conclusion/Summary </vt:lpstr>
      <vt:lpstr>Helplines and Advice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References for Leaflet – LAURA  </vt:lpstr>
      <vt:lpstr>PowerPoint Presentation</vt:lpstr>
      <vt:lpstr>Verbal Reference List 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POVERTY</dc:title>
  <dc:creator>Ashlie Day</dc:creator>
  <cp:lastModifiedBy>laura morrissey john</cp:lastModifiedBy>
  <cp:revision>136</cp:revision>
  <dcterms:created xsi:type="dcterms:W3CDTF">2022-02-03T23:58:12Z</dcterms:created>
  <dcterms:modified xsi:type="dcterms:W3CDTF">2022-03-07T12:40:33Z</dcterms:modified>
</cp:coreProperties>
</file>