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2" r:id="rId1"/>
  </p:sldMasterIdLst>
  <p:notesMasterIdLst>
    <p:notesMasterId r:id="rId14"/>
  </p:notesMasterIdLst>
  <p:sldIdLst>
    <p:sldId id="269" r:id="rId2"/>
    <p:sldId id="256" r:id="rId3"/>
    <p:sldId id="267" r:id="rId4"/>
    <p:sldId id="258" r:id="rId5"/>
    <p:sldId id="259" r:id="rId6"/>
    <p:sldId id="260" r:id="rId7"/>
    <p:sldId id="261" r:id="rId8"/>
    <p:sldId id="262" r:id="rId9"/>
    <p:sldId id="263" r:id="rId10"/>
    <p:sldId id="264" r:id="rId11"/>
    <p:sldId id="266"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E4B9B2C5-DD44-42AF-90AD-1A6BC42E814B}">
          <p14:sldIdLst>
            <p14:sldId id="269"/>
            <p14:sldId id="256"/>
            <p14:sldId id="267"/>
            <p14:sldId id="258"/>
            <p14:sldId id="259"/>
            <p14:sldId id="260"/>
            <p14:sldId id="261"/>
            <p14:sldId id="262"/>
            <p14:sldId id="263"/>
            <p14:sldId id="264"/>
            <p14:sldId id="266"/>
            <p14:sldId id="26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59" autoAdjust="0"/>
    <p:restoredTop sz="92564" autoAdjust="0"/>
  </p:normalViewPr>
  <p:slideViewPr>
    <p:cSldViewPr snapToGrid="0">
      <p:cViewPr varScale="1">
        <p:scale>
          <a:sx n="55" d="100"/>
          <a:sy n="55" d="100"/>
        </p:scale>
        <p:origin x="624" y="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B3CBC2-443F-4771-AEED-9C6119179342}" type="datetimeFigureOut">
              <a:rPr lang="en-GB" smtClean="0"/>
              <a:t>21/11/2022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D799A9-EEF1-4F1A-AE7D-3EB78F3C01FE}" type="slidenum">
              <a:rPr lang="en-GB" smtClean="0"/>
              <a:t>‹#›</a:t>
            </a:fld>
            <a:endParaRPr lang="en-GB"/>
          </a:p>
        </p:txBody>
      </p:sp>
    </p:spTree>
    <p:extLst>
      <p:ext uri="{BB962C8B-B14F-4D97-AF65-F5344CB8AC3E}">
        <p14:creationId xmlns:p14="http://schemas.microsoft.com/office/powerpoint/2010/main" val="7689309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D799A9-EEF1-4F1A-AE7D-3EB78F3C01FE}" type="slidenum">
              <a:rPr lang="en-GB" smtClean="0"/>
              <a:t>3</a:t>
            </a:fld>
            <a:endParaRPr lang="en-GB"/>
          </a:p>
        </p:txBody>
      </p:sp>
    </p:spTree>
    <p:extLst>
      <p:ext uri="{BB962C8B-B14F-4D97-AF65-F5344CB8AC3E}">
        <p14:creationId xmlns:p14="http://schemas.microsoft.com/office/powerpoint/2010/main" val="1383237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5D799A9-EEF1-4F1A-AE7D-3EB78F3C01FE}" type="slidenum">
              <a:rPr lang="en-GB" smtClean="0"/>
              <a:t>4</a:t>
            </a:fld>
            <a:endParaRPr lang="en-GB"/>
          </a:p>
        </p:txBody>
      </p:sp>
    </p:spTree>
    <p:extLst>
      <p:ext uri="{BB962C8B-B14F-4D97-AF65-F5344CB8AC3E}">
        <p14:creationId xmlns:p14="http://schemas.microsoft.com/office/powerpoint/2010/main" val="35311014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5D799A9-EEF1-4F1A-AE7D-3EB78F3C01FE}" type="slidenum">
              <a:rPr lang="en-GB" smtClean="0"/>
              <a:t>5</a:t>
            </a:fld>
            <a:endParaRPr lang="en-GB"/>
          </a:p>
        </p:txBody>
      </p:sp>
    </p:spTree>
    <p:extLst>
      <p:ext uri="{BB962C8B-B14F-4D97-AF65-F5344CB8AC3E}">
        <p14:creationId xmlns:p14="http://schemas.microsoft.com/office/powerpoint/2010/main" val="26589398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Diversity and Inclusion in the Flexible Workplace</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Inclusion and diversity are related ideas that represent the situations in which individuals from various backgrounds may come together and collaborate for a collective purpose. Statistics show that workplaces that make diversity and inclusion a top priority have a lower turnover rate, more employee satisfaction, and higher productivity (Cook et al., 2021). Increasing diversity and inclusion in the workplace has been shown to boost productivity, new ideas, and creativity. Workers from a wide range of backgrounds and experiences may bring fresh eyes to any given company's challenges. It provides a shot of energy, joy, and dedication. However, organisations must be flexible if they want to boost diversity.</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5D799A9-EEF1-4F1A-AE7D-3EB78F3C01FE}" type="slidenum">
              <a:rPr lang="en-GB" smtClean="0"/>
              <a:t>6</a:t>
            </a:fld>
            <a:endParaRPr lang="en-GB"/>
          </a:p>
        </p:txBody>
      </p:sp>
    </p:spTree>
    <p:extLst>
      <p:ext uri="{BB962C8B-B14F-4D97-AF65-F5344CB8AC3E}">
        <p14:creationId xmlns:p14="http://schemas.microsoft.com/office/powerpoint/2010/main" val="22682977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Aft>
                <a:spcPts val="800"/>
              </a:spcAft>
            </a:pP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5D799A9-EEF1-4F1A-AE7D-3EB78F3C01FE}" type="slidenum">
              <a:rPr lang="en-GB" smtClean="0"/>
              <a:t>7</a:t>
            </a:fld>
            <a:endParaRPr lang="en-GB"/>
          </a:p>
        </p:txBody>
      </p:sp>
    </p:spTree>
    <p:extLst>
      <p:ext uri="{BB962C8B-B14F-4D97-AF65-F5344CB8AC3E}">
        <p14:creationId xmlns:p14="http://schemas.microsoft.com/office/powerpoint/2010/main" val="27004061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lnSpc>
                <a:spcPct val="115000"/>
              </a:lnSpc>
              <a:spcBef>
                <a:spcPts val="1200"/>
              </a:spcBef>
              <a:spcAft>
                <a:spcPts val="0"/>
              </a:spcAft>
            </a:pP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5D799A9-EEF1-4F1A-AE7D-3EB78F3C01FE}" type="slidenum">
              <a:rPr lang="en-GB" smtClean="0"/>
              <a:t>8</a:t>
            </a:fld>
            <a:endParaRPr lang="en-GB"/>
          </a:p>
        </p:txBody>
      </p:sp>
    </p:spTree>
    <p:extLst>
      <p:ext uri="{BB962C8B-B14F-4D97-AF65-F5344CB8AC3E}">
        <p14:creationId xmlns:p14="http://schemas.microsoft.com/office/powerpoint/2010/main" val="7593739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lnSpc>
                <a:spcPct val="115000"/>
              </a:lnSpc>
              <a:spcBef>
                <a:spcPts val="1200"/>
              </a:spcBef>
              <a:spcAft>
                <a:spcPts val="0"/>
              </a:spcAft>
            </a:pP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5D799A9-EEF1-4F1A-AE7D-3EB78F3C01FE}" type="slidenum">
              <a:rPr lang="en-GB" smtClean="0"/>
              <a:t>9</a:t>
            </a:fld>
            <a:endParaRPr lang="en-GB"/>
          </a:p>
        </p:txBody>
      </p:sp>
    </p:spTree>
    <p:extLst>
      <p:ext uri="{BB962C8B-B14F-4D97-AF65-F5344CB8AC3E}">
        <p14:creationId xmlns:p14="http://schemas.microsoft.com/office/powerpoint/2010/main" val="33446894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5D799A9-EEF1-4F1A-AE7D-3EB78F3C01FE}" type="slidenum">
              <a:rPr lang="en-GB" smtClean="0"/>
              <a:t>10</a:t>
            </a:fld>
            <a:endParaRPr lang="en-GB"/>
          </a:p>
        </p:txBody>
      </p:sp>
    </p:spTree>
    <p:extLst>
      <p:ext uri="{BB962C8B-B14F-4D97-AF65-F5344CB8AC3E}">
        <p14:creationId xmlns:p14="http://schemas.microsoft.com/office/powerpoint/2010/main" val="26800307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5D799A9-EEF1-4F1A-AE7D-3EB78F3C01FE}" type="slidenum">
              <a:rPr lang="en-GB" smtClean="0"/>
              <a:t>11</a:t>
            </a:fld>
            <a:endParaRPr lang="en-GB"/>
          </a:p>
        </p:txBody>
      </p:sp>
    </p:spTree>
    <p:extLst>
      <p:ext uri="{BB962C8B-B14F-4D97-AF65-F5344CB8AC3E}">
        <p14:creationId xmlns:p14="http://schemas.microsoft.com/office/powerpoint/2010/main" val="1552133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D799A9-EEF1-4F1A-AE7D-3EB78F3C01FE}" type="slidenum">
              <a:rPr lang="en-GB" smtClean="0"/>
              <a:t>12</a:t>
            </a:fld>
            <a:endParaRPr lang="en-GB"/>
          </a:p>
        </p:txBody>
      </p:sp>
    </p:spTree>
    <p:extLst>
      <p:ext uri="{BB962C8B-B14F-4D97-AF65-F5344CB8AC3E}">
        <p14:creationId xmlns:p14="http://schemas.microsoft.com/office/powerpoint/2010/main" val="6700878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D5D6234-66BF-4366-91D1-1D9AE89E37E1}" type="datetimeFigureOut">
              <a:rPr lang="en-GB" smtClean="0"/>
              <a:t>21/11/2022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5A49F6-9D2F-49E2-BF7F-E8379CE19EE6}" type="slidenum">
              <a:rPr lang="en-GB" smtClean="0"/>
              <a:t>‹#›</a:t>
            </a:fld>
            <a:endParaRPr lang="en-GB"/>
          </a:p>
        </p:txBody>
      </p:sp>
    </p:spTree>
    <p:extLst>
      <p:ext uri="{BB962C8B-B14F-4D97-AF65-F5344CB8AC3E}">
        <p14:creationId xmlns:p14="http://schemas.microsoft.com/office/powerpoint/2010/main" val="11783070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5D6234-66BF-4366-91D1-1D9AE89E37E1}" type="datetimeFigureOut">
              <a:rPr lang="en-GB" smtClean="0"/>
              <a:t>21/11/2022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5A49F6-9D2F-49E2-BF7F-E8379CE19EE6}" type="slidenum">
              <a:rPr lang="en-GB" smtClean="0"/>
              <a:t>‹#›</a:t>
            </a:fld>
            <a:endParaRPr lang="en-GB"/>
          </a:p>
        </p:txBody>
      </p:sp>
    </p:spTree>
    <p:extLst>
      <p:ext uri="{BB962C8B-B14F-4D97-AF65-F5344CB8AC3E}">
        <p14:creationId xmlns:p14="http://schemas.microsoft.com/office/powerpoint/2010/main" val="20535280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5D6234-66BF-4366-91D1-1D9AE89E37E1}" type="datetimeFigureOut">
              <a:rPr lang="en-GB" smtClean="0"/>
              <a:t>21/11/2022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5A49F6-9D2F-49E2-BF7F-E8379CE19EE6}" type="slidenum">
              <a:rPr lang="en-GB" smtClean="0"/>
              <a:t>‹#›</a:t>
            </a:fld>
            <a:endParaRPr lang="en-GB"/>
          </a:p>
        </p:txBody>
      </p:sp>
    </p:spTree>
    <p:extLst>
      <p:ext uri="{BB962C8B-B14F-4D97-AF65-F5344CB8AC3E}">
        <p14:creationId xmlns:p14="http://schemas.microsoft.com/office/powerpoint/2010/main" val="17816688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D5D6234-66BF-4366-91D1-1D9AE89E37E1}" type="datetimeFigureOut">
              <a:rPr lang="en-GB" smtClean="0"/>
              <a:t>21/11/2022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5A49F6-9D2F-49E2-BF7F-E8379CE19EE6}" type="slidenum">
              <a:rPr lang="en-GB" smtClean="0"/>
              <a:t>‹#›</a:t>
            </a:fld>
            <a:endParaRPr lang="en-GB"/>
          </a:p>
        </p:txBody>
      </p:sp>
    </p:spTree>
    <p:extLst>
      <p:ext uri="{BB962C8B-B14F-4D97-AF65-F5344CB8AC3E}">
        <p14:creationId xmlns:p14="http://schemas.microsoft.com/office/powerpoint/2010/main" val="36958045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D5D6234-66BF-4366-91D1-1D9AE89E37E1}" type="datetimeFigureOut">
              <a:rPr lang="en-GB" smtClean="0"/>
              <a:t>21/11/2022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35A49F6-9D2F-49E2-BF7F-E8379CE19EE6}" type="slidenum">
              <a:rPr lang="en-GB" smtClean="0"/>
              <a:t>‹#›</a:t>
            </a:fld>
            <a:endParaRPr lang="en-GB"/>
          </a:p>
        </p:txBody>
      </p:sp>
    </p:spTree>
    <p:extLst>
      <p:ext uri="{BB962C8B-B14F-4D97-AF65-F5344CB8AC3E}">
        <p14:creationId xmlns:p14="http://schemas.microsoft.com/office/powerpoint/2010/main" val="35835771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D5D6234-66BF-4366-91D1-1D9AE89E37E1}" type="datetimeFigureOut">
              <a:rPr lang="en-GB" smtClean="0"/>
              <a:t>21/11/2022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35A49F6-9D2F-49E2-BF7F-E8379CE19EE6}" type="slidenum">
              <a:rPr lang="en-GB" smtClean="0"/>
              <a:t>‹#›</a:t>
            </a:fld>
            <a:endParaRPr lang="en-GB"/>
          </a:p>
        </p:txBody>
      </p:sp>
    </p:spTree>
    <p:extLst>
      <p:ext uri="{BB962C8B-B14F-4D97-AF65-F5344CB8AC3E}">
        <p14:creationId xmlns:p14="http://schemas.microsoft.com/office/powerpoint/2010/main" val="11580196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0D5D6234-66BF-4366-91D1-1D9AE89E37E1}" type="datetimeFigureOut">
              <a:rPr lang="en-GB" smtClean="0"/>
              <a:t>21/11/2022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35A49F6-9D2F-49E2-BF7F-E8379CE19EE6}" type="slidenum">
              <a:rPr lang="en-GB" smtClean="0"/>
              <a:t>‹#›</a:t>
            </a:fld>
            <a:endParaRPr lang="en-GB"/>
          </a:p>
        </p:txBody>
      </p:sp>
    </p:spTree>
    <p:extLst>
      <p:ext uri="{BB962C8B-B14F-4D97-AF65-F5344CB8AC3E}">
        <p14:creationId xmlns:p14="http://schemas.microsoft.com/office/powerpoint/2010/main" val="15454620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D5D6234-66BF-4366-91D1-1D9AE89E37E1}" type="datetimeFigureOut">
              <a:rPr lang="en-GB" smtClean="0"/>
              <a:t>21/11/2022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5A49F6-9D2F-49E2-BF7F-E8379CE19EE6}" type="slidenum">
              <a:rPr lang="en-GB" smtClean="0"/>
              <a:t>‹#›</a:t>
            </a:fld>
            <a:endParaRPr lang="en-GB"/>
          </a:p>
        </p:txBody>
      </p:sp>
    </p:spTree>
    <p:extLst>
      <p:ext uri="{BB962C8B-B14F-4D97-AF65-F5344CB8AC3E}">
        <p14:creationId xmlns:p14="http://schemas.microsoft.com/office/powerpoint/2010/main" val="901258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D5D6234-66BF-4366-91D1-1D9AE89E37E1}" type="datetimeFigureOut">
              <a:rPr lang="en-GB" smtClean="0"/>
              <a:t>21/11/2022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5A49F6-9D2F-49E2-BF7F-E8379CE19EE6}" type="slidenum">
              <a:rPr lang="en-GB" smtClean="0"/>
              <a:t>‹#›</a:t>
            </a:fld>
            <a:endParaRPr lang="en-GB"/>
          </a:p>
        </p:txBody>
      </p:sp>
    </p:spTree>
    <p:extLst>
      <p:ext uri="{BB962C8B-B14F-4D97-AF65-F5344CB8AC3E}">
        <p14:creationId xmlns:p14="http://schemas.microsoft.com/office/powerpoint/2010/main" val="42253647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D5D6234-66BF-4366-91D1-1D9AE89E37E1}" type="datetimeFigureOut">
              <a:rPr lang="en-GB" smtClean="0"/>
              <a:t>21/11/2022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5A49F6-9D2F-49E2-BF7F-E8379CE19EE6}" type="slidenum">
              <a:rPr lang="en-GB" smtClean="0"/>
              <a:t>‹#›</a:t>
            </a:fld>
            <a:endParaRPr lang="en-GB"/>
          </a:p>
        </p:txBody>
      </p:sp>
    </p:spTree>
    <p:extLst>
      <p:ext uri="{BB962C8B-B14F-4D97-AF65-F5344CB8AC3E}">
        <p14:creationId xmlns:p14="http://schemas.microsoft.com/office/powerpoint/2010/main" val="39875856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D5D6234-66BF-4366-91D1-1D9AE89E37E1}" type="datetimeFigureOut">
              <a:rPr lang="en-GB" smtClean="0"/>
              <a:t>21/11/2022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5A49F6-9D2F-49E2-BF7F-E8379CE19EE6}" type="slidenum">
              <a:rPr lang="en-GB" smtClean="0"/>
              <a:t>‹#›</a:t>
            </a:fld>
            <a:endParaRPr lang="en-GB"/>
          </a:p>
        </p:txBody>
      </p:sp>
    </p:spTree>
    <p:extLst>
      <p:ext uri="{BB962C8B-B14F-4D97-AF65-F5344CB8AC3E}">
        <p14:creationId xmlns:p14="http://schemas.microsoft.com/office/powerpoint/2010/main" val="32169549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D5D6234-66BF-4366-91D1-1D9AE89E37E1}" type="datetimeFigureOut">
              <a:rPr lang="en-GB" smtClean="0"/>
              <a:t>21/11/2022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5A49F6-9D2F-49E2-BF7F-E8379CE19EE6}"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1347021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D5D6234-66BF-4366-91D1-1D9AE89E37E1}" type="datetimeFigureOut">
              <a:rPr lang="en-GB" smtClean="0"/>
              <a:t>21/11/2022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5A49F6-9D2F-49E2-BF7F-E8379CE19EE6}" type="slidenum">
              <a:rPr lang="en-GB" smtClean="0"/>
              <a:t>‹#›</a:t>
            </a:fld>
            <a:endParaRPr lang="en-GB"/>
          </a:p>
        </p:txBody>
      </p:sp>
    </p:spTree>
    <p:extLst>
      <p:ext uri="{BB962C8B-B14F-4D97-AF65-F5344CB8AC3E}">
        <p14:creationId xmlns:p14="http://schemas.microsoft.com/office/powerpoint/2010/main" val="37898944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D5D6234-66BF-4366-91D1-1D9AE89E37E1}" type="datetimeFigureOut">
              <a:rPr lang="en-GB" smtClean="0"/>
              <a:t>21/11/2022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35A49F6-9D2F-49E2-BF7F-E8379CE19EE6}" type="slidenum">
              <a:rPr lang="en-GB" smtClean="0"/>
              <a:t>‹#›</a:t>
            </a:fld>
            <a:endParaRPr lang="en-GB"/>
          </a:p>
        </p:txBody>
      </p:sp>
    </p:spTree>
    <p:extLst>
      <p:ext uri="{BB962C8B-B14F-4D97-AF65-F5344CB8AC3E}">
        <p14:creationId xmlns:p14="http://schemas.microsoft.com/office/powerpoint/2010/main" val="22696427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D5D6234-66BF-4366-91D1-1D9AE89E37E1}" type="datetimeFigureOut">
              <a:rPr lang="en-GB" smtClean="0"/>
              <a:t>21/11/2022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35A49F6-9D2F-49E2-BF7F-E8379CE19EE6}" type="slidenum">
              <a:rPr lang="en-GB" smtClean="0"/>
              <a:t>‹#›</a:t>
            </a:fld>
            <a:endParaRPr lang="en-GB"/>
          </a:p>
        </p:txBody>
      </p:sp>
    </p:spTree>
    <p:extLst>
      <p:ext uri="{BB962C8B-B14F-4D97-AF65-F5344CB8AC3E}">
        <p14:creationId xmlns:p14="http://schemas.microsoft.com/office/powerpoint/2010/main" val="30806479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5D6234-66BF-4366-91D1-1D9AE89E37E1}" type="datetimeFigureOut">
              <a:rPr lang="en-GB" smtClean="0"/>
              <a:t>21/11/2022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5A49F6-9D2F-49E2-BF7F-E8379CE19EE6}" type="slidenum">
              <a:rPr lang="en-GB" smtClean="0"/>
              <a:t>‹#›</a:t>
            </a:fld>
            <a:endParaRPr lang="en-GB"/>
          </a:p>
        </p:txBody>
      </p:sp>
    </p:spTree>
    <p:extLst>
      <p:ext uri="{BB962C8B-B14F-4D97-AF65-F5344CB8AC3E}">
        <p14:creationId xmlns:p14="http://schemas.microsoft.com/office/powerpoint/2010/main" val="26763599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5D6234-66BF-4366-91D1-1D9AE89E37E1}" type="datetimeFigureOut">
              <a:rPr lang="en-GB" smtClean="0"/>
              <a:t>21/11/2022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5A49F6-9D2F-49E2-BF7F-E8379CE19EE6}" type="slidenum">
              <a:rPr lang="en-GB" smtClean="0"/>
              <a:t>‹#›</a:t>
            </a:fld>
            <a:endParaRPr lang="en-GB"/>
          </a:p>
        </p:txBody>
      </p:sp>
    </p:spTree>
    <p:extLst>
      <p:ext uri="{BB962C8B-B14F-4D97-AF65-F5344CB8AC3E}">
        <p14:creationId xmlns:p14="http://schemas.microsoft.com/office/powerpoint/2010/main" val="27390786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5D6234-66BF-4366-91D1-1D9AE89E37E1}" type="datetimeFigureOut">
              <a:rPr lang="en-GB" smtClean="0"/>
              <a:t>21/11/2022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5A49F6-9D2F-49E2-BF7F-E8379CE19EE6}" type="slidenum">
              <a:rPr lang="en-GB" smtClean="0"/>
              <a:t>‹#›</a:t>
            </a:fld>
            <a:endParaRPr lang="en-GB"/>
          </a:p>
        </p:txBody>
      </p:sp>
    </p:spTree>
    <p:extLst>
      <p:ext uri="{BB962C8B-B14F-4D97-AF65-F5344CB8AC3E}">
        <p14:creationId xmlns:p14="http://schemas.microsoft.com/office/powerpoint/2010/main" val="9218539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0D5D6234-66BF-4366-91D1-1D9AE89E37E1}" type="datetimeFigureOut">
              <a:rPr lang="en-GB" smtClean="0"/>
              <a:t>21/11/2022</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435A49F6-9D2F-49E2-BF7F-E8379CE19EE6}" type="slidenum">
              <a:rPr lang="en-GB" smtClean="0"/>
              <a:t>‹#›</a:t>
            </a:fld>
            <a:endParaRPr lang="en-GB"/>
          </a:p>
        </p:txBody>
      </p:sp>
    </p:spTree>
    <p:extLst>
      <p:ext uri="{BB962C8B-B14F-4D97-AF65-F5344CB8AC3E}">
        <p14:creationId xmlns:p14="http://schemas.microsoft.com/office/powerpoint/2010/main" val="183406888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 id="2147483690"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16673-B9DB-9863-BFB7-982B8A9FEC16}"/>
              </a:ext>
            </a:extLst>
          </p:cNvPr>
          <p:cNvSpPr>
            <a:spLocks noGrp="1"/>
          </p:cNvSpPr>
          <p:nvPr>
            <p:ph type="ctrTitle"/>
          </p:nvPr>
        </p:nvSpPr>
        <p:spPr/>
        <p:txBody>
          <a:bodyPr/>
          <a:lstStyle/>
          <a:p>
            <a:r>
              <a:rPr lang="en-GB" dirty="0"/>
              <a:t>Managing people </a:t>
            </a:r>
            <a:br>
              <a:rPr lang="en-GB" dirty="0"/>
            </a:br>
            <a:endParaRPr lang="en-GB" dirty="0"/>
          </a:p>
        </p:txBody>
      </p:sp>
      <p:sp>
        <p:nvSpPr>
          <p:cNvPr id="3" name="Subtitle 2">
            <a:extLst>
              <a:ext uri="{FF2B5EF4-FFF2-40B4-BE49-F238E27FC236}">
                <a16:creationId xmlns:a16="http://schemas.microsoft.com/office/drawing/2014/main" id="{9A482B7C-E204-A848-A64D-F76F43D8C1A5}"/>
              </a:ext>
            </a:extLst>
          </p:cNvPr>
          <p:cNvSpPr>
            <a:spLocks noGrp="1"/>
          </p:cNvSpPr>
          <p:nvPr>
            <p:ph type="subTitle" idx="1"/>
          </p:nvPr>
        </p:nvSpPr>
        <p:spPr>
          <a:xfrm>
            <a:off x="1311396" y="3809998"/>
            <a:ext cx="8689976" cy="1371599"/>
          </a:xfrm>
        </p:spPr>
        <p:txBody>
          <a:bodyPr>
            <a:normAutofit fontScale="25000" lnSpcReduction="20000"/>
          </a:bodyPr>
          <a:lstStyle/>
          <a:p>
            <a:pPr algn="l"/>
            <a:r>
              <a:rPr lang="en-GB" sz="7400" b="1" dirty="0">
                <a:solidFill>
                  <a:schemeClr val="tx1"/>
                </a:solidFill>
              </a:rPr>
              <a:t>Lecturer :ze Zook</a:t>
            </a:r>
          </a:p>
          <a:p>
            <a:pPr algn="l"/>
            <a:r>
              <a:rPr lang="en-GB" sz="7400" b="1" dirty="0">
                <a:solidFill>
                  <a:schemeClr val="tx1"/>
                </a:solidFill>
              </a:rPr>
              <a:t>Student : eugenia adriana manda (2113738)</a:t>
            </a:r>
          </a:p>
          <a:p>
            <a:pPr algn="l"/>
            <a:r>
              <a:rPr lang="en-GB" sz="7400" b="1" dirty="0">
                <a:solidFill>
                  <a:schemeClr val="tx1"/>
                </a:solidFill>
              </a:rPr>
              <a:t>Data:24.11.2022</a:t>
            </a:r>
          </a:p>
          <a:p>
            <a:r>
              <a:rPr lang="en-GB" dirty="0"/>
              <a:t> </a:t>
            </a:r>
          </a:p>
        </p:txBody>
      </p:sp>
    </p:spTree>
    <p:extLst>
      <p:ext uri="{BB962C8B-B14F-4D97-AF65-F5344CB8AC3E}">
        <p14:creationId xmlns:p14="http://schemas.microsoft.com/office/powerpoint/2010/main" val="3244237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681B9-802E-046C-96E1-D6A2049E1B14}"/>
              </a:ext>
            </a:extLst>
          </p:cNvPr>
          <p:cNvSpPr>
            <a:spLocks noGrp="1"/>
          </p:cNvSpPr>
          <p:nvPr>
            <p:ph type="ctrTitle"/>
          </p:nvPr>
        </p:nvSpPr>
        <p:spPr>
          <a:xfrm>
            <a:off x="344633" y="1487635"/>
            <a:ext cx="11401889" cy="3255264"/>
          </a:xfrm>
        </p:spPr>
        <p:txBody>
          <a:bodyPr>
            <a:normAutofit/>
          </a:bodyPr>
          <a:lstStyle/>
          <a:p>
            <a:pPr>
              <a:spcBef>
                <a:spcPts val="1200"/>
              </a:spcBef>
              <a:spcAft>
                <a:spcPts val="600"/>
              </a:spcAft>
            </a:pPr>
            <a:r>
              <a:rPr lang="en-US" sz="6000" b="1" dirty="0">
                <a:solidFill>
                  <a:schemeClr val="tx1"/>
                </a:solidFill>
              </a:rPr>
              <a:t>Presentation on</a:t>
            </a:r>
            <a:br>
              <a:rPr lang="en-GB" sz="6000" b="1" dirty="0">
                <a:solidFill>
                  <a:schemeClr val="tx1"/>
                </a:solidFill>
              </a:rPr>
            </a:br>
            <a:r>
              <a:rPr lang="en-US" sz="6000" b="1" dirty="0">
                <a:solidFill>
                  <a:schemeClr val="tx1"/>
                </a:solidFill>
              </a:rPr>
              <a:t>Evaluating the Potential Impact of Flexible Working</a:t>
            </a:r>
            <a:endParaRPr lang="en-GB" dirty="0">
              <a:solidFill>
                <a:schemeClr val="tx1"/>
              </a:solidFill>
            </a:endParaRPr>
          </a:p>
        </p:txBody>
      </p:sp>
    </p:spTree>
    <p:extLst>
      <p:ext uri="{BB962C8B-B14F-4D97-AF65-F5344CB8AC3E}">
        <p14:creationId xmlns:p14="http://schemas.microsoft.com/office/powerpoint/2010/main" val="5387056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able 7">
            <a:extLst>
              <a:ext uri="{FF2B5EF4-FFF2-40B4-BE49-F238E27FC236}">
                <a16:creationId xmlns:a16="http://schemas.microsoft.com/office/drawing/2014/main" id="{22E3B7EF-FD9A-CA4C-5478-6A15F221A41D}"/>
              </a:ext>
            </a:extLst>
          </p:cNvPr>
          <p:cNvGraphicFramePr>
            <a:graphicFrameLocks noGrp="1"/>
          </p:cNvGraphicFramePr>
          <p:nvPr>
            <p:extLst>
              <p:ext uri="{D42A27DB-BD31-4B8C-83A1-F6EECF244321}">
                <p14:modId xmlns:p14="http://schemas.microsoft.com/office/powerpoint/2010/main" val="914231459"/>
              </p:ext>
            </p:extLst>
          </p:nvPr>
        </p:nvGraphicFramePr>
        <p:xfrm>
          <a:off x="1396162" y="1893506"/>
          <a:ext cx="8920422" cy="3070987"/>
        </p:xfrm>
        <a:graphic>
          <a:graphicData uri="http://schemas.openxmlformats.org/drawingml/2006/table">
            <a:tbl>
              <a:tblPr firstRow="1" firstCol="1" bandRow="1">
                <a:tableStyleId>{616DA210-FB5B-4158-B5E0-FEB733F419BA}</a:tableStyleId>
              </a:tblPr>
              <a:tblGrid>
                <a:gridCol w="7697038">
                  <a:extLst>
                    <a:ext uri="{9D8B030D-6E8A-4147-A177-3AD203B41FA5}">
                      <a16:colId xmlns:a16="http://schemas.microsoft.com/office/drawing/2014/main" val="3878152590"/>
                    </a:ext>
                  </a:extLst>
                </a:gridCol>
                <a:gridCol w="1223384">
                  <a:extLst>
                    <a:ext uri="{9D8B030D-6E8A-4147-A177-3AD203B41FA5}">
                      <a16:colId xmlns:a16="http://schemas.microsoft.com/office/drawing/2014/main" val="1378775409"/>
                    </a:ext>
                  </a:extLst>
                </a:gridCol>
              </a:tblGrid>
              <a:tr h="0">
                <a:tc>
                  <a:txBody>
                    <a:bodyPr/>
                    <a:lstStyle/>
                    <a:p>
                      <a:pPr algn="ctr">
                        <a:lnSpc>
                          <a:spcPct val="107000"/>
                        </a:lnSpc>
                        <a:spcAft>
                          <a:spcPts val="800"/>
                        </a:spcAft>
                      </a:pPr>
                      <a:r>
                        <a:rPr lang="en-US" sz="1800" dirty="0">
                          <a:effectLst/>
                        </a:rPr>
                        <a:t>Contents </a:t>
                      </a:r>
                      <a:endPar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pPr>
                      <a:r>
                        <a:rPr lang="en-US" sz="1800">
                          <a:effectLst/>
                        </a:rPr>
                        <a:t>Slide No</a:t>
                      </a:r>
                      <a:endParaRPr lang="en-US" sz="16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56576158"/>
                  </a:ext>
                </a:extLst>
              </a:tr>
              <a:tr h="0">
                <a:tc>
                  <a:txBody>
                    <a:bodyPr/>
                    <a:lstStyle/>
                    <a:p>
                      <a:pPr algn="just">
                        <a:lnSpc>
                          <a:spcPct val="107000"/>
                        </a:lnSpc>
                        <a:spcAft>
                          <a:spcPts val="800"/>
                        </a:spcAft>
                      </a:pPr>
                      <a:r>
                        <a:rPr lang="en-US" sz="1800" dirty="0">
                          <a:effectLst/>
                        </a:rPr>
                        <a:t>Introduction </a:t>
                      </a:r>
                      <a:endPar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pPr>
                      <a:r>
                        <a:rPr lang="en-US" sz="1800" dirty="0">
                          <a:effectLst/>
                        </a:rPr>
                        <a:t>3</a:t>
                      </a:r>
                      <a:endPar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014174133"/>
                  </a:ext>
                </a:extLst>
              </a:tr>
              <a:tr h="0">
                <a:tc>
                  <a:txBody>
                    <a:bodyPr/>
                    <a:lstStyle/>
                    <a:p>
                      <a:pPr algn="just">
                        <a:lnSpc>
                          <a:spcPct val="107000"/>
                        </a:lnSpc>
                        <a:spcAft>
                          <a:spcPts val="800"/>
                        </a:spcAft>
                      </a:pPr>
                      <a:r>
                        <a:rPr lang="en-US" sz="1800" dirty="0">
                          <a:effectLst/>
                        </a:rPr>
                        <a:t>What is flexible working?</a:t>
                      </a:r>
                      <a:endPar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pPr>
                      <a:r>
                        <a:rPr lang="en-US" sz="1800" dirty="0">
                          <a:effectLst/>
                        </a:rPr>
                        <a:t> 4</a:t>
                      </a:r>
                      <a:endPar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678753660"/>
                  </a:ext>
                </a:extLst>
              </a:tr>
              <a:tr h="0">
                <a:tc>
                  <a:txBody>
                    <a:bodyPr/>
                    <a:lstStyle/>
                    <a:p>
                      <a:pPr algn="just">
                        <a:lnSpc>
                          <a:spcPct val="107000"/>
                        </a:lnSpc>
                        <a:spcAft>
                          <a:spcPts val="800"/>
                        </a:spcAft>
                      </a:pPr>
                      <a:r>
                        <a:rPr lang="en-US" sz="1800" dirty="0">
                          <a:effectLst/>
                        </a:rPr>
                        <a:t>Diversity and inclusion in the flexible workplace </a:t>
                      </a:r>
                      <a:endPar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pPr>
                      <a:r>
                        <a:rPr lang="en-US" sz="1800" dirty="0">
                          <a:effectLst/>
                        </a:rPr>
                        <a:t>5</a:t>
                      </a:r>
                      <a:endPar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215471818"/>
                  </a:ext>
                </a:extLst>
              </a:tr>
              <a:tr h="0">
                <a:tc>
                  <a:txBody>
                    <a:bodyPr/>
                    <a:lstStyle/>
                    <a:p>
                      <a:pPr algn="just">
                        <a:lnSpc>
                          <a:spcPct val="107000"/>
                        </a:lnSpc>
                        <a:spcAft>
                          <a:spcPts val="800"/>
                        </a:spcAft>
                      </a:pPr>
                      <a:r>
                        <a:rPr lang="en-US" sz="1800" dirty="0">
                          <a:effectLst/>
                        </a:rPr>
                        <a:t>Significance of diversity and inclusion in a flexible workplace</a:t>
                      </a:r>
                      <a:endPar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pPr>
                      <a:r>
                        <a:rPr lang="en-US" sz="1800" dirty="0">
                          <a:effectLst/>
                        </a:rPr>
                        <a:t> 6</a:t>
                      </a:r>
                      <a:endPar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007680518"/>
                  </a:ext>
                </a:extLst>
              </a:tr>
              <a:tr h="0">
                <a:tc>
                  <a:txBody>
                    <a:bodyPr/>
                    <a:lstStyle/>
                    <a:p>
                      <a:pPr algn="just">
                        <a:lnSpc>
                          <a:spcPct val="107000"/>
                        </a:lnSpc>
                        <a:spcAft>
                          <a:spcPts val="800"/>
                        </a:spcAft>
                      </a:pPr>
                      <a:r>
                        <a:rPr lang="en-US" sz="1800" dirty="0">
                          <a:effectLst/>
                        </a:rPr>
                        <a:t>How has the pandemic forced changed</a:t>
                      </a:r>
                      <a:endPar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pPr>
                      <a:r>
                        <a:rPr lang="en-US" sz="1800" dirty="0">
                          <a:effectLst/>
                        </a:rPr>
                        <a:t>7</a:t>
                      </a:r>
                      <a:endPar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44882993"/>
                  </a:ext>
                </a:extLst>
              </a:tr>
              <a:tr h="163051">
                <a:tc>
                  <a:txBody>
                    <a:bodyPr/>
                    <a:lstStyle/>
                    <a:p>
                      <a:pPr algn="just">
                        <a:lnSpc>
                          <a:spcPct val="107000"/>
                        </a:lnSpc>
                        <a:spcAft>
                          <a:spcPts val="800"/>
                        </a:spcAft>
                      </a:pPr>
                      <a:r>
                        <a:rPr lang="en-US" sz="1800" dirty="0">
                          <a:effectLst/>
                        </a:rPr>
                        <a:t>The potential impact of flexible working in relation to an inclusive and diverse workplace</a:t>
                      </a:r>
                      <a:endPar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pPr>
                      <a:r>
                        <a:rPr lang="en-US" sz="1800" dirty="0">
                          <a:effectLst/>
                        </a:rPr>
                        <a:t>8</a:t>
                      </a:r>
                      <a:endPar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75584188"/>
                  </a:ext>
                </a:extLst>
              </a:tr>
              <a:tr h="0">
                <a:tc>
                  <a:txBody>
                    <a:bodyPr/>
                    <a:lstStyle/>
                    <a:p>
                      <a:pPr algn="just">
                        <a:lnSpc>
                          <a:spcPct val="107000"/>
                        </a:lnSpc>
                        <a:spcAft>
                          <a:spcPts val="800"/>
                        </a:spcAft>
                      </a:pPr>
                      <a:r>
                        <a:rPr lang="en-US" sz="1800" dirty="0">
                          <a:effectLst/>
                        </a:rPr>
                        <a:t>The involving of Human resources in promoting diversity and inclusion</a:t>
                      </a:r>
                      <a:endPar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pPr>
                      <a:r>
                        <a:rPr lang="en-US" sz="1800" dirty="0">
                          <a:effectLst/>
                        </a:rPr>
                        <a:t>9</a:t>
                      </a:r>
                      <a:endPar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983973352"/>
                  </a:ext>
                </a:extLst>
              </a:tr>
              <a:tr h="0">
                <a:tc>
                  <a:txBody>
                    <a:bodyPr/>
                    <a:lstStyle/>
                    <a:p>
                      <a:pPr algn="just">
                        <a:lnSpc>
                          <a:spcPct val="107000"/>
                        </a:lnSpc>
                        <a:spcAft>
                          <a:spcPts val="800"/>
                        </a:spcAft>
                      </a:pPr>
                      <a:r>
                        <a:rPr lang="en-US" sz="1800" dirty="0">
                          <a:effectLst/>
                        </a:rPr>
                        <a:t>Conclusion</a:t>
                      </a:r>
                      <a:endPar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pPr>
                      <a:r>
                        <a:rPr lang="en-US" sz="1800" dirty="0">
                          <a:effectLst/>
                        </a:rPr>
                        <a:t>10</a:t>
                      </a:r>
                      <a:endPar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125587578"/>
                  </a:ext>
                </a:extLst>
              </a:tr>
              <a:tr h="0">
                <a:tc>
                  <a:txBody>
                    <a:bodyPr/>
                    <a:lstStyle/>
                    <a:p>
                      <a:pPr algn="just">
                        <a:lnSpc>
                          <a:spcPct val="107000"/>
                        </a:lnSpc>
                        <a:spcAft>
                          <a:spcPts val="800"/>
                        </a:spcAft>
                      </a:pPr>
                      <a:r>
                        <a:rPr lang="en-US" sz="1800" dirty="0">
                          <a:effectLst/>
                        </a:rPr>
                        <a:t>References </a:t>
                      </a:r>
                      <a:endPar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pPr>
                      <a:r>
                        <a:rPr lang="en-US" sz="1800" dirty="0">
                          <a:effectLst/>
                        </a:rPr>
                        <a:t>11</a:t>
                      </a:r>
                      <a:endPar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738854155"/>
                  </a:ext>
                </a:extLst>
              </a:tr>
            </a:tbl>
          </a:graphicData>
        </a:graphic>
      </p:graphicFrame>
      <p:sp>
        <p:nvSpPr>
          <p:cNvPr id="9" name="Title 1">
            <a:extLst>
              <a:ext uri="{FF2B5EF4-FFF2-40B4-BE49-F238E27FC236}">
                <a16:creationId xmlns:a16="http://schemas.microsoft.com/office/drawing/2014/main" id="{D28C9378-C45D-66F2-2BC7-94CE9B54BFCB}"/>
              </a:ext>
            </a:extLst>
          </p:cNvPr>
          <p:cNvSpPr>
            <a:spLocks noGrp="1"/>
          </p:cNvSpPr>
          <p:nvPr>
            <p:ph type="title"/>
          </p:nvPr>
        </p:nvSpPr>
        <p:spPr>
          <a:xfrm>
            <a:off x="773926" y="177726"/>
            <a:ext cx="10364451" cy="1596177"/>
          </a:xfrm>
        </p:spPr>
        <p:txBody>
          <a:bodyPr>
            <a:normAutofit/>
          </a:bodyPr>
          <a:lstStyle/>
          <a:p>
            <a:pPr algn="ctr"/>
            <a:r>
              <a:rPr lang="en-US" sz="2800" b="1" dirty="0">
                <a:solidFill>
                  <a:schemeClr val="tx1"/>
                </a:solidFill>
              </a:rPr>
              <a:t>Table of Content </a:t>
            </a:r>
            <a:endParaRPr lang="en-GB" sz="2800" b="1" dirty="0"/>
          </a:p>
        </p:txBody>
      </p:sp>
    </p:spTree>
    <p:extLst>
      <p:ext uri="{BB962C8B-B14F-4D97-AF65-F5344CB8AC3E}">
        <p14:creationId xmlns:p14="http://schemas.microsoft.com/office/powerpoint/2010/main" val="28171925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03230-A9D3-AD67-12A1-BDF3D68B2AE3}"/>
              </a:ext>
            </a:extLst>
          </p:cNvPr>
          <p:cNvSpPr>
            <a:spLocks noGrp="1"/>
          </p:cNvSpPr>
          <p:nvPr>
            <p:ph type="title"/>
          </p:nvPr>
        </p:nvSpPr>
        <p:spPr>
          <a:xfrm>
            <a:off x="913775" y="349848"/>
            <a:ext cx="10364451" cy="1596177"/>
          </a:xfrm>
        </p:spPr>
        <p:txBody>
          <a:bodyPr>
            <a:normAutofit/>
          </a:bodyPr>
          <a:lstStyle/>
          <a:p>
            <a:pPr algn="ctr"/>
            <a:r>
              <a:rPr lang="en-US" sz="3400" b="1" dirty="0">
                <a:solidFill>
                  <a:schemeClr val="tx1"/>
                </a:solidFill>
              </a:rPr>
              <a:t>Introduction</a:t>
            </a:r>
            <a:endParaRPr lang="en-GB" sz="3400" b="1" dirty="0"/>
          </a:p>
        </p:txBody>
      </p:sp>
      <p:pic>
        <p:nvPicPr>
          <p:cNvPr id="3074" name="Picture 2" descr="The Benefits of Flexible Work — hubstar.com">
            <a:extLst>
              <a:ext uri="{FF2B5EF4-FFF2-40B4-BE49-F238E27FC236}">
                <a16:creationId xmlns:a16="http://schemas.microsoft.com/office/drawing/2014/main" id="{B3730B55-B8F6-C6E2-9EE7-4A13F4F4BC6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7056408" y="2377223"/>
            <a:ext cx="4975804" cy="300955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664546E-FEBE-B4AD-88CB-134713EA90E8}"/>
              </a:ext>
            </a:extLst>
          </p:cNvPr>
          <p:cNvSpPr txBox="1"/>
          <p:nvPr/>
        </p:nvSpPr>
        <p:spPr>
          <a:xfrm>
            <a:off x="701749" y="1658678"/>
            <a:ext cx="5898556" cy="4834272"/>
          </a:xfrm>
          <a:prstGeom prst="rect">
            <a:avLst/>
          </a:prstGeom>
          <a:noFill/>
        </p:spPr>
        <p:txBody>
          <a:bodyPr wrap="square">
            <a:spAutoFit/>
          </a:bodyPr>
          <a:lstStyle/>
          <a:p>
            <a:pPr marL="285750" marR="0" indent="-285750" algn="just">
              <a:lnSpc>
                <a:spcPct val="115000"/>
              </a:lnSpc>
              <a:spcBef>
                <a:spcPts val="1200"/>
              </a:spcBef>
              <a:spcAft>
                <a:spcPts val="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 diverse workforce is advantageous for companies since it encourages and retains the most talented and brightest employees, who in turn drive growth via their diligence and creativity. </a:t>
            </a:r>
          </a:p>
          <a:p>
            <a:pPr marL="285750" marR="0" indent="-285750" algn="just">
              <a:lnSpc>
                <a:spcPct val="115000"/>
              </a:lnSpc>
              <a:spcBef>
                <a:spcPts val="1200"/>
              </a:spcBef>
              <a:spcAft>
                <a:spcPts val="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Most importantly, this is why businesses need to experiment with flexible work arrangements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Wanger et al., 2022</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When a company emphasizes diversity and inclusion, it sees financial rewards in the form of greater creativity, flexibility, and stakeholder involvement. </a:t>
            </a:r>
          </a:p>
          <a:p>
            <a:pPr marL="285750" marR="0" indent="-285750" algn="just">
              <a:lnSpc>
                <a:spcPct val="115000"/>
              </a:lnSpc>
              <a:spcBef>
                <a:spcPts val="1200"/>
              </a:spcBef>
              <a:spcAft>
                <a:spcPts val="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In this presentation, we will analyse how flexible working arrangements help to attain competitive advantages in relation to diversity and inclusion at work. The addressing of HR professionals’ involvement in encouraging diversity and inclusion via flexible working.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0304648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F7E9A-6027-20E9-4853-90D0EA933358}"/>
              </a:ext>
            </a:extLst>
          </p:cNvPr>
          <p:cNvSpPr>
            <a:spLocks noGrp="1"/>
          </p:cNvSpPr>
          <p:nvPr>
            <p:ph type="title"/>
          </p:nvPr>
        </p:nvSpPr>
        <p:spPr/>
        <p:txBody>
          <a:bodyPr>
            <a:normAutofit/>
          </a:bodyPr>
          <a:lstStyle/>
          <a:p>
            <a:pPr algn="ctr"/>
            <a:r>
              <a:rPr lang="en-US" sz="3400" b="1" dirty="0">
                <a:solidFill>
                  <a:schemeClr val="tx1"/>
                </a:solidFill>
              </a:rPr>
              <a:t>What is flexible working?</a:t>
            </a:r>
            <a:endParaRPr lang="en-GB" sz="3400" b="1" dirty="0"/>
          </a:p>
        </p:txBody>
      </p:sp>
      <p:pic>
        <p:nvPicPr>
          <p:cNvPr id="2050" name="Picture 2" descr="Flexible working policies: best and next practices for employers to follow  - WORK180">
            <a:extLst>
              <a:ext uri="{FF2B5EF4-FFF2-40B4-BE49-F238E27FC236}">
                <a16:creationId xmlns:a16="http://schemas.microsoft.com/office/drawing/2014/main" id="{B1F37665-BDD9-B0E5-4EAF-90EFB49E94B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8303003" y="2370854"/>
            <a:ext cx="3486352" cy="326412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B244357-61F2-9BBD-F99A-A76B2DDF2D28}"/>
              </a:ext>
            </a:extLst>
          </p:cNvPr>
          <p:cNvSpPr txBox="1"/>
          <p:nvPr/>
        </p:nvSpPr>
        <p:spPr>
          <a:xfrm>
            <a:off x="913774" y="2214694"/>
            <a:ext cx="5735782" cy="2345322"/>
          </a:xfrm>
          <a:prstGeom prst="rect">
            <a:avLst/>
          </a:prstGeom>
          <a:noFill/>
        </p:spPr>
        <p:txBody>
          <a:bodyPr wrap="square" rtlCol="0">
            <a:spAutoFit/>
          </a:bodyPr>
          <a:lstStyle/>
          <a:p>
            <a:pPr>
              <a:lnSpc>
                <a:spcPct val="150000"/>
              </a:lnSpc>
              <a:spcBef>
                <a:spcPts val="1200"/>
              </a:spcBef>
            </a:pPr>
            <a:r>
              <a:rPr lang="en-US" sz="2000" dirty="0">
                <a:latin typeface="Times New Roman" panose="02020603050405020304" pitchFamily="18" charset="0"/>
                <a:cs typeface="Times New Roman" panose="02020603050405020304" pitchFamily="18" charset="0"/>
              </a:rPr>
              <a:t>Flexible working refers to:</a:t>
            </a:r>
          </a:p>
          <a:p>
            <a:pPr marL="342900" indent="-342900">
              <a:lnSpc>
                <a:spcPct val="150000"/>
              </a:lnSpc>
              <a:spcBef>
                <a:spcPts val="1200"/>
              </a:spcBef>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Working remotely.</a:t>
            </a:r>
          </a:p>
          <a:p>
            <a:pPr marL="342900" indent="-342900">
              <a:lnSpc>
                <a:spcPct val="150000"/>
              </a:lnSpc>
              <a:spcBef>
                <a:spcPts val="1200"/>
              </a:spcBef>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Changing working times.</a:t>
            </a:r>
          </a:p>
          <a:p>
            <a:pPr marL="342900" indent="-342900">
              <a:lnSpc>
                <a:spcPct val="150000"/>
              </a:lnSpc>
              <a:spcBef>
                <a:spcPts val="1200"/>
              </a:spcBef>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Flexibility.</a:t>
            </a:r>
          </a:p>
        </p:txBody>
      </p:sp>
    </p:spTree>
    <p:extLst>
      <p:ext uri="{BB962C8B-B14F-4D97-AF65-F5344CB8AC3E}">
        <p14:creationId xmlns:p14="http://schemas.microsoft.com/office/powerpoint/2010/main" val="30443913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D286D-8E5C-465A-AFDC-81C6B45EFCE9}"/>
              </a:ext>
            </a:extLst>
          </p:cNvPr>
          <p:cNvSpPr>
            <a:spLocks noGrp="1"/>
          </p:cNvSpPr>
          <p:nvPr>
            <p:ph type="title"/>
          </p:nvPr>
        </p:nvSpPr>
        <p:spPr>
          <a:xfrm>
            <a:off x="913775" y="412483"/>
            <a:ext cx="10364451" cy="1596177"/>
          </a:xfrm>
        </p:spPr>
        <p:txBody>
          <a:bodyPr>
            <a:noAutofit/>
          </a:bodyPr>
          <a:lstStyle/>
          <a:p>
            <a:pPr marL="0" marR="0">
              <a:lnSpc>
                <a:spcPct val="150000"/>
              </a:lnSpc>
              <a:spcBef>
                <a:spcPts val="0"/>
              </a:spcBef>
              <a:spcAft>
                <a:spcPts val="800"/>
              </a:spcAft>
            </a:pPr>
            <a:r>
              <a:rPr lang="en-GB" sz="3400" b="1" dirty="0">
                <a:solidFill>
                  <a:srgbClr val="000000"/>
                </a:solidFill>
                <a:effectLst/>
                <a:ea typeface="Calibri" panose="020F0502020204030204" pitchFamily="34" charset="0"/>
                <a:cs typeface="Times New Roman" panose="02020603050405020304" pitchFamily="18" charset="0"/>
              </a:rPr>
              <a:t>Diversity and Inclusion in the Flexible Workplace</a:t>
            </a:r>
            <a:endParaRPr lang="en-GB" sz="3400" dirty="0">
              <a:effectLst/>
              <a:ea typeface="Calibri" panose="020F0502020204030204" pitchFamily="34" charset="0"/>
              <a:cs typeface="Arial" panose="020B0604020202020204" pitchFamily="34" charset="0"/>
            </a:endParaRPr>
          </a:p>
        </p:txBody>
      </p:sp>
      <p:sp>
        <p:nvSpPr>
          <p:cNvPr id="5" name="TextBox 4">
            <a:extLst>
              <a:ext uri="{FF2B5EF4-FFF2-40B4-BE49-F238E27FC236}">
                <a16:creationId xmlns:a16="http://schemas.microsoft.com/office/drawing/2014/main" id="{320688C9-1AAA-5E53-6A83-58C415EEED78}"/>
              </a:ext>
            </a:extLst>
          </p:cNvPr>
          <p:cNvSpPr txBox="1"/>
          <p:nvPr/>
        </p:nvSpPr>
        <p:spPr>
          <a:xfrm>
            <a:off x="614516" y="1791871"/>
            <a:ext cx="7066541" cy="4653646"/>
          </a:xfrm>
          <a:prstGeom prst="rect">
            <a:avLst/>
          </a:prstGeom>
          <a:noFill/>
        </p:spPr>
        <p:txBody>
          <a:bodyPr wrap="square">
            <a:spAutoFit/>
          </a:bodyPr>
          <a:lstStyle/>
          <a:p>
            <a:pPr marL="285750" indent="-285750">
              <a:lnSpc>
                <a:spcPct val="150000"/>
              </a:lnSpc>
              <a:spcBef>
                <a:spcPts val="1200"/>
              </a:spcBef>
              <a:buFont typeface="Arial" panose="020B0604020202020204" pitchFamily="34" charset="0"/>
              <a:buChar char="•"/>
            </a:pPr>
            <a:r>
              <a:rPr lang="en-GB" sz="2000" b="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Inclusion and diversity are related ideas. </a:t>
            </a:r>
          </a:p>
          <a:p>
            <a:pPr marL="285750" indent="-285750">
              <a:lnSpc>
                <a:spcPct val="150000"/>
              </a:lnSpc>
              <a:spcBef>
                <a:spcPts val="1200"/>
              </a:spcBef>
              <a:buFont typeface="Arial" panose="020B0604020202020204" pitchFamily="34" charset="0"/>
              <a:buChar char="•"/>
            </a:pPr>
            <a:r>
              <a:rPr lang="en-GB" sz="2000" b="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Organisations must be flexible if they want to boost diversity.</a:t>
            </a:r>
            <a:endParaRPr lang="en-GB" sz="2000" dirty="0">
              <a:solidFill>
                <a:srgbClr val="0E101A"/>
              </a:solidFill>
              <a:effectLst/>
              <a:latin typeface="Times New Roman" panose="02020603050405020304" pitchFamily="18" charset="0"/>
              <a:ea typeface="Times New Roman" panose="02020603050405020304" pitchFamily="18" charset="0"/>
            </a:endParaRPr>
          </a:p>
          <a:p>
            <a:pPr marL="285750" indent="-285750">
              <a:lnSpc>
                <a:spcPct val="150000"/>
              </a:lnSpc>
              <a:spcBef>
                <a:spcPts val="1200"/>
              </a:spcBef>
              <a:buFont typeface="Arial" panose="020B0604020202020204" pitchFamily="34" charset="0"/>
              <a:buChar char="•"/>
            </a:pPr>
            <a:r>
              <a:rPr lang="en-GB" sz="2000" b="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Statistics show that workplaces that make diversity and inclusion a top priority have a:</a:t>
            </a:r>
          </a:p>
          <a:p>
            <a:pPr marL="342900" indent="-342900">
              <a:lnSpc>
                <a:spcPct val="150000"/>
              </a:lnSpc>
              <a:spcBef>
                <a:spcPts val="1200"/>
              </a:spcBef>
              <a:buFont typeface="Wingdings" panose="05000000000000000000" pitchFamily="2" charset="2"/>
              <a:buChar char="Ø"/>
            </a:pPr>
            <a:r>
              <a:rPr lang="en-GB" sz="2000" b="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lower turnover rate </a:t>
            </a:r>
          </a:p>
          <a:p>
            <a:pPr marL="342900" indent="-342900">
              <a:lnSpc>
                <a:spcPct val="150000"/>
              </a:lnSpc>
              <a:spcBef>
                <a:spcPts val="1200"/>
              </a:spcBef>
              <a:buFont typeface="Wingdings" panose="05000000000000000000" pitchFamily="2" charset="2"/>
              <a:buChar char="Ø"/>
            </a:pPr>
            <a:r>
              <a:rPr lang="en-GB" sz="2000" b="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more employee satisfaction </a:t>
            </a:r>
          </a:p>
          <a:p>
            <a:pPr marL="342900" indent="-342900">
              <a:lnSpc>
                <a:spcPct val="150000"/>
              </a:lnSpc>
              <a:spcBef>
                <a:spcPts val="1200"/>
              </a:spcBef>
              <a:buFont typeface="Wingdings" panose="05000000000000000000" pitchFamily="2" charset="2"/>
              <a:buChar char="Ø"/>
            </a:pPr>
            <a:r>
              <a:rPr lang="en-GB" sz="20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a</a:t>
            </a:r>
            <a:r>
              <a:rPr lang="en-GB" sz="2000" b="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nd higher productivity </a:t>
            </a:r>
          </a:p>
          <a:p>
            <a:pPr marL="342900" indent="-342900">
              <a:lnSpc>
                <a:spcPct val="150000"/>
              </a:lnSpc>
              <a:spcBef>
                <a:spcPts val="1200"/>
              </a:spcBef>
              <a:buFont typeface="Wingdings" panose="05000000000000000000" pitchFamily="2" charset="2"/>
              <a:buChar char="Ø"/>
            </a:pPr>
            <a:r>
              <a:rPr lang="en-GB" sz="20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boost </a:t>
            </a:r>
            <a:r>
              <a:rPr lang="en-GB" sz="2000" b="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new ideas, and creativity. </a:t>
            </a:r>
            <a:endParaRPr lang="en-GB" sz="2000" dirty="0">
              <a:effectLst/>
              <a:latin typeface="Times New Roman" panose="02020603050405020304" pitchFamily="18" charset="0"/>
              <a:ea typeface="Calibri" panose="020F0502020204030204" pitchFamily="34" charset="0"/>
              <a:cs typeface="Arial" panose="020B0604020202020204" pitchFamily="34" charset="0"/>
            </a:endParaRPr>
          </a:p>
        </p:txBody>
      </p:sp>
      <p:pic>
        <p:nvPicPr>
          <p:cNvPr id="1026" name="Picture 2">
            <a:extLst>
              <a:ext uri="{FF2B5EF4-FFF2-40B4-BE49-F238E27FC236}">
                <a16:creationId xmlns:a16="http://schemas.microsoft.com/office/drawing/2014/main" id="{A50F1EA6-51AA-A0EC-95A2-4AFF5AE9ED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01069" y="2748189"/>
            <a:ext cx="4436699" cy="29577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28840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3B631-67B0-CEB1-CD46-C0F84464190A}"/>
              </a:ext>
            </a:extLst>
          </p:cNvPr>
          <p:cNvSpPr>
            <a:spLocks noGrp="1"/>
          </p:cNvSpPr>
          <p:nvPr>
            <p:ph type="title"/>
          </p:nvPr>
        </p:nvSpPr>
        <p:spPr>
          <a:xfrm>
            <a:off x="134989" y="570780"/>
            <a:ext cx="12057011" cy="1596177"/>
          </a:xfrm>
        </p:spPr>
        <p:txBody>
          <a:bodyPr>
            <a:normAutofit/>
          </a:bodyPr>
          <a:lstStyle/>
          <a:p>
            <a:pPr marL="0" marR="0">
              <a:lnSpc>
                <a:spcPct val="115000"/>
              </a:lnSpc>
              <a:spcBef>
                <a:spcPts val="1200"/>
              </a:spcBef>
              <a:spcAft>
                <a:spcPts val="0"/>
              </a:spcAft>
            </a:pPr>
            <a:r>
              <a:rPr lang="en-US" sz="3400" b="1" dirty="0">
                <a:effectLst/>
                <a:ea typeface="Calibri" panose="020F0502020204030204" pitchFamily="34" charset="0"/>
                <a:cs typeface="Arial" panose="020B0604020202020204" pitchFamily="34" charset="0"/>
              </a:rPr>
              <a:t>Significance of diversity and inclusion in a flexible working place.</a:t>
            </a:r>
            <a:endParaRPr lang="en-GB" sz="3400" dirty="0">
              <a:effectLst/>
              <a:ea typeface="Calibri" panose="020F0502020204030204" pitchFamily="34" charset="0"/>
              <a:cs typeface="Arial" panose="020B0604020202020204" pitchFamily="34" charset="0"/>
            </a:endParaRPr>
          </a:p>
        </p:txBody>
      </p:sp>
      <p:sp>
        <p:nvSpPr>
          <p:cNvPr id="5" name="TextBox 4">
            <a:extLst>
              <a:ext uri="{FF2B5EF4-FFF2-40B4-BE49-F238E27FC236}">
                <a16:creationId xmlns:a16="http://schemas.microsoft.com/office/drawing/2014/main" id="{E51BAA7B-8D21-6CF2-442F-ABE33085E7F8}"/>
              </a:ext>
            </a:extLst>
          </p:cNvPr>
          <p:cNvSpPr txBox="1"/>
          <p:nvPr/>
        </p:nvSpPr>
        <p:spPr>
          <a:xfrm>
            <a:off x="574468" y="2682711"/>
            <a:ext cx="7139742" cy="3730317"/>
          </a:xfrm>
          <a:prstGeom prst="rect">
            <a:avLst/>
          </a:prstGeom>
          <a:noFill/>
        </p:spPr>
        <p:txBody>
          <a:bodyPr wrap="square">
            <a:spAutoFit/>
          </a:bodyPr>
          <a:lstStyle/>
          <a:p>
            <a:pPr marL="342900" marR="0" indent="-342900" algn="just">
              <a:lnSpc>
                <a:spcPct val="150000"/>
              </a:lnSpc>
              <a:spcBef>
                <a:spcPts val="1200"/>
              </a:spcBef>
              <a:spcAft>
                <a:spcPts val="0"/>
              </a:spcAft>
              <a:buFont typeface="Arial" panose="020B0604020202020204" pitchFamily="34" charset="0"/>
              <a:buChar char="•"/>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By enabling workers to work from home, workplace flexibility may assist in recruiting a diverse and inclusive workforce, including working families.</a:t>
            </a:r>
          </a:p>
          <a:p>
            <a:pPr marL="342900" marR="0" indent="-342900" algn="just">
              <a:lnSpc>
                <a:spcPct val="150000"/>
              </a:lnSpc>
              <a:spcBef>
                <a:spcPts val="1200"/>
              </a:spcBef>
              <a:spcAft>
                <a:spcPts val="0"/>
              </a:spcAft>
              <a:buFont typeface="Arial" panose="020B0604020202020204" pitchFamily="34" charset="0"/>
              <a:buChar char="•"/>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Occupational flexibility helps parents manage their time more effectively and decreases stress.</a:t>
            </a:r>
          </a:p>
          <a:p>
            <a:pPr marL="342900" marR="0" indent="-342900" algn="just">
              <a:lnSpc>
                <a:spcPct val="150000"/>
              </a:lnSpc>
              <a:spcBef>
                <a:spcPts val="1200"/>
              </a:spcBef>
              <a:spcAft>
                <a:spcPts val="0"/>
              </a:spcAft>
              <a:buFont typeface="Arial" panose="020B0604020202020204" pitchFamily="34" charset="0"/>
              <a:buChar char="•"/>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Workplace flexibility supports diversity and inclusion. </a:t>
            </a:r>
          </a:p>
          <a:p>
            <a:pPr marL="342900" marR="0" indent="-342900" algn="just">
              <a:lnSpc>
                <a:spcPct val="150000"/>
              </a:lnSpc>
              <a:spcBef>
                <a:spcPts val="1200"/>
              </a:spcBef>
              <a:spcAft>
                <a:spcPts val="0"/>
              </a:spcAft>
              <a:buFont typeface="Arial" panose="020B0604020202020204" pitchFamily="34" charset="0"/>
              <a:buChar char="•"/>
            </a:pPr>
            <a:endParaRPr lang="en-GB" sz="2000" dirty="0">
              <a:effectLst/>
              <a:latin typeface="Times New Roman" panose="02020603050405020304" pitchFamily="18" charset="0"/>
              <a:ea typeface="Calibri" panose="020F0502020204030204" pitchFamily="34" charset="0"/>
              <a:cs typeface="Arial" panose="020B0604020202020204" pitchFamily="34" charset="0"/>
            </a:endParaRPr>
          </a:p>
        </p:txBody>
      </p:sp>
      <p:pic>
        <p:nvPicPr>
          <p:cNvPr id="4" name="Picture 2" descr="What's your plan for flexible working? - Jalapeno">
            <a:extLst>
              <a:ext uri="{FF2B5EF4-FFF2-40B4-BE49-F238E27FC236}">
                <a16:creationId xmlns:a16="http://schemas.microsoft.com/office/drawing/2014/main" id="{82E52C5C-BD38-7B44-A625-5B92FBF179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3064" y="2526717"/>
            <a:ext cx="3674468" cy="31591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17266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AA9D4-962D-3581-30D2-8803B8D9C2BF}"/>
              </a:ext>
            </a:extLst>
          </p:cNvPr>
          <p:cNvSpPr>
            <a:spLocks noGrp="1"/>
          </p:cNvSpPr>
          <p:nvPr>
            <p:ph type="title"/>
          </p:nvPr>
        </p:nvSpPr>
        <p:spPr/>
        <p:txBody>
          <a:bodyPr>
            <a:normAutofit/>
          </a:bodyPr>
          <a:lstStyle/>
          <a:p>
            <a:pPr marL="0" marR="0">
              <a:lnSpc>
                <a:spcPct val="115000"/>
              </a:lnSpc>
              <a:spcBef>
                <a:spcPts val="1200"/>
              </a:spcBef>
              <a:spcAft>
                <a:spcPts val="0"/>
              </a:spcAft>
            </a:pPr>
            <a:r>
              <a:rPr lang="en-GB" sz="3400" b="1" dirty="0">
                <a:effectLst/>
                <a:ea typeface="Times New Roman" panose="02020603050405020304" pitchFamily="18" charset="0"/>
                <a:cs typeface="Times New Roman" panose="02020603050405020304" pitchFamily="18" charset="0"/>
              </a:rPr>
              <a:t>How has the pandemic forced change?</a:t>
            </a:r>
            <a:endParaRPr lang="en-GB" sz="3400" b="1" dirty="0">
              <a:effectLst/>
              <a:ea typeface="Calibri" panose="020F0502020204030204" pitchFamily="34" charset="0"/>
              <a:cs typeface="Arial" panose="020B0604020202020204" pitchFamily="34" charset="0"/>
            </a:endParaRPr>
          </a:p>
        </p:txBody>
      </p:sp>
      <p:pic>
        <p:nvPicPr>
          <p:cNvPr id="6146" name="Picture 2">
            <a:extLst>
              <a:ext uri="{FF2B5EF4-FFF2-40B4-BE49-F238E27FC236}">
                <a16:creationId xmlns:a16="http://schemas.microsoft.com/office/drawing/2014/main" id="{3A494682-F41B-0505-6796-80850BA7D01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7980218" y="2765068"/>
            <a:ext cx="3591408" cy="239614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E23A7FA-0093-C2CF-F77D-F49C4332808D}"/>
              </a:ext>
            </a:extLst>
          </p:cNvPr>
          <p:cNvSpPr txBox="1"/>
          <p:nvPr/>
        </p:nvSpPr>
        <p:spPr>
          <a:xfrm>
            <a:off x="913775" y="2344189"/>
            <a:ext cx="6268421" cy="3884205"/>
          </a:xfrm>
          <a:prstGeom prst="rect">
            <a:avLst/>
          </a:prstGeom>
          <a:noFill/>
        </p:spPr>
        <p:txBody>
          <a:bodyPr wrap="square" rtlCol="0">
            <a:spAutoFit/>
          </a:bodyPr>
          <a:lstStyle/>
          <a:p>
            <a:pPr marL="342900" indent="-342900" algn="just">
              <a:lnSpc>
                <a:spcPct val="150000"/>
              </a:lnSpc>
              <a:spcBef>
                <a:spcPts val="1200"/>
              </a:spcBef>
              <a:buFont typeface="Arial" panose="020B0604020202020204" pitchFamily="34" charset="0"/>
              <a:buChar char="•"/>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Business leaders were prompted to re-evaluate their approaches to diversity and inclusion because of the pandemic.</a:t>
            </a:r>
            <a:endParaRPr lang="en-US" sz="2000" dirty="0">
              <a:latin typeface="Times New Roman" panose="02020603050405020304" pitchFamily="18" charset="0"/>
              <a:cs typeface="Times New Roman" panose="02020603050405020304" pitchFamily="18" charset="0"/>
            </a:endParaRPr>
          </a:p>
          <a:p>
            <a:pPr marL="342900" indent="-342900">
              <a:lnSpc>
                <a:spcPct val="150000"/>
              </a:lnSpc>
              <a:spcBef>
                <a:spcPts val="1200"/>
              </a:spcBef>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pandemic has forced the organization to: </a:t>
            </a:r>
          </a:p>
          <a:p>
            <a:pPr marL="342900" indent="-342900">
              <a:lnSpc>
                <a:spcPct val="150000"/>
              </a:lnSpc>
              <a:spcBef>
                <a:spcPts val="1200"/>
              </a:spcBef>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Work remotely </a:t>
            </a:r>
          </a:p>
          <a:p>
            <a:pPr marL="342900" indent="-342900">
              <a:lnSpc>
                <a:spcPct val="150000"/>
              </a:lnSpc>
              <a:spcBef>
                <a:spcPts val="1200"/>
              </a:spcBef>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Create work from home system</a:t>
            </a:r>
          </a:p>
          <a:p>
            <a:pPr marL="342900" indent="-342900">
              <a:lnSpc>
                <a:spcPct val="150000"/>
              </a:lnSpc>
              <a:spcBef>
                <a:spcPts val="1200"/>
              </a:spcBef>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Provide time flexibility to the employees. </a:t>
            </a: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344928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FDBA1-E177-A8B3-D56F-7877FEB399AC}"/>
              </a:ext>
            </a:extLst>
          </p:cNvPr>
          <p:cNvSpPr>
            <a:spLocks noGrp="1"/>
          </p:cNvSpPr>
          <p:nvPr>
            <p:ph type="title"/>
          </p:nvPr>
        </p:nvSpPr>
        <p:spPr>
          <a:xfrm>
            <a:off x="697956" y="228467"/>
            <a:ext cx="10796088" cy="1596177"/>
          </a:xfrm>
        </p:spPr>
        <p:txBody>
          <a:bodyPr>
            <a:normAutofit/>
          </a:bodyPr>
          <a:lstStyle/>
          <a:p>
            <a:pPr algn="ctr"/>
            <a:r>
              <a:rPr lang="en-GB" sz="3400" b="1" dirty="0">
                <a:effectLst/>
                <a:ea typeface="Times New Roman" panose="02020603050405020304" pitchFamily="18" charset="0"/>
              </a:rPr>
              <a:t>The potential impact of flexible working in relation to an inclusive and diverse workplace.</a:t>
            </a:r>
            <a:endParaRPr lang="en-GB" sz="3400" b="1" dirty="0"/>
          </a:p>
        </p:txBody>
      </p:sp>
      <p:sp>
        <p:nvSpPr>
          <p:cNvPr id="4" name="TextBox 3">
            <a:extLst>
              <a:ext uri="{FF2B5EF4-FFF2-40B4-BE49-F238E27FC236}">
                <a16:creationId xmlns:a16="http://schemas.microsoft.com/office/drawing/2014/main" id="{07EC2CC4-032F-4B9C-32ED-2908EE6DEF8A}"/>
              </a:ext>
            </a:extLst>
          </p:cNvPr>
          <p:cNvSpPr txBox="1"/>
          <p:nvPr/>
        </p:nvSpPr>
        <p:spPr>
          <a:xfrm>
            <a:off x="365447" y="1853739"/>
            <a:ext cx="7777991" cy="4401205"/>
          </a:xfrm>
          <a:prstGeom prst="rect">
            <a:avLst/>
          </a:prstGeom>
          <a:noFill/>
        </p:spPr>
        <p:txBody>
          <a:bodyPr wrap="square" numCol="1">
            <a:spAutoFit/>
          </a:bodyPr>
          <a:lstStyle/>
          <a:p>
            <a:pPr marL="285750" marR="0" indent="-285750" algn="just">
              <a:spcBef>
                <a:spcPts val="1200"/>
              </a:spcBef>
              <a:spcAft>
                <a:spcPts val="0"/>
              </a:spcAft>
              <a:buFont typeface="Arial" panose="020B0604020202020204" pitchFamily="34" charset="0"/>
              <a:buChar char="•"/>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Competitive business advantages might come from flexible working.</a:t>
            </a:r>
          </a:p>
          <a:p>
            <a:pPr marL="285750" marR="0" indent="-285750" algn="just">
              <a:spcBef>
                <a:spcPts val="1200"/>
              </a:spcBef>
              <a:spcAft>
                <a:spcPts val="0"/>
              </a:spcAft>
              <a:buFont typeface="Arial" panose="020B0604020202020204" pitchFamily="34" charset="0"/>
              <a:buChar char="•"/>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There is a 36% increase in financial performance for businesses with ethnically diverse and inclusive executive teams </a:t>
            </a:r>
          </a:p>
          <a:p>
            <a:pPr marL="285750" marR="0" indent="-285750" algn="just">
              <a:spcBef>
                <a:spcPts val="1200"/>
              </a:spcBef>
              <a:spcAft>
                <a:spcPts val="0"/>
              </a:spcAft>
              <a:buFont typeface="Arial" panose="020B0604020202020204" pitchFamily="34" charset="0"/>
              <a:buChar char="•"/>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25% increase for firms having gender-diverse executive teams.</a:t>
            </a:r>
          </a:p>
          <a:p>
            <a:pPr marL="285750" marR="0" indent="-285750" algn="just">
              <a:spcBef>
                <a:spcPts val="1200"/>
              </a:spcBef>
              <a:spcAft>
                <a:spcPts val="0"/>
              </a:spcAft>
              <a:buFont typeface="Arial" panose="020B0604020202020204" pitchFamily="34" charset="0"/>
              <a:buChar char="•"/>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Benefits to the company include:</a:t>
            </a:r>
          </a:p>
          <a:p>
            <a:pPr marL="342900" marR="0" indent="-342900" algn="just">
              <a:spcBef>
                <a:spcPts val="1200"/>
              </a:spcBef>
              <a:spcAft>
                <a:spcPts val="0"/>
              </a:spcAft>
              <a:buFont typeface="Wingdings" panose="05000000000000000000" pitchFamily="2" charset="2"/>
              <a:buChar char="Ø"/>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less spending on office space </a:t>
            </a:r>
          </a:p>
          <a:p>
            <a:pPr marL="342900" marR="0" indent="-342900" algn="just">
              <a:spcBef>
                <a:spcPts val="1200"/>
              </a:spcBef>
              <a:spcAft>
                <a:spcPts val="0"/>
              </a:spcAft>
              <a:buFont typeface="Wingdings" panose="05000000000000000000" pitchFamily="2" charset="2"/>
              <a:buChar char="Ø"/>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Serving consumers 24/7 is possible with flexible working  </a:t>
            </a:r>
          </a:p>
          <a:p>
            <a:pPr marL="342900" marR="0" indent="-342900" algn="just">
              <a:spcBef>
                <a:spcPts val="1200"/>
              </a:spcBef>
              <a:spcAft>
                <a:spcPts val="0"/>
              </a:spcAft>
              <a:buFont typeface="Wingdings" panose="05000000000000000000" pitchFamily="2" charset="2"/>
              <a:buChar char="Ø"/>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Increased income </a:t>
            </a:r>
          </a:p>
          <a:p>
            <a:pPr marL="342900" marR="0" indent="-342900" algn="just">
              <a:spcBef>
                <a:spcPts val="1200"/>
              </a:spcBef>
              <a:spcAft>
                <a:spcPts val="0"/>
              </a:spcAft>
              <a:buFont typeface="Wingdings" panose="05000000000000000000" pitchFamily="2" charset="2"/>
              <a:buChar char="Ø"/>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client acquisition </a:t>
            </a:r>
          </a:p>
          <a:p>
            <a:pPr marL="342900" marR="0" indent="-342900" algn="just">
              <a:spcBef>
                <a:spcPts val="1200"/>
              </a:spcBef>
              <a:spcAft>
                <a:spcPts val="0"/>
              </a:spcAft>
              <a:buFont typeface="Wingdings" panose="05000000000000000000" pitchFamily="2" charset="2"/>
              <a:buChar char="Ø"/>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and employee satisfaction.</a:t>
            </a:r>
          </a:p>
        </p:txBody>
      </p:sp>
      <p:pic>
        <p:nvPicPr>
          <p:cNvPr id="8" name="Picture 2" descr="8 Types of Flexible Work Arrangements Explained - ViewSonic Library">
            <a:extLst>
              <a:ext uri="{FF2B5EF4-FFF2-40B4-BE49-F238E27FC236}">
                <a16:creationId xmlns:a16="http://schemas.microsoft.com/office/drawing/2014/main" id="{666C57B0-52BC-A6FF-562B-E4E67CEFC4A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7880466" y="3048695"/>
            <a:ext cx="4096029" cy="27232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99525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6EE59-0FB2-2CCA-76A6-8FE7D7D3EB0D}"/>
              </a:ext>
            </a:extLst>
          </p:cNvPr>
          <p:cNvSpPr>
            <a:spLocks noGrp="1"/>
          </p:cNvSpPr>
          <p:nvPr>
            <p:ph type="title"/>
          </p:nvPr>
        </p:nvSpPr>
        <p:spPr/>
        <p:txBody>
          <a:bodyPr>
            <a:normAutofit/>
          </a:bodyPr>
          <a:lstStyle/>
          <a:p>
            <a:pPr marL="0" marR="0">
              <a:lnSpc>
                <a:spcPct val="115000"/>
              </a:lnSpc>
              <a:spcBef>
                <a:spcPts val="1200"/>
              </a:spcBef>
              <a:spcAft>
                <a:spcPts val="0"/>
              </a:spcAft>
            </a:pPr>
            <a:r>
              <a:rPr lang="en-GB" sz="3400" b="1" dirty="0">
                <a:effectLst/>
                <a:ea typeface="Times New Roman" panose="02020603050405020304" pitchFamily="18" charset="0"/>
                <a:cs typeface="Times New Roman" panose="02020603050405020304" pitchFamily="18" charset="0"/>
              </a:rPr>
              <a:t>The INVOLVING of Human Resources in promoting diversity and inclusion </a:t>
            </a:r>
            <a:endParaRPr lang="en-GB" sz="3400" dirty="0">
              <a:effectLst/>
              <a:ea typeface="Calibri" panose="020F0502020204030204" pitchFamily="34" charset="0"/>
              <a:cs typeface="Arial" panose="020B0604020202020204" pitchFamily="34" charset="0"/>
            </a:endParaRPr>
          </a:p>
        </p:txBody>
      </p:sp>
      <p:sp>
        <p:nvSpPr>
          <p:cNvPr id="3" name="TextBox 2">
            <a:extLst>
              <a:ext uri="{FF2B5EF4-FFF2-40B4-BE49-F238E27FC236}">
                <a16:creationId xmlns:a16="http://schemas.microsoft.com/office/drawing/2014/main" id="{10F5B678-1C95-6CE2-357D-B60E36B807B7}"/>
              </a:ext>
            </a:extLst>
          </p:cNvPr>
          <p:cNvSpPr txBox="1"/>
          <p:nvPr/>
        </p:nvSpPr>
        <p:spPr>
          <a:xfrm>
            <a:off x="465512" y="2666309"/>
            <a:ext cx="6151418" cy="2653099"/>
          </a:xfrm>
          <a:prstGeom prst="rect">
            <a:avLst/>
          </a:prstGeom>
          <a:noFill/>
        </p:spPr>
        <p:txBody>
          <a:bodyPr wrap="square" rtlCol="0">
            <a:spAutoFit/>
          </a:bodyPr>
          <a:lstStyle/>
          <a:p>
            <a:pPr marL="342900" indent="-342900" algn="just">
              <a:lnSpc>
                <a:spcPct val="150000"/>
              </a:lnSpc>
              <a:spcBef>
                <a:spcPts val="1200"/>
              </a:spcBef>
              <a:buFont typeface="Arial" panose="020B0604020202020204" pitchFamily="34" charset="0"/>
              <a:buChar char="•"/>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Diversity and inclusion are HR professionals’ prime priorities.</a:t>
            </a:r>
          </a:p>
          <a:p>
            <a:pPr marL="342900" indent="-342900" algn="just">
              <a:lnSpc>
                <a:spcPct val="150000"/>
              </a:lnSpc>
              <a:spcBef>
                <a:spcPts val="1200"/>
              </a:spcBef>
              <a:buFont typeface="Arial" panose="020B0604020202020204" pitchFamily="34" charset="0"/>
              <a:buChar char="•"/>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Diverse companies prosper as the country diversifies</a:t>
            </a:r>
            <a:r>
              <a:rPr lang="en-GB" sz="2000" dirty="0">
                <a:latin typeface="Times New Roman" panose="02020603050405020304" pitchFamily="18" charset="0"/>
                <a:ea typeface="Times New Roman" panose="02020603050405020304" pitchFamily="18" charset="0"/>
                <a:cs typeface="Times New Roman" panose="02020603050405020304" pitchFamily="18" charset="0"/>
              </a:rPr>
              <a:t>.</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a:t>
            </a:r>
          </a:p>
          <a:p>
            <a:pPr marL="342900" indent="-342900" algn="just">
              <a:lnSpc>
                <a:spcPct val="150000"/>
              </a:lnSpc>
              <a:spcBef>
                <a:spcPts val="1200"/>
              </a:spcBef>
              <a:buFont typeface="Arial" panose="020B0604020202020204" pitchFamily="34" charset="0"/>
              <a:buChar char="•"/>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Businesses and consumers progressively desire to </a:t>
            </a:r>
            <a:r>
              <a:rPr lang="en-GB" sz="2000" dirty="0">
                <a:latin typeface="Times New Roman" panose="02020603050405020304" pitchFamily="18" charset="0"/>
                <a:ea typeface="Times New Roman" panose="02020603050405020304" pitchFamily="18" charset="0"/>
                <a:cs typeface="Times New Roman" panose="02020603050405020304" pitchFamily="18" charset="0"/>
              </a:rPr>
              <a:t>get involve</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with organisations that respect everyone</a:t>
            </a:r>
            <a:r>
              <a:rPr lang="en-GB" sz="2000" dirty="0">
                <a:latin typeface="Times New Roman" panose="02020603050405020304" pitchFamily="18" charset="0"/>
                <a:ea typeface="Times New Roman" panose="02020603050405020304" pitchFamily="18" charset="0"/>
                <a:cs typeface="Times New Roman" panose="02020603050405020304" pitchFamily="18" charset="0"/>
              </a:rPr>
              <a:t>.</a:t>
            </a:r>
            <a:endParaRPr lang="en-GB" sz="2000" dirty="0">
              <a:latin typeface="Times New Roman" panose="02020603050405020304" pitchFamily="18" charset="0"/>
              <a:cs typeface="Times New Roman" panose="02020603050405020304" pitchFamily="18" charset="0"/>
            </a:endParaRPr>
          </a:p>
        </p:txBody>
      </p:sp>
      <p:pic>
        <p:nvPicPr>
          <p:cNvPr id="2050" name="Picture 2">
            <a:extLst>
              <a:ext uri="{FF2B5EF4-FFF2-40B4-BE49-F238E27FC236}">
                <a16:creationId xmlns:a16="http://schemas.microsoft.com/office/drawing/2014/main" id="{001FE4C2-2DE4-744B-6775-6947D3836D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01985" y="2870531"/>
            <a:ext cx="4376241" cy="26530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08639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FCF1A-27EA-D000-B1DA-586D7A1943C5}"/>
              </a:ext>
            </a:extLst>
          </p:cNvPr>
          <p:cNvSpPr>
            <a:spLocks noGrp="1"/>
          </p:cNvSpPr>
          <p:nvPr>
            <p:ph type="title"/>
          </p:nvPr>
        </p:nvSpPr>
        <p:spPr/>
        <p:txBody>
          <a:bodyPr/>
          <a:lstStyle/>
          <a:p>
            <a:pPr algn="ctr"/>
            <a:r>
              <a:rPr lang="en-US" b="1" dirty="0">
                <a:solidFill>
                  <a:schemeClr val="tx1"/>
                </a:solidFill>
              </a:rPr>
              <a:t>Conclusion</a:t>
            </a:r>
            <a:endParaRPr lang="en-GB" b="1" dirty="0"/>
          </a:p>
        </p:txBody>
      </p:sp>
      <p:pic>
        <p:nvPicPr>
          <p:cNvPr id="9218" name="Picture 2" descr="Flexible working hours: an effective retention strategy? | Feature | RSC  Education">
            <a:extLst>
              <a:ext uri="{FF2B5EF4-FFF2-40B4-BE49-F238E27FC236}">
                <a16:creationId xmlns:a16="http://schemas.microsoft.com/office/drawing/2014/main" id="{E7DD6633-94B6-159A-D4ED-89EA95A5EC2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7232074" y="2335608"/>
            <a:ext cx="4572000" cy="3048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39D8754-ACAC-098B-B5A3-FB4E885CF1DB}"/>
              </a:ext>
            </a:extLst>
          </p:cNvPr>
          <p:cNvSpPr txBox="1"/>
          <p:nvPr/>
        </p:nvSpPr>
        <p:spPr>
          <a:xfrm>
            <a:off x="913775" y="2513952"/>
            <a:ext cx="5577839" cy="3049361"/>
          </a:xfrm>
          <a:prstGeom prst="rect">
            <a:avLst/>
          </a:prstGeom>
          <a:noFill/>
        </p:spPr>
        <p:txBody>
          <a:bodyPr wrap="square">
            <a:spAutoFit/>
          </a:bodyPr>
          <a:lstStyle/>
          <a:p>
            <a:pPr marL="342900" marR="0" indent="-342900" algn="just">
              <a:lnSpc>
                <a:spcPct val="115000"/>
              </a:lnSpc>
              <a:spcBef>
                <a:spcPts val="1200"/>
              </a:spcBef>
              <a:spcAft>
                <a:spcPts val="0"/>
              </a:spcAft>
              <a:buFont typeface="Arial" panose="020B0604020202020204" pitchFamily="34" charset="0"/>
              <a:buChar char="•"/>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This presentation is entirely concentrated on flexible working in relation to diversity and inclusion. </a:t>
            </a:r>
          </a:p>
          <a:p>
            <a:pPr marL="342900" marR="0" indent="-342900" algn="just">
              <a:lnSpc>
                <a:spcPct val="115000"/>
              </a:lnSpc>
              <a:spcBef>
                <a:spcPts val="1200"/>
              </a:spcBef>
              <a:spcAft>
                <a:spcPts val="0"/>
              </a:spcAft>
              <a:buFont typeface="Arial" panose="020B0604020202020204" pitchFamily="34" charset="0"/>
              <a:buChar char="•"/>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The presentation showed certain aspects like the significance of diversity and inclusion in a flexible workplace, its potential impact, the meaning and how to involve HR in promoting diversity and inclusion in the workplace.  </a:t>
            </a:r>
            <a:endParaRPr lang="en-GB" sz="2000" dirty="0">
              <a:effectLst/>
              <a:latin typeface="Times New Roman" panose="02020603050405020304" pitchFamily="18"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4690079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65A73-3B17-227C-8299-AB98AF319054}"/>
              </a:ext>
            </a:extLst>
          </p:cNvPr>
          <p:cNvSpPr>
            <a:spLocks noGrp="1"/>
          </p:cNvSpPr>
          <p:nvPr>
            <p:ph type="title"/>
          </p:nvPr>
        </p:nvSpPr>
        <p:spPr>
          <a:xfrm>
            <a:off x="913775" y="618517"/>
            <a:ext cx="10364451" cy="850065"/>
          </a:xfrm>
        </p:spPr>
        <p:txBody>
          <a:bodyPr/>
          <a:lstStyle/>
          <a:p>
            <a:pPr algn="ctr"/>
            <a:r>
              <a:rPr lang="en-US" b="1" dirty="0">
                <a:solidFill>
                  <a:schemeClr val="tx1"/>
                </a:solidFill>
              </a:rPr>
              <a:t>References</a:t>
            </a:r>
            <a:endParaRPr lang="en-GB" b="1" dirty="0"/>
          </a:p>
        </p:txBody>
      </p:sp>
      <p:sp>
        <p:nvSpPr>
          <p:cNvPr id="3" name="Content Placeholder 2">
            <a:extLst>
              <a:ext uri="{FF2B5EF4-FFF2-40B4-BE49-F238E27FC236}">
                <a16:creationId xmlns:a16="http://schemas.microsoft.com/office/drawing/2014/main" id="{C66CE938-D7AD-49A3-67F5-618A346CD334}"/>
              </a:ext>
            </a:extLst>
          </p:cNvPr>
          <p:cNvSpPr>
            <a:spLocks noGrp="1"/>
          </p:cNvSpPr>
          <p:nvPr>
            <p:ph idx="1"/>
          </p:nvPr>
        </p:nvSpPr>
        <p:spPr>
          <a:xfrm>
            <a:off x="913775" y="1233055"/>
            <a:ext cx="10364452" cy="5444837"/>
          </a:xfrm>
        </p:spPr>
        <p:txBody>
          <a:bodyPr>
            <a:normAutofit fontScale="70000" lnSpcReduction="20000"/>
          </a:bodyPr>
          <a:lstStyle/>
          <a:p>
            <a:pPr marL="0" algn="just">
              <a:lnSpc>
                <a:spcPct val="115000"/>
              </a:lnSpc>
              <a:spcBef>
                <a:spcPts val="1200"/>
              </a:spcBef>
            </a:pPr>
            <a:r>
              <a:rPr lang="en-GB" sz="1800" dirty="0">
                <a:effectLst/>
                <a:latin typeface="Times New Roman" panose="02020603050405020304" pitchFamily="18" charset="0"/>
                <a:ea typeface="Calibri" panose="020F0502020204030204" pitchFamily="34" charset="0"/>
                <a:cs typeface="Arial" panose="020B0604020202020204" pitchFamily="34" charset="0"/>
              </a:rPr>
              <a:t>Armstrong, Michael,2022. </a:t>
            </a:r>
            <a:r>
              <a:rPr lang="en-GB" sz="1800" i="1" dirty="0">
                <a:effectLst/>
                <a:latin typeface="Times New Roman" panose="02020603050405020304" pitchFamily="18" charset="0"/>
                <a:ea typeface="Calibri" panose="020F0502020204030204" pitchFamily="34" charset="0"/>
                <a:cs typeface="Arial" panose="020B0604020202020204" pitchFamily="34" charset="0"/>
              </a:rPr>
              <a:t>strategic human resource management, the nature and practice of people strategy, p.85</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15000"/>
              </a:lnSpc>
              <a:spcBef>
                <a:spcPts val="1200"/>
              </a:spcBef>
              <a:spcAft>
                <a:spcPts val="0"/>
              </a:spcAft>
            </a:pP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Botrel</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Vilela, A., 2021.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Impact of flexible working arrangements on employee’s engagement and satisfaction: An exploratory study of employee age and gender</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(Doctoral dissertation, Dublin, National College of Ireland).</a:t>
            </a: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 </a:t>
            </a:r>
          </a:p>
          <a:p>
            <a:pPr marL="0" marR="0" algn="just">
              <a:lnSpc>
                <a:spcPct val="115000"/>
              </a:lnSpc>
              <a:spcBef>
                <a:spcPts val="1200"/>
              </a:spcBef>
              <a:spcAft>
                <a:spcPts val="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Armstrong, Michael,2022. </a:t>
            </a:r>
            <a:r>
              <a:rPr lang="en-GB" sz="1800" i="1" dirty="0">
                <a:effectLst/>
                <a:latin typeface="Times New Roman" panose="02020603050405020304" pitchFamily="18" charset="0"/>
                <a:ea typeface="Calibri" panose="020F0502020204030204" pitchFamily="34" charset="0"/>
                <a:cs typeface="Arial" panose="020B0604020202020204" pitchFamily="34" charset="0"/>
              </a:rPr>
              <a:t>strategic human resource management, the nature and practice of people strategy, p.85</a:t>
            </a:r>
          </a:p>
          <a:p>
            <a:pPr marL="0" marR="0" algn="just">
              <a:lnSpc>
                <a:spcPct val="115000"/>
              </a:lnSpc>
              <a:spcBef>
                <a:spcPts val="1200"/>
              </a:spcBef>
              <a:spcAft>
                <a:spcPts val="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Chung, H., Birkett, H., Forbes, S. and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Seo</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 2021. Covid-19, flexible working, and implications for gender equality in the United Kingdom.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Gender &amp; Society</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35</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 pp.218-232.</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15000"/>
              </a:lnSpc>
              <a:spcBef>
                <a:spcPts val="1200"/>
              </a:spcBef>
              <a:spcAft>
                <a:spcPts val="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Cook, R., O’Brien, M., Connolly, S., Aldrich, M. and Speight, S., 2021. Fathers’ perceptions of the availability of flexible working arrangements: Evidence from the UK.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Work, Employment and Society</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35</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(6), pp.1014-1033.</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15000"/>
              </a:lnSpc>
              <a:spcBef>
                <a:spcPts val="1200"/>
              </a:spcBef>
              <a:spcAft>
                <a:spcPts val="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Kaya, Ş.D.,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İleri</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Y.Y. and Kara, B., 2022. Benefits of Flexible Working System During Covid-19 Pandemic: A Field Study in Turkey. </a:t>
            </a:r>
            <a:r>
              <a:rPr lang="en-GB" sz="1800" i="1"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Ege</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Academic Review</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22</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15000"/>
              </a:lnSpc>
              <a:spcBef>
                <a:spcPts val="1200"/>
              </a:spcBef>
              <a:spcAft>
                <a:spcPts val="0"/>
              </a:spcAft>
            </a:pP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Korunka</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 2021.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Flexible working practices and approaches</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Springer Cham, Springer Nature Switzerland: Psychological and social implications.</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15000"/>
              </a:lnSpc>
              <a:spcBef>
                <a:spcPts val="1200"/>
              </a:spcBef>
              <a:spcAft>
                <a:spcPts val="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Wanger, S. and Zapf, I., 2022. For better or worse: How more flexibility in working time arrangements and parental leave experiences affect fathers' working and childcare hours in Germany.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Family Research</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34</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 pp.582-614.</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15000"/>
              </a:lnSpc>
              <a:spcBef>
                <a:spcPts val="1200"/>
              </a:spcBef>
              <a:spcAft>
                <a:spcPts val="0"/>
              </a:spcAft>
            </a:pP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Wiatr</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2021. Flexible working arrangements–current conditions and research directions</a:t>
            </a:r>
          </a:p>
          <a:p>
            <a:pPr marL="0" marR="0" algn="just">
              <a:lnSpc>
                <a:spcPct val="115000"/>
              </a:lnSpc>
              <a:spcBef>
                <a:spcPts val="1200"/>
              </a:spcBef>
              <a:spcAft>
                <a:spcPts val="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https://www.gov.uk/flexible-working/types-of-flexible-working.</a:t>
            </a:r>
          </a:p>
          <a:p>
            <a:pPr marL="0" marR="0" algn="just">
              <a:lnSpc>
                <a:spcPct val="115000"/>
              </a:lnSpc>
              <a:spcBef>
                <a:spcPts val="1200"/>
              </a:spcBef>
              <a:spcAft>
                <a:spcPts val="0"/>
              </a:spcAft>
            </a:pP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435958338"/>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0</TotalTime>
  <Words>1023</Words>
  <Application>Microsoft Office PowerPoint</Application>
  <PresentationFormat>Widescreen</PresentationFormat>
  <Paragraphs>94</Paragraphs>
  <Slides>12</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Times New Roman</vt:lpstr>
      <vt:lpstr>Tw Cen MT</vt:lpstr>
      <vt:lpstr>Wingdings</vt:lpstr>
      <vt:lpstr>Droplet</vt:lpstr>
      <vt:lpstr>Managing people  </vt:lpstr>
      <vt:lpstr>Presentation on Evaluating the Potential Impact of Flexible Working</vt:lpstr>
      <vt:lpstr>Table of Content </vt:lpstr>
      <vt:lpstr>Introduction</vt:lpstr>
      <vt:lpstr>What is flexible working?</vt:lpstr>
      <vt:lpstr>Diversity and Inclusion in the Flexible Workplace</vt:lpstr>
      <vt:lpstr>Significance of diversity and inclusion in a flexible working place.</vt:lpstr>
      <vt:lpstr>How has the pandemic forced change?</vt:lpstr>
      <vt:lpstr>The potential impact of flexible working in relation to an inclusive and diverse workplace.</vt:lpstr>
      <vt:lpstr>The INVOLVING of Human Resources in promoting diversity and inclusion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on Evaluating the Potential Impact of Flexible Working</dc:title>
  <dc:creator/>
  <cp:lastModifiedBy/>
  <cp:revision>2</cp:revision>
  <dcterms:created xsi:type="dcterms:W3CDTF">2022-10-25T08:59:03Z</dcterms:created>
  <dcterms:modified xsi:type="dcterms:W3CDTF">2022-11-21T21:14:32Z</dcterms:modified>
</cp:coreProperties>
</file>