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1"/>
  </p:notesMasterIdLst>
  <p:sldIdLst>
    <p:sldId id="257" r:id="rId5"/>
    <p:sldId id="374" r:id="rId6"/>
    <p:sldId id="362" r:id="rId7"/>
    <p:sldId id="364" r:id="rId8"/>
    <p:sldId id="365" r:id="rId9"/>
    <p:sldId id="366" r:id="rId10"/>
    <p:sldId id="361" r:id="rId11"/>
    <p:sldId id="367" r:id="rId12"/>
    <p:sldId id="371" r:id="rId13"/>
    <p:sldId id="373" r:id="rId14"/>
    <p:sldId id="372" r:id="rId15"/>
    <p:sldId id="260" r:id="rId16"/>
    <p:sldId id="375" r:id="rId17"/>
    <p:sldId id="378" r:id="rId18"/>
    <p:sldId id="376" r:id="rId19"/>
    <p:sldId id="3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158FE-0B9D-4FEA-80C9-6CD4799C3E30}" v="50" dt="2024-04-12T14:41:50.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4" d="100"/>
          <a:sy n="94" d="100"/>
        </p:scale>
        <p:origin x="108" y="6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F6654-D887-47C0-A40F-4EEE3474A0E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3C812E-B3E5-4BF5-95E2-4E50876AFF52}">
      <dgm:prSet/>
      <dgm:spPr/>
      <dgm:t>
        <a:bodyPr/>
        <a:lstStyle/>
        <a:p>
          <a:r>
            <a:rPr lang="cy-GB" noProof="0" dirty="0"/>
            <a:t>Sut oedd peidio â gwybod rheolau'r gêm yn gwneud i chi deimlo?</a:t>
          </a:r>
        </a:p>
      </dgm:t>
    </dgm:pt>
    <dgm:pt modelId="{865FAF9B-68C3-4720-8777-AD36239C7C7B}" type="parTrans" cxnId="{B157D647-196A-42DE-95F0-A39CDA56EDE0}">
      <dgm:prSet/>
      <dgm:spPr/>
      <dgm:t>
        <a:bodyPr/>
        <a:lstStyle/>
        <a:p>
          <a:endParaRPr lang="en-US"/>
        </a:p>
      </dgm:t>
    </dgm:pt>
    <dgm:pt modelId="{AF8493BF-5EE8-406A-829B-E852F77A2AF3}" type="sibTrans" cxnId="{B157D647-196A-42DE-95F0-A39CDA56EDE0}">
      <dgm:prSet/>
      <dgm:spPr/>
      <dgm:t>
        <a:bodyPr/>
        <a:lstStyle/>
        <a:p>
          <a:endParaRPr lang="en-US"/>
        </a:p>
      </dgm:t>
    </dgm:pt>
    <dgm:pt modelId="{BD0456A1-F8BF-488B-9931-886D120F93F8}">
      <dgm:prSet/>
      <dgm:spPr/>
      <dgm:t>
        <a:bodyPr/>
        <a:lstStyle/>
        <a:p>
          <a:r>
            <a:rPr lang="cy-GB" noProof="0" dirty="0"/>
            <a:t>Sut mae hyn yn ymwneud â chynhwysiant neu </a:t>
          </a:r>
          <a:r>
            <a:rPr lang="cy-GB" noProof="0" dirty="0" err="1"/>
            <a:t>allgáu</a:t>
          </a:r>
          <a:r>
            <a:rPr lang="cy-GB" noProof="0" dirty="0"/>
            <a:t> mewn addysg?</a:t>
          </a:r>
        </a:p>
      </dgm:t>
    </dgm:pt>
    <dgm:pt modelId="{66E06EA2-44B1-4E77-B13A-905F42A8545A}" type="parTrans" cxnId="{5B959F1B-C082-4B60-A74D-739CD94C344F}">
      <dgm:prSet/>
      <dgm:spPr/>
      <dgm:t>
        <a:bodyPr/>
        <a:lstStyle/>
        <a:p>
          <a:endParaRPr lang="en-US"/>
        </a:p>
      </dgm:t>
    </dgm:pt>
    <dgm:pt modelId="{71DDD1F2-8658-4D6E-8C82-4E486FF9011E}" type="sibTrans" cxnId="{5B959F1B-C082-4B60-A74D-739CD94C344F}">
      <dgm:prSet/>
      <dgm:spPr/>
      <dgm:t>
        <a:bodyPr/>
        <a:lstStyle/>
        <a:p>
          <a:endParaRPr lang="en-US"/>
        </a:p>
      </dgm:t>
    </dgm:pt>
    <dgm:pt modelId="{D08F8914-7DF8-445F-9931-C9CA40132BCF}">
      <dgm:prSet/>
      <dgm:spPr/>
      <dgm:t>
        <a:bodyPr/>
        <a:lstStyle/>
        <a:p>
          <a:r>
            <a:rPr lang="cy-GB" noProof="0" dirty="0"/>
            <a:t>Sut mae hyn yn ymwneud â chynhwysiant neu waharddiad yn y gymdeithas ehangach</a:t>
          </a:r>
          <a:r>
            <a:rPr lang="en-GB" dirty="0"/>
            <a:t>?</a:t>
          </a:r>
          <a:endParaRPr lang="en-US" dirty="0"/>
        </a:p>
      </dgm:t>
    </dgm:pt>
    <dgm:pt modelId="{183DB92D-C90F-457B-A8F1-2D07294355F7}" type="parTrans" cxnId="{615E8B40-6271-4F48-BED0-5098F849D84B}">
      <dgm:prSet/>
      <dgm:spPr/>
      <dgm:t>
        <a:bodyPr/>
        <a:lstStyle/>
        <a:p>
          <a:endParaRPr lang="en-US"/>
        </a:p>
      </dgm:t>
    </dgm:pt>
    <dgm:pt modelId="{C84D0AF4-03B6-47C2-A8C2-9594B3A9802A}" type="sibTrans" cxnId="{615E8B40-6271-4F48-BED0-5098F849D84B}">
      <dgm:prSet/>
      <dgm:spPr/>
      <dgm:t>
        <a:bodyPr/>
        <a:lstStyle/>
        <a:p>
          <a:endParaRPr lang="en-US"/>
        </a:p>
      </dgm:t>
    </dgm:pt>
    <dgm:pt modelId="{5A72E19B-5808-46FE-A1AD-41B0F7B309D6}">
      <dgm:prSet/>
      <dgm:spPr/>
      <dgm:t>
        <a:bodyPr/>
        <a:lstStyle/>
        <a:p>
          <a:r>
            <a:rPr lang="cy-GB" noProof="0" dirty="0"/>
            <a:t>Sut mae'r gêm yn ymwneud â theori </a:t>
          </a:r>
          <a:r>
            <a:rPr lang="cy-GB" noProof="0" dirty="0" err="1"/>
            <a:t>Bourdieu</a:t>
          </a:r>
          <a:r>
            <a:rPr lang="cy-GB" noProof="0" dirty="0"/>
            <a:t> yn?</a:t>
          </a:r>
          <a:r>
            <a:rPr lang="cy-GB" b="0" i="0" noProof="0" dirty="0"/>
            <a:t>?</a:t>
          </a:r>
          <a:endParaRPr lang="cy-GB" noProof="0" dirty="0"/>
        </a:p>
      </dgm:t>
    </dgm:pt>
    <dgm:pt modelId="{3DF302A3-875B-4FD6-874E-6688EEEAF944}" type="parTrans" cxnId="{306078EB-8F3C-41BD-ACFA-337C3160D81A}">
      <dgm:prSet/>
      <dgm:spPr/>
      <dgm:t>
        <a:bodyPr/>
        <a:lstStyle/>
        <a:p>
          <a:endParaRPr lang="en-GB"/>
        </a:p>
      </dgm:t>
    </dgm:pt>
    <dgm:pt modelId="{D372DF4F-0642-41CF-9DB6-FB9E7DE73354}" type="sibTrans" cxnId="{306078EB-8F3C-41BD-ACFA-337C3160D81A}">
      <dgm:prSet/>
      <dgm:spPr/>
      <dgm:t>
        <a:bodyPr/>
        <a:lstStyle/>
        <a:p>
          <a:endParaRPr lang="en-GB"/>
        </a:p>
      </dgm:t>
    </dgm:pt>
    <dgm:pt modelId="{4132742F-ED72-4020-A0B7-9A8CA5746C16}" type="pres">
      <dgm:prSet presAssocID="{0B1F6654-D887-47C0-A40F-4EEE3474A0E6}" presName="linear" presStyleCnt="0">
        <dgm:presLayoutVars>
          <dgm:animLvl val="lvl"/>
          <dgm:resizeHandles val="exact"/>
        </dgm:presLayoutVars>
      </dgm:prSet>
      <dgm:spPr/>
    </dgm:pt>
    <dgm:pt modelId="{AA98F950-A0C6-4297-B87E-C297D40DB7A3}" type="pres">
      <dgm:prSet presAssocID="{813C812E-B3E5-4BF5-95E2-4E50876AFF52}" presName="parentText" presStyleLbl="node1" presStyleIdx="0" presStyleCnt="4">
        <dgm:presLayoutVars>
          <dgm:chMax val="0"/>
          <dgm:bulletEnabled val="1"/>
        </dgm:presLayoutVars>
      </dgm:prSet>
      <dgm:spPr/>
    </dgm:pt>
    <dgm:pt modelId="{97F8304B-51F6-414E-94AC-43C10C95DD48}" type="pres">
      <dgm:prSet presAssocID="{AF8493BF-5EE8-406A-829B-E852F77A2AF3}" presName="spacer" presStyleCnt="0"/>
      <dgm:spPr/>
    </dgm:pt>
    <dgm:pt modelId="{732A8D60-6849-49B9-9A81-DAD13709ADFB}" type="pres">
      <dgm:prSet presAssocID="{5A72E19B-5808-46FE-A1AD-41B0F7B309D6}" presName="parentText" presStyleLbl="node1" presStyleIdx="1" presStyleCnt="4">
        <dgm:presLayoutVars>
          <dgm:chMax val="0"/>
          <dgm:bulletEnabled val="1"/>
        </dgm:presLayoutVars>
      </dgm:prSet>
      <dgm:spPr/>
    </dgm:pt>
    <dgm:pt modelId="{3789A31D-BE15-4753-8A3B-412C3CE29281}" type="pres">
      <dgm:prSet presAssocID="{D372DF4F-0642-41CF-9DB6-FB9E7DE73354}" presName="spacer" presStyleCnt="0"/>
      <dgm:spPr/>
    </dgm:pt>
    <dgm:pt modelId="{6D544D59-F660-449C-A12B-A9C405486EEA}" type="pres">
      <dgm:prSet presAssocID="{BD0456A1-F8BF-488B-9931-886D120F93F8}" presName="parentText" presStyleLbl="node1" presStyleIdx="2" presStyleCnt="4" custLinFactNeighborY="-42333">
        <dgm:presLayoutVars>
          <dgm:chMax val="0"/>
          <dgm:bulletEnabled val="1"/>
        </dgm:presLayoutVars>
      </dgm:prSet>
      <dgm:spPr/>
    </dgm:pt>
    <dgm:pt modelId="{6DBE3FF2-3A37-4EB6-A6B4-9BA615A3B1AA}" type="pres">
      <dgm:prSet presAssocID="{71DDD1F2-8658-4D6E-8C82-4E486FF9011E}" presName="spacer" presStyleCnt="0"/>
      <dgm:spPr/>
    </dgm:pt>
    <dgm:pt modelId="{782F0A9B-3AAB-4CAA-AD21-39AB1DF1C4B8}" type="pres">
      <dgm:prSet presAssocID="{D08F8914-7DF8-445F-9931-C9CA40132BCF}" presName="parentText" presStyleLbl="node1" presStyleIdx="3" presStyleCnt="4">
        <dgm:presLayoutVars>
          <dgm:chMax val="0"/>
          <dgm:bulletEnabled val="1"/>
        </dgm:presLayoutVars>
      </dgm:prSet>
      <dgm:spPr/>
    </dgm:pt>
  </dgm:ptLst>
  <dgm:cxnLst>
    <dgm:cxn modelId="{45ACD206-8EE3-45D8-9CE6-9677D79B764C}" type="presOf" srcId="{5A72E19B-5808-46FE-A1AD-41B0F7B309D6}" destId="{732A8D60-6849-49B9-9A81-DAD13709ADFB}" srcOrd="0" destOrd="0" presId="urn:microsoft.com/office/officeart/2005/8/layout/vList2"/>
    <dgm:cxn modelId="{5B959F1B-C082-4B60-A74D-739CD94C344F}" srcId="{0B1F6654-D887-47C0-A40F-4EEE3474A0E6}" destId="{BD0456A1-F8BF-488B-9931-886D120F93F8}" srcOrd="2" destOrd="0" parTransId="{66E06EA2-44B1-4E77-B13A-905F42A8545A}" sibTransId="{71DDD1F2-8658-4D6E-8C82-4E486FF9011E}"/>
    <dgm:cxn modelId="{80F4B332-CCD2-4822-AF6E-BC670D97D038}" type="presOf" srcId="{D08F8914-7DF8-445F-9931-C9CA40132BCF}" destId="{782F0A9B-3AAB-4CAA-AD21-39AB1DF1C4B8}" srcOrd="0" destOrd="0" presId="urn:microsoft.com/office/officeart/2005/8/layout/vList2"/>
    <dgm:cxn modelId="{615E8B40-6271-4F48-BED0-5098F849D84B}" srcId="{0B1F6654-D887-47C0-A40F-4EEE3474A0E6}" destId="{D08F8914-7DF8-445F-9931-C9CA40132BCF}" srcOrd="3" destOrd="0" parTransId="{183DB92D-C90F-457B-A8F1-2D07294355F7}" sibTransId="{C84D0AF4-03B6-47C2-A8C2-9594B3A9802A}"/>
    <dgm:cxn modelId="{B157D647-196A-42DE-95F0-A39CDA56EDE0}" srcId="{0B1F6654-D887-47C0-A40F-4EEE3474A0E6}" destId="{813C812E-B3E5-4BF5-95E2-4E50876AFF52}" srcOrd="0" destOrd="0" parTransId="{865FAF9B-68C3-4720-8777-AD36239C7C7B}" sibTransId="{AF8493BF-5EE8-406A-829B-E852F77A2AF3}"/>
    <dgm:cxn modelId="{09BA6970-0A54-4B5F-A69F-0018214616E1}" type="presOf" srcId="{813C812E-B3E5-4BF5-95E2-4E50876AFF52}" destId="{AA98F950-A0C6-4297-B87E-C297D40DB7A3}" srcOrd="0" destOrd="0" presId="urn:microsoft.com/office/officeart/2005/8/layout/vList2"/>
    <dgm:cxn modelId="{21DB93AE-8721-4ADB-8DD7-01F86A676D9D}" type="presOf" srcId="{BD0456A1-F8BF-488B-9931-886D120F93F8}" destId="{6D544D59-F660-449C-A12B-A9C405486EEA}" srcOrd="0" destOrd="0" presId="urn:microsoft.com/office/officeart/2005/8/layout/vList2"/>
    <dgm:cxn modelId="{306078EB-8F3C-41BD-ACFA-337C3160D81A}" srcId="{0B1F6654-D887-47C0-A40F-4EEE3474A0E6}" destId="{5A72E19B-5808-46FE-A1AD-41B0F7B309D6}" srcOrd="1" destOrd="0" parTransId="{3DF302A3-875B-4FD6-874E-6688EEEAF944}" sibTransId="{D372DF4F-0642-41CF-9DB6-FB9E7DE73354}"/>
    <dgm:cxn modelId="{16BB47F7-259C-400B-B6AA-F85DD6A2C771}" type="presOf" srcId="{0B1F6654-D887-47C0-A40F-4EEE3474A0E6}" destId="{4132742F-ED72-4020-A0B7-9A8CA5746C16}" srcOrd="0" destOrd="0" presId="urn:microsoft.com/office/officeart/2005/8/layout/vList2"/>
    <dgm:cxn modelId="{E3B42B1D-CCCC-4A76-8743-D9ABEE26305F}" type="presParOf" srcId="{4132742F-ED72-4020-A0B7-9A8CA5746C16}" destId="{AA98F950-A0C6-4297-B87E-C297D40DB7A3}" srcOrd="0" destOrd="0" presId="urn:microsoft.com/office/officeart/2005/8/layout/vList2"/>
    <dgm:cxn modelId="{00A648ED-94D6-45D9-8E0B-B03E27498B89}" type="presParOf" srcId="{4132742F-ED72-4020-A0B7-9A8CA5746C16}" destId="{97F8304B-51F6-414E-94AC-43C10C95DD48}" srcOrd="1" destOrd="0" presId="urn:microsoft.com/office/officeart/2005/8/layout/vList2"/>
    <dgm:cxn modelId="{213834B2-1689-41D6-82B6-B4BFD464318F}" type="presParOf" srcId="{4132742F-ED72-4020-A0B7-9A8CA5746C16}" destId="{732A8D60-6849-49B9-9A81-DAD13709ADFB}" srcOrd="2" destOrd="0" presId="urn:microsoft.com/office/officeart/2005/8/layout/vList2"/>
    <dgm:cxn modelId="{8C59A8BD-8F61-479F-AAC9-040151B4DF3A}" type="presParOf" srcId="{4132742F-ED72-4020-A0B7-9A8CA5746C16}" destId="{3789A31D-BE15-4753-8A3B-412C3CE29281}" srcOrd="3" destOrd="0" presId="urn:microsoft.com/office/officeart/2005/8/layout/vList2"/>
    <dgm:cxn modelId="{A0F350E8-FC18-49F9-8FE8-1107332CFE83}" type="presParOf" srcId="{4132742F-ED72-4020-A0B7-9A8CA5746C16}" destId="{6D544D59-F660-449C-A12B-A9C405486EEA}" srcOrd="4" destOrd="0" presId="urn:microsoft.com/office/officeart/2005/8/layout/vList2"/>
    <dgm:cxn modelId="{FB781443-0DB7-4D0B-BF81-9833F99C3991}" type="presParOf" srcId="{4132742F-ED72-4020-A0B7-9A8CA5746C16}" destId="{6DBE3FF2-3A37-4EB6-A6B4-9BA615A3B1AA}" srcOrd="5" destOrd="0" presId="urn:microsoft.com/office/officeart/2005/8/layout/vList2"/>
    <dgm:cxn modelId="{80BEA29E-74BF-4CC5-BAA9-8CE017B6C5BC}" type="presParOf" srcId="{4132742F-ED72-4020-A0B7-9A8CA5746C16}" destId="{782F0A9B-3AAB-4CAA-AD21-39AB1DF1C4B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8F950-A0C6-4297-B87E-C297D40DB7A3}">
      <dsp:nvSpPr>
        <dsp:cNvPr id="0" name=""/>
        <dsp:cNvSpPr/>
      </dsp:nvSpPr>
      <dsp:spPr>
        <a:xfrm>
          <a:off x="0" y="81411"/>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oedd peidio â gwybod rheolau'r gêm yn gwneud i chi deimlo?</a:t>
          </a:r>
        </a:p>
      </dsp:txBody>
      <dsp:txXfrm>
        <a:off x="48481" y="129892"/>
        <a:ext cx="10418638" cy="896166"/>
      </dsp:txXfrm>
    </dsp:sp>
    <dsp:sp modelId="{732A8D60-6849-49B9-9A81-DAD13709ADFB}">
      <dsp:nvSpPr>
        <dsp:cNvPr id="0" name=""/>
        <dsp:cNvSpPr/>
      </dsp:nvSpPr>
      <dsp:spPr>
        <a:xfrm>
          <a:off x="0" y="1146540"/>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mae'r gêm yn ymwneud â theori </a:t>
          </a:r>
          <a:r>
            <a:rPr lang="cy-GB" sz="2500" kern="1200" noProof="0" dirty="0" err="1"/>
            <a:t>Bourdieu</a:t>
          </a:r>
          <a:r>
            <a:rPr lang="cy-GB" sz="2500" kern="1200" noProof="0" dirty="0"/>
            <a:t> yn?</a:t>
          </a:r>
          <a:r>
            <a:rPr lang="cy-GB" sz="2500" b="0" i="0" kern="1200" noProof="0" dirty="0"/>
            <a:t>?</a:t>
          </a:r>
          <a:endParaRPr lang="cy-GB" sz="2500" kern="1200" noProof="0" dirty="0"/>
        </a:p>
      </dsp:txBody>
      <dsp:txXfrm>
        <a:off x="48481" y="1195021"/>
        <a:ext cx="10418638" cy="896166"/>
      </dsp:txXfrm>
    </dsp:sp>
    <dsp:sp modelId="{6D544D59-F660-449C-A12B-A9C405486EEA}">
      <dsp:nvSpPr>
        <dsp:cNvPr id="0" name=""/>
        <dsp:cNvSpPr/>
      </dsp:nvSpPr>
      <dsp:spPr>
        <a:xfrm>
          <a:off x="0" y="2181189"/>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mae hyn yn ymwneud â chynhwysiant neu </a:t>
          </a:r>
          <a:r>
            <a:rPr lang="cy-GB" sz="2500" kern="1200" noProof="0" dirty="0" err="1"/>
            <a:t>allgáu</a:t>
          </a:r>
          <a:r>
            <a:rPr lang="cy-GB" sz="2500" kern="1200" noProof="0" dirty="0"/>
            <a:t> mewn addysg?</a:t>
          </a:r>
        </a:p>
      </dsp:txBody>
      <dsp:txXfrm>
        <a:off x="48481" y="2229670"/>
        <a:ext cx="10418638" cy="896166"/>
      </dsp:txXfrm>
    </dsp:sp>
    <dsp:sp modelId="{782F0A9B-3AAB-4CAA-AD21-39AB1DF1C4B8}">
      <dsp:nvSpPr>
        <dsp:cNvPr id="0" name=""/>
        <dsp:cNvSpPr/>
      </dsp:nvSpPr>
      <dsp:spPr>
        <a:xfrm>
          <a:off x="0" y="3276797"/>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Sut mae hyn yn ymwneud â chynhwysiant neu waharddiad yn y gymdeithas ehangach</a:t>
          </a:r>
          <a:r>
            <a:rPr lang="en-GB" sz="2500" kern="1200" dirty="0"/>
            <a:t>?</a:t>
          </a:r>
          <a:endParaRPr lang="en-US" sz="2500" kern="1200" dirty="0"/>
        </a:p>
      </dsp:txBody>
      <dsp:txXfrm>
        <a:off x="48481" y="3325278"/>
        <a:ext cx="10418638"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D8829-F069-4030-8D48-3995B7A08097}"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DFF9A-A557-4A72-BBE9-DB484C40AC64}" type="slidenum">
              <a:rPr lang="en-GB" smtClean="0"/>
              <a:t>‹#›</a:t>
            </a:fld>
            <a:endParaRPr lang="en-GB"/>
          </a:p>
        </p:txBody>
      </p:sp>
    </p:spTree>
    <p:extLst>
      <p:ext uri="{BB962C8B-B14F-4D97-AF65-F5344CB8AC3E}">
        <p14:creationId xmlns:p14="http://schemas.microsoft.com/office/powerpoint/2010/main" val="4206261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https://journals.sagepub.com/doi/pdf/10.1177/0038038513481128 </a:t>
            </a:r>
          </a:p>
        </p:txBody>
      </p:sp>
      <p:sp>
        <p:nvSpPr>
          <p:cNvPr id="4" name="Slide Number Placeholder 3"/>
          <p:cNvSpPr>
            <a:spLocks noGrp="1"/>
          </p:cNvSpPr>
          <p:nvPr>
            <p:ph type="sldNum" sz="quarter" idx="10"/>
          </p:nvPr>
        </p:nvSpPr>
        <p:spPr/>
        <p:txBody>
          <a:bodyPr/>
          <a:lstStyle/>
          <a:p>
            <a:fld id="{8BFD0ADE-C298-437E-A8E5-950E9442FE26}" type="slidenum">
              <a:rPr lang="en-GB" smtClean="0"/>
              <a:t>6</a:t>
            </a:fld>
            <a:endParaRPr lang="en-GB"/>
          </a:p>
        </p:txBody>
      </p:sp>
    </p:spTree>
    <p:extLst>
      <p:ext uri="{BB962C8B-B14F-4D97-AF65-F5344CB8AC3E}">
        <p14:creationId xmlns:p14="http://schemas.microsoft.com/office/powerpoint/2010/main" val="3588968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10</a:t>
            </a:fld>
            <a:endParaRPr lang="en-GB"/>
          </a:p>
        </p:txBody>
      </p:sp>
    </p:spTree>
    <p:extLst>
      <p:ext uri="{BB962C8B-B14F-4D97-AF65-F5344CB8AC3E}">
        <p14:creationId xmlns:p14="http://schemas.microsoft.com/office/powerpoint/2010/main" val="836288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to</a:t>
            </a:r>
            <a:r>
              <a:rPr lang="en-GB" baseline="0" dirty="0"/>
              <a:t> join the club they have to bring an item. </a:t>
            </a:r>
          </a:p>
          <a:p>
            <a:r>
              <a:rPr lang="en-GB" baseline="0" dirty="0"/>
              <a:t>Start the game by saying I have a club and I’m bringing … as tribute</a:t>
            </a:r>
          </a:p>
          <a:p>
            <a:r>
              <a:rPr lang="en-GB" baseline="0" dirty="0"/>
              <a:t>Continue for three rounds Ideally some will crack the code.</a:t>
            </a:r>
          </a:p>
          <a:p>
            <a:endParaRPr lang="en-GB" baseline="0" dirty="0"/>
          </a:p>
          <a:p>
            <a:r>
              <a:rPr lang="en-GB" baseline="0" dirty="0"/>
              <a:t>No other explanation should be given, any questions about the rules should be ignored. This demonstrates how unwritten and unspoken rules in society exclude people not in the know</a:t>
            </a:r>
          </a:p>
          <a:p>
            <a:endParaRPr lang="en-GB" baseline="0" dirty="0"/>
          </a:p>
          <a:p>
            <a:r>
              <a:rPr lang="en-GB" baseline="0" dirty="0"/>
              <a:t>Once three rounds completed ask those who have not cracked the code how they feel then relate to wider society.</a:t>
            </a:r>
          </a:p>
          <a:p>
            <a:endParaRPr lang="en-GB" baseline="0" dirty="0"/>
          </a:p>
          <a:p>
            <a:r>
              <a:rPr lang="en-GB" baseline="0" dirty="0"/>
              <a:t>The object has to have the same first letter as their name to be allowed to join the club. EG if the student is called John they could bring a Jug and be allowed to join</a:t>
            </a:r>
          </a:p>
          <a:p>
            <a:endParaRPr lang="en-GB" baseline="0" dirty="0"/>
          </a:p>
          <a:p>
            <a:r>
              <a:rPr lang="en-GB" baseline="0" dirty="0"/>
              <a:t>If you wish choose 2 students to bring in on the rules but explain that they must not disclose them to anyone else.</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12</a:t>
            </a:fld>
            <a:endParaRPr lang="en-GB"/>
          </a:p>
        </p:txBody>
      </p:sp>
    </p:spTree>
    <p:extLst>
      <p:ext uri="{BB962C8B-B14F-4D97-AF65-F5344CB8AC3E}">
        <p14:creationId xmlns:p14="http://schemas.microsoft.com/office/powerpoint/2010/main" val="3602284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2368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6508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1642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7185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844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3996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8429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4286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74315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969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6283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013098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5QWmi3WRT6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bbc.co.uk/news/special/2013/newsspec_5093/index.stm"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WMfVvC32Kbk?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cy-GB" sz="4400" dirty="0"/>
              <a:t>Cydraddoldeb i Bawb? </a:t>
            </a:r>
            <a:r>
              <a:rPr lang="en-GB" sz="4400" dirty="0"/>
              <a:t>ECES4013C</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Dosbarth, </a:t>
            </a:r>
            <a:r>
              <a:rPr lang="en-GB" dirty="0" err="1"/>
              <a:t>Atgoffa</a:t>
            </a:r>
            <a:r>
              <a:rPr lang="en-GB" dirty="0"/>
              <a:t> </a:t>
            </a:r>
            <a:r>
              <a:rPr lang="en-GB" dirty="0" err="1"/>
              <a:t>o’r</a:t>
            </a:r>
            <a:r>
              <a:rPr lang="en-GB" dirty="0"/>
              <a:t> </a:t>
            </a:r>
            <a:r>
              <a:rPr lang="en-GB" dirty="0" err="1"/>
              <a:t>Aseiniad</a:t>
            </a:r>
            <a:r>
              <a:rPr lang="en-GB" dirty="0"/>
              <a:t>, </a:t>
            </a:r>
            <a:r>
              <a:rPr lang="en-GB" dirty="0" err="1"/>
              <a:t>Tiwtorialau</a:t>
            </a:r>
            <a:r>
              <a:rPr lang="en-GB" dirty="0"/>
              <a:t>.</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cy-GB" dirty="0">
                <a:solidFill>
                  <a:srgbClr val="FFFFFF"/>
                </a:solidFill>
              </a:rPr>
              <a:t>Amcanion y Sesiwn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cy-GB" dirty="0"/>
              <a:t>Erbyn diwedd y sesiwn hon byddwch yn gallu</a:t>
            </a:r>
          </a:p>
          <a:p>
            <a:r>
              <a:rPr lang="cy-GB" dirty="0">
                <a:cs typeface="Calibri"/>
              </a:rPr>
              <a:t>Trafod y cysyniad o ddosbarth mewn perthynas â chynhwysiant/</a:t>
            </a:r>
            <a:r>
              <a:rPr lang="cy-GB" dirty="0" err="1">
                <a:cs typeface="Calibri"/>
              </a:rPr>
              <a:t>allgáu</a:t>
            </a:r>
            <a:endParaRPr lang="cy-GB" dirty="0">
              <a:cs typeface="Calibri"/>
            </a:endParaRPr>
          </a:p>
          <a:p>
            <a:r>
              <a:rPr lang="cy-GB" dirty="0">
                <a:cs typeface="Calibri"/>
              </a:rPr>
              <a:t>Disgrifio damcaniaethau </a:t>
            </a:r>
            <a:r>
              <a:rPr lang="cy-GB" dirty="0" err="1">
                <a:cs typeface="Calibri"/>
              </a:rPr>
              <a:t>Pierre</a:t>
            </a:r>
            <a:r>
              <a:rPr lang="cy-GB" dirty="0">
                <a:cs typeface="Calibri"/>
              </a:rPr>
              <a:t> </a:t>
            </a:r>
            <a:r>
              <a:rPr lang="cy-GB" dirty="0" err="1">
                <a:cs typeface="Calibri"/>
              </a:rPr>
              <a:t>Bourdieu</a:t>
            </a:r>
            <a:endParaRPr lang="cy-GB" dirty="0">
              <a:cs typeface="Calibri"/>
            </a:endParaRPr>
          </a:p>
        </p:txBody>
      </p:sp>
    </p:spTree>
    <p:extLst>
      <p:ext uri="{BB962C8B-B14F-4D97-AF65-F5344CB8AC3E}">
        <p14:creationId xmlns:p14="http://schemas.microsoft.com/office/powerpoint/2010/main" val="9498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cy-GB" sz="5400" dirty="0"/>
              <a:t>Dosbarth Cymdeithasol</a:t>
            </a:r>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cy-GB" sz="2200" dirty="0"/>
              <a:t>Grŵp o bobl mewn cymdeithas sydd â'r un statws economaidd-gymdeithasol</a:t>
            </a:r>
          </a:p>
          <a:p>
            <a:r>
              <a:rPr lang="cy-GB" sz="2200" dirty="0"/>
              <a:t>Ydy hyn yn ddigon?</a:t>
            </a:r>
          </a:p>
        </p:txBody>
      </p:sp>
      <p:pic>
        <p:nvPicPr>
          <p:cNvPr id="5122"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4"/>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4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dirty="0"/>
              <a:t>Dosbarth </a:t>
            </a:r>
            <a:r>
              <a:rPr lang="en-GB" sz="5400" dirty="0" err="1"/>
              <a:t>Cymdeithasol</a:t>
            </a:r>
            <a:endParaRPr lang="en-GB" sz="5400" dirty="0"/>
          </a:p>
        </p:txBody>
      </p:sp>
      <p:pic>
        <p:nvPicPr>
          <p:cNvPr id="5"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l="11417" r="20673" b="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5215384" y="2722834"/>
            <a:ext cx="6251110" cy="3483864"/>
          </a:xfrm>
        </p:spPr>
        <p:txBody>
          <a:bodyPr>
            <a:normAutofit/>
          </a:bodyPr>
          <a:lstStyle/>
          <a:p>
            <a:r>
              <a:rPr lang="cy-GB" sz="2200" dirty="0"/>
              <a:t>Yn hanesyddol, bu gan Brydain ymdeimlad cryf o 'ddosbarth' a'r gweithwyr â'r cyflogau isaf yn aml yn ffurfio'r dosbarthiadau 'isel' neu 'gweithio'..</a:t>
            </a:r>
          </a:p>
          <a:p>
            <a:endParaRPr lang="cy-GB" sz="2200" dirty="0"/>
          </a:p>
          <a:p>
            <a:r>
              <a:rPr lang="cy-GB" sz="2200" dirty="0"/>
              <a:t>Fodd bynnag, credir bod hyn bellach yn newid. </a:t>
            </a:r>
          </a:p>
          <a:p>
            <a:r>
              <a:rPr lang="cy-GB" sz="2200" dirty="0"/>
              <a:t>Gwyliwch y fideo. Pa effaith y gallai hyn ei chael ar y ffordd yr ydym yn edrych ar y cysylltiad rhwng dosbarth a thlodi? </a:t>
            </a:r>
          </a:p>
          <a:p>
            <a:endParaRPr lang="en-GB" sz="2200" dirty="0"/>
          </a:p>
        </p:txBody>
      </p:sp>
    </p:spTree>
    <p:extLst>
      <p:ext uri="{BB962C8B-B14F-4D97-AF65-F5344CB8AC3E}">
        <p14:creationId xmlns:p14="http://schemas.microsoft.com/office/powerpoint/2010/main" val="1067553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Online Media 2" title="UK now has seven social classes">
            <a:hlinkClick r:id="" action="ppaction://media"/>
            <a:extLst>
              <a:ext uri="{FF2B5EF4-FFF2-40B4-BE49-F238E27FC236}">
                <a16:creationId xmlns:a16="http://schemas.microsoft.com/office/drawing/2014/main" id="{8F52A7A4-A3A1-E262-6CEB-817F98B46BC0}"/>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33352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Dosbarth </a:t>
            </a:r>
            <a:r>
              <a:rPr lang="en-GB" sz="5400" dirty="0" err="1"/>
              <a:t>Cymdeithasol</a:t>
            </a:r>
            <a:endParaRPr lang="en-GB" sz="5400" dirty="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72493" y="2071316"/>
            <a:ext cx="6713552" cy="4119172"/>
          </a:xfrm>
        </p:spPr>
        <p:txBody>
          <a:bodyPr anchor="t">
            <a:normAutofit/>
          </a:bodyPr>
          <a:lstStyle/>
          <a:p>
            <a:r>
              <a:rPr lang="cy-GB" sz="2200" dirty="0"/>
              <a:t>Yn draddodiadol diffiniwyd pobl ar sail:</a:t>
            </a:r>
          </a:p>
          <a:p>
            <a:pPr lvl="1"/>
            <a:r>
              <a:rPr lang="cy-GB" sz="2200" dirty="0"/>
              <a:t>Proffesiwn</a:t>
            </a:r>
          </a:p>
          <a:p>
            <a:pPr lvl="1"/>
            <a:r>
              <a:rPr lang="cy-GB" sz="2200" dirty="0"/>
              <a:t>Incwm</a:t>
            </a:r>
          </a:p>
          <a:p>
            <a:pPr lvl="1"/>
            <a:endParaRPr lang="cy-GB" sz="2200" dirty="0"/>
          </a:p>
          <a:p>
            <a:pPr marL="457200" lvl="1" indent="0">
              <a:buNone/>
            </a:pPr>
            <a:r>
              <a:rPr lang="cy-GB" sz="2200" dirty="0"/>
              <a:t>Yn ddiweddar diffinnir pobl ar sail cyfalaf diwylliannol (</a:t>
            </a:r>
            <a:r>
              <a:rPr lang="cy-GB" sz="2200" dirty="0" err="1"/>
              <a:t>Savage</a:t>
            </a:r>
            <a:r>
              <a:rPr lang="cy-GB" sz="2200" dirty="0"/>
              <a:t>, </a:t>
            </a:r>
            <a:r>
              <a:rPr lang="cy-GB" sz="2200" dirty="0" err="1"/>
              <a:t>et</a:t>
            </a:r>
            <a:r>
              <a:rPr lang="cy-GB" sz="2200" dirty="0"/>
              <a:t> </a:t>
            </a:r>
            <a:r>
              <a:rPr lang="cy-GB" sz="2200" dirty="0" err="1"/>
              <a:t>al</a:t>
            </a:r>
            <a:r>
              <a:rPr lang="cy-GB" sz="2200" dirty="0"/>
              <a:t>., 2013</a:t>
            </a:r>
            <a:r>
              <a:rPr lang="en-GB" sz="2200" dirty="0"/>
              <a:t>)</a:t>
            </a:r>
          </a:p>
          <a:p>
            <a:endParaRPr lang="en-GB" sz="2200" dirty="0"/>
          </a:p>
        </p:txBody>
      </p:sp>
      <p:pic>
        <p:nvPicPr>
          <p:cNvPr id="7" name="Picture 2" descr="One does not simply Change social class - One Does Not Simply | Meme  Generator"/>
          <p:cNvPicPr>
            <a:picLocks noChangeAspect="1" noChangeArrowheads="1"/>
          </p:cNvPicPr>
          <p:nvPr/>
        </p:nvPicPr>
        <p:blipFill rotWithShape="1">
          <a:blip r:embed="rId3">
            <a:extLst>
              <a:ext uri="{28A0092B-C50C-407E-A947-70E740481C1C}">
                <a14:useLocalDpi xmlns:a14="http://schemas.microsoft.com/office/drawing/2010/main" val="0"/>
              </a:ext>
            </a:extLst>
          </a:blip>
          <a:srcRect r="3792"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679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vert="horz" lIns="91440" tIns="45720" rIns="91440" bIns="45720" rtlCol="0" anchor="b">
            <a:normAutofit/>
          </a:bodyPr>
          <a:lstStyle/>
          <a:p>
            <a:r>
              <a:rPr lang="cy-GB" sz="5400" dirty="0"/>
              <a:t>Beth yw eich dosbarth chi</a:t>
            </a:r>
            <a:r>
              <a:rPr lang="en-US" sz="5400" dirty="0"/>
              <a:t>?</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640080" y="2706624"/>
            <a:ext cx="6894576" cy="3483864"/>
          </a:xfrm>
        </p:spPr>
        <p:txBody>
          <a:bodyPr vert="horz" lIns="91440" tIns="45720" rIns="91440" bIns="45720" rtlCol="0">
            <a:normAutofit/>
          </a:bodyPr>
          <a:lstStyle/>
          <a:p>
            <a:r>
              <a:rPr lang="cy-GB" sz="2200" dirty="0"/>
              <a:t>Defnyddiwch y cod QR neu'r ddolen hon- </a:t>
            </a:r>
            <a:r>
              <a:rPr lang="cy-GB" sz="2200" dirty="0">
                <a:hlinkClick r:id="rId2"/>
              </a:rPr>
              <a:t>http://www.bbc.co.uk/news/special/2013/newsspec_5093/index.stm</a:t>
            </a:r>
            <a:r>
              <a:rPr lang="cy-GB" sz="2200" dirty="0"/>
              <a:t> i nodi eich dosbarth</a:t>
            </a:r>
          </a:p>
          <a:p>
            <a:r>
              <a:rPr lang="cy-GB" sz="2200" dirty="0"/>
              <a:t>Ydych chi'n cytuno neu'n anghytuno â'i ganfyddiadau</a:t>
            </a:r>
            <a:r>
              <a:rPr lang="en-US" sz="2200" dirty="0"/>
              <a:t>?</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155963" y="329183"/>
            <a:ext cx="3429969" cy="3429969"/>
          </a:xfrm>
          <a:prstGeom prst="rect">
            <a:avLst/>
          </a:prstGeom>
        </p:spPr>
      </p:pic>
      <p:pic>
        <p:nvPicPr>
          <p:cNvPr id="7" name="Picture 2" descr="One does not simply Change social class - One Does Not Simply | Meme  Generato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73668" y="4079193"/>
            <a:ext cx="2176272" cy="217627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1295402"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Tree>
    <p:extLst>
      <p:ext uri="{BB962C8B-B14F-4D97-AF65-F5344CB8AC3E}">
        <p14:creationId xmlns:p14="http://schemas.microsoft.com/office/powerpoint/2010/main" val="1989172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r>
              <a:rPr lang="cy-GB" sz="3700" dirty="0"/>
              <a:t>Pam mae cymdeithas yn anghyfartal</a:t>
            </a:r>
            <a:r>
              <a:rPr lang="en-US" sz="3700" kern="1200" dirty="0">
                <a:solidFill>
                  <a:schemeClr val="tx1"/>
                </a:solidFill>
                <a:latin typeface="+mj-lt"/>
                <a:ea typeface="+mj-ea"/>
                <a:cs typeface="+mj-cs"/>
              </a:rPr>
              <a:t>? </a:t>
            </a:r>
          </a:p>
        </p:txBody>
      </p:sp>
      <p:sp>
        <p:nvSpPr>
          <p:cNvPr id="3" name="Text Placeholder 2"/>
          <p:cNvSpPr>
            <a:spLocks noGrp="1"/>
          </p:cNvSpPr>
          <p:nvPr>
            <p:ph type="body" idx="1"/>
          </p:nvPr>
        </p:nvSpPr>
        <p:spPr>
          <a:xfrm>
            <a:off x="9267908" y="5086350"/>
            <a:ext cx="2446465" cy="1178298"/>
          </a:xfrm>
        </p:spPr>
        <p:txBody>
          <a:bodyPr vert="horz" lIns="91440" tIns="45720" rIns="91440" bIns="45720" rtlCol="0">
            <a:normAutofit/>
          </a:bodyPr>
          <a:lstStyle/>
          <a:p>
            <a:endParaRPr lang="en-US" sz="1600" kern="1200">
              <a:solidFill>
                <a:schemeClr val="tx1"/>
              </a:solidFill>
              <a:latin typeface="+mn-lt"/>
              <a:ea typeface="+mn-ea"/>
              <a:cs typeface="+mn-cs"/>
            </a:endParaRP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545238" y="1139718"/>
            <a:ext cx="7608304" cy="4649519"/>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IT'S SO UNFAIR - kevin &amp; perry | Meme Generat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4012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89560" y="856180"/>
            <a:ext cx="4560584" cy="1128068"/>
          </a:xfrm>
        </p:spPr>
        <p:txBody>
          <a:bodyPr anchor="ctr">
            <a:normAutofit/>
          </a:bodyPr>
          <a:lstStyle/>
          <a:p>
            <a:r>
              <a:rPr lang="cy-GB" sz="3700" dirty="0"/>
              <a:t>Pam mae cymdeithas yn anghyfartal</a:t>
            </a:r>
            <a:r>
              <a:rPr lang="en-GB" sz="3700" dirty="0"/>
              <a:t>?</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p:cNvSpPr>
            <a:spLocks noGrp="1"/>
          </p:cNvSpPr>
          <p:nvPr>
            <p:ph idx="1"/>
          </p:nvPr>
        </p:nvSpPr>
        <p:spPr>
          <a:xfrm>
            <a:off x="590719" y="2330505"/>
            <a:ext cx="4559425" cy="3979585"/>
          </a:xfrm>
        </p:spPr>
        <p:txBody>
          <a:bodyPr anchor="ctr">
            <a:normAutofit/>
          </a:bodyPr>
          <a:lstStyle/>
          <a:p>
            <a:r>
              <a:rPr lang="en-GB" sz="1700" dirty="0"/>
              <a:t>Dau </a:t>
            </a:r>
            <a:r>
              <a:rPr lang="en-GB" sz="1700" dirty="0" err="1"/>
              <a:t>reswm</a:t>
            </a:r>
            <a:r>
              <a:rPr lang="en-GB" sz="1700" dirty="0"/>
              <a:t> y </a:t>
            </a:r>
            <a:r>
              <a:rPr lang="en-GB" sz="1700" dirty="0" err="1"/>
              <a:t>mae</a:t>
            </a:r>
            <a:r>
              <a:rPr lang="en-GB" sz="1700" dirty="0"/>
              <a:t> </a:t>
            </a:r>
            <a:r>
              <a:rPr lang="en-GB" sz="1700" dirty="0" err="1"/>
              <a:t>gwyddonwyr</a:t>
            </a:r>
            <a:r>
              <a:rPr lang="en-GB" sz="1700" dirty="0"/>
              <a:t> </a:t>
            </a:r>
            <a:r>
              <a:rPr lang="en-GB" sz="1700" dirty="0" err="1"/>
              <a:t>cymdeithasol</a:t>
            </a:r>
            <a:r>
              <a:rPr lang="en-GB" sz="1700" dirty="0"/>
              <a:t> </a:t>
            </a:r>
            <a:r>
              <a:rPr lang="en-GB" sz="1700" dirty="0" err="1"/>
              <a:t>yn</a:t>
            </a:r>
            <a:r>
              <a:rPr lang="en-GB" sz="1700" dirty="0"/>
              <a:t> </a:t>
            </a:r>
            <a:r>
              <a:rPr lang="en-GB" sz="1700" dirty="0" err="1"/>
              <a:t>eu</a:t>
            </a:r>
            <a:r>
              <a:rPr lang="en-GB" sz="1700" dirty="0"/>
              <a:t> </a:t>
            </a:r>
            <a:r>
              <a:rPr lang="en-GB" sz="1700" dirty="0" err="1"/>
              <a:t>defnyddio</a:t>
            </a:r>
            <a:r>
              <a:rPr lang="en-GB" sz="1700" dirty="0"/>
              <a:t> </a:t>
            </a:r>
            <a:r>
              <a:rPr lang="en-GB" sz="1700" dirty="0" err="1"/>
              <a:t>weithiau</a:t>
            </a:r>
            <a:r>
              <a:rPr lang="en-GB" sz="1700" dirty="0"/>
              <a:t> </a:t>
            </a:r>
            <a:r>
              <a:rPr lang="en-GB" sz="1700" dirty="0" err="1"/>
              <a:t>yw</a:t>
            </a:r>
            <a:r>
              <a:rPr lang="en-GB" sz="1700" dirty="0"/>
              <a:t>:</a:t>
            </a:r>
          </a:p>
          <a:p>
            <a:r>
              <a:rPr lang="en-GB" sz="1700" dirty="0"/>
              <a:t>“</a:t>
            </a:r>
            <a:r>
              <a:rPr lang="en-GB" sz="1700" u="sng" dirty="0"/>
              <a:t>Functionalism</a:t>
            </a:r>
            <a:r>
              <a:rPr lang="en-GB" sz="1700" dirty="0"/>
              <a:t>: Theorists on the right of politics (functionalists) may explain inequality as part of the ‘natural order’ as society is hierarchical. People with skills, talents and abilities are better rewarded than those without.</a:t>
            </a:r>
          </a:p>
          <a:p>
            <a:r>
              <a:rPr lang="en-GB" sz="1700" u="sng" dirty="0"/>
              <a:t>Conflict Theory</a:t>
            </a:r>
            <a:r>
              <a:rPr lang="en-GB" sz="1700" dirty="0"/>
              <a:t>: People on the left of politics (conflict theorists) may argue that inequality is a consequence of those at the top of society dictating the economic and social system to maintain their privileged position.” </a:t>
            </a:r>
          </a:p>
          <a:p>
            <a:r>
              <a:rPr lang="en-GB" sz="1700" dirty="0"/>
              <a:t>(BBC Bitesize, 2017) </a:t>
            </a:r>
          </a:p>
          <a:p>
            <a:endParaRPr lang="en-GB" sz="1700" dirty="0"/>
          </a:p>
          <a:p>
            <a:endParaRPr lang="en-GB" sz="17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rotWithShape="1">
          <a:blip r:embed="rId2"/>
          <a:srcRect l="11761" r="30470" b="-1"/>
          <a:stretch/>
        </p:blipFill>
        <p:spPr>
          <a:xfrm>
            <a:off x="5977788" y="799352"/>
            <a:ext cx="5425410" cy="5259296"/>
          </a:xfrm>
          <a:prstGeom prst="rect">
            <a:avLst/>
          </a:prstGeom>
        </p:spPr>
      </p:pic>
    </p:spTree>
    <p:extLst>
      <p:ext uri="{BB962C8B-B14F-4D97-AF65-F5344CB8AC3E}">
        <p14:creationId xmlns:p14="http://schemas.microsoft.com/office/powerpoint/2010/main" val="343936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64783" y="349664"/>
            <a:ext cx="5845571" cy="1638377"/>
          </a:xfrm>
        </p:spPr>
        <p:txBody>
          <a:bodyPr anchor="b">
            <a:normAutofit fontScale="90000"/>
          </a:bodyPr>
          <a:lstStyle/>
          <a:p>
            <a:r>
              <a:rPr lang="en-GB" sz="4800" dirty="0" err="1"/>
              <a:t>Cyfalaf</a:t>
            </a:r>
            <a:r>
              <a:rPr lang="en-GB" sz="4800" dirty="0"/>
              <a:t> </a:t>
            </a:r>
            <a:r>
              <a:rPr lang="en-GB" sz="4800" dirty="0" err="1"/>
              <a:t>diwylliannol</a:t>
            </a:r>
            <a:r>
              <a:rPr lang="en-GB" sz="4800" dirty="0"/>
              <a:t>, </a:t>
            </a:r>
            <a:r>
              <a:rPr lang="en-GB" sz="4800" dirty="0" err="1"/>
              <a:t>economaidd</a:t>
            </a:r>
            <a:r>
              <a:rPr lang="en-GB" sz="4800" dirty="0"/>
              <a:t> a </a:t>
            </a:r>
            <a:r>
              <a:rPr lang="en-GB" sz="4800" dirty="0" err="1"/>
              <a:t>chymdeithasol</a:t>
            </a:r>
            <a:endParaRPr lang="en-GB" sz="4800" dirty="0"/>
          </a:p>
        </p:txBody>
      </p:sp>
      <p:sp>
        <p:nvSpPr>
          <p:cNvPr id="15" name="Rectangle 1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3"/>
          <a:srcRect l="6356" r="767" b="1"/>
          <a:stretch/>
        </p:blipFill>
        <p:spPr>
          <a:xfrm>
            <a:off x="535110" y="627954"/>
            <a:ext cx="4235516" cy="5353373"/>
          </a:xfrm>
          <a:prstGeom prst="rect">
            <a:avLst/>
          </a:prstGeom>
        </p:spPr>
      </p:pic>
      <p:sp>
        <p:nvSpPr>
          <p:cNvPr id="3" name="Content Placeholder 2"/>
          <p:cNvSpPr>
            <a:spLocks noGrp="1"/>
          </p:cNvSpPr>
          <p:nvPr>
            <p:ph idx="1"/>
          </p:nvPr>
        </p:nvSpPr>
        <p:spPr>
          <a:xfrm>
            <a:off x="5766262" y="2620641"/>
            <a:ext cx="5837750" cy="3023702"/>
          </a:xfrm>
        </p:spPr>
        <p:txBody>
          <a:bodyPr anchor="ctr">
            <a:normAutofit/>
          </a:bodyPr>
          <a:lstStyle/>
          <a:p>
            <a:r>
              <a:rPr lang="en-GB" sz="1900" dirty="0" err="1"/>
              <a:t>Roedd</a:t>
            </a:r>
            <a:r>
              <a:rPr lang="en-GB" sz="1900" dirty="0"/>
              <a:t> </a:t>
            </a:r>
            <a:r>
              <a:rPr lang="en-GB" sz="1900" dirty="0" err="1"/>
              <a:t>gan</a:t>
            </a:r>
            <a:r>
              <a:rPr lang="en-GB" sz="1900" dirty="0"/>
              <a:t> y </a:t>
            </a:r>
            <a:r>
              <a:rPr lang="en-GB" sz="1900" dirty="0" err="1"/>
              <a:t>cymdeithasegydd</a:t>
            </a:r>
            <a:r>
              <a:rPr lang="en-GB" sz="1900" dirty="0"/>
              <a:t> </a:t>
            </a:r>
            <a:r>
              <a:rPr lang="en-GB" sz="1900" dirty="0" err="1"/>
              <a:t>Ffrengig</a:t>
            </a:r>
            <a:r>
              <a:rPr lang="en-GB" sz="1900" dirty="0"/>
              <a:t> Pierre Bourdieu (1930–2002) </a:t>
            </a:r>
            <a:r>
              <a:rPr lang="en-GB" sz="1900" dirty="0" err="1"/>
              <a:t>ddiddordeb</a:t>
            </a:r>
            <a:r>
              <a:rPr lang="en-GB" sz="1900" dirty="0"/>
              <a:t> </a:t>
            </a:r>
            <a:r>
              <a:rPr lang="en-GB" sz="1900" dirty="0" err="1"/>
              <a:t>yn</a:t>
            </a:r>
            <a:r>
              <a:rPr lang="en-GB" sz="1900" dirty="0"/>
              <a:t> y </a:t>
            </a:r>
            <a:r>
              <a:rPr lang="en-GB" sz="1900" dirty="0" err="1"/>
              <a:t>ffyrdd</a:t>
            </a:r>
            <a:r>
              <a:rPr lang="en-GB" sz="1900" dirty="0"/>
              <a:t> y </a:t>
            </a:r>
            <a:r>
              <a:rPr lang="en-GB" sz="1900" dirty="0" err="1"/>
              <a:t>mae</a:t>
            </a:r>
            <a:r>
              <a:rPr lang="en-GB" sz="1900" dirty="0"/>
              <a:t> </a:t>
            </a:r>
            <a:r>
              <a:rPr lang="en-GB" sz="1900" dirty="0" err="1"/>
              <a:t>cymdeithas</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hatgynhyrchu</a:t>
            </a:r>
            <a:r>
              <a:rPr lang="en-GB" sz="1900" dirty="0"/>
              <a:t>, a </a:t>
            </a:r>
            <a:r>
              <a:rPr lang="en-GB" sz="1900" dirty="0" err="1"/>
              <a:t>sut</a:t>
            </a:r>
            <a:r>
              <a:rPr lang="en-GB" sz="1900" dirty="0"/>
              <a:t> </a:t>
            </a:r>
            <a:r>
              <a:rPr lang="en-GB" sz="1900" dirty="0" err="1"/>
              <a:t>mae'r</a:t>
            </a:r>
            <a:r>
              <a:rPr lang="en-GB" sz="1900" dirty="0"/>
              <a:t> </a:t>
            </a:r>
            <a:r>
              <a:rPr lang="en-GB" sz="1900" dirty="0" err="1"/>
              <a:t>dosbarthiadau</a:t>
            </a:r>
            <a:r>
              <a:rPr lang="en-GB" sz="1900" dirty="0"/>
              <a:t> </a:t>
            </a:r>
            <a:r>
              <a:rPr lang="en-GB" sz="1900" dirty="0" err="1"/>
              <a:t>amlycaf</a:t>
            </a:r>
            <a:r>
              <a:rPr lang="en-GB" sz="1900" dirty="0"/>
              <a:t> </a:t>
            </a:r>
            <a:r>
              <a:rPr lang="en-GB" sz="1900" dirty="0" err="1"/>
              <a:t>yn</a:t>
            </a:r>
            <a:r>
              <a:rPr lang="en-GB" sz="1900" dirty="0"/>
              <a:t> </a:t>
            </a:r>
            <a:r>
              <a:rPr lang="en-GB" sz="1900" dirty="0" err="1"/>
              <a:t>cadw</a:t>
            </a:r>
            <a:r>
              <a:rPr lang="en-GB" sz="1900" dirty="0"/>
              <a:t> </a:t>
            </a:r>
            <a:r>
              <a:rPr lang="en-GB" sz="1900" dirty="0" err="1"/>
              <a:t>eu</a:t>
            </a:r>
            <a:r>
              <a:rPr lang="en-GB" sz="1900" dirty="0"/>
              <a:t> </a:t>
            </a:r>
            <a:r>
              <a:rPr lang="en-GB" sz="1900" dirty="0" err="1"/>
              <a:t>safle</a:t>
            </a:r>
            <a:r>
              <a:rPr lang="en-GB" sz="1900" dirty="0"/>
              <a:t>. </a:t>
            </a:r>
          </a:p>
          <a:p>
            <a:r>
              <a:rPr lang="en-GB" sz="1900" dirty="0" err="1"/>
              <a:t>Dadleuodd</a:t>
            </a:r>
            <a:r>
              <a:rPr lang="en-GB" sz="1900" dirty="0"/>
              <a:t> Bourdieu </a:t>
            </a:r>
            <a:r>
              <a:rPr lang="en-GB" sz="1900" dirty="0" err="1"/>
              <a:t>nad</a:t>
            </a:r>
            <a:r>
              <a:rPr lang="en-GB" sz="1900" dirty="0"/>
              <a:t> </a:t>
            </a:r>
            <a:r>
              <a:rPr lang="en-GB" sz="1900" dirty="0" err="1"/>
              <a:t>oedd</a:t>
            </a:r>
            <a:r>
              <a:rPr lang="en-GB" sz="1900" dirty="0"/>
              <a:t> </a:t>
            </a:r>
            <a:r>
              <a:rPr lang="en-GB" sz="1900" dirty="0" err="1"/>
              <a:t>yn</a:t>
            </a:r>
            <a:r>
              <a:rPr lang="en-GB" sz="1900" dirty="0"/>
              <a:t> </a:t>
            </a:r>
            <a:r>
              <a:rPr lang="en-GB" sz="1900" dirty="0" err="1"/>
              <a:t>ymwneud</a:t>
            </a:r>
            <a:r>
              <a:rPr lang="en-GB" sz="1900" dirty="0"/>
              <a:t> ag </a:t>
            </a:r>
            <a:r>
              <a:rPr lang="en-GB" sz="1900" dirty="0" err="1"/>
              <a:t>economeg</a:t>
            </a:r>
            <a:r>
              <a:rPr lang="en-GB" sz="1900" dirty="0"/>
              <a:t> </a:t>
            </a:r>
            <a:r>
              <a:rPr lang="en-GB" sz="1900" dirty="0" err="1"/>
              <a:t>yn</a:t>
            </a:r>
            <a:r>
              <a:rPr lang="en-GB" sz="1900" dirty="0"/>
              <a:t> </a:t>
            </a:r>
            <a:r>
              <a:rPr lang="en-GB" sz="1900" dirty="0" err="1"/>
              <a:t>unig</a:t>
            </a:r>
            <a:r>
              <a:rPr lang="en-GB" sz="1900" dirty="0"/>
              <a:t>.</a:t>
            </a:r>
          </a:p>
          <a:p>
            <a:r>
              <a:rPr lang="en-GB" sz="1900" dirty="0" err="1"/>
              <a:t>Mae'n</a:t>
            </a:r>
            <a:r>
              <a:rPr lang="en-GB" sz="1900" dirty="0"/>
              <a:t> </a:t>
            </a:r>
            <a:r>
              <a:rPr lang="en-GB" sz="1900" dirty="0" err="1"/>
              <a:t>adnabyddus</a:t>
            </a:r>
            <a:r>
              <a:rPr lang="en-GB" sz="1900" dirty="0"/>
              <a:t> am </a:t>
            </a:r>
            <a:r>
              <a:rPr lang="en-GB" sz="1900" dirty="0" err="1"/>
              <a:t>ei</a:t>
            </a:r>
            <a:r>
              <a:rPr lang="en-GB" sz="1900" dirty="0"/>
              <a:t> </a:t>
            </a:r>
            <a:r>
              <a:rPr lang="en-GB" sz="1900" dirty="0" err="1"/>
              <a:t>drafodaeth</a:t>
            </a:r>
            <a:r>
              <a:rPr lang="en-GB" sz="1900" dirty="0"/>
              <a:t> </a:t>
            </a:r>
            <a:r>
              <a:rPr lang="en-GB" sz="1900" dirty="0" err="1"/>
              <a:t>ar</a:t>
            </a:r>
            <a:r>
              <a:rPr lang="en-GB" sz="1900" dirty="0"/>
              <a:t> </a:t>
            </a:r>
            <a:r>
              <a:rPr lang="en-GB" sz="1900" dirty="0" err="1"/>
              <a:t>gyfalaf</a:t>
            </a:r>
            <a:r>
              <a:rPr lang="en-GB" sz="1900" dirty="0"/>
              <a:t> </a:t>
            </a:r>
            <a:r>
              <a:rPr lang="en-GB" sz="1900" dirty="0" err="1"/>
              <a:t>diwylliannol</a:t>
            </a:r>
            <a:r>
              <a:rPr lang="en-GB" sz="1900" dirty="0"/>
              <a:t> – y </a:t>
            </a:r>
            <a:r>
              <a:rPr lang="en-GB" sz="1900" dirty="0" err="1"/>
              <a:t>ffyrdd</a:t>
            </a:r>
            <a:r>
              <a:rPr lang="en-GB" sz="1900" dirty="0"/>
              <a:t> y </a:t>
            </a:r>
            <a:r>
              <a:rPr lang="en-GB" sz="1900" dirty="0" err="1"/>
              <a:t>byddai</a:t>
            </a:r>
            <a:r>
              <a:rPr lang="en-GB" sz="1900" dirty="0"/>
              <a:t> </a:t>
            </a:r>
            <a:r>
              <a:rPr lang="en-GB" sz="1900" dirty="0" err="1"/>
              <a:t>pobl</a:t>
            </a:r>
            <a:r>
              <a:rPr lang="en-GB" sz="1900" dirty="0"/>
              <a:t> </a:t>
            </a:r>
            <a:r>
              <a:rPr lang="en-GB" sz="1900" dirty="0" err="1"/>
              <a:t>yn</a:t>
            </a:r>
            <a:r>
              <a:rPr lang="en-GB" sz="1900" dirty="0"/>
              <a:t> </a:t>
            </a:r>
            <a:r>
              <a:rPr lang="en-GB" sz="1900" dirty="0" err="1"/>
              <a:t>defnyddio</a:t>
            </a:r>
            <a:r>
              <a:rPr lang="en-GB" sz="1900" dirty="0"/>
              <a:t> </a:t>
            </a:r>
            <a:r>
              <a:rPr lang="en-GB" sz="1900" dirty="0" err="1"/>
              <a:t>gwybodaeth</a:t>
            </a:r>
            <a:r>
              <a:rPr lang="en-GB" sz="1900" dirty="0"/>
              <a:t> </a:t>
            </a:r>
            <a:r>
              <a:rPr lang="en-GB" sz="1900" dirty="0" err="1"/>
              <a:t>ddiwylliannol</a:t>
            </a:r>
            <a:r>
              <a:rPr lang="en-GB" sz="1900" dirty="0"/>
              <a:t> </a:t>
            </a:r>
            <a:r>
              <a:rPr lang="en-GB" sz="1900" dirty="0" err="1"/>
              <a:t>i</a:t>
            </a:r>
            <a:r>
              <a:rPr lang="en-GB" sz="1900" dirty="0"/>
              <a:t> </a:t>
            </a:r>
            <a:r>
              <a:rPr lang="en-GB" sz="1900" dirty="0" err="1"/>
              <a:t>atgyfnerthu</a:t>
            </a:r>
            <a:r>
              <a:rPr lang="en-GB" sz="1900" dirty="0"/>
              <a:t> </a:t>
            </a:r>
            <a:r>
              <a:rPr lang="en-GB" sz="1900" dirty="0" err="1"/>
              <a:t>eu</a:t>
            </a:r>
            <a:r>
              <a:rPr lang="en-GB" sz="1900" dirty="0"/>
              <a:t> </a:t>
            </a:r>
            <a:r>
              <a:rPr lang="en-GB" sz="1900" dirty="0" err="1"/>
              <a:t>lle</a:t>
            </a:r>
            <a:r>
              <a:rPr lang="en-GB" sz="1900" dirty="0"/>
              <a:t> </a:t>
            </a:r>
            <a:r>
              <a:rPr lang="en-GB" sz="1900" dirty="0" err="1"/>
              <a:t>yn</a:t>
            </a:r>
            <a:r>
              <a:rPr lang="en-GB" sz="1900" dirty="0"/>
              <a:t> </a:t>
            </a:r>
            <a:r>
              <a:rPr lang="en-GB" sz="1900" dirty="0" err="1"/>
              <a:t>hierarchaeth</a:t>
            </a:r>
            <a:r>
              <a:rPr lang="en-GB" sz="1900" dirty="0"/>
              <a:t> </a:t>
            </a:r>
            <a:r>
              <a:rPr lang="en-GB" sz="1900" dirty="0" err="1"/>
              <a:t>cymdeithas</a:t>
            </a:r>
            <a:r>
              <a:rPr lang="en-GB" sz="1900" dirty="0"/>
              <a:t>. </a:t>
            </a:r>
          </a:p>
          <a:p>
            <a:endParaRPr lang="en-GB" sz="1900" dirty="0"/>
          </a:p>
        </p:txBody>
      </p:sp>
    </p:spTree>
    <p:extLst>
      <p:ext uri="{BB962C8B-B14F-4D97-AF65-F5344CB8AC3E}">
        <p14:creationId xmlns:p14="http://schemas.microsoft.com/office/powerpoint/2010/main" val="4179443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Bourdieu for beginners">
            <a:hlinkClick r:id="" action="ppaction://media"/>
            <a:extLst>
              <a:ext uri="{FF2B5EF4-FFF2-40B4-BE49-F238E27FC236}">
                <a16:creationId xmlns:a16="http://schemas.microsoft.com/office/drawing/2014/main" id="{B1CCD704-BE2A-5EA6-651B-69A748DBA2B8}"/>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253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fontScale="90000"/>
          </a:bodyPr>
          <a:lstStyle/>
          <a:p>
            <a:r>
              <a:rPr lang="cy-GB" sz="3700" dirty="0"/>
              <a:t>Cyfalaf diwylliannol, economaidd a chymdeithasol</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r>
              <a:rPr lang="cy-GB" sz="2000" dirty="0"/>
              <a:t>Mae gen i glwb, hoffech chi ymuno?</a:t>
            </a:r>
          </a:p>
          <a:p>
            <a:endParaRPr lang="en-GB" sz="2000" dirty="0"/>
          </a:p>
          <a:p>
            <a:r>
              <a:rPr lang="it-IT" sz="2000" dirty="0"/>
              <a:t>I ymuno mae'n rhaid i chi gracio'r cod</a:t>
            </a:r>
            <a:r>
              <a:rPr lang="en-GB" sz="2000" dirty="0"/>
              <a:t>.</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Doc Speaks: Let's Play the Let's Play Game | An Irradiated Archive of  the Cosmic and Weird"/>
          <p:cNvPicPr>
            <a:picLocks noChangeAspect="1" noChangeArrowheads="1"/>
          </p:cNvPicPr>
          <p:nvPr/>
        </p:nvPicPr>
        <p:blipFill rotWithShape="1">
          <a:blip r:embed="rId3">
            <a:extLst>
              <a:ext uri="{28A0092B-C50C-407E-A947-70E740481C1C}">
                <a14:useLocalDpi xmlns:a14="http://schemas.microsoft.com/office/drawing/2010/main" val="0"/>
              </a:ext>
            </a:extLst>
          </a:blip>
          <a:srcRect l="11315" r="30378"/>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926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975E0-062F-F0FA-A299-320C8C0F8E36}"/>
              </a:ext>
            </a:extLst>
          </p:cNvPr>
          <p:cNvSpPr>
            <a:spLocks noGrp="1"/>
          </p:cNvSpPr>
          <p:nvPr>
            <p:ph type="title"/>
          </p:nvPr>
        </p:nvSpPr>
        <p:spPr/>
        <p:txBody>
          <a:bodyPr/>
          <a:lstStyle/>
          <a:p>
            <a:r>
              <a:rPr lang="en-GB" dirty="0" err="1"/>
              <a:t>Adfyfyrio</a:t>
            </a:r>
            <a:endParaRPr lang="en-GB" dirty="0"/>
          </a:p>
        </p:txBody>
      </p:sp>
      <p:graphicFrame>
        <p:nvGraphicFramePr>
          <p:cNvPr id="7" name="Content Placeholder 4">
            <a:extLst>
              <a:ext uri="{FF2B5EF4-FFF2-40B4-BE49-F238E27FC236}">
                <a16:creationId xmlns:a16="http://schemas.microsoft.com/office/drawing/2014/main" id="{5DFBED1C-5A47-FEA8-49B6-977409DF4C01}"/>
              </a:ext>
            </a:extLst>
          </p:cNvPr>
          <p:cNvGraphicFramePr>
            <a:graphicFrameLocks noGrp="1"/>
          </p:cNvGraphicFramePr>
          <p:nvPr>
            <p:ph idx="1"/>
            <p:extLst>
              <p:ext uri="{D42A27DB-BD31-4B8C-83A1-F6EECF244321}">
                <p14:modId xmlns:p14="http://schemas.microsoft.com/office/powerpoint/2010/main" val="31923504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864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cy-GB" dirty="0">
                <a:solidFill>
                  <a:srgbClr val="FFFFFF"/>
                </a:solidFill>
              </a:rPr>
              <a:t>Amcanion y Sesiwn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cy-GB" dirty="0"/>
              <a:t>Ar ddiwedd y sesiwn hon ydych chi'n gallu</a:t>
            </a:r>
          </a:p>
          <a:p>
            <a:r>
              <a:rPr lang="cy-GB" dirty="0">
                <a:cs typeface="Calibri"/>
              </a:rPr>
              <a:t>Trafod y cysyniad o ddosbarth mewn perthynas â chynhwysiant/</a:t>
            </a:r>
            <a:r>
              <a:rPr lang="cy-GB" dirty="0" err="1">
                <a:cs typeface="Calibri"/>
              </a:rPr>
              <a:t>allgáu</a:t>
            </a:r>
            <a:endParaRPr lang="cy-GB" dirty="0">
              <a:cs typeface="Calibri"/>
            </a:endParaRPr>
          </a:p>
          <a:p>
            <a:r>
              <a:rPr lang="cy-GB" dirty="0">
                <a:cs typeface="Calibri"/>
              </a:rPr>
              <a:t>Disgrifio damcaniaethau </a:t>
            </a:r>
            <a:r>
              <a:rPr lang="cy-GB" dirty="0" err="1">
                <a:cs typeface="Calibri"/>
              </a:rPr>
              <a:t>Pierre</a:t>
            </a:r>
            <a:r>
              <a:rPr lang="cy-GB" dirty="0">
                <a:cs typeface="Calibri"/>
              </a:rPr>
              <a:t> </a:t>
            </a:r>
            <a:r>
              <a:rPr lang="cy-GB" dirty="0" err="1">
                <a:cs typeface="Calibri"/>
              </a:rPr>
              <a:t>Bourdieu</a:t>
            </a:r>
            <a:endParaRPr lang="cy-GB" dirty="0">
              <a:cs typeface="Calibri"/>
            </a:endParaRPr>
          </a:p>
        </p:txBody>
      </p:sp>
    </p:spTree>
    <p:extLst>
      <p:ext uri="{BB962C8B-B14F-4D97-AF65-F5344CB8AC3E}">
        <p14:creationId xmlns:p14="http://schemas.microsoft.com/office/powerpoint/2010/main" val="3516377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C6E382-AF88-E92F-CAE3-97D89853D0FB}"/>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cy-GB" dirty="0"/>
              <a:t>Atgoffa o’r Aseiniad</a:t>
            </a:r>
            <a:endParaRPr lang="cy-GB"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29FCCC12-B52A-3906-526C-1A310CDBCB6F}"/>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r>
              <a:rPr lang="cy-GB" dirty="0">
                <a:solidFill>
                  <a:schemeClr val="tx1"/>
                </a:solidFill>
              </a:rPr>
              <a:t>Agorwch fanyleb yr aseiniad ar </a:t>
            </a:r>
            <a:r>
              <a:rPr lang="cy-GB" dirty="0" err="1">
                <a:solidFill>
                  <a:schemeClr val="tx1"/>
                </a:solidFill>
              </a:rPr>
              <a:t>Moodle</a:t>
            </a:r>
            <a:r>
              <a:rPr lang="cy-GB" sz="2400" kern="1200" dirty="0">
                <a:solidFill>
                  <a:schemeClr val="tx1"/>
                </a:solidFill>
                <a:latin typeface="+mn-lt"/>
                <a:ea typeface="+mn-ea"/>
                <a:cs typeface="+mn-cs"/>
              </a:rPr>
              <a:t>.</a:t>
            </a:r>
          </a:p>
          <a:p>
            <a:pPr algn="r"/>
            <a:r>
              <a:rPr lang="cy-GB" dirty="0">
                <a:solidFill>
                  <a:schemeClr val="tx1"/>
                </a:solidFill>
              </a:rPr>
              <a:t>Oes gennych chi unrhyw gwestiynau</a:t>
            </a:r>
            <a:r>
              <a:rPr lang="en-US" dirty="0">
                <a:solidFill>
                  <a:schemeClr val="tx1"/>
                </a:solidFill>
              </a:rPr>
              <a:t>?</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1888993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CCB2E-EAD7-0DC6-B128-DAA6EC678C1F}"/>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cy-GB" sz="4000" dirty="0">
                <a:solidFill>
                  <a:schemeClr val="tx2"/>
                </a:solidFill>
              </a:rPr>
              <a:t>Tiwtorialau unigol</a:t>
            </a:r>
            <a:endParaRPr lang="cy-GB" sz="4000" kern="1200" dirty="0">
              <a:solidFill>
                <a:schemeClr val="tx2"/>
              </a:solidFill>
              <a:latin typeface="+mj-lt"/>
              <a:ea typeface="+mj-ea"/>
              <a:cs typeface="+mj-cs"/>
            </a:endParaRPr>
          </a:p>
        </p:txBody>
      </p:sp>
      <p:sp>
        <p:nvSpPr>
          <p:cNvPr id="3" name="Text Placeholder 2">
            <a:extLst>
              <a:ext uri="{FF2B5EF4-FFF2-40B4-BE49-F238E27FC236}">
                <a16:creationId xmlns:a16="http://schemas.microsoft.com/office/drawing/2014/main" id="{398F4FAA-ED60-0DB4-4D40-FDCDA093FE43}"/>
              </a:ext>
            </a:extLst>
          </p:cNvPr>
          <p:cNvSpPr>
            <a:spLocks noGrp="1"/>
          </p:cNvSpPr>
          <p:nvPr>
            <p:ph type="body" idx="1"/>
          </p:nvPr>
        </p:nvSpPr>
        <p:spPr>
          <a:xfrm>
            <a:off x="6590966" y="3428999"/>
            <a:ext cx="4805691" cy="838831"/>
          </a:xfrm>
        </p:spPr>
        <p:txBody>
          <a:bodyPr vert="horz" lIns="91440" tIns="45720" rIns="91440" bIns="45720" rtlCol="0" anchor="b">
            <a:normAutofit/>
          </a:bodyPr>
          <a:lstStyle/>
          <a:p>
            <a:endParaRPr lang="en-US" sz="2000" kern="1200">
              <a:solidFill>
                <a:schemeClr val="tx2"/>
              </a:solidFill>
              <a:latin typeface="+mn-lt"/>
              <a:ea typeface="+mn-ea"/>
              <a:cs typeface="+mn-cs"/>
            </a:endParaRPr>
          </a:p>
        </p:txBody>
      </p:sp>
      <p:pic>
        <p:nvPicPr>
          <p:cNvPr id="7" name="Graphic 6" descr="Teacher">
            <a:extLst>
              <a:ext uri="{FF2B5EF4-FFF2-40B4-BE49-F238E27FC236}">
                <a16:creationId xmlns:a16="http://schemas.microsoft.com/office/drawing/2014/main" id="{E53F6612-54F4-0A27-E198-EB21AE66A1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809207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183872-B7F4-4578-A255-2FCF757BED43}">
  <ds:schemaRefs>
    <ds:schemaRef ds:uri="http://schemas.openxmlformats.org/package/2006/metadata/core-properties"/>
    <ds:schemaRef ds:uri="26599eb2-cc7f-47dc-99f1-d58e85d089ed"/>
    <ds:schemaRef ds:uri="http://purl.org/dc/terms/"/>
    <ds:schemaRef ds:uri="http://schemas.microsoft.com/office/2006/documentManagement/types"/>
    <ds:schemaRef ds:uri="http://schemas.microsoft.com/office/2006/metadata/properties"/>
    <ds:schemaRef ds:uri="95d0673b-7393-4c63-90d0-f8e29adc0326"/>
    <ds:schemaRef ds:uri="http://purl.org/dc/elements/1.1/"/>
    <ds:schemaRef ds:uri="http://www.w3.org/XML/1998/namespace"/>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E380E9D0-A146-4A80-A6D4-EB75240A287B}">
  <ds:schemaRefs>
    <ds:schemaRef ds:uri="http://schemas.microsoft.com/sharepoint/v3/contenttype/forms"/>
  </ds:schemaRefs>
</ds:datastoreItem>
</file>

<file path=customXml/itemProps3.xml><?xml version="1.0" encoding="utf-8"?>
<ds:datastoreItem xmlns:ds="http://schemas.openxmlformats.org/officeDocument/2006/customXml" ds:itemID="{D0A27E87-837C-428D-801F-2835CC0A80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145</TotalTime>
  <Words>669</Words>
  <Application>Microsoft Office PowerPoint</Application>
  <PresentationFormat>Widescreen</PresentationFormat>
  <Paragraphs>65</Paragraphs>
  <Slides>16</Slides>
  <Notes>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Cydraddoldeb i Bawb? ECES4013C</vt:lpstr>
      <vt:lpstr>Amcanion y Sesiwn</vt:lpstr>
      <vt:lpstr>Dosbarth Cymdeithasol</vt:lpstr>
      <vt:lpstr>Dosbarth Cymdeithasol</vt:lpstr>
      <vt:lpstr>PowerPoint Presentation</vt:lpstr>
      <vt:lpstr>Dosbarth Cymdeithasol</vt:lpstr>
      <vt:lpstr>Beth yw eich dosbarth chi?</vt:lpstr>
      <vt:lpstr>Pam mae cymdeithas yn anghyfartal? </vt:lpstr>
      <vt:lpstr>Pam mae cymdeithas yn anghyfartal?</vt:lpstr>
      <vt:lpstr>Cyfalaf diwylliannol, economaidd a chymdeithasol</vt:lpstr>
      <vt:lpstr>PowerPoint Presentation</vt:lpstr>
      <vt:lpstr>Cyfalaf diwylliannol, economaidd a chymdeithasol</vt:lpstr>
      <vt:lpstr>Adfyfyrio</vt:lpstr>
      <vt:lpstr>Amcanion y Sesiwn</vt:lpstr>
      <vt:lpstr>Atgoffa o’r Aseiniad</vt:lpstr>
      <vt:lpstr>Tiwtorialau unigol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Geraint Lloyd</dc:creator>
  <cp:lastModifiedBy>Geraint Lloyd</cp:lastModifiedBy>
  <cp:revision>24</cp:revision>
  <dcterms:created xsi:type="dcterms:W3CDTF">2024-02-26T16:43:28Z</dcterms:created>
  <dcterms:modified xsi:type="dcterms:W3CDTF">2024-04-16T09:18:13Z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