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61" r:id="rId5"/>
    <p:sldId id="262" r:id="rId6"/>
    <p:sldId id="271" r:id="rId7"/>
    <p:sldId id="264" r:id="rId8"/>
    <p:sldId id="265" r:id="rId9"/>
    <p:sldId id="266" r:id="rId10"/>
    <p:sldId id="267" r:id="rId11"/>
    <p:sldId id="268" r:id="rId12"/>
    <p:sldId id="269" r:id="rId13"/>
    <p:sldId id="259" r:id="rId14"/>
    <p:sldId id="260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6087" autoAdjust="0"/>
  </p:normalViewPr>
  <p:slideViewPr>
    <p:cSldViewPr>
      <p:cViewPr varScale="1">
        <p:scale>
          <a:sx n="63" d="100"/>
          <a:sy n="63" d="100"/>
        </p:scale>
        <p:origin x="1480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F46AEF-D7C0-4FAF-912E-6BCCCD3BFFEF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938DA-8259-4B7F-8254-D20FD43FB4F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600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https://www.youtube.com/watch?v=zGVCYQoaWvs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2507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https://www.youtube.com/watch?v=xLhNP0qp38Q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D0938DA-8259-4B7F-8254-D20FD43FB4F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120119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448E21-7F4C-8B52-5669-8F281D87EA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E0C54B-FE14-BE08-1AF9-90FBDF1E90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033EFD-E608-458F-96EE-533096F7A4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https://www.youtube.com/watch?v=x9BdVHCuNPs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8CBA51-B589-43A5-EECA-B087B64526B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D0938DA-8259-4B7F-8254-D20FD43FB4F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21920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2962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1045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4224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6743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0868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1881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B67A83-8383-4D34-AA36-3AD02B8A42D6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GVCYQoaWvs?feature=oembed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s://www.youtube.com/watch?v=zGVCYQoaWvs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LhNP0qp38Q?feature=oembed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9BdVHCuNPs?feature=oembed" TargetMode="External"/><Relationship Id="rId5" Type="http://schemas.openxmlformats.org/officeDocument/2006/relationships/image" Target="../media/image7.jpeg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0000"/>
            <a:lum/>
          </a:blip>
          <a:srcRect/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7760"/>
            <a:ext cx="7772400" cy="1470025"/>
          </a:xfrm>
        </p:spPr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5352" y="980728"/>
            <a:ext cx="6400800" cy="1752600"/>
          </a:xfrm>
        </p:spPr>
        <p:txBody>
          <a:bodyPr/>
          <a:lstStyle/>
          <a:p>
            <a:r>
              <a:rPr lang="en-GB" b="1" dirty="0"/>
              <a:t>Week one – Anthony Burns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4000"/>
            <a:lum/>
          </a:blip>
          <a:srcRect/>
          <a:stretch>
            <a:fillRect t="-10000"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Agricultural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316" y="1556792"/>
            <a:ext cx="8229600" cy="4525963"/>
          </a:xfrm>
        </p:spPr>
        <p:txBody>
          <a:bodyPr/>
          <a:lstStyle/>
          <a:p>
            <a:r>
              <a:rPr lang="en-GB" dirty="0"/>
              <a:t>The British Agricultural Revolution mid 17</a:t>
            </a:r>
            <a:r>
              <a:rPr lang="en-GB" baseline="30000" dirty="0"/>
              <a:t>th</a:t>
            </a:r>
            <a:r>
              <a:rPr lang="en-GB" dirty="0"/>
              <a:t> – late 19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endParaRPr lang="en-GB" dirty="0"/>
          </a:p>
          <a:p>
            <a:r>
              <a:rPr lang="en-GB" dirty="0"/>
              <a:t>Seed Planting 1701 </a:t>
            </a:r>
            <a:br>
              <a:rPr lang="en-GB" dirty="0"/>
            </a:br>
            <a:r>
              <a:rPr lang="en-GB" dirty="0"/>
              <a:t>– </a:t>
            </a:r>
            <a:r>
              <a:rPr lang="en-GB" dirty="0" err="1"/>
              <a:t>Jethro</a:t>
            </a:r>
            <a:r>
              <a:rPr lang="en-GB" dirty="0"/>
              <a:t> </a:t>
            </a:r>
            <a:r>
              <a:rPr lang="en-GB" dirty="0" err="1"/>
              <a:t>Tull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6000"/>
            <a:lum/>
          </a:blip>
          <a:srcRect/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Agricultural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Crop Rotation</a:t>
            </a:r>
          </a:p>
          <a:p>
            <a:pPr lvl="1"/>
            <a:r>
              <a:rPr lang="en-GB" dirty="0"/>
              <a:t>Ideally, wheat, barley, turnips and clover would be planted in that order in each field in successive years 1800s</a:t>
            </a:r>
          </a:p>
          <a:p>
            <a:r>
              <a:rPr lang="en-GB" dirty="0"/>
              <a:t>Enclosure </a:t>
            </a:r>
            <a:r>
              <a:rPr lang="en-GB" sz="2600" dirty="0"/>
              <a:t>culminating in the General Enclosure Act of 1801 </a:t>
            </a:r>
          </a:p>
          <a:p>
            <a:endParaRPr lang="en-GB" dirty="0"/>
          </a:p>
          <a:p>
            <a:r>
              <a:rPr lang="en-GB" dirty="0"/>
              <a:t>Development </a:t>
            </a:r>
            <a:br>
              <a:rPr lang="en-GB" dirty="0"/>
            </a:br>
            <a:r>
              <a:rPr lang="en-GB" dirty="0"/>
              <a:t>of a National Market </a:t>
            </a:r>
            <a:r>
              <a:rPr lang="en-GB" sz="2400" dirty="0"/>
              <a:t>By the 19th century, marketing was nationwide and the vast majority of agricultural production was for market rather than for the farmer and his family</a:t>
            </a:r>
          </a:p>
          <a:p>
            <a:r>
              <a:rPr lang="en-GB" dirty="0"/>
              <a:t>Selective Breeding livestock </a:t>
            </a:r>
            <a:r>
              <a:rPr lang="en-GB" sz="2600" dirty="0"/>
              <a:t>In England, Robert Bakewell and Thomas Coke introduced selective breeding as a scientific practice – 18</a:t>
            </a:r>
            <a:r>
              <a:rPr lang="en-GB" sz="2600" baseline="30000" dirty="0"/>
              <a:t>th</a:t>
            </a:r>
            <a:r>
              <a:rPr lang="en-GB" sz="2600" dirty="0"/>
              <a:t> century</a:t>
            </a:r>
          </a:p>
          <a:p>
            <a:r>
              <a:rPr lang="en-GB"/>
              <a:t>Transport Infrastructure</a:t>
            </a:r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Agricultural Revolution Video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endParaRPr lang="en-GB" dirty="0">
              <a:hlinkClick r:id="rId4"/>
            </a:endParaRPr>
          </a:p>
          <a:p>
            <a:pPr marL="0" indent="0">
              <a:buNone/>
            </a:pPr>
            <a:endParaRPr lang="en-GB" dirty="0">
              <a:hlinkClick r:id="rId4"/>
            </a:endParaRPr>
          </a:p>
          <a:p>
            <a:pPr marL="0" indent="0">
              <a:buNone/>
            </a:pPr>
            <a:r>
              <a:rPr lang="en-GB" dirty="0">
                <a:hlinkClick r:id="rId4"/>
              </a:rPr>
              <a:t>Agricultural Revolution Video Link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Agriculture</a:t>
            </a:r>
          </a:p>
        </p:txBody>
      </p:sp>
      <p:pic>
        <p:nvPicPr>
          <p:cNvPr id="4" name="Online Media 3" title="What Was the Agricultural Revolution? AP Euro Bit by Bit #23">
            <a:hlinkClick r:id="" action="ppaction://media"/>
            <a:extLst>
              <a:ext uri="{FF2B5EF4-FFF2-40B4-BE49-F238E27FC236}">
                <a16:creationId xmlns:a16="http://schemas.microsoft.com/office/drawing/2014/main" id="{ACC9C3B9-84E8-B059-94A1-CCE31748FD7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55000"/>
            <a:lum/>
          </a:blip>
          <a:srcRect/>
          <a:stretch>
            <a:fillRect l="-14000" r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the Industrial Revolution</a:t>
            </a:r>
          </a:p>
        </p:txBody>
      </p:sp>
      <p:pic>
        <p:nvPicPr>
          <p:cNvPr id="4" name="Online Media 3" title="The Industrial Revolution (18-19th Century)">
            <a:hlinkClick r:id="" action="ppaction://media"/>
            <a:extLst>
              <a:ext uri="{FF2B5EF4-FFF2-40B4-BE49-F238E27FC236}">
                <a16:creationId xmlns:a16="http://schemas.microsoft.com/office/drawing/2014/main" id="{EBC32132-B1C7-3034-7561-43379EE16DC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22842" y="1556792"/>
            <a:ext cx="8898316" cy="50265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55000"/>
            <a:lum/>
          </a:blip>
          <a:srcRect/>
          <a:stretch>
            <a:fillRect l="-14000" r="-14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807B0F-199E-5C91-BE70-641079E5F0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585AD-5868-DA64-AE57-0EC46A2C36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the Industrial Revolution</a:t>
            </a:r>
          </a:p>
        </p:txBody>
      </p:sp>
      <p:pic>
        <p:nvPicPr>
          <p:cNvPr id="4" name="Online Media 3" title="The Industrial Revolution | History - Andrew Marr's History of the World">
            <a:hlinkClick r:id="" action="ppaction://media"/>
            <a:extLst>
              <a:ext uri="{FF2B5EF4-FFF2-40B4-BE49-F238E27FC236}">
                <a16:creationId xmlns:a16="http://schemas.microsoft.com/office/drawing/2014/main" id="{7C449D20-F432-5BB5-0917-AD8B942A7E9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79512" y="1600200"/>
            <a:ext cx="8849458" cy="4998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215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5000"/>
            <a:lum/>
          </a:blip>
          <a:srcRect/>
          <a:stretch>
            <a:fillRect l="-14000" r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Started in the latter half of the 18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r>
              <a:rPr lang="en-GB" dirty="0"/>
              <a:t>Transformed largely agrarian societies in Great Britain, Europe and USA into Industrialised and urban ones.</a:t>
            </a:r>
          </a:p>
          <a:p>
            <a:r>
              <a:rPr lang="en-GB" dirty="0"/>
              <a:t>Fuelled by the game changing steam power it spread from Great Britain across the world.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5000"/>
            <a:lum/>
          </a:blip>
          <a:srcRect/>
          <a:stretch>
            <a:fillRect l="-18000" r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Why did it start in the UK?</a:t>
            </a:r>
          </a:p>
          <a:p>
            <a:endParaRPr lang="en-GB" dirty="0"/>
          </a:p>
          <a:p>
            <a:r>
              <a:rPr lang="en-GB" dirty="0"/>
              <a:t>Starting in the mid 18</a:t>
            </a:r>
            <a:r>
              <a:rPr lang="en-GB" baseline="30000" dirty="0"/>
              <a:t>th</a:t>
            </a:r>
            <a:r>
              <a:rPr lang="en-GB" dirty="0"/>
              <a:t> century – innovations like the Spinning Jenny etc.</a:t>
            </a:r>
          </a:p>
          <a:p>
            <a:endParaRPr lang="en-GB" dirty="0"/>
          </a:p>
          <a:p>
            <a:r>
              <a:rPr lang="en-GB" dirty="0"/>
              <a:t>More efficient mechanized production meant textile factories – British Iron industry</a:t>
            </a:r>
          </a:p>
          <a:p>
            <a:endParaRPr lang="en-GB" dirty="0"/>
          </a:p>
          <a:p>
            <a:r>
              <a:rPr lang="en-GB" dirty="0"/>
              <a:t>New techniques Iron Smelting with coke – enabling production to expand and rail roads</a:t>
            </a:r>
          </a:p>
        </p:txBody>
      </p:sp>
    </p:spTree>
    <p:extLst>
      <p:ext uri="{BB962C8B-B14F-4D97-AF65-F5344CB8AC3E}">
        <p14:creationId xmlns:p14="http://schemas.microsoft.com/office/powerpoint/2010/main" val="21760764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5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229600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Steam</a:t>
            </a:r>
          </a:p>
          <a:p>
            <a:r>
              <a:rPr lang="en-GB" dirty="0"/>
              <a:t>Early 1700s -  Thomas </a:t>
            </a:r>
            <a:r>
              <a:rPr lang="en-GB" dirty="0" err="1"/>
              <a:t>Newcomen</a:t>
            </a:r>
            <a:r>
              <a:rPr lang="en-GB" dirty="0"/>
              <a:t> designed the prototype for the first modern steam engine</a:t>
            </a:r>
          </a:p>
          <a:p>
            <a:endParaRPr lang="en-GB" dirty="0"/>
          </a:p>
          <a:p>
            <a:r>
              <a:rPr lang="en-GB" dirty="0"/>
              <a:t>In the 1760s, Scottish engineer James Watt began tinkering with one of </a:t>
            </a:r>
            <a:r>
              <a:rPr lang="en-GB" dirty="0" err="1"/>
              <a:t>Newcomen’s</a:t>
            </a:r>
            <a:r>
              <a:rPr lang="en-GB" dirty="0"/>
              <a:t> models</a:t>
            </a:r>
          </a:p>
          <a:p>
            <a:endParaRPr lang="en-GB" dirty="0"/>
          </a:p>
          <a:p>
            <a:r>
              <a:rPr lang="en-GB" dirty="0"/>
              <a:t>Deeper mines, railroads and steamships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8990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7000"/>
            <a:lum/>
          </a:blip>
          <a:srcRect/>
          <a:stretch>
            <a:fillRect l="-16000" r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Transportation During the Industrial Revolution</a:t>
            </a:r>
          </a:p>
          <a:p>
            <a:r>
              <a:rPr lang="en-GB" sz="2800" dirty="0"/>
              <a:t> 2,000 miles of canals were in use across Britain by 1815</a:t>
            </a:r>
          </a:p>
          <a:p>
            <a:r>
              <a:rPr lang="en-GB" sz="2800" dirty="0"/>
              <a:t>In the early 1800s Richard Trevithick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926923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3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Communication and Banking in the Industrial Revolution</a:t>
            </a:r>
          </a:p>
          <a:p>
            <a:r>
              <a:rPr lang="en-GB" sz="2400" dirty="0"/>
              <a:t>The latter part of the Industrial Revolution also saw key advances in communication methods</a:t>
            </a:r>
          </a:p>
          <a:p>
            <a:r>
              <a:rPr lang="en-GB" sz="2400" dirty="0"/>
              <a:t>A stock exchange was established in London in the 1770s</a:t>
            </a:r>
          </a:p>
          <a:p>
            <a:r>
              <a:rPr lang="en-GB" sz="2400" dirty="0"/>
              <a:t>Adam Smith (1723-1790) Wealth of Nations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675402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3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 useBgFill="1"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Working Conditions</a:t>
            </a:r>
          </a:p>
          <a:p>
            <a:r>
              <a:rPr lang="en-GB" sz="2800" dirty="0"/>
              <a:t>People moved from rural areas to cities in larger numbers</a:t>
            </a:r>
          </a:p>
          <a:p>
            <a:endParaRPr lang="en-GB" sz="2800" dirty="0"/>
          </a:p>
          <a:p>
            <a:r>
              <a:rPr lang="en-GB" sz="2800" dirty="0"/>
              <a:t>Middle class upper class standard of living increased, but the working class continued to struggle</a:t>
            </a:r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594492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5000"/>
            <a:lum/>
          </a:blip>
          <a:srcRect/>
          <a:stretch>
            <a:fillRect l="-18000" r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b="1" dirty="0"/>
              <a:t>Agricultural Revolution</a:t>
            </a:r>
          </a:p>
          <a:p>
            <a:pPr>
              <a:buNone/>
            </a:pPr>
            <a:r>
              <a:rPr lang="en-GB" dirty="0"/>
              <a:t>Ncbi.nlm.nih.gov. (2020). [online] Available at: https://www.ncbi.nlm.nih.gov/pmc/articles/PMC2531035/pdf/medhistsuppl00026-0061.pdf [Accessed 21 Jan. 2020].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Bbc.co.uk. (2020). BBC - History - British History in depth: Agricultural Revolution in England 1500 - 1850. [online] Available at: http://www.bbc.co.uk/history/british/empire_seapower/agricultural_revolution_01.shtml [Accessed 21 Jan. 2020].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Victoriacountyhistory.ac.uk. (2020). The Agricultural Revolution | VCH Explore. [online] Available at: https://www.victoriacountyhistory.ac.uk/explore/themes/agriculture/agricultural-revolution [Accessed 21 Jan. 2020].</a:t>
            </a:r>
          </a:p>
          <a:p>
            <a:pPr>
              <a:buNone/>
            </a:pPr>
            <a:endParaRPr lang="en-GB" b="1" dirty="0"/>
          </a:p>
          <a:p>
            <a:pPr>
              <a:buNone/>
            </a:pPr>
            <a:endParaRPr lang="en-GB" b="1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5000"/>
            <a:lum/>
          </a:blip>
          <a:srcRect/>
          <a:stretch>
            <a:fillRect l="-16000" r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600" dirty="0"/>
              <a:t>Anon, (2020). [online] Available at: https://webs.bcp.org/sites/vcleary/ModernWorldHistoryTextbook/IndustrialRevolution/IRbegins.html [Accessed 21 Jan. 2020].</a:t>
            </a:r>
          </a:p>
          <a:p>
            <a:r>
              <a:rPr lang="en-GB" sz="2600" dirty="0"/>
              <a:t>Historic UK. (2020). Timeline of the Industrial Revolution - Historic UK. [online] Available at: https://www.historic-uk.com/HistoryUK/HistoryofBritain/Timeline-Industrial-Revolution/ [Accessed 21 Jan. 2020].</a:t>
            </a:r>
          </a:p>
          <a:p>
            <a:r>
              <a:rPr lang="en-GB" sz="2600" dirty="0"/>
              <a:t>History Discussion - Discuss Anything About History. (2020). History of The Industrial Revolution. [online] Available at: http://www.historydiscussion.net/history/industrial-revolution/history-of-the-industrial-revolution/1784 [Accessed 21 Jan. 2020].</a:t>
            </a:r>
          </a:p>
          <a:p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699</Words>
  <Application>Microsoft Office PowerPoint</Application>
  <PresentationFormat>On-screen Show (4:3)</PresentationFormat>
  <Paragraphs>85</Paragraphs>
  <Slides>14</Slides>
  <Notes>12</Notes>
  <HiddenSlides>0</HiddenSlides>
  <MMClips>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Industrial Revolution</vt:lpstr>
      <vt:lpstr>The Agricultural Revolution</vt:lpstr>
      <vt:lpstr>The Agricultural Revolution</vt:lpstr>
      <vt:lpstr>Agricultural Revolution Video</vt:lpstr>
      <vt:lpstr>Introduction to the Industrial Revolution</vt:lpstr>
      <vt:lpstr>Introduction to the Industrial Revolution</vt:lpstr>
      <vt:lpstr>Industrial Revolution</vt:lpstr>
      <vt:lpstr>Industrial Revolution</vt:lpstr>
      <vt:lpstr>Industrial Revolution</vt:lpstr>
      <vt:lpstr>Industrial Revolution</vt:lpstr>
      <vt:lpstr>Industrial Revolution</vt:lpstr>
      <vt:lpstr>Industrial Revolution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Industrial Revolution</dc:title>
  <dc:creator>se046</dc:creator>
  <cp:lastModifiedBy>Anthony Burns</cp:lastModifiedBy>
  <cp:revision>41</cp:revision>
  <dcterms:created xsi:type="dcterms:W3CDTF">2020-01-20T17:07:14Z</dcterms:created>
  <dcterms:modified xsi:type="dcterms:W3CDTF">2025-01-08T13:42:41Z</dcterms:modified>
</cp:coreProperties>
</file>