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24"/>
  </p:notesMasterIdLst>
  <p:sldIdLst>
    <p:sldId id="409" r:id="rId5"/>
    <p:sldId id="410" r:id="rId6"/>
    <p:sldId id="411" r:id="rId7"/>
    <p:sldId id="412" r:id="rId8"/>
    <p:sldId id="422" r:id="rId9"/>
    <p:sldId id="263" r:id="rId10"/>
    <p:sldId id="289" r:id="rId11"/>
    <p:sldId id="415" r:id="rId12"/>
    <p:sldId id="416" r:id="rId13"/>
    <p:sldId id="417" r:id="rId14"/>
    <p:sldId id="418" r:id="rId15"/>
    <p:sldId id="419" r:id="rId16"/>
    <p:sldId id="420" r:id="rId17"/>
    <p:sldId id="413" r:id="rId18"/>
    <p:sldId id="290" r:id="rId19"/>
    <p:sldId id="264" r:id="rId20"/>
    <p:sldId id="265" r:id="rId21"/>
    <p:sldId id="291" r:id="rId22"/>
    <p:sldId id="404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916955-ADD1-485F-A5FA-7897BF7F9D16}" v="1" dt="2025-02-10T10:31:14.6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8" d="100"/>
          <a:sy n="78" d="100"/>
        </p:scale>
        <p:origin x="2376" y="5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E2D72F-3E32-482C-A1D2-1F8B3711A31F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559652-8C12-4FE2-AB1D-324B33413F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868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8411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6240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A2315F-6E2B-B906-0D47-9DC01CB0FE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C1AC96-A98F-8C03-4EC3-6AE585C821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4EFF14-C113-9191-61CB-0D8BF34B23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6FF292-8102-FD4D-455B-85C75A2AEC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06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9039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4820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52175B-0EAA-454B-AF2C-090B68FFE16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5472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52175B-0EAA-454B-AF2C-090B68FFE16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4923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3941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5867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8088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5693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4894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7768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5727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52175B-0EAA-454B-AF2C-090B68FFE16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7359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52175B-0EAA-454B-AF2C-090B68FFE16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6719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52175B-0EAA-454B-AF2C-090B68FFE16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722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2506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1907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120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225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17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917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825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762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716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174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10/09/2025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647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74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84941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5494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509410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6977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0717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587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6BC5B4-7257-4A10-944F-CE34FB77A518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168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ra.org.uk/pdfcentre/?type=Id&amp;data=1421100851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B6738-851F-9A06-9597-49C4306491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A4C8F-3C7D-F19A-B501-4F63EB7BCF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0360" y="546613"/>
            <a:ext cx="9437601" cy="1646302"/>
          </a:xfrm>
        </p:spPr>
        <p:txBody>
          <a:bodyPr/>
          <a:lstStyle/>
          <a:p>
            <a:pPr algn="ctr"/>
            <a:r>
              <a:rPr lang="en-GB" b="1" dirty="0"/>
              <a:t>Principles of Professional Legal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163C75-5056-19C5-6E72-8E57FF17AB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7174" y="2786980"/>
            <a:ext cx="9139724" cy="2871948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chemeClr val="tx1"/>
                </a:solidFill>
              </a:rPr>
              <a:t>Week 3 – Interviewing the Client – </a:t>
            </a:r>
          </a:p>
          <a:p>
            <a:pPr algn="ctr"/>
            <a:r>
              <a:rPr lang="en-GB" sz="3600" b="1" dirty="0">
                <a:solidFill>
                  <a:schemeClr val="tx1"/>
                </a:solidFill>
              </a:rPr>
              <a:t>Post Interview and Client Care </a:t>
            </a:r>
          </a:p>
        </p:txBody>
      </p:sp>
    </p:spTree>
    <p:extLst>
      <p:ext uri="{BB962C8B-B14F-4D97-AF65-F5344CB8AC3E}">
        <p14:creationId xmlns:p14="http://schemas.microsoft.com/office/powerpoint/2010/main" val="2424268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43AF5-1E7C-B3AD-9F94-839F87794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3243532"/>
          </a:xfrm>
        </p:spPr>
        <p:txBody>
          <a:bodyPr>
            <a:normAutofit/>
          </a:bodyPr>
          <a:lstStyle/>
          <a:p>
            <a:r>
              <a:rPr lang="en-GB" sz="6000" dirty="0"/>
              <a:t>Post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E7F90-227B-29AE-8784-91F8FAF044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515" y="2305637"/>
            <a:ext cx="8596668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Have a think about what needs to be done after the first interview?</a:t>
            </a:r>
          </a:p>
        </p:txBody>
      </p:sp>
    </p:spTree>
    <p:extLst>
      <p:ext uri="{BB962C8B-B14F-4D97-AF65-F5344CB8AC3E}">
        <p14:creationId xmlns:p14="http://schemas.microsoft.com/office/powerpoint/2010/main" val="8662384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223E91-B451-D373-9CFD-ED0AC4E8C1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CE03F-6113-620B-BC65-8CFBFBA56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75" y="264646"/>
            <a:ext cx="8596668" cy="786640"/>
          </a:xfrm>
        </p:spPr>
        <p:txBody>
          <a:bodyPr/>
          <a:lstStyle/>
          <a:p>
            <a:r>
              <a:rPr lang="en-GB" dirty="0"/>
              <a:t>Post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DF1D0-583E-1F9F-D95E-6FFF1C3DD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75" y="985607"/>
            <a:ext cx="9189357" cy="5577856"/>
          </a:xfrm>
        </p:spPr>
        <p:txBody>
          <a:bodyPr>
            <a:normAutofit/>
          </a:bodyPr>
          <a:lstStyle/>
          <a:p>
            <a:r>
              <a:rPr lang="en-GB" dirty="0"/>
              <a:t>Complete the attendance/file note</a:t>
            </a:r>
          </a:p>
          <a:p>
            <a:r>
              <a:rPr lang="en-GB" dirty="0"/>
              <a:t>Place all records on file ( attendance note/checklist/ copies of documents)</a:t>
            </a:r>
          </a:p>
          <a:p>
            <a:r>
              <a:rPr lang="en-GB" dirty="0"/>
              <a:t>Any </a:t>
            </a:r>
            <a:r>
              <a:rPr lang="en-GB" b="1" dirty="0"/>
              <a:t>further checks required </a:t>
            </a:r>
            <a:r>
              <a:rPr lang="en-GB" dirty="0"/>
              <a:t>( further identity check or conflict check against names that aros during interview </a:t>
            </a:r>
            <a:r>
              <a:rPr lang="en-GB" dirty="0" err="1"/>
              <a:t>e.g</a:t>
            </a:r>
            <a:r>
              <a:rPr lang="en-GB" dirty="0"/>
              <a:t> opponents or witnesses)</a:t>
            </a:r>
          </a:p>
          <a:p>
            <a:r>
              <a:rPr lang="en-GB" dirty="0"/>
              <a:t>Make a note of any further information/documents or other required from the client</a:t>
            </a:r>
          </a:p>
          <a:p>
            <a:r>
              <a:rPr lang="en-GB" dirty="0"/>
              <a:t>Does the client require and introduction to a third party/Referral</a:t>
            </a:r>
          </a:p>
          <a:p>
            <a:r>
              <a:rPr lang="en-GB" dirty="0"/>
              <a:t>Draft the client care letter</a:t>
            </a:r>
          </a:p>
          <a:p>
            <a:r>
              <a:rPr lang="en-GB" dirty="0"/>
              <a:t>Act on next steps. Depending on the matter these might include:</a:t>
            </a:r>
          </a:p>
          <a:p>
            <a:pPr lvl="1"/>
            <a:r>
              <a:rPr lang="en-GB" dirty="0"/>
              <a:t>Legal research</a:t>
            </a:r>
          </a:p>
          <a:p>
            <a:pPr lvl="1"/>
            <a:r>
              <a:rPr lang="en-GB" dirty="0"/>
              <a:t>Seeking advice from supervising partner</a:t>
            </a:r>
          </a:p>
          <a:p>
            <a:pPr lvl="1"/>
            <a:r>
              <a:rPr lang="en-GB" dirty="0"/>
              <a:t>Contacting the other side</a:t>
            </a:r>
          </a:p>
          <a:p>
            <a:pPr lvl="1"/>
            <a:r>
              <a:rPr lang="en-GB" dirty="0"/>
              <a:t>Starting searches </a:t>
            </a:r>
          </a:p>
          <a:p>
            <a:pPr lvl="1"/>
            <a:r>
              <a:rPr lang="en-GB" dirty="0"/>
              <a:t>Drafting documents ( the will, or a court form)</a:t>
            </a:r>
          </a:p>
          <a:p>
            <a:pPr lvl="1"/>
            <a:r>
              <a:rPr lang="en-GB" dirty="0"/>
              <a:t>Legal Aid application</a:t>
            </a:r>
          </a:p>
        </p:txBody>
      </p:sp>
    </p:spTree>
    <p:extLst>
      <p:ext uri="{BB962C8B-B14F-4D97-AF65-F5344CB8AC3E}">
        <p14:creationId xmlns:p14="http://schemas.microsoft.com/office/powerpoint/2010/main" val="26078814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BC688-18CC-4860-61C3-E8C4239D8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036" y="110473"/>
            <a:ext cx="8596668" cy="797590"/>
          </a:xfrm>
        </p:spPr>
        <p:txBody>
          <a:bodyPr/>
          <a:lstStyle/>
          <a:p>
            <a:r>
              <a:rPr lang="en-GB" dirty="0"/>
              <a:t>The client care letter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D756D1-F3C7-3F91-5A29-00C6ADE166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048" y="908063"/>
            <a:ext cx="10252454" cy="5404269"/>
          </a:xfrm>
        </p:spPr>
        <p:txBody>
          <a:bodyPr>
            <a:noAutofit/>
          </a:bodyPr>
          <a:lstStyle/>
          <a:p>
            <a:r>
              <a:rPr lang="en-GB" sz="2000" b="1" dirty="0"/>
              <a:t>NOT</a:t>
            </a:r>
            <a:r>
              <a:rPr lang="en-GB" sz="2000" dirty="0"/>
              <a:t> a regulatory requirement and firms can adopt their own approach to style and structure</a:t>
            </a:r>
          </a:p>
          <a:p>
            <a:r>
              <a:rPr lang="en-GB" sz="2000" dirty="0"/>
              <a:t>BUT it is important as it enables firms/solicitors to ensure compliance with some of the SRA Standards which include communicating certain information clearly to clients</a:t>
            </a:r>
          </a:p>
          <a:p>
            <a:r>
              <a:rPr lang="en-GB" sz="2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 client care letter that is clear, easy to understand and contains the right information can help improve a lawyer’s business by: </a:t>
            </a:r>
          </a:p>
          <a:p>
            <a:pPr lvl="1"/>
            <a:r>
              <a:rPr lang="en-GB" sz="20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demonstrating the values and high service standards of the business; </a:t>
            </a:r>
          </a:p>
          <a:p>
            <a:pPr lvl="1"/>
            <a:r>
              <a:rPr lang="en-GB" sz="20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reducing potential complaints, by clearly setting out what a client can expect; particularly in relation to costs; </a:t>
            </a:r>
          </a:p>
          <a:p>
            <a:pPr lvl="1"/>
            <a:r>
              <a:rPr lang="en-GB" sz="20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retaining clients; </a:t>
            </a:r>
          </a:p>
          <a:p>
            <a:pPr lvl="1"/>
            <a:r>
              <a:rPr lang="en-GB" sz="20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explaining to clients the regulatory protections that benefit them; and </a:t>
            </a:r>
          </a:p>
          <a:p>
            <a:pPr lvl="1"/>
            <a:r>
              <a:rPr lang="en-GB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explaining clearly what you need the client to do in order that you can progress their matter or to protect their legal position.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992315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039C0E-265B-3A78-AD6E-EAC64DB92D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3775B-D284-6A0C-D3B8-5AC338420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036" y="110473"/>
            <a:ext cx="8596668" cy="797590"/>
          </a:xfrm>
        </p:spPr>
        <p:txBody>
          <a:bodyPr/>
          <a:lstStyle/>
          <a:p>
            <a:r>
              <a:rPr lang="en-GB" dirty="0"/>
              <a:t>The client care letter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52F8D-AF68-F90A-9140-597A071EA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048" y="908063"/>
            <a:ext cx="9211533" cy="5404269"/>
          </a:xfrm>
        </p:spPr>
        <p:txBody>
          <a:bodyPr>
            <a:noAutofit/>
          </a:bodyPr>
          <a:lstStyle/>
          <a:p>
            <a:r>
              <a:rPr lang="en-GB" sz="2000" dirty="0"/>
              <a:t>The Law Society has a Practice Note which gives guidance on what ought to be included in communication with a client in order to ensure good client care.</a:t>
            </a:r>
          </a:p>
          <a:p>
            <a:r>
              <a:rPr lang="en-GB" sz="2000" dirty="0"/>
              <a:t>The guidance also highlights the importance of style as well as substance of such communication</a:t>
            </a:r>
          </a:p>
          <a:p>
            <a:r>
              <a:rPr lang="en-GB" sz="2000" kern="1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Today we are focussed  on the Client Care letter </a:t>
            </a:r>
            <a:r>
              <a:rPr lang="en-GB" sz="2000" kern="100" dirty="0">
                <a:solidFill>
                  <a:srgbClr val="000000"/>
                </a:solidFill>
                <a:ea typeface="Arial" panose="020B0604020202020204" pitchFamily="34" charset="0"/>
              </a:rPr>
              <a:t>sent after</a:t>
            </a:r>
            <a:r>
              <a:rPr lang="en-GB" sz="2000" kern="1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 the first interview. But the obligations under the Solicitors Regulation Authority’s Code of Conduct for Solicitors, (‘CCS’) do not end after you have sent out the client care letter; they last throughout the retainer: there is an </a:t>
            </a:r>
            <a:r>
              <a:rPr lang="en-GB" sz="2000" b="1" kern="1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ongoing obligation to keep the client informed </a:t>
            </a:r>
            <a:r>
              <a:rPr lang="en-GB" sz="2000" kern="1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about all aspects of their matter as it progresses, including a duty to inform the client if any information in the client care letter changes. </a:t>
            </a:r>
          </a:p>
          <a:p>
            <a:r>
              <a:rPr lang="en-GB" sz="2000" kern="100" dirty="0" err="1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E.g</a:t>
            </a:r>
            <a:r>
              <a:rPr lang="en-GB" sz="2000" kern="1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 if a costs estimate or the scope of work which was originally set out in the client care letter needs updating, the client </a:t>
            </a:r>
            <a:r>
              <a:rPr lang="en-GB" sz="2000" kern="100" dirty="0">
                <a:solidFill>
                  <a:srgbClr val="000000"/>
                </a:solidFill>
                <a:ea typeface="Arial" panose="020B0604020202020204" pitchFamily="34" charset="0"/>
              </a:rPr>
              <a:t>should be </a:t>
            </a:r>
            <a:r>
              <a:rPr lang="en-GB" sz="2000" kern="1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updated with the amended details in writing as soon as is practicable.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37470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0" y="0"/>
            <a:ext cx="10058400" cy="1371600"/>
          </a:xfrm>
        </p:spPr>
        <p:txBody>
          <a:bodyPr/>
          <a:lstStyle/>
          <a:p>
            <a:r>
              <a:rPr lang="en-GB" dirty="0"/>
              <a:t>THE CLIENT CARE LETTER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216" y="1072661"/>
            <a:ext cx="9144000" cy="518746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b="1" u="sng" dirty="0"/>
              <a:t>The Law Society makes the following recommendations when writing to clients:</a:t>
            </a:r>
          </a:p>
          <a:p>
            <a:pPr marL="0" indent="0">
              <a:buNone/>
            </a:pPr>
            <a:r>
              <a:rPr lang="en-GB" sz="2400" dirty="0"/>
              <a:t>1. Make sure that the information you need to communicate is presented in a </a:t>
            </a:r>
            <a:r>
              <a:rPr lang="en-GB" sz="2400" b="1" dirty="0">
                <a:solidFill>
                  <a:srgbClr val="FF0066"/>
                </a:solidFill>
              </a:rPr>
              <a:t>clear and straightforward manner</a:t>
            </a:r>
            <a:r>
              <a:rPr lang="en-GB" sz="2400" dirty="0"/>
              <a:t>. Complicated forms and overly legalistic language will act as a barrier to understanding.</a:t>
            </a:r>
          </a:p>
          <a:p>
            <a:pPr marL="0" indent="0">
              <a:buNone/>
            </a:pPr>
            <a:r>
              <a:rPr lang="en-GB" sz="2400" dirty="0"/>
              <a:t>2. </a:t>
            </a:r>
            <a:r>
              <a:rPr lang="en-GB" sz="2400" b="1" dirty="0">
                <a:solidFill>
                  <a:srgbClr val="FF0066"/>
                </a:solidFill>
              </a:rPr>
              <a:t>Be alert to communication challenges </a:t>
            </a:r>
            <a:r>
              <a:rPr lang="en-GB" sz="2400" dirty="0"/>
              <a:t>which clients face, such as hearing difficulties, disability, learning difficulties, language barriers or other cross-cultural issues, and look at ways to overcome those challenges.</a:t>
            </a:r>
          </a:p>
          <a:p>
            <a:pPr marL="0" indent="0">
              <a:buNone/>
            </a:pPr>
            <a:r>
              <a:rPr lang="en-GB" sz="2400" dirty="0"/>
              <a:t>3. </a:t>
            </a:r>
            <a:r>
              <a:rPr lang="en-GB" sz="2400" b="1" dirty="0">
                <a:solidFill>
                  <a:srgbClr val="FF0066"/>
                </a:solidFill>
              </a:rPr>
              <a:t>Consider your client demographic </a:t>
            </a:r>
            <a:r>
              <a:rPr lang="en-GB" sz="2400" dirty="0"/>
              <a:t>when deciding to present information. For example, you may provide information in a language other than English if you have a large client base from a particular ethnic group for whom English is a second language.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80212" y="403257"/>
            <a:ext cx="1843572" cy="120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664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7765" y="247291"/>
            <a:ext cx="7794325" cy="787879"/>
          </a:xfrm>
        </p:spPr>
        <p:txBody>
          <a:bodyPr/>
          <a:lstStyle/>
          <a:p>
            <a:r>
              <a:rPr lang="en-GB" b="1" u="sng" dirty="0"/>
              <a:t>The Client care letter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166" y="2287798"/>
            <a:ext cx="10095781" cy="4251025"/>
          </a:xfrm>
          <a:noFill/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present information in a clear and straightforward manner, so that clients are in a position to make informed decisions;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 consider any specific communication challenges that the client may have, for example, learning difficulties, visual impairments, </a:t>
            </a:r>
            <a:r>
              <a:rPr lang="en-GB" sz="2400" dirty="0" err="1"/>
              <a:t>etc</a:t>
            </a:r>
            <a:r>
              <a:rPr lang="en-GB" sz="2400" dirty="0"/>
              <a:t>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 highlight key information early on;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Use clear font (no smaller than size 11)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Make use of headings and bullet points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 only include terms and conditions which actually apply to the specific retainer.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24278" y="369276"/>
            <a:ext cx="2306223" cy="151227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45877" y="1035170"/>
            <a:ext cx="83243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 Law Society’s practice note on client care letters includes a guide to good practice on the presentation of a client care letter. A good client care letter should: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29257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29EB8-940B-15B5-3825-89EF68799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7" y="149524"/>
            <a:ext cx="8596668" cy="1320800"/>
          </a:xfrm>
        </p:spPr>
        <p:txBody>
          <a:bodyPr/>
          <a:lstStyle/>
          <a:p>
            <a:r>
              <a:rPr lang="en-GB" dirty="0"/>
              <a:t>Contents of a Client Care Letter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9B119-775A-F601-C88D-A0EA456A4B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25" y="1082305"/>
            <a:ext cx="9247728" cy="5059703"/>
          </a:xfrm>
        </p:spPr>
        <p:txBody>
          <a:bodyPr>
            <a:normAutofit/>
          </a:bodyPr>
          <a:lstStyle/>
          <a:p>
            <a:pPr marL="0" indent="0">
              <a:lnSpc>
                <a:spcPct val="103000"/>
              </a:lnSpc>
              <a:spcAft>
                <a:spcPts val="65"/>
              </a:spcAft>
              <a:buSzPct val="100000"/>
              <a:buNone/>
            </a:pPr>
            <a:r>
              <a:rPr lang="en-GB" sz="2800" kern="1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A client care letter should contain:</a:t>
            </a:r>
            <a:br>
              <a:rPr lang="en-GB" sz="2800" kern="1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</a:br>
            <a:endParaRPr lang="en-GB" sz="2800" kern="100" dirty="0">
              <a:solidFill>
                <a:srgbClr val="000000"/>
              </a:solidFill>
              <a:effectLst/>
              <a:ea typeface="Arial" panose="020B0604020202020204" pitchFamily="34" charset="0"/>
            </a:endParaRPr>
          </a:p>
          <a:p>
            <a:pPr marL="514350" indent="-514350" algn="just" fontAlgn="base">
              <a:lnSpc>
                <a:spcPct val="103000"/>
              </a:lnSpc>
              <a:spcAft>
                <a:spcPts val="65"/>
              </a:spcAft>
              <a:buClr>
                <a:srgbClr val="000000"/>
              </a:buClr>
              <a:buSzPct val="100000"/>
              <a:buFont typeface="+mj-lt"/>
              <a:buAutoNum type="arabicPeriod"/>
            </a:pPr>
            <a:r>
              <a:rPr lang="en-GB" sz="2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Confirmation of your client’s instructions and options </a:t>
            </a:r>
          </a:p>
          <a:p>
            <a:pPr marL="514350" indent="-514350" algn="just" fontAlgn="base">
              <a:lnSpc>
                <a:spcPct val="103000"/>
              </a:lnSpc>
              <a:spcAft>
                <a:spcPts val="65"/>
              </a:spcAft>
              <a:buClr>
                <a:srgbClr val="000000"/>
              </a:buClr>
              <a:buSzPct val="100000"/>
              <a:buFont typeface="+mj-lt"/>
              <a:buAutoNum type="arabicPeriod"/>
            </a:pPr>
            <a:r>
              <a:rPr lang="en-GB" sz="2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General information on each party’s responsibilities</a:t>
            </a:r>
          </a:p>
          <a:p>
            <a:pPr marL="514350" indent="-514350" algn="just" fontAlgn="base">
              <a:lnSpc>
                <a:spcPct val="103000"/>
              </a:lnSpc>
              <a:spcAft>
                <a:spcPts val="65"/>
              </a:spcAft>
              <a:buClr>
                <a:srgbClr val="000000"/>
              </a:buClr>
              <a:buSzPct val="100000"/>
              <a:buFont typeface="+mj-lt"/>
              <a:buAutoNum type="arabicPeriod"/>
            </a:pPr>
            <a:r>
              <a:rPr lang="en-GB" sz="2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Costs information</a:t>
            </a:r>
          </a:p>
          <a:p>
            <a:pPr marL="514350" indent="-514350" algn="just" fontAlgn="base">
              <a:lnSpc>
                <a:spcPct val="103000"/>
              </a:lnSpc>
              <a:spcAft>
                <a:spcPts val="65"/>
              </a:spcAft>
              <a:buClr>
                <a:srgbClr val="000000"/>
              </a:buClr>
              <a:buSzPct val="100000"/>
              <a:buFont typeface="+mj-lt"/>
              <a:buAutoNum type="arabicPeriod"/>
            </a:pPr>
            <a:r>
              <a:rPr lang="en-GB" sz="2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Explanation of who will be dealing with the matter</a:t>
            </a:r>
          </a:p>
          <a:p>
            <a:pPr marL="514350" indent="-514350" algn="just" fontAlgn="base">
              <a:lnSpc>
                <a:spcPct val="103000"/>
              </a:lnSpc>
              <a:spcAft>
                <a:spcPts val="65"/>
              </a:spcAft>
              <a:buClr>
                <a:srgbClr val="000000"/>
              </a:buClr>
              <a:buSzPct val="100000"/>
              <a:buFont typeface="+mj-lt"/>
              <a:buAutoNum type="arabicPeriod"/>
            </a:pPr>
            <a:r>
              <a:rPr lang="en-GB" sz="2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Complaints procedure. </a:t>
            </a:r>
          </a:p>
          <a:p>
            <a:pPr marL="0" indent="0" algn="just">
              <a:lnSpc>
                <a:spcPct val="103000"/>
              </a:lnSpc>
              <a:spcAft>
                <a:spcPts val="1385"/>
              </a:spcAft>
              <a:buNone/>
            </a:pPr>
            <a:endParaRPr lang="en-GB" sz="2400" kern="100" dirty="0">
              <a:solidFill>
                <a:srgbClr val="000000"/>
              </a:solidFill>
              <a:effectLst/>
              <a:ea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285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96BC78-ED54-9CD1-7DEE-7D8D65262A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C8D7B-5296-5544-7A0C-940F45259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791" y="230038"/>
            <a:ext cx="9501836" cy="13208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Contents (1): </a:t>
            </a:r>
            <a:r>
              <a:rPr lang="en-GB" sz="3600" b="1" kern="100" dirty="0">
                <a:solidFill>
                  <a:schemeClr val="accent3">
                    <a:lumMod val="75000"/>
                  </a:schemeClr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Confirmation of your client’s instructions and options.</a:t>
            </a:r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C0272-065F-0E28-C6B2-C74678A41D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13" y="1781027"/>
            <a:ext cx="8596668" cy="3880773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03000"/>
              </a:lnSpc>
              <a:spcAft>
                <a:spcPts val="65"/>
              </a:spcAft>
              <a:buNone/>
            </a:pPr>
            <a:r>
              <a:rPr lang="en-GB" sz="2800" kern="1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This section should contain: </a:t>
            </a:r>
          </a:p>
          <a:p>
            <a:pPr algn="just" fontAlgn="base">
              <a:lnSpc>
                <a:spcPct val="103000"/>
              </a:lnSpc>
              <a:spcAft>
                <a:spcPts val="65"/>
              </a:spcAft>
              <a:buClr>
                <a:srgbClr val="000000"/>
              </a:buClr>
              <a:buSzPts val="1300"/>
            </a:pPr>
            <a:r>
              <a:rPr lang="en-GB" sz="2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identification of your client’s objectives;</a:t>
            </a:r>
          </a:p>
          <a:p>
            <a:pPr algn="just" fontAlgn="base">
              <a:lnSpc>
                <a:spcPct val="103000"/>
              </a:lnSpc>
              <a:spcAft>
                <a:spcPts val="65"/>
              </a:spcAft>
              <a:buClr>
                <a:srgbClr val="000000"/>
              </a:buClr>
              <a:buSzPts val="1300"/>
            </a:pPr>
            <a:r>
              <a:rPr lang="en-GB" sz="2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an explanation of the issues/options available to them;</a:t>
            </a:r>
          </a:p>
          <a:p>
            <a:pPr algn="just" fontAlgn="base">
              <a:lnSpc>
                <a:spcPct val="103000"/>
              </a:lnSpc>
              <a:spcAft>
                <a:spcPts val="65"/>
              </a:spcAft>
              <a:buClr>
                <a:srgbClr val="000000"/>
              </a:buClr>
              <a:buSzPts val="1300"/>
            </a:pPr>
            <a:r>
              <a:rPr lang="en-GB" sz="2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agreement on the next steps; and</a:t>
            </a:r>
          </a:p>
          <a:p>
            <a:pPr algn="just" fontAlgn="base">
              <a:lnSpc>
                <a:spcPct val="103000"/>
              </a:lnSpc>
              <a:spcAft>
                <a:spcPts val="65"/>
              </a:spcAft>
              <a:buClr>
                <a:srgbClr val="000000"/>
              </a:buClr>
              <a:buSzPts val="1300"/>
            </a:pPr>
            <a:r>
              <a:rPr lang="en-GB" sz="2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agreement on an appropriate level of service/agree how you will keep the client informed of progress.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1632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779768-3503-0907-D690-EB54F4AE5D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A3689-D73D-9A6F-FF3A-A2C6AF4BE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202" y="204417"/>
            <a:ext cx="8596668" cy="13208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Contents (2): </a:t>
            </a:r>
            <a:r>
              <a:rPr lang="en-GB" sz="3600" b="1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General information on each party’s responsibilities.</a:t>
            </a:r>
            <a:r>
              <a:rPr lang="en-GB" b="1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A525D-EBDC-4E25-66C1-10F7280D23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391" y="1595791"/>
            <a:ext cx="9279202" cy="4765854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03000"/>
              </a:lnSpc>
              <a:spcAft>
                <a:spcPts val="65"/>
              </a:spcAft>
              <a:buNone/>
            </a:pPr>
            <a:r>
              <a:rPr lang="en-GB" sz="2400" kern="1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This section should contain: </a:t>
            </a:r>
          </a:p>
          <a:p>
            <a:pPr algn="just">
              <a:lnSpc>
                <a:spcPct val="103000"/>
              </a:lnSpc>
              <a:spcAft>
                <a:spcPts val="65"/>
              </a:spcAft>
            </a:pPr>
            <a:r>
              <a:rPr lang="en-GB" sz="24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an explanation of your responsibilities; </a:t>
            </a:r>
          </a:p>
          <a:p>
            <a:pPr algn="just">
              <a:lnSpc>
                <a:spcPct val="103000"/>
              </a:lnSpc>
              <a:spcAft>
                <a:spcPts val="65"/>
              </a:spcAft>
            </a:pPr>
            <a:r>
              <a:rPr lang="en-GB" sz="24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an explanation of the client’s responsibilities; </a:t>
            </a:r>
          </a:p>
          <a:p>
            <a:pPr algn="just">
              <a:lnSpc>
                <a:spcPct val="103000"/>
              </a:lnSpc>
              <a:spcAft>
                <a:spcPts val="65"/>
              </a:spcAft>
            </a:pPr>
            <a:r>
              <a:rPr lang="en-GB" sz="24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an explanation of anything which may limit the steps you can take on their behalf e.g. a potential conflict with another client; and </a:t>
            </a:r>
          </a:p>
          <a:p>
            <a:pPr algn="just">
              <a:lnSpc>
                <a:spcPct val="103000"/>
              </a:lnSpc>
              <a:spcAft>
                <a:spcPts val="65"/>
              </a:spcAft>
            </a:pPr>
            <a:r>
              <a:rPr lang="en-GB" sz="24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advice to your client that you may be entitled to a lien in respect of their files if there are any unpaid costs (i.e. the right to retain possession of the files until any outstanding costs are paid).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54086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A50522-B2E8-E622-AB81-F3C82987E6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0AF20-5B8D-9323-61BD-059B78A61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74" y="281073"/>
            <a:ext cx="8596668" cy="77021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Contents (3): </a:t>
            </a:r>
            <a:r>
              <a:rPr lang="en-GB" sz="3600" b="1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Costs Information</a:t>
            </a:r>
            <a:r>
              <a:rPr lang="en-GB" sz="3600" b="1" kern="100" dirty="0">
                <a:solidFill>
                  <a:schemeClr val="accent3">
                    <a:lumMod val="75000"/>
                  </a:schemeClr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</a:t>
            </a:r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2E6C6-7E35-18DF-932A-0FD7E6625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956" y="1357911"/>
            <a:ext cx="8596668" cy="5119933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03000"/>
              </a:lnSpc>
              <a:spcAft>
                <a:spcPts val="65"/>
              </a:spcAft>
              <a:buNone/>
            </a:pPr>
            <a:r>
              <a:rPr lang="en-GB" sz="2000" kern="1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This section should contain: </a:t>
            </a:r>
          </a:p>
          <a:p>
            <a:pPr algn="just">
              <a:lnSpc>
                <a:spcPct val="103000"/>
              </a:lnSpc>
              <a:spcAft>
                <a:spcPts val="65"/>
              </a:spcAft>
            </a:pPr>
            <a:r>
              <a:rPr lang="en-GB" sz="20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how you will charge the client: </a:t>
            </a:r>
            <a:r>
              <a:rPr lang="en-GB" sz="2000" u="none" strike="noStrike" kern="10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GB" sz="20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 fixed fee, hourly rates etc; </a:t>
            </a:r>
          </a:p>
          <a:p>
            <a:pPr algn="just">
              <a:lnSpc>
                <a:spcPct val="103000"/>
              </a:lnSpc>
              <a:spcAft>
                <a:spcPts val="65"/>
              </a:spcAft>
            </a:pPr>
            <a:r>
              <a:rPr lang="en-GB" sz="20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if hourly rates, the rates of all the individuals working on the matter; </a:t>
            </a:r>
          </a:p>
          <a:p>
            <a:pPr algn="just">
              <a:lnSpc>
                <a:spcPct val="103000"/>
              </a:lnSpc>
              <a:spcAft>
                <a:spcPts val="65"/>
              </a:spcAft>
            </a:pPr>
            <a:r>
              <a:rPr lang="en-GB" sz="20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intervals at which you will notify the client of the fees on the clock; </a:t>
            </a:r>
          </a:p>
          <a:p>
            <a:pPr algn="just">
              <a:lnSpc>
                <a:spcPct val="103000"/>
              </a:lnSpc>
              <a:spcAft>
                <a:spcPts val="65"/>
              </a:spcAft>
            </a:pPr>
            <a:r>
              <a:rPr lang="en-GB" sz="20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VAT, disbursements and any additional fees; </a:t>
            </a:r>
          </a:p>
          <a:p>
            <a:pPr algn="just">
              <a:lnSpc>
                <a:spcPct val="103000"/>
              </a:lnSpc>
              <a:spcAft>
                <a:spcPts val="65"/>
              </a:spcAft>
            </a:pPr>
            <a:r>
              <a:rPr lang="en-GB" sz="20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any agreed limits on the fees; </a:t>
            </a:r>
          </a:p>
          <a:p>
            <a:pPr algn="just">
              <a:lnSpc>
                <a:spcPct val="103000"/>
              </a:lnSpc>
              <a:spcAft>
                <a:spcPts val="65"/>
              </a:spcAft>
            </a:pPr>
            <a:r>
              <a:rPr lang="en-GB" sz="20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any fee estimate provided by the firm; </a:t>
            </a:r>
          </a:p>
          <a:p>
            <a:pPr algn="just">
              <a:lnSpc>
                <a:spcPct val="103000"/>
              </a:lnSpc>
              <a:spcAft>
                <a:spcPts val="65"/>
              </a:spcAft>
            </a:pPr>
            <a:r>
              <a:rPr lang="en-GB" sz="20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circumstances in which the fee estimate could be exceeded and provision for the firm to notify the client if it anticipates exceeding the fee estimate; and </a:t>
            </a:r>
          </a:p>
          <a:p>
            <a:pPr algn="just">
              <a:lnSpc>
                <a:spcPct val="103000"/>
              </a:lnSpc>
              <a:spcAft>
                <a:spcPts val="65"/>
              </a:spcAft>
            </a:pPr>
            <a:r>
              <a:rPr lang="en-GB" sz="20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 panose="020B0604020202020204" pitchFamily="34" charset="0"/>
              </a:rPr>
              <a:t>payment terms.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7689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F8B1B5-3B39-6155-DAF4-CD5CE8877C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56972-52D0-447B-412F-0F9952080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542" y="212785"/>
            <a:ext cx="8596668" cy="13208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Contents (4) and (5):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98469-093C-7C9A-25EB-3D34C71511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12" y="1080296"/>
            <a:ext cx="9346561" cy="4975447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04000"/>
              </a:lnSpc>
              <a:spcAft>
                <a:spcPts val="50"/>
              </a:spcAft>
              <a:buNone/>
            </a:pPr>
            <a:r>
              <a:rPr lang="en-GB" sz="2800" b="1" kern="1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Explanation of who will be dealing with the matter </a:t>
            </a:r>
            <a:endParaRPr lang="en-GB" sz="2800" kern="100" dirty="0">
              <a:solidFill>
                <a:srgbClr val="000000"/>
              </a:solidFill>
              <a:effectLst/>
              <a:ea typeface="Arial" panose="020B0604020202020204" pitchFamily="34" charset="0"/>
            </a:endParaRPr>
          </a:p>
          <a:p>
            <a:pPr marL="6350" indent="-6350" algn="just">
              <a:lnSpc>
                <a:spcPct val="103000"/>
              </a:lnSpc>
              <a:spcAft>
                <a:spcPts val="1445"/>
              </a:spcAft>
            </a:pPr>
            <a:r>
              <a:rPr lang="en-GB" sz="2800" kern="1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This section should contain information about the name and status of the person dealing with the matter and who is supervising them. </a:t>
            </a:r>
          </a:p>
          <a:p>
            <a:pPr marL="0" indent="0" algn="just">
              <a:lnSpc>
                <a:spcPct val="104000"/>
              </a:lnSpc>
              <a:spcAft>
                <a:spcPts val="50"/>
              </a:spcAft>
              <a:buNone/>
            </a:pPr>
            <a:r>
              <a:rPr lang="en-GB" sz="2800" b="1" kern="1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Complaints procedure </a:t>
            </a:r>
            <a:endParaRPr lang="en-GB" sz="2800" kern="100" dirty="0">
              <a:solidFill>
                <a:srgbClr val="000000"/>
              </a:solidFill>
              <a:effectLst/>
              <a:ea typeface="Arial" panose="020B0604020202020204" pitchFamily="34" charset="0"/>
            </a:endParaRPr>
          </a:p>
          <a:p>
            <a:pPr marL="6350" indent="-6350" algn="just">
              <a:lnSpc>
                <a:spcPct val="103000"/>
              </a:lnSpc>
              <a:spcAft>
                <a:spcPts val="1725"/>
              </a:spcAft>
            </a:pPr>
            <a:r>
              <a:rPr lang="en-GB" sz="2800" kern="1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This section should contain: an explanation of how the client can complain if they are unhappy with the service; to whom they should complain; and details of the firm’s complaints procedure.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6504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9815A-2BEC-FB3C-A184-40EFE92F54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168" y="253696"/>
            <a:ext cx="8596668" cy="715459"/>
          </a:xfrm>
        </p:spPr>
        <p:txBody>
          <a:bodyPr/>
          <a:lstStyle/>
          <a:p>
            <a:r>
              <a:rPr lang="en-GB" dirty="0"/>
              <a:t>SRA Guidance on Client Care Letters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1C9CB-04FA-5ECA-AA69-4EF45F9850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104" y="1445130"/>
            <a:ext cx="8596668" cy="5048753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03000"/>
              </a:lnSpc>
              <a:spcAft>
                <a:spcPts val="65"/>
              </a:spcAft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SRA Guidance sets out a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3"/>
              </a:rPr>
              <a:t>checklist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to help lawyers decide whether they need to improve their client care letter. The list includes: </a:t>
            </a:r>
          </a:p>
          <a:p>
            <a:pPr marL="6350" indent="-6350" algn="just">
              <a:lnSpc>
                <a:spcPct val="103000"/>
              </a:lnSpc>
              <a:spcAft>
                <a:spcPts val="65"/>
              </a:spcAft>
            </a:pP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Do you explain what is going to happen? </a:t>
            </a:r>
          </a:p>
          <a:p>
            <a:pPr marL="6350" indent="-6350" algn="just">
              <a:lnSpc>
                <a:spcPct val="103000"/>
              </a:lnSpc>
              <a:spcAft>
                <a:spcPts val="65"/>
              </a:spcAft>
            </a:pP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Do you include how much the work is going to cost? </a:t>
            </a:r>
          </a:p>
          <a:p>
            <a:pPr marL="6350" indent="-6350" algn="just">
              <a:lnSpc>
                <a:spcPct val="103000"/>
              </a:lnSpc>
              <a:spcAft>
                <a:spcPts val="65"/>
              </a:spcAft>
            </a:pP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Do you explain when things are going to happen? </a:t>
            </a:r>
          </a:p>
          <a:p>
            <a:pPr marL="6350" indent="-6350" algn="just">
              <a:lnSpc>
                <a:spcPct val="103000"/>
              </a:lnSpc>
              <a:spcAft>
                <a:spcPts val="65"/>
              </a:spcAft>
            </a:pP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Do you explain what the client needs to do? </a:t>
            </a:r>
          </a:p>
          <a:p>
            <a:pPr marL="6350" indent="-6350" algn="just">
              <a:lnSpc>
                <a:spcPct val="103000"/>
              </a:lnSpc>
              <a:spcAft>
                <a:spcPts val="65"/>
              </a:spcAft>
            </a:pP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Do you include contact details? </a:t>
            </a:r>
          </a:p>
          <a:p>
            <a:pPr marL="6350" indent="-6350" algn="just">
              <a:lnSpc>
                <a:spcPct val="103000"/>
              </a:lnSpc>
              <a:spcAft>
                <a:spcPts val="65"/>
              </a:spcAft>
            </a:pP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Does your letter show a clear purpose? </a:t>
            </a:r>
          </a:p>
          <a:p>
            <a:pPr marL="6350" indent="-6350" algn="just">
              <a:lnSpc>
                <a:spcPct val="103000"/>
              </a:lnSpc>
              <a:spcAft>
                <a:spcPts val="65"/>
              </a:spcAft>
            </a:pP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Is your letter concise? </a:t>
            </a:r>
          </a:p>
          <a:p>
            <a:pPr marL="6350" indent="-6350" algn="just">
              <a:lnSpc>
                <a:spcPct val="103000"/>
              </a:lnSpc>
              <a:spcAft>
                <a:spcPts val="65"/>
              </a:spcAft>
            </a:pP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Do you use plain English? </a:t>
            </a:r>
          </a:p>
          <a:p>
            <a:pPr marL="6350" indent="-6350" algn="just">
              <a:lnSpc>
                <a:spcPct val="103000"/>
              </a:lnSpc>
              <a:spcAft>
                <a:spcPts val="65"/>
              </a:spcAft>
            </a:pP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Do you prioritise information?</a:t>
            </a:r>
          </a:p>
          <a:p>
            <a:pPr marL="6350" indent="-6350" algn="just">
              <a:lnSpc>
                <a:spcPct val="103000"/>
              </a:lnSpc>
              <a:spcAft>
                <a:spcPts val="65"/>
              </a:spcAft>
            </a:pP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Is your client care letter easy to read? </a:t>
            </a:r>
          </a:p>
          <a:p>
            <a:pPr marL="6350" indent="-6350" algn="just">
              <a:lnSpc>
                <a:spcPct val="103000"/>
              </a:lnSpc>
              <a:spcAft>
                <a:spcPts val="65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Have you considered the needs of vulnerable clients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25813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85652-4CE3-9D52-7ED9-72D6E7B58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101" y="762799"/>
            <a:ext cx="8596668" cy="1826581"/>
          </a:xfrm>
        </p:spPr>
        <p:txBody>
          <a:bodyPr/>
          <a:lstStyle/>
          <a:p>
            <a:r>
              <a:rPr lang="en-GB" dirty="0"/>
              <a:t>Follow up meetings</a:t>
            </a:r>
          </a:p>
        </p:txBody>
      </p:sp>
    </p:spTree>
    <p:extLst>
      <p:ext uri="{BB962C8B-B14F-4D97-AF65-F5344CB8AC3E}">
        <p14:creationId xmlns:p14="http://schemas.microsoft.com/office/powerpoint/2010/main" val="13102292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850" y="169653"/>
            <a:ext cx="9126416" cy="857250"/>
          </a:xfrm>
        </p:spPr>
        <p:txBody>
          <a:bodyPr>
            <a:normAutofit/>
          </a:bodyPr>
          <a:lstStyle/>
          <a:p>
            <a:r>
              <a:rPr lang="en-GB" sz="3200" b="1" u="sng" dirty="0"/>
              <a:t>Follow up meetings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009650"/>
            <a:ext cx="9792059" cy="502539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1. You must ensure a </a:t>
            </a: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suitable environment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2. You must </a:t>
            </a: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prepare thoroughly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It is likely that you will have an agenda and know what you will discuss, but be prepared for the client to throw up new issues or concerns.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Consult colleague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if your client has more than one matter being dealt with by the firm and you are not the fee earner for these matters.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4. You are likely to </a:t>
            </a: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 more of a lead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the follow-up meeting than in the first interview, as the client will be expecting you to report on the progress of his case.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5. The client must then be </a:t>
            </a: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given a full picture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(successes and obstacles) of how his case is progressing so that he can make informed decisions. ATTENDANCE NOTE IS KEY HERE. </a:t>
            </a:r>
          </a:p>
          <a:p>
            <a:pPr marL="0" indent="0">
              <a:buNone/>
            </a:pP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(Multiple clients can be problematic. You must act in the interest of each client so you need to try and find an agreed solution using negotiation techniques)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6.</a:t>
            </a: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Once a course of action is agreed, solicitor should set a list of objectives to be completed by the next meeting or point of contact with the client.</a:t>
            </a:r>
          </a:p>
          <a:p>
            <a:pPr marL="0" indent="0" algn="ctr">
              <a:buNone/>
            </a:pPr>
            <a:endParaRPr lang="en-GB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27142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982" y="240196"/>
            <a:ext cx="10058400" cy="863985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chemeClr val="accent2"/>
                </a:solidFill>
              </a:rPr>
              <a:t>Follow up meetings:</a:t>
            </a:r>
            <a:r>
              <a:rPr lang="en-GB" b="1" dirty="0">
                <a:solidFill>
                  <a:schemeClr val="accent2"/>
                </a:solidFill>
              </a:rPr>
              <a:t> Difficult interviews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6725" y="1168252"/>
            <a:ext cx="8561962" cy="53418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Interviews can be difficult for a number of reasons: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>
                <a:solidFill>
                  <a:schemeClr val="tx1"/>
                </a:solidFill>
              </a:rPr>
              <a:t>The client is hearing bad news</a:t>
            </a:r>
          </a:p>
          <a:p>
            <a:r>
              <a:rPr lang="en-GB" sz="2400" dirty="0">
                <a:solidFill>
                  <a:schemeClr val="tx1"/>
                </a:solidFill>
              </a:rPr>
              <a:t>The client will react badly to some news to be broken</a:t>
            </a:r>
          </a:p>
          <a:p>
            <a:r>
              <a:rPr lang="en-GB" sz="2400" dirty="0">
                <a:solidFill>
                  <a:schemeClr val="tx1"/>
                </a:solidFill>
              </a:rPr>
              <a:t>The client will not accept the advice being given</a:t>
            </a:r>
          </a:p>
          <a:p>
            <a:r>
              <a:rPr lang="en-GB" sz="2400" dirty="0">
                <a:solidFill>
                  <a:schemeClr val="tx1"/>
                </a:solidFill>
              </a:rPr>
              <a:t>The client is frustrated by the law.</a:t>
            </a:r>
            <a:br>
              <a:rPr lang="en-GB" sz="2400" dirty="0">
                <a:solidFill>
                  <a:schemeClr val="tx1"/>
                </a:solidFill>
              </a:rPr>
            </a:br>
            <a:endParaRPr lang="en-GB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400" dirty="0"/>
              <a:t>It is important not only to recognise when an interview is likely to be difficult but to prepare thoroughly. There are a few strategies to consider depending upon the type of problem faced.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3401" y="940883"/>
            <a:ext cx="3061874" cy="1774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178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195532"/>
            <a:ext cx="6190891" cy="954657"/>
          </a:xfrm>
        </p:spPr>
        <p:txBody>
          <a:bodyPr>
            <a:normAutofit/>
          </a:bodyPr>
          <a:lstStyle/>
          <a:p>
            <a:r>
              <a:rPr lang="en-GB" b="1" u="sng" dirty="0"/>
              <a:t>Attendance Notes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64769" y="291820"/>
            <a:ext cx="2564921" cy="284819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929" y="1006415"/>
            <a:ext cx="9699686" cy="5377132"/>
          </a:xfrm>
        </p:spPr>
        <p:txBody>
          <a:bodyPr>
            <a:normAutofit lnSpcReduction="10000"/>
          </a:bodyPr>
          <a:lstStyle/>
          <a:p>
            <a:r>
              <a:rPr lang="en-GB" sz="2400" b="1" dirty="0"/>
              <a:t>As soon as possible </a:t>
            </a:r>
            <a:r>
              <a:rPr lang="en-GB" sz="2400" dirty="0"/>
              <a:t>after the interview, you should draft the attendance note using the notes you made from the meeting.</a:t>
            </a:r>
          </a:p>
          <a:p>
            <a:r>
              <a:rPr lang="en-GB" sz="2400" dirty="0"/>
              <a:t>It will be kept on file and must be a </a:t>
            </a:r>
            <a:r>
              <a:rPr lang="en-GB" sz="2400" b="1" dirty="0"/>
              <a:t>true reflection </a:t>
            </a:r>
            <a:r>
              <a:rPr lang="en-GB" sz="2400" dirty="0"/>
              <a:t>of what occurred during the meeting.</a:t>
            </a:r>
          </a:p>
          <a:p>
            <a:r>
              <a:rPr lang="en-GB" sz="2400" dirty="0"/>
              <a:t>It should not simply be a verbatim record of the meeting, you should include all </a:t>
            </a:r>
            <a:r>
              <a:rPr lang="en-GB" sz="2400" b="1" dirty="0"/>
              <a:t>vital material </a:t>
            </a:r>
            <a:r>
              <a:rPr lang="en-GB" sz="2400" dirty="0"/>
              <a:t>and order it in a logical and structured way. </a:t>
            </a:r>
          </a:p>
          <a:p>
            <a:r>
              <a:rPr lang="en-GB" sz="2400" dirty="0"/>
              <a:t>Use headings and ensure that you </a:t>
            </a:r>
            <a:r>
              <a:rPr lang="en-GB" sz="2400" b="1" dirty="0"/>
              <a:t>accurately record the advice</a:t>
            </a:r>
            <a:r>
              <a:rPr lang="en-GB" sz="2400" dirty="0"/>
              <a:t> you gave.</a:t>
            </a:r>
          </a:p>
          <a:p>
            <a:r>
              <a:rPr lang="en-GB" sz="2400" dirty="0"/>
              <a:t> Finally, set out </a:t>
            </a:r>
            <a:r>
              <a:rPr lang="en-GB" sz="2400" b="1" dirty="0"/>
              <a:t>you and your clients proposed action </a:t>
            </a:r>
            <a:r>
              <a:rPr lang="en-GB" sz="2400" dirty="0"/>
              <a:t>including relevant time limits.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600" dirty="0"/>
              <a:t>See template of attendance note in module instructions</a:t>
            </a:r>
            <a:endParaRPr lang="en-GB" sz="2600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8254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043" y="301926"/>
            <a:ext cx="8596668" cy="1320800"/>
          </a:xfrm>
        </p:spPr>
        <p:txBody>
          <a:bodyPr>
            <a:normAutofit/>
          </a:bodyPr>
          <a:lstStyle/>
          <a:p>
            <a:r>
              <a:rPr lang="en-GB" sz="4400" b="1" u="sng" dirty="0"/>
              <a:t>Follow up letters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0680" y="1463039"/>
            <a:ext cx="9606950" cy="5093035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Autofit/>
          </a:bodyPr>
          <a:lstStyle/>
          <a:p>
            <a:r>
              <a:rPr lang="en-GB" sz="2800" dirty="0">
                <a:latin typeface="Arial Narrow" panose="020B0606020202030204" pitchFamily="34" charset="0"/>
              </a:rPr>
              <a:t>Using the information from the attendance note, you should write to the client after the meeting to confirm the instructions given and the course of action to be taken.</a:t>
            </a:r>
          </a:p>
          <a:p>
            <a:pPr marL="0" indent="0">
              <a:buNone/>
            </a:pPr>
            <a:endParaRPr lang="en-GB" sz="2800" dirty="0">
              <a:latin typeface="Arial Narrow" panose="020B0606020202030204" pitchFamily="34" charset="0"/>
            </a:endParaRPr>
          </a:p>
          <a:p>
            <a:r>
              <a:rPr lang="en-GB" sz="2800" dirty="0">
                <a:latin typeface="Arial Narrow" panose="020B0606020202030204" pitchFamily="34" charset="0"/>
              </a:rPr>
              <a:t>The letter should conform to the house style imposed by your firm</a:t>
            </a:r>
          </a:p>
          <a:p>
            <a:pPr marL="0" indent="0">
              <a:buNone/>
            </a:pPr>
            <a:endParaRPr lang="en-GB" sz="2800" dirty="0">
              <a:latin typeface="Arial Narrow" panose="020B0606020202030204" pitchFamily="34" charset="0"/>
            </a:endParaRPr>
          </a:p>
          <a:p>
            <a:r>
              <a:rPr lang="en-GB" sz="2800" dirty="0">
                <a:latin typeface="Arial Narrow" panose="020B0606020202030204" pitchFamily="34" charset="0"/>
              </a:rPr>
              <a:t>It should include sufficient detail so that the client knows how the case will be taken forward and the action to be taken by you and the client.</a:t>
            </a:r>
          </a:p>
        </p:txBody>
      </p:sp>
    </p:spTree>
    <p:extLst>
      <p:ext uri="{BB962C8B-B14F-4D97-AF65-F5344CB8AC3E}">
        <p14:creationId xmlns:p14="http://schemas.microsoft.com/office/powerpoint/2010/main" val="864141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496EC-E2C3-1CDC-5C2B-8F4AE9DA7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858E674-C393-D367-6148-2199F9F2A5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15680" y="2192476"/>
            <a:ext cx="6052264" cy="3540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985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1b216b-d67c-40f0-8fda-c0387666290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5C159DBBD3BC47AF00505115A55CEB" ma:contentTypeVersion="12" ma:contentTypeDescription="Create a new document." ma:contentTypeScope="" ma:versionID="78c594e00067f950d8c8f6070082fffa">
  <xsd:schema xmlns:xsd="http://www.w3.org/2001/XMLSchema" xmlns:xs="http://www.w3.org/2001/XMLSchema" xmlns:p="http://schemas.microsoft.com/office/2006/metadata/properties" xmlns:ns3="041b216b-d67c-40f0-8fda-c03876662904" xmlns:ns4="aa0a0978-40ed-489e-9e56-6db48364def5" targetNamespace="http://schemas.microsoft.com/office/2006/metadata/properties" ma:root="true" ma:fieldsID="f7941d52e2699457c7a3072e45b81a80" ns3:_="" ns4:_="">
    <xsd:import namespace="041b216b-d67c-40f0-8fda-c03876662904"/>
    <xsd:import namespace="aa0a0978-40ed-489e-9e56-6db48364def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1b216b-d67c-40f0-8fda-c0387666290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0a0978-40ed-489e-9e56-6db48364def5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3F0701E-60EF-4B4C-8D12-DB743092C380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aa0a0978-40ed-489e-9e56-6db48364def5"/>
    <ds:schemaRef ds:uri="http://schemas.microsoft.com/office/infopath/2007/PartnerControls"/>
    <ds:schemaRef ds:uri="http://purl.org/dc/dcmitype/"/>
    <ds:schemaRef ds:uri="http://www.w3.org/XML/1998/namespace"/>
    <ds:schemaRef ds:uri="041b216b-d67c-40f0-8fda-c03876662904"/>
    <ds:schemaRef ds:uri="http://purl.org/dc/elements/1.1/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ADFE4F4B-FD93-48A4-86D4-810FF4F0BD9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8B414BA-0A2C-4EE9-A1B8-D5F3F3FAC9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1b216b-d67c-40f0-8fda-c03876662904"/>
    <ds:schemaRef ds:uri="aa0a0978-40ed-489e-9e56-6db48364def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880</TotalTime>
  <Words>1732</Words>
  <Application>Microsoft Office PowerPoint</Application>
  <PresentationFormat>Widescreen</PresentationFormat>
  <Paragraphs>144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Aptos</vt:lpstr>
      <vt:lpstr>Arial</vt:lpstr>
      <vt:lpstr>Arial Narrow</vt:lpstr>
      <vt:lpstr>Trebuchet MS</vt:lpstr>
      <vt:lpstr>Wingdings</vt:lpstr>
      <vt:lpstr>Wingdings 3</vt:lpstr>
      <vt:lpstr>Facet</vt:lpstr>
      <vt:lpstr>Principles of Professional Legal Practice </vt:lpstr>
      <vt:lpstr>Post Interview</vt:lpstr>
      <vt:lpstr>Post Interview</vt:lpstr>
      <vt:lpstr>The client care letter</vt:lpstr>
      <vt:lpstr>The client care letter</vt:lpstr>
      <vt:lpstr>THE CLIENT CARE LETTER</vt:lpstr>
      <vt:lpstr>The Client care letter</vt:lpstr>
      <vt:lpstr>Contents of a Client Care Letter</vt:lpstr>
      <vt:lpstr>Contents (1): Confirmation of your client’s instructions and options. </vt:lpstr>
      <vt:lpstr>Contents (2): General information on each party’s responsibilities. </vt:lpstr>
      <vt:lpstr>Contents (3): Costs Information. </vt:lpstr>
      <vt:lpstr>Contents (4) and (5):  </vt:lpstr>
      <vt:lpstr>SRA Guidance on Client Care Letters</vt:lpstr>
      <vt:lpstr>Follow up meetings</vt:lpstr>
      <vt:lpstr>Follow up meetings</vt:lpstr>
      <vt:lpstr>Follow up meetings: Difficult interviews</vt:lpstr>
      <vt:lpstr>Attendance Notes</vt:lpstr>
      <vt:lpstr>Follow up letters</vt:lpstr>
      <vt:lpstr>Any questions?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Property and Private Client</dc:title>
  <dc:creator>Cerys Davies</dc:creator>
  <cp:lastModifiedBy>Cerys Davies</cp:lastModifiedBy>
  <cp:revision>8</cp:revision>
  <dcterms:created xsi:type="dcterms:W3CDTF">2024-02-03T18:13:02Z</dcterms:created>
  <dcterms:modified xsi:type="dcterms:W3CDTF">2025-09-10T14:13:06Z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0x0101008C5C159DBBD3BC47AF00505115A55CEB</vt:lpwstr>
  </property>
</Properties>
</file>