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ags/tag1.xml" ContentType="application/vnd.openxmlformats-officedocument.presentationml.tag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68" r:id="rId4"/>
    <p:sldId id="262" r:id="rId5"/>
    <p:sldId id="263" r:id="rId6"/>
    <p:sldId id="258" r:id="rId7"/>
    <p:sldId id="265" r:id="rId8"/>
    <p:sldId id="266" r:id="rId9"/>
    <p:sldId id="267" r:id="rId10"/>
    <p:sldId id="260" r:id="rId11"/>
    <p:sldId id="261" r:id="rId12"/>
    <p:sldId id="264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48" d="100"/>
          <a:sy n="48" d="100"/>
        </p:scale>
        <p:origin x="67" y="9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1FAA76-2D73-45E1-BBB5-C1F9E056EE79}" type="datetimeFigureOut">
              <a:rPr lang="en-GB" smtClean="0"/>
              <a:t>10/03/2019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C77CCB-586B-4A46-AD63-AF5824990AA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80205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550041-6526-4591-891D-84CCDC4DEFCA}" type="datetime1">
              <a:rPr lang="en-GB" smtClean="0"/>
              <a:t>10/03/2019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1705934, 11th March 2019, SBMA7122D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F350A-847E-4934-9BC2-D62C4A05CC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1321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D0827-4991-4C84-A29D-B255D876BFC4}" type="datetime1">
              <a:rPr lang="en-GB" smtClean="0"/>
              <a:t>10/03/2019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1705934, 11th March 2019, SBMA7122D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F350A-847E-4934-9BC2-D62C4A05CC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38434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80A5D-97E1-4A8B-B752-24B2E8C08587}" type="datetime1">
              <a:rPr lang="en-GB" smtClean="0"/>
              <a:t>10/03/2019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1705934, 11th March 2019, SBMA7122D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F350A-847E-4934-9BC2-D62C4A05CC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56952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FA6307D-120B-47FC-99B5-6E60FAB7B5F1}" type="datetime1">
              <a:rPr lang="en-GB" smtClean="0"/>
              <a:t>10/03/2019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1705934, 11th March 2019, SBMA7122D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F350A-847E-4934-9BC2-D62C4A05CC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35145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6CBEBA-9C50-4420-9E20-2CC3FEF08AA9}" type="datetime1">
              <a:rPr lang="en-GB" smtClean="0"/>
              <a:t>10/03/2019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1705934, 11th March 2019, SBMA7122D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F350A-847E-4934-9BC2-D62C4A05CC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49051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596089-CD57-433F-9C5D-0E8AF58CD81F}" type="datetime1">
              <a:rPr lang="en-GB" smtClean="0"/>
              <a:t>10/03/2019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1705934, 11th March 2019, SBMA7122D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F350A-847E-4934-9BC2-D62C4A05CC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94107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D954162-58A8-45C9-A576-33EE4357C361}" type="datetime1">
              <a:rPr lang="en-GB" smtClean="0"/>
              <a:t>10/03/2019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1705934, 11th March 2019, SBMA7122D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F350A-847E-4934-9BC2-D62C4A05CC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60119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878879-E223-46DD-BCCE-2019473E7835}" type="datetime1">
              <a:rPr lang="en-GB" smtClean="0"/>
              <a:t>10/03/2019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1705934, 11th March 2019, SBMA7122D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F350A-847E-4934-9BC2-D62C4A05CC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63128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F57AEA-E24A-4C04-958E-8642E29C0AE7}" type="datetime1">
              <a:rPr lang="en-GB" smtClean="0"/>
              <a:t>10/03/2019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1705934, 11th March 2019, SBMA7122D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F350A-847E-4934-9BC2-D62C4A05CC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25230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D3A3A1-5F96-4A0D-8B05-A38F13CAEE88}" type="datetime1">
              <a:rPr lang="en-GB" smtClean="0"/>
              <a:t>10/03/2019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1705934, 11th March 2019, SBMA7122D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F350A-847E-4934-9BC2-D62C4A05CC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25053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6D8D8C-C870-413E-A5B1-8A3C2BED5C92}" type="datetime1">
              <a:rPr lang="en-GB" smtClean="0"/>
              <a:t>10/03/2019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1705934, 11th March 2019, SBMA7122D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1F350A-847E-4934-9BC2-D62C4A05CC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4082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BAE2E7-78F4-44E1-B45A-88BCBD26B6C3}" type="datetime1">
              <a:rPr lang="en-GB" smtClean="0"/>
              <a:t>10/03/2019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GB" smtClean="0"/>
              <a:t>1705934, 11th March 2019, SBMA7122D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1F350A-847E-4934-9BC2-D62C4A05CCA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43612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media9.m4a"/><Relationship Id="rId2" Type="http://schemas.microsoft.com/office/2007/relationships/media" Target="../media/media9.m4a"/><Relationship Id="rId1" Type="http://schemas.openxmlformats.org/officeDocument/2006/relationships/tags" Target="../tags/tag1.xml"/><Relationship Id="rId6" Type="http://schemas.openxmlformats.org/officeDocument/2006/relationships/image" Target="../media/image2.png"/><Relationship Id="rId5" Type="http://schemas.openxmlformats.org/officeDocument/2006/relationships/image" Target="../media/image1.png"/><Relationship Id="rId4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telegraph.co.uk/news/politics/ed-miliband/10840388/How-Britains-minimum-wage-compares-globally.html" TargetMode="External"/><Relationship Id="rId3" Type="http://schemas.openxmlformats.org/officeDocument/2006/relationships/hyperlink" Target="https://www-dawsonera-com.ezproxy.uwtsd.ac.uk/readonline/9781292153544" TargetMode="External"/><Relationship Id="rId7" Type="http://schemas.openxmlformats.org/officeDocument/2006/relationships/hyperlink" Target="https://search-proquest-com.ezproxy.uwtsd.ac.uk/docview/1873687014?accountid=130472&amp;rfr_id=info%3Axri%2Fsid%3Aprimo" TargetMode="External"/><Relationship Id="rId2" Type="http://schemas.openxmlformats.org/officeDocument/2006/relationships/hyperlink" Target="https://search-proquest-com.ezproxy.uwtsd.ac.uk/docview/2167977011?accountid=130472&amp;rfr_id=info%3Axri%2Fsid%3Aprimo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entrepreneur.com/article/297009" TargetMode="External"/><Relationship Id="rId5" Type="http://schemas.openxmlformats.org/officeDocument/2006/relationships/hyperlink" Target="https://www.justeatplc.com/investors/results-reports" TargetMode="External"/><Relationship Id="rId4" Type="http://schemas.openxmlformats.org/officeDocument/2006/relationships/hyperlink" Target="https://www.hofstede-insights.com/country-comparison/china/" TargetMode="External"/><Relationship Id="rId9" Type="http://schemas.openxmlformats.org/officeDocument/2006/relationships/hyperlink" Target="https://www.china-briefing.com/news/nali-lai-de-overview-expats-china/" TargetMode="Externa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search-proquest-com.ezproxy.uwtsd.ac.uk/docview/217461783?accountid=130472&amp;rfr_id=info%3Axri%2Fsid%3Aprimo" TargetMode="External"/><Relationship Id="rId3" Type="http://schemas.openxmlformats.org/officeDocument/2006/relationships/hyperlink" Target="https://iveybusinessjournal.com/publication/negotiating-the-top-ten-ways-that-culture-can-affect-your-negotiation/" TargetMode="External"/><Relationship Id="rId7" Type="http://schemas.openxmlformats.org/officeDocument/2006/relationships/hyperlink" Target="https://www.forbes.com/sites/insead/2012/03/06/the-ten-principles-for-doing-business-in-china/" TargetMode="External"/><Relationship Id="rId2" Type="http://schemas.openxmlformats.org/officeDocument/2006/relationships/hyperlink" Target="https://www-dawsonera-com.ezproxy.uwtsd.ac.uk/readonline/9780230512795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www.swedishnomad.com/interesting-facts-about-china/" TargetMode="External"/><Relationship Id="rId5" Type="http://schemas.openxmlformats.org/officeDocument/2006/relationships/hyperlink" Target="https://www.scmp.com/business/companies/article/2111163/dinner-your-door-inside-chinas-us37-billion-online-food-delivery" TargetMode="External"/><Relationship Id="rId4" Type="http://schemas.openxmlformats.org/officeDocument/2006/relationships/hyperlink" Target="https://alltechasia.com/5-popular-food-delivery-apps-china/" TargetMode="External"/><Relationship Id="rId9" Type="http://schemas.openxmlformats.org/officeDocument/2006/relationships/hyperlink" Target="https://www-sciencedirect-com.ezproxy.uwtsd.ac.uk/science/article/pii/S0007681315001500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5954" y="2278335"/>
            <a:ext cx="9144000" cy="1655762"/>
          </a:xfrm>
        </p:spPr>
        <p:txBody>
          <a:bodyPr>
            <a:normAutofit fontScale="92500" lnSpcReduction="20000"/>
          </a:bodyPr>
          <a:lstStyle/>
          <a:p>
            <a:r>
              <a:rPr lang="en-GB" sz="4400" dirty="0" smtClean="0"/>
              <a:t>Just Eat – Expanding into China?</a:t>
            </a:r>
          </a:p>
          <a:p>
            <a:endParaRPr lang="en-GB" sz="4400" dirty="0" smtClean="0"/>
          </a:p>
          <a:p>
            <a:r>
              <a:rPr lang="en-GB" sz="3800" dirty="0" smtClean="0"/>
              <a:t>Michael Gale</a:t>
            </a:r>
            <a:endParaRPr lang="en-GB" sz="3800" dirty="0"/>
          </a:p>
        </p:txBody>
      </p:sp>
      <p:pic>
        <p:nvPicPr>
          <p:cNvPr id="1028" name="Picture 4" descr="Image result for just eat logo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14560" y="4434839"/>
            <a:ext cx="2377440" cy="2377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1705934, 11th March 2019, SBMA7122D</a:t>
            </a:r>
            <a:endParaRPr lang="en-GB"/>
          </a:p>
        </p:txBody>
      </p:sp>
      <p:pic>
        <p:nvPicPr>
          <p:cNvPr id="8" name="Audio 7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318845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535"/>
    </mc:Choice>
    <mc:Fallback>
      <p:transition spd="slow" advTm="1053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0" y="634249"/>
            <a:ext cx="9144000" cy="1655762"/>
          </a:xfrm>
        </p:spPr>
        <p:txBody>
          <a:bodyPr>
            <a:normAutofit/>
          </a:bodyPr>
          <a:lstStyle/>
          <a:p>
            <a:pPr algn="l"/>
            <a:r>
              <a:rPr lang="en-GB" sz="4400" dirty="0" smtClean="0"/>
              <a:t>Contents</a:t>
            </a:r>
            <a:endParaRPr lang="en-GB" sz="4400" dirty="0"/>
          </a:p>
        </p:txBody>
      </p:sp>
      <p:pic>
        <p:nvPicPr>
          <p:cNvPr id="1028" name="Picture 4" descr="Image result for just eat logo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14560" y="4434839"/>
            <a:ext cx="2377440" cy="2377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1705934, 11th March 2019, SBMA7122D</a:t>
            </a:r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336883" y="1925053"/>
            <a:ext cx="9304421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Facts on China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The Chinese Culture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Why Expand?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SWOT Analysis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Focus on Weaknesses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Focus on Threats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Conclusion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2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38506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094"/>
    </mc:Choice>
    <mc:Fallback>
      <p:transition spd="slow" advTm="400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0" y="634249"/>
            <a:ext cx="9144000" cy="1655762"/>
          </a:xfrm>
        </p:spPr>
        <p:txBody>
          <a:bodyPr>
            <a:normAutofit/>
          </a:bodyPr>
          <a:lstStyle/>
          <a:p>
            <a:pPr algn="l"/>
            <a:r>
              <a:rPr lang="en-GB" sz="4400" dirty="0" smtClean="0"/>
              <a:t>China - The Facts:</a:t>
            </a:r>
            <a:endParaRPr lang="en-GB" sz="4400" dirty="0"/>
          </a:p>
        </p:txBody>
      </p:sp>
      <p:pic>
        <p:nvPicPr>
          <p:cNvPr id="1028" name="Picture 4" descr="Image result for just eat logo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14560" y="4434839"/>
            <a:ext cx="2377440" cy="2377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1705934, 11th March 2019, SBMA7122D</a:t>
            </a:r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336883" y="1925053"/>
            <a:ext cx="9304421" cy="29238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Largest population on Earth – 1.4 billion people (</a:t>
            </a:r>
            <a:r>
              <a:rPr lang="en-GB" sz="2400" dirty="0" err="1" smtClean="0"/>
              <a:t>Waltner</a:t>
            </a:r>
            <a:r>
              <a:rPr lang="en-GB" sz="2400" dirty="0" smtClean="0"/>
              <a:t>, 2019)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Second largest economy – behind the USA (</a:t>
            </a:r>
            <a:r>
              <a:rPr lang="en-GB" sz="2400" dirty="0" err="1" smtClean="0"/>
              <a:t>Ang</a:t>
            </a:r>
            <a:r>
              <a:rPr lang="en-GB" sz="2400" dirty="0" smtClean="0"/>
              <a:t>, 2019)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Second largest consumer market in the world (</a:t>
            </a:r>
            <a:r>
              <a:rPr lang="en-GB" sz="2400" dirty="0" err="1" smtClean="0"/>
              <a:t>Kittaneh</a:t>
            </a:r>
            <a:r>
              <a:rPr lang="en-GB" sz="2400" dirty="0" smtClean="0"/>
              <a:t>, 2017)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Consumers have little debt and a lot of cash to spend (</a:t>
            </a:r>
            <a:r>
              <a:rPr lang="en-GB" sz="2400" dirty="0" err="1" smtClean="0"/>
              <a:t>Kittaneh</a:t>
            </a:r>
            <a:r>
              <a:rPr lang="en-GB" sz="2400" dirty="0" smtClean="0"/>
              <a:t>, 2017)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Facebook has been banned since 2009 (</a:t>
            </a:r>
            <a:r>
              <a:rPr lang="en-GB" sz="2400" dirty="0" err="1" smtClean="0"/>
              <a:t>Waltner</a:t>
            </a:r>
            <a:r>
              <a:rPr lang="en-GB" sz="2400" dirty="0" smtClean="0"/>
              <a:t>, 2019)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600,000 expats working in China (Qian and </a:t>
            </a:r>
            <a:r>
              <a:rPr lang="en-GB" sz="2400" dirty="0" err="1" smtClean="0"/>
              <a:t>Elsinga</a:t>
            </a:r>
            <a:r>
              <a:rPr lang="en-GB" sz="2400" dirty="0" smtClean="0"/>
              <a:t>, 2015)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2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705057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2236"/>
    </mc:Choice>
    <mc:Fallback>
      <p:transition spd="slow" advTm="8223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0" y="634249"/>
            <a:ext cx="9144000" cy="1655762"/>
          </a:xfrm>
        </p:spPr>
        <p:txBody>
          <a:bodyPr>
            <a:normAutofit/>
          </a:bodyPr>
          <a:lstStyle/>
          <a:p>
            <a:pPr algn="l"/>
            <a:r>
              <a:rPr lang="en-GB" sz="4400" dirty="0" smtClean="0"/>
              <a:t>China - The Culture:</a:t>
            </a:r>
            <a:endParaRPr lang="en-GB" sz="4400" dirty="0"/>
          </a:p>
        </p:txBody>
      </p:sp>
      <p:pic>
        <p:nvPicPr>
          <p:cNvPr id="1028" name="Picture 4" descr="Image result for just eat logo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14560" y="4434839"/>
            <a:ext cx="2377440" cy="2377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1705934, 11th March 2019, SBMA7122D</a:t>
            </a:r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336883" y="1925053"/>
            <a:ext cx="9304421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A society that believes inequalities are acceptable, amongst people (Hofstede Insights, 2019)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Autocratic country – communist political structure (</a:t>
            </a:r>
            <a:r>
              <a:rPr lang="en-GB" sz="2400" dirty="0" err="1" smtClean="0"/>
              <a:t>Wuttke</a:t>
            </a:r>
            <a:r>
              <a:rPr lang="en-GB" sz="2400" dirty="0" smtClean="0"/>
              <a:t>, 2006)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Colours have specific meanings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Red = good fortune (</a:t>
            </a:r>
            <a:r>
              <a:rPr lang="en-GB" sz="2400" dirty="0" err="1" smtClean="0"/>
              <a:t>Kittaneh</a:t>
            </a:r>
            <a:r>
              <a:rPr lang="en-GB" sz="2400" dirty="0" smtClean="0"/>
              <a:t>, 2017)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Culture is highly collectivist (Hofstede Insights, 2019)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Although adopted many Western methods still maintain Chinese culture (Rae and </a:t>
            </a:r>
            <a:r>
              <a:rPr lang="en-GB" sz="2400" dirty="0" err="1" smtClean="0"/>
              <a:t>Witzel</a:t>
            </a:r>
            <a:r>
              <a:rPr lang="en-GB" sz="2400" dirty="0" smtClean="0"/>
              <a:t>, 2004)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Government heavily involved in businesses (Witt, 2012)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2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6" name="Audio 5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54927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0526"/>
    </mc:Choice>
    <mc:Fallback>
      <p:transition spd="slow" advTm="8052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0" y="634249"/>
            <a:ext cx="9144000" cy="1655762"/>
          </a:xfrm>
        </p:spPr>
        <p:txBody>
          <a:bodyPr>
            <a:normAutofit/>
          </a:bodyPr>
          <a:lstStyle/>
          <a:p>
            <a:pPr algn="l"/>
            <a:r>
              <a:rPr lang="en-GB" sz="4400" dirty="0" smtClean="0"/>
              <a:t>Why expand into China?</a:t>
            </a:r>
            <a:endParaRPr lang="en-GB" sz="4400" dirty="0"/>
          </a:p>
        </p:txBody>
      </p:sp>
      <p:pic>
        <p:nvPicPr>
          <p:cNvPr id="1028" name="Picture 4" descr="Image result for just eat logo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14560" y="4434839"/>
            <a:ext cx="2377440" cy="2377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1705934, 11th March 2019, SBMA7122D</a:t>
            </a:r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336883" y="1925053"/>
            <a:ext cx="9304421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Increase revenue (Yoder, </a:t>
            </a:r>
            <a:r>
              <a:rPr lang="en-GB" sz="2400" dirty="0" err="1" smtClean="0"/>
              <a:t>Visich</a:t>
            </a:r>
            <a:r>
              <a:rPr lang="en-GB" sz="2400" dirty="0" smtClean="0"/>
              <a:t> and </a:t>
            </a:r>
            <a:r>
              <a:rPr lang="en-GB" sz="2400" dirty="0" err="1" smtClean="0"/>
              <a:t>Rustambekov</a:t>
            </a:r>
            <a:r>
              <a:rPr lang="en-GB" sz="2400" dirty="0" smtClean="0"/>
              <a:t> 2016)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Enter a lucrative market </a:t>
            </a:r>
            <a:r>
              <a:rPr lang="en-GB" sz="2400" dirty="0" smtClean="0"/>
              <a:t>(Yoder, </a:t>
            </a:r>
            <a:r>
              <a:rPr lang="en-GB" sz="2400" dirty="0" err="1" smtClean="0"/>
              <a:t>Visich</a:t>
            </a:r>
            <a:r>
              <a:rPr lang="en-GB" sz="2400" dirty="0" smtClean="0"/>
              <a:t> and </a:t>
            </a:r>
            <a:r>
              <a:rPr lang="en-GB" sz="2400" dirty="0" err="1" smtClean="0"/>
              <a:t>Rustambekov</a:t>
            </a:r>
            <a:r>
              <a:rPr lang="en-GB" sz="2400" dirty="0" smtClean="0"/>
              <a:t> 2016)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Lower costs (</a:t>
            </a:r>
            <a:r>
              <a:rPr lang="en-GB" sz="2400" dirty="0" err="1" smtClean="0"/>
              <a:t>Deresky</a:t>
            </a:r>
            <a:r>
              <a:rPr lang="en-GB" sz="2400" dirty="0" smtClean="0"/>
              <a:t>, 2017)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Minimum wage in China £0.71 per hour (Prynne, 2014)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256 million people used delivery services in 2016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Expected to grow to 346 million over next 2 years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Market worth over $37 billion (Tao, 2017)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2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5" name="Audio 4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86130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365"/>
    </mc:Choice>
    <mc:Fallback>
      <p:transition spd="slow" advTm="5336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Image result for just eat logo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14560" y="4434839"/>
            <a:ext cx="2377440" cy="2377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1705934, 11th March 2019, SBMA7122D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1198337"/>
              </p:ext>
            </p:extLst>
          </p:nvPr>
        </p:nvGraphicFramePr>
        <p:xfrm>
          <a:off x="144378" y="623638"/>
          <a:ext cx="9670182" cy="2834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35091">
                  <a:extLst>
                    <a:ext uri="{9D8B030D-6E8A-4147-A177-3AD203B41FA5}">
                      <a16:colId xmlns:a16="http://schemas.microsoft.com/office/drawing/2014/main" val="4179281424"/>
                    </a:ext>
                  </a:extLst>
                </a:gridCol>
                <a:gridCol w="4835091">
                  <a:extLst>
                    <a:ext uri="{9D8B030D-6E8A-4147-A177-3AD203B41FA5}">
                      <a16:colId xmlns:a16="http://schemas.microsoft.com/office/drawing/2014/main" val="1027829798"/>
                    </a:ext>
                  </a:extLst>
                </a:gridCol>
              </a:tblGrid>
              <a:tr h="330182">
                <a:tc>
                  <a:txBody>
                    <a:bodyPr/>
                    <a:lstStyle/>
                    <a:p>
                      <a:r>
                        <a:rPr lang="en-GB" sz="2200" dirty="0" smtClean="0"/>
                        <a:t>Strengths of Just Eat</a:t>
                      </a:r>
                      <a:endParaRPr lang="en-GB" sz="2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 smtClean="0"/>
                        <a:t>Weaknesses (for expansion)</a:t>
                      </a:r>
                      <a:endParaRPr lang="en-GB" sz="2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41522961"/>
                  </a:ext>
                </a:extLst>
              </a:tr>
              <a:tr h="2122598"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800" baseline="0" dirty="0" smtClean="0"/>
                        <a:t>221.2 million orders 2018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800" baseline="0" dirty="0" smtClean="0"/>
                        <a:t>Four million new customers join in 2018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800" baseline="0" dirty="0" smtClean="0"/>
                        <a:t>Leading hybrid market place for online food delivery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800" baseline="0" dirty="0" smtClean="0"/>
                        <a:t>26 million customers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r>
                        <a:rPr lang="en-GB" sz="1800" baseline="0" dirty="0" smtClean="0"/>
                        <a:t>                                             (Just Eat, 2018)</a:t>
                      </a:r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2200" baseline="0" dirty="0" smtClean="0"/>
                    </a:p>
                    <a:p>
                      <a:pPr marL="0" indent="0">
                        <a:buFont typeface="Arial" panose="020B0604020202020204" pitchFamily="34" charset="0"/>
                        <a:buNone/>
                      </a:pPr>
                      <a:endParaRPr lang="en-GB" sz="2200" baseline="0" dirty="0" smtClean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 smtClean="0"/>
                        <a:t>2 companies</a:t>
                      </a:r>
                      <a:r>
                        <a:rPr lang="en-GB" sz="1800" baseline="0" dirty="0" smtClean="0"/>
                        <a:t> </a:t>
                      </a:r>
                      <a:r>
                        <a:rPr lang="en-GB" sz="1800" dirty="0" smtClean="0"/>
                        <a:t>dominate the market (Tao, 2017)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 smtClean="0"/>
                        <a:t>5</a:t>
                      </a:r>
                      <a:r>
                        <a:rPr lang="en-GB" sz="1800" baseline="0" dirty="0" smtClean="0"/>
                        <a:t> other established companies (Shi, 2018)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800" baseline="0" dirty="0" smtClean="0"/>
                        <a:t>Nationally proud (</a:t>
                      </a:r>
                      <a:r>
                        <a:rPr lang="en-GB" sz="1800" baseline="0" dirty="0" err="1" smtClean="0"/>
                        <a:t>Wuttke</a:t>
                      </a:r>
                      <a:r>
                        <a:rPr lang="en-GB" sz="1800" baseline="0" dirty="0" smtClean="0"/>
                        <a:t>, 2006)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800" baseline="0" dirty="0" smtClean="0"/>
                        <a:t>Takes longer and costs more to get things done (Rae and  </a:t>
                      </a:r>
                      <a:r>
                        <a:rPr lang="en-GB" sz="1800" baseline="0" dirty="0" err="1" smtClean="0"/>
                        <a:t>Witzel</a:t>
                      </a:r>
                      <a:r>
                        <a:rPr lang="en-GB" sz="1800" baseline="0" dirty="0" smtClean="0"/>
                        <a:t>, 2004)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00612080"/>
                  </a:ext>
                </a:extLst>
              </a:tr>
            </a:tbl>
          </a:graphicData>
        </a:graphic>
      </p:graphicFrame>
      <p:graphicFrame>
        <p:nvGraphicFramePr>
          <p:cNvPr id="8" name="Table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13692342"/>
              </p:ext>
            </p:extLst>
          </p:nvPr>
        </p:nvGraphicFramePr>
        <p:xfrm>
          <a:off x="144378" y="3458278"/>
          <a:ext cx="9670182" cy="3261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35091">
                  <a:extLst>
                    <a:ext uri="{9D8B030D-6E8A-4147-A177-3AD203B41FA5}">
                      <a16:colId xmlns:a16="http://schemas.microsoft.com/office/drawing/2014/main" val="209466860"/>
                    </a:ext>
                  </a:extLst>
                </a:gridCol>
                <a:gridCol w="4835091">
                  <a:extLst>
                    <a:ext uri="{9D8B030D-6E8A-4147-A177-3AD203B41FA5}">
                      <a16:colId xmlns:a16="http://schemas.microsoft.com/office/drawing/2014/main" val="1742428402"/>
                    </a:ext>
                  </a:extLst>
                </a:gridCol>
              </a:tblGrid>
              <a:tr h="381414">
                <a:tc>
                  <a:txBody>
                    <a:bodyPr/>
                    <a:lstStyle/>
                    <a:p>
                      <a:r>
                        <a:rPr lang="en-GB" sz="2200" dirty="0" smtClean="0"/>
                        <a:t>Opportunities (for expansion)</a:t>
                      </a:r>
                      <a:endParaRPr lang="en-GB" sz="2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200" dirty="0" smtClean="0"/>
                        <a:t>Threats (for</a:t>
                      </a:r>
                      <a:r>
                        <a:rPr lang="en-GB" sz="2200" baseline="0" dirty="0" smtClean="0"/>
                        <a:t> expansion)</a:t>
                      </a:r>
                      <a:endParaRPr lang="en-GB" sz="2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32238791"/>
                  </a:ext>
                </a:extLst>
              </a:tr>
              <a:tr h="2527296"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 smtClean="0"/>
                        <a:t>High number</a:t>
                      </a:r>
                      <a:r>
                        <a:rPr lang="en-GB" sz="1800" baseline="0" dirty="0" smtClean="0"/>
                        <a:t> of delivery order service users (Tao, 2017)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800" baseline="0" dirty="0" smtClean="0"/>
                        <a:t>1.4 billion people (</a:t>
                      </a:r>
                      <a:r>
                        <a:rPr lang="en-GB" sz="1800" baseline="0" dirty="0" err="1" smtClean="0"/>
                        <a:t>Waltner</a:t>
                      </a:r>
                      <a:r>
                        <a:rPr lang="en-GB" sz="1800" baseline="0" dirty="0" smtClean="0"/>
                        <a:t>, 2019)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800" baseline="0" dirty="0" smtClean="0"/>
                        <a:t>Consumers have little debt and cash to spend (</a:t>
                      </a:r>
                      <a:r>
                        <a:rPr lang="en-GB" sz="1800" baseline="0" dirty="0" err="1" smtClean="0"/>
                        <a:t>Kittaneh</a:t>
                      </a:r>
                      <a:r>
                        <a:rPr lang="en-GB" sz="1800" baseline="0" dirty="0" smtClean="0"/>
                        <a:t>, 2017)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800" baseline="0" dirty="0" smtClean="0"/>
                        <a:t>Red associated with good fortune (</a:t>
                      </a:r>
                      <a:r>
                        <a:rPr lang="en-GB" sz="1800" baseline="0" dirty="0" err="1" smtClean="0"/>
                        <a:t>Kittaneh</a:t>
                      </a:r>
                      <a:r>
                        <a:rPr lang="en-GB" sz="1800" baseline="0" dirty="0" smtClean="0"/>
                        <a:t>, 2017)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800" baseline="0" dirty="0" smtClean="0"/>
                        <a:t>Government pro business (</a:t>
                      </a:r>
                      <a:r>
                        <a:rPr lang="en-GB" sz="1800" baseline="0" dirty="0" err="1" smtClean="0"/>
                        <a:t>Wuttke</a:t>
                      </a:r>
                      <a:r>
                        <a:rPr lang="en-GB" sz="1800" baseline="0" dirty="0" smtClean="0"/>
                        <a:t>, 2006)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800" baseline="0" dirty="0" smtClean="0"/>
                        <a:t>Low labour costs (Prynne, 2014)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800" baseline="0" dirty="0" smtClean="0"/>
                        <a:t>Local Government heavily involved in local businesses (</a:t>
                      </a:r>
                      <a:r>
                        <a:rPr lang="en-GB" sz="1800" baseline="0" dirty="0" err="1" smtClean="0"/>
                        <a:t>Kittaneh</a:t>
                      </a:r>
                      <a:r>
                        <a:rPr lang="en-GB" sz="1800" baseline="0" dirty="0" smtClean="0"/>
                        <a:t>, 2017)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800" baseline="0" dirty="0" smtClean="0"/>
                        <a:t>Challenge of a very different culture (</a:t>
                      </a:r>
                      <a:r>
                        <a:rPr lang="en-GB" sz="1800" baseline="0" dirty="0" err="1" smtClean="0"/>
                        <a:t>Salacuse</a:t>
                      </a:r>
                      <a:r>
                        <a:rPr lang="en-GB" sz="1800" baseline="0" dirty="0" smtClean="0"/>
                        <a:t>, 2004)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1800" baseline="0" dirty="0" smtClean="0"/>
                        <a:t>Chinese consumer very canny (Rae and </a:t>
                      </a:r>
                      <a:r>
                        <a:rPr lang="en-GB" sz="1800" baseline="0" dirty="0" err="1" smtClean="0"/>
                        <a:t>Witzel</a:t>
                      </a:r>
                      <a:r>
                        <a:rPr lang="en-GB" sz="1800" baseline="0" dirty="0" smtClean="0"/>
                        <a:t>, 2004)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en-GB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7830120"/>
                  </a:ext>
                </a:extLst>
              </a:tr>
            </a:tbl>
          </a:graphicData>
        </a:graphic>
      </p:graphicFrame>
      <p:sp>
        <p:nvSpPr>
          <p:cNvPr id="9" name="TextBox 8"/>
          <p:cNvSpPr txBox="1"/>
          <p:nvPr/>
        </p:nvSpPr>
        <p:spPr>
          <a:xfrm>
            <a:off x="144378" y="131195"/>
            <a:ext cx="6160169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 smtClean="0"/>
              <a:t>SWOT Analysis – expanding into China</a:t>
            </a:r>
            <a:endParaRPr lang="en-GB" sz="2600" b="1" dirty="0"/>
          </a:p>
        </p:txBody>
      </p:sp>
      <p:pic>
        <p:nvPicPr>
          <p:cNvPr id="10" name="Audio 9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55944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0240"/>
    </mc:Choice>
    <mc:Fallback>
      <p:transition spd="slow" advTm="11024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0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Image result for just eat logo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14560" y="4434839"/>
            <a:ext cx="2377440" cy="2377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1705934, 11th March 2019, SBMA7122D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144378" y="131195"/>
            <a:ext cx="6160169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 smtClean="0"/>
              <a:t>SWOT Analysis – Spotlight on Weaknesses</a:t>
            </a:r>
            <a:endParaRPr lang="en-GB" sz="2600" b="1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4846228"/>
              </p:ext>
            </p:extLst>
          </p:nvPr>
        </p:nvGraphicFramePr>
        <p:xfrm>
          <a:off x="144378" y="1020334"/>
          <a:ext cx="7571416" cy="53360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1416">
                  <a:extLst>
                    <a:ext uri="{9D8B030D-6E8A-4147-A177-3AD203B41FA5}">
                      <a16:colId xmlns:a16="http://schemas.microsoft.com/office/drawing/2014/main" val="1873939722"/>
                    </a:ext>
                  </a:extLst>
                </a:gridCol>
              </a:tblGrid>
              <a:tr h="893174">
                <a:tc>
                  <a:txBody>
                    <a:bodyPr/>
                    <a:lstStyle/>
                    <a:p>
                      <a:r>
                        <a:rPr lang="en-GB" sz="2200" dirty="0" smtClean="0"/>
                        <a:t>Weaknesses (for expansion)</a:t>
                      </a:r>
                      <a:endParaRPr lang="en-GB" sz="2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5969805"/>
                  </a:ext>
                </a:extLst>
              </a:tr>
              <a:tr h="4442842"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 smtClean="0"/>
                        <a:t>2 companies</a:t>
                      </a:r>
                      <a:r>
                        <a:rPr lang="en-GB" sz="2400" baseline="0" dirty="0" smtClean="0"/>
                        <a:t> </a:t>
                      </a:r>
                      <a:r>
                        <a:rPr lang="en-GB" sz="2400" dirty="0" smtClean="0"/>
                        <a:t>dominate the market (Tao, 2017)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400" dirty="0" smtClean="0"/>
                        <a:t>5</a:t>
                      </a:r>
                      <a:r>
                        <a:rPr lang="en-GB" sz="2400" baseline="0" dirty="0" smtClean="0"/>
                        <a:t> other established companies (Shi, 2018)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400" baseline="0" dirty="0" smtClean="0"/>
                        <a:t>Nationally proud (</a:t>
                      </a:r>
                      <a:r>
                        <a:rPr lang="en-GB" sz="2400" baseline="0" dirty="0" err="1" smtClean="0"/>
                        <a:t>Wuttke</a:t>
                      </a:r>
                      <a:r>
                        <a:rPr lang="en-GB" sz="2400" baseline="0" dirty="0" smtClean="0"/>
                        <a:t>, 2006)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400" baseline="0" dirty="0" smtClean="0"/>
                        <a:t>Takes longer and costs more to get things done (Rae and  </a:t>
                      </a:r>
                      <a:r>
                        <a:rPr lang="en-GB" sz="2400" baseline="0" dirty="0" err="1" smtClean="0"/>
                        <a:t>Witzel</a:t>
                      </a:r>
                      <a:r>
                        <a:rPr lang="en-GB" sz="2400" baseline="0" dirty="0" smtClean="0"/>
                        <a:t>, 2004)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60099187"/>
                  </a:ext>
                </a:extLst>
              </a:tr>
            </a:tbl>
          </a:graphicData>
        </a:graphic>
      </p:graphicFrame>
      <p:pic>
        <p:nvPicPr>
          <p:cNvPr id="7" name="Audio 6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36309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95906"/>
    </mc:Choice>
    <mc:Fallback>
      <p:transition spd="slow" advTm="9590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Image result for just eat logo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14560" y="4434839"/>
            <a:ext cx="2377440" cy="2377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1705934, 11th March 2019, SBMA7122D</a:t>
            </a:r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144378" y="131195"/>
            <a:ext cx="6160169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 smtClean="0"/>
              <a:t>SWOT Analysis – Spotlight on Threats</a:t>
            </a:r>
            <a:endParaRPr lang="en-GB" sz="2600" b="1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53026962"/>
              </p:ext>
            </p:extLst>
          </p:nvPr>
        </p:nvGraphicFramePr>
        <p:xfrm>
          <a:off x="67452" y="1108870"/>
          <a:ext cx="7526422" cy="504809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26422">
                  <a:extLst>
                    <a:ext uri="{9D8B030D-6E8A-4147-A177-3AD203B41FA5}">
                      <a16:colId xmlns:a16="http://schemas.microsoft.com/office/drawing/2014/main" val="944103506"/>
                    </a:ext>
                  </a:extLst>
                </a:gridCol>
              </a:tblGrid>
              <a:tr h="729218">
                <a:tc>
                  <a:txBody>
                    <a:bodyPr/>
                    <a:lstStyle/>
                    <a:p>
                      <a:r>
                        <a:rPr lang="en-GB" sz="2200" dirty="0" smtClean="0"/>
                        <a:t>Threats (for</a:t>
                      </a:r>
                      <a:r>
                        <a:rPr lang="en-GB" sz="2200" baseline="0" dirty="0" smtClean="0"/>
                        <a:t> expansion)</a:t>
                      </a:r>
                      <a:endParaRPr lang="en-GB" sz="22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47286679"/>
                  </a:ext>
                </a:extLst>
              </a:tr>
              <a:tr h="4318872">
                <a:tc>
                  <a:txBody>
                    <a:bodyPr/>
                    <a:lstStyle/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400" baseline="0" dirty="0" smtClean="0"/>
                        <a:t>Local Government heavily involved in local businesses (</a:t>
                      </a:r>
                      <a:r>
                        <a:rPr lang="en-GB" sz="2400" baseline="0" dirty="0" err="1" smtClean="0"/>
                        <a:t>Kittaneh</a:t>
                      </a:r>
                      <a:r>
                        <a:rPr lang="en-GB" sz="2400" baseline="0" dirty="0" smtClean="0"/>
                        <a:t>, 2017)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400" baseline="0" dirty="0" smtClean="0"/>
                        <a:t>Challenge of a very different culture (</a:t>
                      </a:r>
                      <a:r>
                        <a:rPr lang="en-GB" sz="2400" baseline="0" dirty="0" err="1" smtClean="0"/>
                        <a:t>Salacuse</a:t>
                      </a:r>
                      <a:r>
                        <a:rPr lang="en-GB" sz="2400" baseline="0" dirty="0" smtClean="0"/>
                        <a:t>, 2004)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r>
                        <a:rPr lang="en-GB" sz="2400" baseline="0" dirty="0" smtClean="0"/>
                        <a:t>Chinese consumer very canny (Rae and </a:t>
                      </a:r>
                      <a:r>
                        <a:rPr lang="en-GB" sz="2400" baseline="0" dirty="0" err="1" smtClean="0"/>
                        <a:t>Witzel</a:t>
                      </a:r>
                      <a:r>
                        <a:rPr lang="en-GB" sz="2400" baseline="0" dirty="0" smtClean="0"/>
                        <a:t>, 2004)</a:t>
                      </a:r>
                    </a:p>
                    <a:p>
                      <a:pPr marL="342900" indent="-342900">
                        <a:buFont typeface="Arial" panose="020B0604020202020204" pitchFamily="34" charset="0"/>
                        <a:buChar char="•"/>
                      </a:pPr>
                      <a:endParaRPr lang="en-GB" sz="18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72444679"/>
                  </a:ext>
                </a:extLst>
              </a:tr>
            </a:tbl>
          </a:graphicData>
        </a:graphic>
      </p:graphicFrame>
      <p:pic>
        <p:nvPicPr>
          <p:cNvPr id="8" name="Audio 7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3993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7663"/>
    </mc:Choice>
    <mc:Fallback>
      <p:transition spd="slow" advTm="1076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0" y="634249"/>
            <a:ext cx="9144000" cy="1655762"/>
          </a:xfrm>
        </p:spPr>
        <p:txBody>
          <a:bodyPr>
            <a:normAutofit/>
          </a:bodyPr>
          <a:lstStyle/>
          <a:p>
            <a:pPr algn="l"/>
            <a:r>
              <a:rPr lang="en-GB" sz="4400" dirty="0" smtClean="0"/>
              <a:t>Conclusion</a:t>
            </a:r>
            <a:endParaRPr lang="en-GB" sz="4400" dirty="0"/>
          </a:p>
        </p:txBody>
      </p:sp>
      <p:pic>
        <p:nvPicPr>
          <p:cNvPr id="1028" name="Picture 4" descr="Image result for just eat logo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14560" y="4434839"/>
            <a:ext cx="2377440" cy="2377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1705934, 11th March 2019, SBMA7122D</a:t>
            </a:r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336883" y="1925053"/>
            <a:ext cx="9304421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Chinese market saturated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2 dominant players – duopoly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 smtClean="0"/>
              <a:t>Time taken to get things done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200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2194117" y="4084141"/>
            <a:ext cx="6151941" cy="55399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3000" b="1" dirty="0" smtClean="0"/>
              <a:t>Just Eat should not expand into China</a:t>
            </a:r>
            <a:endParaRPr lang="en-GB" sz="3000" b="1" dirty="0"/>
          </a:p>
        </p:txBody>
      </p:sp>
      <p:pic>
        <p:nvPicPr>
          <p:cNvPr id="8" name="Audio 7">
            <a:hlinkClick r:id="" action="ppaction://media"/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488738" y="6154738"/>
            <a:ext cx="487362" cy="487362"/>
          </a:xfrm>
          <a:prstGeom prst="rect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9987104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6194"/>
    </mc:Choice>
    <mc:Fallback>
      <p:transition spd="slow" advTm="4619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98357" y="2382838"/>
            <a:ext cx="9144000" cy="1655762"/>
          </a:xfrm>
        </p:spPr>
        <p:txBody>
          <a:bodyPr>
            <a:normAutofit/>
          </a:bodyPr>
          <a:lstStyle/>
          <a:p>
            <a:r>
              <a:rPr lang="en-GB" sz="4400" dirty="0" smtClean="0"/>
              <a:t>Any questions?</a:t>
            </a:r>
            <a:endParaRPr lang="en-GB" sz="4400" dirty="0"/>
          </a:p>
        </p:txBody>
      </p:sp>
      <p:pic>
        <p:nvPicPr>
          <p:cNvPr id="1028" name="Picture 4" descr="Image result for just eat log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814560" y="4434839"/>
            <a:ext cx="2377440" cy="23774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1705934, 11th March 2019, SBMA7122D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6525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423"/>
    </mc:Choice>
    <mc:Fallback>
      <p:transition spd="slow" advTm="10423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6463" y="329449"/>
            <a:ext cx="9144000" cy="1655762"/>
          </a:xfrm>
        </p:spPr>
        <p:txBody>
          <a:bodyPr>
            <a:normAutofit/>
          </a:bodyPr>
          <a:lstStyle/>
          <a:p>
            <a:pPr algn="l"/>
            <a:r>
              <a:rPr lang="en-GB" sz="4400" b="1" dirty="0" smtClean="0"/>
              <a:t>References:</a:t>
            </a:r>
            <a:endParaRPr lang="en-GB" sz="4400" b="1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1705934, 11th March 2019, SBMA7122D</a:t>
            </a:r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176463" y="1157330"/>
            <a:ext cx="11341769" cy="70788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Ang</a:t>
            </a:r>
            <a:r>
              <a:rPr lang="en-GB" dirty="0"/>
              <a:t>, T. (2019). </a:t>
            </a:r>
            <a:r>
              <a:rPr lang="en-GB" i="1" dirty="0"/>
              <a:t>‘Starting a Small Business in China.</a:t>
            </a:r>
            <a:r>
              <a:rPr lang="en-GB" dirty="0"/>
              <a:t>’ </a:t>
            </a:r>
            <a:r>
              <a:rPr lang="en-GB" u="sng" dirty="0">
                <a:hlinkClick r:id="rId2"/>
              </a:rPr>
              <a:t>https://search-proquest-com.ezproxy.uwtsd.ac.uk/docview/2167977011?accountid=130472&amp;rfr_id=info%3Axri%2Fsid%3Aprimo</a:t>
            </a:r>
            <a:r>
              <a:rPr lang="en-GB" dirty="0"/>
              <a:t> [Accessed 8</a:t>
            </a:r>
            <a:r>
              <a:rPr lang="en-GB" baseline="30000" dirty="0"/>
              <a:t>th</a:t>
            </a:r>
            <a:r>
              <a:rPr lang="en-GB" dirty="0"/>
              <a:t> March 2019]</a:t>
            </a:r>
          </a:p>
          <a:p>
            <a:r>
              <a:rPr lang="en-GB" dirty="0" err="1"/>
              <a:t>Deresky</a:t>
            </a:r>
            <a:r>
              <a:rPr lang="en-GB" dirty="0"/>
              <a:t>, H. (2017). </a:t>
            </a:r>
            <a:r>
              <a:rPr lang="en-GB" i="1" dirty="0"/>
              <a:t>‘International management: managing across –borders and cultures; text and cases.</a:t>
            </a:r>
            <a:r>
              <a:rPr lang="en-GB" dirty="0"/>
              <a:t>’ </a:t>
            </a:r>
            <a:r>
              <a:rPr lang="en-GB" u="sng" dirty="0">
                <a:hlinkClick r:id="rId3"/>
              </a:rPr>
              <a:t>https://www-dawsonera-com.ezproxy.uwtsd.ac.uk/readonline/9781292153544</a:t>
            </a:r>
            <a:r>
              <a:rPr lang="en-GB" dirty="0"/>
              <a:t> [Accessed 6th February 2019]</a:t>
            </a:r>
          </a:p>
          <a:p>
            <a:r>
              <a:rPr lang="en-GB" dirty="0"/>
              <a:t>Hofstede Insights. (2019). ‘</a:t>
            </a:r>
            <a:r>
              <a:rPr lang="en-GB" i="1" dirty="0"/>
              <a:t>Country Comparison.’ </a:t>
            </a:r>
            <a:r>
              <a:rPr lang="en-GB" u="sng" dirty="0">
                <a:hlinkClick r:id="rId4"/>
              </a:rPr>
              <a:t>https://www.hofstede-insights.com/country-comparison/china/</a:t>
            </a:r>
            <a:r>
              <a:rPr lang="en-GB" dirty="0"/>
              <a:t> [Accessed 10</a:t>
            </a:r>
            <a:r>
              <a:rPr lang="en-GB" baseline="30000" dirty="0"/>
              <a:t>th</a:t>
            </a:r>
            <a:r>
              <a:rPr lang="en-GB" dirty="0"/>
              <a:t> March 2019]</a:t>
            </a:r>
          </a:p>
          <a:p>
            <a:r>
              <a:rPr lang="en-GB" dirty="0"/>
              <a:t>Just Eat. (2018). ‘</a:t>
            </a:r>
            <a:r>
              <a:rPr lang="en-GB" i="1" dirty="0"/>
              <a:t>Results and reports.’ </a:t>
            </a:r>
            <a:r>
              <a:rPr lang="en-GB" u="sng" dirty="0">
                <a:hlinkClick r:id="rId5"/>
              </a:rPr>
              <a:t>https://www.justeatplc.com/investors/results-reports</a:t>
            </a:r>
            <a:r>
              <a:rPr lang="en-GB" dirty="0"/>
              <a:t> [Accessed 10th March 2019]</a:t>
            </a:r>
          </a:p>
          <a:p>
            <a:r>
              <a:rPr lang="en-GB" dirty="0" err="1"/>
              <a:t>Kittaneh</a:t>
            </a:r>
            <a:r>
              <a:rPr lang="en-GB" dirty="0"/>
              <a:t>, F. (2017). </a:t>
            </a:r>
            <a:r>
              <a:rPr lang="en-GB" i="1" dirty="0"/>
              <a:t>‘6 Tips for Doing Business in China.’ </a:t>
            </a:r>
            <a:r>
              <a:rPr lang="en-GB" u="sng" dirty="0">
                <a:hlinkClick r:id="rId6"/>
              </a:rPr>
              <a:t>https://www.entrepreneur.com/article/297009</a:t>
            </a:r>
            <a:r>
              <a:rPr lang="en-GB" dirty="0"/>
              <a:t> [Accessed 26th February 2019]</a:t>
            </a:r>
          </a:p>
          <a:p>
            <a:r>
              <a:rPr lang="en-GB" dirty="0" err="1"/>
              <a:t>Pandaya</a:t>
            </a:r>
            <a:r>
              <a:rPr lang="en-GB" dirty="0"/>
              <a:t>, S. (2017). </a:t>
            </a:r>
            <a:r>
              <a:rPr lang="en-GB" i="1" dirty="0"/>
              <a:t>‘Improving the learning and developmental potential of SWOT analysis: introducing the LISA framework</a:t>
            </a:r>
            <a:r>
              <a:rPr lang="en-GB" dirty="0"/>
              <a:t>.’ </a:t>
            </a:r>
            <a:r>
              <a:rPr lang="en-GB" u="sng" dirty="0">
                <a:hlinkClick r:id="rId7"/>
              </a:rPr>
              <a:t>https://search-proquest-com.ezproxy.uwtsd.ac.uk/docview/1873687014?accountid=130472&amp;rfr_id=info%3Axri%2Fsid%3Aprimo</a:t>
            </a:r>
            <a:r>
              <a:rPr lang="en-GB" dirty="0"/>
              <a:t> [Accessed 10</a:t>
            </a:r>
            <a:r>
              <a:rPr lang="en-GB" baseline="30000" dirty="0"/>
              <a:t>th</a:t>
            </a:r>
            <a:r>
              <a:rPr lang="en-GB" dirty="0"/>
              <a:t> March 2019]</a:t>
            </a:r>
          </a:p>
          <a:p>
            <a:r>
              <a:rPr lang="en-GB" dirty="0"/>
              <a:t>Prynne, M. (2014). ‘</a:t>
            </a:r>
            <a:r>
              <a:rPr lang="en-GB" i="1" dirty="0"/>
              <a:t>How Britain’s minimum wage compares globally.’ </a:t>
            </a:r>
            <a:r>
              <a:rPr lang="en-GB" u="sng" dirty="0">
                <a:hlinkClick r:id="rId8"/>
              </a:rPr>
              <a:t>https://www.telegraph.co.uk/news/politics/ed-miliband/10840388/How-Britains-minimum-wage-compares-globally.html</a:t>
            </a:r>
            <a:r>
              <a:rPr lang="en-GB" dirty="0"/>
              <a:t> [Accessed 10th March 2019]</a:t>
            </a:r>
          </a:p>
          <a:p>
            <a:r>
              <a:rPr lang="en-GB" dirty="0" smtClean="0"/>
              <a:t>Qian, Z. </a:t>
            </a:r>
            <a:r>
              <a:rPr lang="en-GB" dirty="0" err="1" smtClean="0"/>
              <a:t>Elsinga</a:t>
            </a:r>
            <a:r>
              <a:rPr lang="en-GB" dirty="0" smtClean="0"/>
              <a:t>, S. (2015). </a:t>
            </a:r>
            <a:r>
              <a:rPr lang="en-GB" i="1" dirty="0" smtClean="0"/>
              <a:t>‘“</a:t>
            </a:r>
            <a:r>
              <a:rPr lang="en-GB" i="1" dirty="0" err="1" smtClean="0"/>
              <a:t>Nali</a:t>
            </a:r>
            <a:r>
              <a:rPr lang="en-GB" i="1" dirty="0" smtClean="0"/>
              <a:t> Lai de?” – An Overview of Expat Demographics in China’ </a:t>
            </a:r>
            <a:r>
              <a:rPr lang="en-GB" u="sng" dirty="0" smtClean="0">
                <a:hlinkClick r:id="rId9"/>
              </a:rPr>
              <a:t>https://www.china-briefing.com/news/nali-lai-de-overview-expats-china/</a:t>
            </a:r>
            <a:r>
              <a:rPr lang="en-GB" dirty="0" smtClean="0"/>
              <a:t> [Accessed 10</a:t>
            </a:r>
            <a:r>
              <a:rPr lang="en-GB" baseline="30000" dirty="0" smtClean="0"/>
              <a:t>th</a:t>
            </a:r>
            <a:r>
              <a:rPr lang="en-GB" dirty="0" smtClean="0"/>
              <a:t> March 2019]</a:t>
            </a:r>
          </a:p>
          <a:p>
            <a:endParaRPr lang="en-GB" dirty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738922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6463" y="329449"/>
            <a:ext cx="9144000" cy="1655762"/>
          </a:xfrm>
        </p:spPr>
        <p:txBody>
          <a:bodyPr>
            <a:normAutofit/>
          </a:bodyPr>
          <a:lstStyle/>
          <a:p>
            <a:pPr algn="l"/>
            <a:r>
              <a:rPr lang="en-GB" sz="4400" b="1" dirty="0" smtClean="0"/>
              <a:t>References:</a:t>
            </a:r>
            <a:endParaRPr lang="en-GB" sz="4400" b="1" dirty="0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1705934, 11th March 2019, SBMA7122D</a:t>
            </a:r>
            <a:endParaRPr lang="en-GB"/>
          </a:p>
        </p:txBody>
      </p:sp>
      <p:sp>
        <p:nvSpPr>
          <p:cNvPr id="4" name="TextBox 3"/>
          <p:cNvSpPr txBox="1"/>
          <p:nvPr/>
        </p:nvSpPr>
        <p:spPr>
          <a:xfrm>
            <a:off x="176463" y="964825"/>
            <a:ext cx="11502190" cy="70788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Rae</a:t>
            </a:r>
            <a:r>
              <a:rPr lang="en-GB" dirty="0"/>
              <a:t>, I. </a:t>
            </a:r>
            <a:r>
              <a:rPr lang="en-GB" dirty="0" err="1"/>
              <a:t>Witzel</a:t>
            </a:r>
            <a:r>
              <a:rPr lang="en-GB" dirty="0"/>
              <a:t>, M. (2004). </a:t>
            </a:r>
            <a:r>
              <a:rPr lang="en-GB" i="1" dirty="0"/>
              <a:t>‘Singular and Different, Business in China. Past, Present and</a:t>
            </a:r>
            <a:r>
              <a:rPr lang="en-GB" dirty="0"/>
              <a:t> Future.’ </a:t>
            </a:r>
            <a:r>
              <a:rPr lang="en-GB" u="sng" dirty="0">
                <a:hlinkClick r:id="rId2"/>
              </a:rPr>
              <a:t>https://www-dawsonera-com.ezproxy.uwtsd.ac.uk/readonline/9780230512795</a:t>
            </a:r>
            <a:r>
              <a:rPr lang="en-GB" dirty="0"/>
              <a:t> [Accessed 8th March 2019]</a:t>
            </a:r>
          </a:p>
          <a:p>
            <a:r>
              <a:rPr lang="en-GB" dirty="0" err="1"/>
              <a:t>Salacuse</a:t>
            </a:r>
            <a:r>
              <a:rPr lang="en-GB" dirty="0"/>
              <a:t>, J. (200 </a:t>
            </a:r>
            <a:r>
              <a:rPr lang="en-GB" dirty="0" err="1"/>
              <a:t>Salacuse</a:t>
            </a:r>
            <a:r>
              <a:rPr lang="en-GB" dirty="0"/>
              <a:t>, J. (2004). </a:t>
            </a:r>
            <a:r>
              <a:rPr lang="en-GB" i="1" dirty="0"/>
              <a:t>‘Negotiating: The Top Ten Ways that Culture Can Affect Your Negotiation’</a:t>
            </a:r>
            <a:r>
              <a:rPr lang="en-GB" dirty="0"/>
              <a:t> </a:t>
            </a:r>
            <a:r>
              <a:rPr lang="en-GB" u="sng" dirty="0">
                <a:hlinkClick r:id="rId3"/>
              </a:rPr>
              <a:t>https://iveybusinessjournal.com/publication/negotiating-the-top-ten-ways-that-culture-can-affect-your-negotiation/</a:t>
            </a:r>
            <a:r>
              <a:rPr lang="en-GB" dirty="0"/>
              <a:t>? [Accessed 25</a:t>
            </a:r>
            <a:r>
              <a:rPr lang="en-GB" baseline="30000" dirty="0"/>
              <a:t>th</a:t>
            </a:r>
            <a:r>
              <a:rPr lang="en-GB" dirty="0"/>
              <a:t> February 2019]</a:t>
            </a:r>
          </a:p>
          <a:p>
            <a:r>
              <a:rPr lang="en-GB" dirty="0"/>
              <a:t>Shi, K. (2018) </a:t>
            </a:r>
            <a:r>
              <a:rPr lang="en-GB" i="1" dirty="0"/>
              <a:t>‘The 5 most popular food delivery apps in China.’</a:t>
            </a:r>
            <a:r>
              <a:rPr lang="en-GB" dirty="0"/>
              <a:t> </a:t>
            </a:r>
            <a:r>
              <a:rPr lang="en-GB" u="sng" dirty="0">
                <a:hlinkClick r:id="rId4"/>
              </a:rPr>
              <a:t>https://alltechasia.com/5-popular-food-delivery-apps-china/</a:t>
            </a:r>
            <a:r>
              <a:rPr lang="en-GB" dirty="0"/>
              <a:t> [Accessed 10</a:t>
            </a:r>
            <a:r>
              <a:rPr lang="en-GB" baseline="30000" dirty="0"/>
              <a:t>th</a:t>
            </a:r>
            <a:r>
              <a:rPr lang="en-GB" dirty="0"/>
              <a:t> March 2019]</a:t>
            </a:r>
          </a:p>
          <a:p>
            <a:r>
              <a:rPr lang="en-GB" dirty="0"/>
              <a:t>Tia, L. (2017). </a:t>
            </a:r>
            <a:r>
              <a:rPr lang="en-GB" i="1" dirty="0"/>
              <a:t>‘Dinner at your door: inside China’s US$37 billion online food delivery services market.’ </a:t>
            </a:r>
            <a:r>
              <a:rPr lang="en-GB" u="sng" dirty="0">
                <a:hlinkClick r:id="rId5"/>
              </a:rPr>
              <a:t>https://www.scmp.com/business/companies/article/2111163/dinner-your-door-inside-chinas-us37-billion-online-food-delivery</a:t>
            </a:r>
            <a:r>
              <a:rPr lang="en-GB" dirty="0"/>
              <a:t> [Accessed 10th March 2019]</a:t>
            </a:r>
          </a:p>
          <a:p>
            <a:r>
              <a:rPr lang="en-GB" dirty="0" err="1"/>
              <a:t>Waltner</a:t>
            </a:r>
            <a:r>
              <a:rPr lang="en-GB" dirty="0"/>
              <a:t>, A. (2019). </a:t>
            </a:r>
            <a:r>
              <a:rPr lang="en-GB" i="1" dirty="0"/>
              <a:t>’25 Interesting Facts about China.’ </a:t>
            </a:r>
            <a:r>
              <a:rPr lang="en-GB" u="sng" dirty="0">
                <a:hlinkClick r:id="rId6"/>
              </a:rPr>
              <a:t>https://www.swedishnomad.com/interesting-facts-about-china/</a:t>
            </a:r>
            <a:r>
              <a:rPr lang="en-GB" dirty="0"/>
              <a:t> [Accessed 10</a:t>
            </a:r>
            <a:r>
              <a:rPr lang="en-GB" baseline="30000" dirty="0"/>
              <a:t>th</a:t>
            </a:r>
            <a:r>
              <a:rPr lang="en-GB" dirty="0"/>
              <a:t> March 2019]</a:t>
            </a:r>
          </a:p>
          <a:p>
            <a:r>
              <a:rPr lang="en-GB" dirty="0"/>
              <a:t>Witt, M. (2012). ‘The Ten Principles for Doing Business in China.’ </a:t>
            </a:r>
            <a:r>
              <a:rPr lang="en-GB" u="sng" dirty="0">
                <a:hlinkClick r:id="rId7"/>
              </a:rPr>
              <a:t>https://www.forbes.com/sites/insead/2012/03/06/the-ten-principles-for-doing-business-in-china/#556af3b81d82</a:t>
            </a:r>
            <a:r>
              <a:rPr lang="en-GB" dirty="0"/>
              <a:t> [Accessed 10</a:t>
            </a:r>
            <a:r>
              <a:rPr lang="en-GB" baseline="30000" dirty="0"/>
              <a:t>th</a:t>
            </a:r>
            <a:r>
              <a:rPr lang="en-GB" dirty="0"/>
              <a:t> March 2019]</a:t>
            </a:r>
          </a:p>
          <a:p>
            <a:r>
              <a:rPr lang="en-GB" dirty="0" err="1"/>
              <a:t>Wuttke</a:t>
            </a:r>
            <a:r>
              <a:rPr lang="en-GB" dirty="0"/>
              <a:t>, J. (2006). </a:t>
            </a:r>
            <a:r>
              <a:rPr lang="en-GB" i="1" dirty="0"/>
              <a:t>‘Business China.</a:t>
            </a:r>
            <a:r>
              <a:rPr lang="en-GB" dirty="0"/>
              <a:t>’ </a:t>
            </a:r>
            <a:r>
              <a:rPr lang="en-GB" u="sng" dirty="0">
                <a:hlinkClick r:id="rId8"/>
              </a:rPr>
              <a:t>https://search-proquest-com.ezproxy.uwtsd.ac.uk/docview/217461783?accountid=130472&amp;rfr_id=info%3Axri%2Fsid%3Aprimo</a:t>
            </a:r>
            <a:r>
              <a:rPr lang="en-GB" dirty="0"/>
              <a:t> [Accessed 8</a:t>
            </a:r>
            <a:r>
              <a:rPr lang="en-GB" baseline="30000" dirty="0"/>
              <a:t>th</a:t>
            </a:r>
            <a:r>
              <a:rPr lang="en-GB" dirty="0"/>
              <a:t> March 2019]</a:t>
            </a:r>
          </a:p>
          <a:p>
            <a:r>
              <a:rPr lang="en-GB" dirty="0"/>
              <a:t>Yoder, S. </a:t>
            </a:r>
            <a:r>
              <a:rPr lang="en-GB" dirty="0" err="1"/>
              <a:t>Visich</a:t>
            </a:r>
            <a:r>
              <a:rPr lang="en-GB" dirty="0"/>
              <a:t>, J. </a:t>
            </a:r>
            <a:r>
              <a:rPr lang="en-GB" dirty="0" err="1"/>
              <a:t>Rustambekov</a:t>
            </a:r>
            <a:r>
              <a:rPr lang="en-GB" dirty="0"/>
              <a:t>, E. (2016). ‘</a:t>
            </a:r>
            <a:r>
              <a:rPr lang="en-GB" i="1" dirty="0"/>
              <a:t>Lessons learned from international expansion failures and successes.’ </a:t>
            </a:r>
            <a:r>
              <a:rPr lang="en-GB" u="sng" dirty="0">
                <a:hlinkClick r:id="rId9"/>
              </a:rPr>
              <a:t>https://www-sciencedirect-com.ezproxy.uwtsd.ac.uk/science/article/pii/S0007681315001500</a:t>
            </a:r>
            <a:r>
              <a:rPr lang="en-GB" dirty="0"/>
              <a:t> [Accessed 10th March 2019]</a:t>
            </a:r>
          </a:p>
          <a:p>
            <a:r>
              <a:rPr lang="en-GB" dirty="0"/>
              <a:t> 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8653711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8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169</TotalTime>
  <Words>1114</Words>
  <Application>Microsoft Office PowerPoint</Application>
  <PresentationFormat>Widescreen</PresentationFormat>
  <Paragraphs>113</Paragraphs>
  <Slides>12</Slides>
  <Notes>0</Notes>
  <HiddenSlides>0</HiddenSlides>
  <MMClips>9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Birmingham City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Michael Gale</dc:creator>
  <cp:lastModifiedBy>Michael Gale</cp:lastModifiedBy>
  <cp:revision>20</cp:revision>
  <dcterms:created xsi:type="dcterms:W3CDTF">2019-03-10T08:49:03Z</dcterms:created>
  <dcterms:modified xsi:type="dcterms:W3CDTF">2019-03-10T11:38:14Z</dcterms:modified>
</cp:coreProperties>
</file>