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6" r:id="rId2"/>
    <p:sldId id="330" r:id="rId3"/>
    <p:sldId id="352" r:id="rId4"/>
    <p:sldId id="353" r:id="rId5"/>
    <p:sldId id="354" r:id="rId6"/>
    <p:sldId id="355" r:id="rId7"/>
    <p:sldId id="356" r:id="rId8"/>
    <p:sldId id="357" r:id="rId9"/>
    <p:sldId id="351" r:id="rId10"/>
    <p:sldId id="358" r:id="rId11"/>
    <p:sldId id="359" r:id="rId12"/>
    <p:sldId id="360" r:id="rId13"/>
    <p:sldId id="361" r:id="rId14"/>
    <p:sldId id="362" r:id="rId15"/>
    <p:sldId id="363" r:id="rId16"/>
    <p:sldId id="364" r:id="rId17"/>
    <p:sldId id="365" r:id="rId18"/>
    <p:sldId id="366" r:id="rId19"/>
    <p:sldId id="367" r:id="rId20"/>
    <p:sldId id="324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25E5076-3810-47DD-B79F-674D7AD40C01}" styleName="深色样式 1 - 强调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深色样式 1 - 强调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41016"/>
    <p:restoredTop sz="94690"/>
  </p:normalViewPr>
  <p:slideViewPr>
    <p:cSldViewPr>
      <p:cViewPr varScale="1">
        <p:scale>
          <a:sx n="74" d="100"/>
          <a:sy n="74" d="100"/>
        </p:scale>
        <p:origin x="176" y="5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C52AA0-F73F-F045-97A6-855AB18EE645}" type="datetimeFigureOut">
              <a:rPr lang="en-US" smtClean="0"/>
              <a:t>6/4/20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36E1E2-17D2-5E4C-B96D-EEDAC0EF77D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t>04/06/2020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su.edu/course/prr/840/econimpact/pdf/ecimpvol1.pdf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733256"/>
          </a:xfrm>
        </p:spPr>
        <p:txBody>
          <a:bodyPr>
            <a:normAutofit/>
          </a:bodyPr>
          <a:lstStyle/>
          <a:p>
            <a:r>
              <a:rPr lang="en-GB" altLang="en-US" sz="31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Contemporary Themes in the Hotel &amp;Hospitality Sector (M6X01931 BIRM)</a:t>
            </a:r>
            <a:br>
              <a:rPr lang="en-GB" altLang="en-US" sz="31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br>
              <a:rPr lang="en-GB" altLang="en-US" sz="31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br>
              <a:rPr lang="en-GB" altLang="en-US" sz="31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altLang="en-US" sz="31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Session 4</a:t>
            </a:r>
            <a:b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endParaRPr lang="en-GB" altLang="en-US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44681F-D2A0-1E4A-9659-376D14722D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Define the Goal of your event 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B3F99250-1735-3B48-9CE5-1135353CD4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is your event about?</a:t>
            </a:r>
          </a:p>
          <a:p>
            <a:r>
              <a:rPr lang="en-US" dirty="0"/>
              <a:t>What is the purpose?</a:t>
            </a:r>
          </a:p>
          <a:p>
            <a:r>
              <a:rPr lang="en-US" dirty="0"/>
              <a:t>What do you want your end result to be?</a:t>
            </a:r>
          </a:p>
          <a:p>
            <a:r>
              <a:rPr lang="en-US" dirty="0"/>
              <a:t>How do you going to achieve it?</a:t>
            </a:r>
          </a:p>
          <a:p>
            <a:r>
              <a:rPr lang="en-US" dirty="0"/>
              <a:t>Is it realistic?</a:t>
            </a:r>
          </a:p>
          <a:p>
            <a:r>
              <a:rPr lang="en-US" dirty="0"/>
              <a:t>Be specific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89126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87FE5-EB4D-1746-BDAC-DD5E213A26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Get Organized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A872DC-4271-A24A-97D6-3A2A7BE898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Utilize worksheets</a:t>
            </a:r>
          </a:p>
          <a:p>
            <a:r>
              <a:rPr lang="en-US" dirty="0"/>
              <a:t>Label sections </a:t>
            </a:r>
          </a:p>
          <a:p>
            <a:r>
              <a:rPr lang="en-US" dirty="0"/>
              <a:t>Create folders</a:t>
            </a:r>
          </a:p>
          <a:p>
            <a:r>
              <a:rPr lang="en-US" dirty="0"/>
              <a:t>Create contact list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63465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5450AB-3EBC-334B-9A48-C19F1F753D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Timeline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DF6E2E-030E-3248-95D4-3E53CB7F58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Put together a timeline of your event</a:t>
            </a:r>
          </a:p>
          <a:p>
            <a:r>
              <a:rPr lang="en-US" dirty="0"/>
              <a:t>Set your goals </a:t>
            </a:r>
          </a:p>
          <a:p>
            <a:r>
              <a:rPr lang="en-US" dirty="0"/>
              <a:t>Gantts chart </a:t>
            </a:r>
          </a:p>
          <a:p>
            <a:r>
              <a:rPr lang="en-US" dirty="0"/>
              <a:t>Project management plan</a:t>
            </a:r>
          </a:p>
          <a:p>
            <a:r>
              <a:rPr lang="en-US" dirty="0"/>
              <a:t>To list </a:t>
            </a:r>
          </a:p>
          <a:p>
            <a:r>
              <a:rPr lang="en-US" dirty="0" err="1"/>
              <a:t>Calender</a:t>
            </a:r>
            <a:r>
              <a:rPr lang="en-US" dirty="0"/>
              <a:t> 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08509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3CD721-1543-2D4C-820F-C250B6F2F5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Communications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9D5A7D-B6DA-2F43-A27A-121C4A4AE4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Meet regularly with your event planning team</a:t>
            </a:r>
          </a:p>
          <a:p>
            <a:pPr marL="0" indent="0">
              <a:buNone/>
            </a:pPr>
            <a:r>
              <a:rPr lang="en-US" sz="2400" dirty="0"/>
              <a:t> </a:t>
            </a:r>
          </a:p>
          <a:p>
            <a:r>
              <a:rPr lang="en-US" sz="2400" dirty="0"/>
              <a:t>Ensure that everyone that is involved know about the events goals/mission/objectives </a:t>
            </a:r>
          </a:p>
          <a:p>
            <a:r>
              <a:rPr lang="en-US" sz="2400" dirty="0"/>
              <a:t>Clear defined roles/responsibilities </a:t>
            </a:r>
          </a:p>
          <a:p>
            <a:r>
              <a:rPr lang="en-US" sz="2400" dirty="0"/>
              <a:t>Contact details of everyone in the team </a:t>
            </a:r>
          </a:p>
          <a:p>
            <a:r>
              <a:rPr lang="en-US" sz="2400" dirty="0"/>
              <a:t>Create a check list/to do</a:t>
            </a:r>
          </a:p>
          <a:p>
            <a:r>
              <a:rPr lang="en-US" sz="2400" dirty="0"/>
              <a:t>Social media accounts for your event (free marketing)  </a:t>
            </a:r>
          </a:p>
        </p:txBody>
      </p:sp>
    </p:spTree>
    <p:extLst>
      <p:ext uri="{BB962C8B-B14F-4D97-AF65-F5344CB8AC3E}">
        <p14:creationId xmlns:p14="http://schemas.microsoft.com/office/powerpoint/2010/main" val="27745927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35E82D-490C-2D48-8855-7BE35F4318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Budget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690F6B-D636-0D47-9367-AA42495D2E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91880" y="1600201"/>
            <a:ext cx="5544616" cy="3917032"/>
          </a:xfrm>
        </p:spPr>
        <p:txBody>
          <a:bodyPr/>
          <a:lstStyle/>
          <a:p>
            <a:r>
              <a:rPr lang="en-US" dirty="0"/>
              <a:t>Create a budget from the start </a:t>
            </a:r>
          </a:p>
          <a:p>
            <a:r>
              <a:rPr lang="en-US" dirty="0"/>
              <a:t>Get organized before your start </a:t>
            </a:r>
          </a:p>
          <a:p>
            <a:r>
              <a:rPr lang="en-US" dirty="0"/>
              <a:t>Excel sheet</a:t>
            </a:r>
          </a:p>
          <a:p>
            <a:r>
              <a:rPr lang="en-US" dirty="0"/>
              <a:t>Keep track of your expenses </a:t>
            </a:r>
          </a:p>
          <a:p>
            <a:r>
              <a:rPr lang="en-US" dirty="0"/>
              <a:t>Forecast expenditures </a:t>
            </a:r>
          </a:p>
        </p:txBody>
      </p:sp>
      <p:pic>
        <p:nvPicPr>
          <p:cNvPr id="4" name="Content Placeholder 4" descr="A picture containing photo, holding, white, man&#10;&#10;Description automatically generated">
            <a:extLst>
              <a:ext uri="{FF2B5EF4-FFF2-40B4-BE49-F238E27FC236}">
                <a16:creationId xmlns:a16="http://schemas.microsoft.com/office/drawing/2014/main" id="{0656F4F1-F345-B54A-ADC8-60C6114CB29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6" t="29525" r="51513" b="23483"/>
          <a:stretch/>
        </p:blipFill>
        <p:spPr>
          <a:xfrm>
            <a:off x="0" y="846138"/>
            <a:ext cx="3299452" cy="2324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5141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6285FB-8BFA-944E-8497-907A7E820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Raising Funds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4404DF-6117-7143-AD21-C838A935A5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Sponsorships </a:t>
            </a:r>
          </a:p>
          <a:p>
            <a:r>
              <a:rPr lang="en-US" dirty="0"/>
              <a:t>Donations</a:t>
            </a:r>
          </a:p>
          <a:p>
            <a:r>
              <a:rPr lang="en-US" dirty="0"/>
              <a:t>Admission fees </a:t>
            </a:r>
          </a:p>
          <a:p>
            <a:r>
              <a:rPr lang="en-US" dirty="0"/>
              <a:t>Vendor booths</a:t>
            </a:r>
          </a:p>
          <a:p>
            <a:r>
              <a:rPr lang="en-US" dirty="0"/>
              <a:t>Grant</a:t>
            </a:r>
          </a:p>
          <a:p>
            <a:r>
              <a:rPr lang="en-US" dirty="0"/>
              <a:t>Partnerships </a:t>
            </a:r>
          </a:p>
        </p:txBody>
      </p:sp>
    </p:spTree>
    <p:extLst>
      <p:ext uri="{BB962C8B-B14F-4D97-AF65-F5344CB8AC3E}">
        <p14:creationId xmlns:p14="http://schemas.microsoft.com/office/powerpoint/2010/main" val="29275014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B07269-CAC3-A749-A080-809F964C2A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Sponsorships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2833D6-CB0F-374E-83EF-51103D6829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Develop a valuable sponsorship plan </a:t>
            </a:r>
          </a:p>
          <a:p>
            <a:r>
              <a:rPr lang="en-US" dirty="0"/>
              <a:t>Make a list of potential sponsors </a:t>
            </a:r>
          </a:p>
          <a:p>
            <a:r>
              <a:rPr lang="en-US" dirty="0"/>
              <a:t>Explain your event’s goal to your potential sponsors </a:t>
            </a:r>
          </a:p>
          <a:p>
            <a:r>
              <a:rPr lang="en-US" dirty="0"/>
              <a:t>Show your sponsors ‘what’s in it for them’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19304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5A8CEB-21DF-ED47-8EF1-57A2ADDF9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Break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736BB1-FA25-7D40-8302-95E19027D6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See you in 10 minutes</a:t>
            </a:r>
          </a:p>
        </p:txBody>
      </p:sp>
    </p:spTree>
    <p:extLst>
      <p:ext uri="{BB962C8B-B14F-4D97-AF65-F5344CB8AC3E}">
        <p14:creationId xmlns:p14="http://schemas.microsoft.com/office/powerpoint/2010/main" val="32942772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9BF132-815A-DF4B-ADF3-A716667A35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Sponsorship plan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6C58DC-4E05-DB45-A9F0-EB638EC2FA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Levels of sponsorships based on donations</a:t>
            </a:r>
          </a:p>
          <a:p>
            <a:r>
              <a:rPr lang="en-US" dirty="0"/>
              <a:t>Benefits </a:t>
            </a:r>
          </a:p>
          <a:p>
            <a:r>
              <a:rPr lang="en-US" dirty="0"/>
              <a:t>Advertising inclusion </a:t>
            </a:r>
          </a:p>
          <a:p>
            <a:r>
              <a:rPr lang="en-US" dirty="0"/>
              <a:t>On site promotions </a:t>
            </a:r>
          </a:p>
          <a:p>
            <a:r>
              <a:rPr lang="en-US" dirty="0"/>
              <a:t>PR opportunities</a:t>
            </a:r>
          </a:p>
          <a:p>
            <a:r>
              <a:rPr lang="en-US" dirty="0"/>
              <a:t>Space at event venue </a:t>
            </a:r>
          </a:p>
          <a:p>
            <a:r>
              <a:rPr lang="en-US" dirty="0"/>
              <a:t>Admission tickets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51216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C48B60-1B77-B240-9DFE-D37C773E1D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 avoid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B843C7-DA63-0C4A-A89F-5503F06775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Too many sponsors </a:t>
            </a:r>
          </a:p>
          <a:p>
            <a:r>
              <a:rPr lang="en-US" dirty="0"/>
              <a:t>Too little difference in sponsorship levels </a:t>
            </a:r>
          </a:p>
          <a:p>
            <a:r>
              <a:rPr lang="en-US" dirty="0"/>
              <a:t>Not delivering promise to sponsors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30318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4942B6-1E81-4F4A-BA3F-ACE67E24AE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Selecting your venue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EA9C0F-07DA-E74C-9331-F9C1574423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Does the venue fit the event goal? </a:t>
            </a:r>
          </a:p>
          <a:p>
            <a:r>
              <a:rPr lang="en-US" dirty="0"/>
              <a:t>Is accessible?</a:t>
            </a:r>
          </a:p>
          <a:p>
            <a:r>
              <a:rPr lang="en-US" dirty="0"/>
              <a:t>Is available?</a:t>
            </a:r>
          </a:p>
          <a:p>
            <a:r>
              <a:rPr lang="en-US" dirty="0"/>
              <a:t>Are the dates flexible?</a:t>
            </a:r>
          </a:p>
          <a:p>
            <a:r>
              <a:rPr lang="en-US" dirty="0"/>
              <a:t>Correct venue size?</a:t>
            </a:r>
          </a:p>
          <a:p>
            <a:r>
              <a:rPr lang="en-US" dirty="0"/>
              <a:t>What are the fees?</a:t>
            </a:r>
          </a:p>
          <a:p>
            <a:r>
              <a:rPr lang="en-US" dirty="0"/>
              <a:t>Parking on site?</a:t>
            </a:r>
          </a:p>
        </p:txBody>
      </p:sp>
    </p:spTree>
    <p:extLst>
      <p:ext uri="{BB962C8B-B14F-4D97-AF65-F5344CB8AC3E}">
        <p14:creationId xmlns:p14="http://schemas.microsoft.com/office/powerpoint/2010/main" val="13297917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E59BF-E0B8-6548-9C6F-4A53B4C463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Selecting your venue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1F2B07-DAC9-E64A-A89C-DBA7468642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Cancelation fees?</a:t>
            </a:r>
          </a:p>
          <a:p>
            <a:r>
              <a:rPr lang="en-US" dirty="0"/>
              <a:t>Prices negotiable?</a:t>
            </a:r>
          </a:p>
          <a:p>
            <a:r>
              <a:rPr lang="en-US" dirty="0"/>
              <a:t>Discounts available? </a:t>
            </a:r>
          </a:p>
          <a:p>
            <a:r>
              <a:rPr lang="en-US" dirty="0"/>
              <a:t>Deposit required?</a:t>
            </a:r>
          </a:p>
          <a:p>
            <a:r>
              <a:rPr lang="en-US" dirty="0"/>
              <a:t>What extra charges included?</a:t>
            </a:r>
          </a:p>
        </p:txBody>
      </p:sp>
    </p:spTree>
    <p:extLst>
      <p:ext uri="{BB962C8B-B14F-4D97-AF65-F5344CB8AC3E}">
        <p14:creationId xmlns:p14="http://schemas.microsoft.com/office/powerpoint/2010/main" val="3089037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A2A1D7-00FB-7441-A1CE-F9A2EBEDE0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Selecting your venue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62A974-7B05-E747-B734-75393284F7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Wi-Fi services?</a:t>
            </a:r>
          </a:p>
          <a:p>
            <a:r>
              <a:rPr lang="en-US" dirty="0"/>
              <a:t>Does the venue offer catering?</a:t>
            </a:r>
          </a:p>
          <a:p>
            <a:r>
              <a:rPr lang="en-US" dirty="0"/>
              <a:t>Can you bring your own catering? </a:t>
            </a:r>
          </a:p>
        </p:txBody>
      </p:sp>
    </p:spTree>
    <p:extLst>
      <p:ext uri="{BB962C8B-B14F-4D97-AF65-F5344CB8AC3E}">
        <p14:creationId xmlns:p14="http://schemas.microsoft.com/office/powerpoint/2010/main" val="13389002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4E8106-A8BE-5441-A1A9-C8CD64542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Stalls/vendor booths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53079F-4ABF-D64D-98D1-68637436FC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Does your venue allow stalls/vendors booths?</a:t>
            </a:r>
          </a:p>
          <a:p>
            <a:r>
              <a:rPr lang="en-US" dirty="0"/>
              <a:t>Treat your vendors as you would like your sponsors</a:t>
            </a:r>
          </a:p>
          <a:p>
            <a:r>
              <a:rPr lang="en-US" dirty="0"/>
              <a:t>Provide them info about the event </a:t>
            </a:r>
          </a:p>
          <a:p>
            <a:r>
              <a:rPr lang="en-US" dirty="0"/>
              <a:t>Rules/regulations of venue </a:t>
            </a:r>
          </a:p>
          <a:p>
            <a:r>
              <a:rPr lang="en-US" dirty="0"/>
              <a:t>Items needed (table, chairs, signage, extension cords </a:t>
            </a:r>
            <a:r>
              <a:rPr lang="en-US" dirty="0" err="1"/>
              <a:t>etc</a:t>
            </a:r>
            <a:r>
              <a:rPr lang="en-US" dirty="0"/>
              <a:t>) </a:t>
            </a:r>
          </a:p>
          <a:p>
            <a:r>
              <a:rPr lang="en-US" dirty="0"/>
              <a:t>Set up/tear down times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13481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D4D6B3-0770-AA40-8594-6AAD4EA65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Advertising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EFC57B-F15E-854A-B211-B8CD5C7974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Budget for advertising </a:t>
            </a:r>
          </a:p>
          <a:p>
            <a:r>
              <a:rPr lang="en-US" dirty="0"/>
              <a:t>Who is your target audience?</a:t>
            </a:r>
          </a:p>
          <a:p>
            <a:r>
              <a:rPr lang="en-US" dirty="0"/>
              <a:t>Where are they (that is where you will focus)</a:t>
            </a:r>
          </a:p>
          <a:p>
            <a:r>
              <a:rPr lang="en-US" dirty="0"/>
              <a:t>Social media (Facebook/LinkedIn/Twitter)</a:t>
            </a:r>
          </a:p>
          <a:p>
            <a:r>
              <a:rPr lang="en-US" dirty="0"/>
              <a:t>Posters (flyers)</a:t>
            </a:r>
          </a:p>
          <a:p>
            <a:r>
              <a:rPr lang="en-US" dirty="0"/>
              <a:t>Press release </a:t>
            </a:r>
          </a:p>
          <a:p>
            <a:r>
              <a:rPr lang="en-US" dirty="0"/>
              <a:t>Word of mouth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73319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66E3F-35C2-334E-B9F7-69E3B79652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Catering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494105-B74D-2047-9897-6AADDE95EB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Is catering necessary? </a:t>
            </a:r>
          </a:p>
          <a:p>
            <a:r>
              <a:rPr lang="en-US" dirty="0"/>
              <a:t>What is the budget per person?</a:t>
            </a:r>
          </a:p>
          <a:p>
            <a:r>
              <a:rPr lang="en-US" dirty="0"/>
              <a:t>Do your attendees have special dietary requirements?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13966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D1B3C-11A2-A642-ADBD-7A16600E38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Arrive early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29B981-DF6A-6844-A7A7-635A32DCBE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Arrive 2/3 hours before to set everything up</a:t>
            </a:r>
          </a:p>
          <a:p>
            <a:r>
              <a:rPr lang="en-US" dirty="0"/>
              <a:t>Bring your check list </a:t>
            </a:r>
          </a:p>
          <a:p>
            <a:r>
              <a:rPr lang="en-US" dirty="0"/>
              <a:t>Brief your team/volunteers</a:t>
            </a:r>
          </a:p>
          <a:p>
            <a:r>
              <a:rPr lang="en-US" dirty="0"/>
              <a:t>Double check that everything </a:t>
            </a:r>
          </a:p>
          <a:p>
            <a:r>
              <a:rPr lang="en-US" dirty="0"/>
              <a:t>Set up a registration desk or info desk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05948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F2B80F-26DA-DD4F-91EC-3524DB7871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After the event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8A2059-8759-9645-AA29-19F1564F88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Send thank you notes to participants, volunteers and sponsors </a:t>
            </a:r>
          </a:p>
          <a:p>
            <a:r>
              <a:rPr lang="en-US" dirty="0"/>
              <a:t>Hold a meeting with your team and review the event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66178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8">
            <a:extLst>
              <a:ext uri="{FF2B5EF4-FFF2-40B4-BE49-F238E27FC236}">
                <a16:creationId xmlns:a16="http://schemas.microsoft.com/office/drawing/2014/main" id="{FE49C717-F71F-0D41-9DB4-0FCACA2E51AF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en-US"/>
              <a:t>References</a:t>
            </a:r>
            <a:endParaRPr lang="en-GB" altLang="en-US"/>
          </a:p>
        </p:txBody>
      </p:sp>
      <p:sp>
        <p:nvSpPr>
          <p:cNvPr id="30723" name="Rectangle 9">
            <a:extLst>
              <a:ext uri="{FF2B5EF4-FFF2-40B4-BE49-F238E27FC236}">
                <a16:creationId xmlns:a16="http://schemas.microsoft.com/office/drawing/2014/main" id="{CC4A0582-F906-334A-A1F7-4C5AA3A871E5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0" y="1268413"/>
            <a:ext cx="8229600" cy="518477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altLang="en-US" sz="2000" dirty="0"/>
          </a:p>
          <a:p>
            <a:pPr eaLnBrk="1" hangingPunct="1">
              <a:lnSpc>
                <a:spcPct val="80000"/>
              </a:lnSpc>
            </a:pPr>
            <a:r>
              <a:rPr lang="en-US" altLang="en-US" sz="2000" dirty="0"/>
              <a:t>Office of Statistics, A report on the 2008 Living costs and food survey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1800" dirty="0"/>
              <a:t>Mules, T and </a:t>
            </a:r>
            <a:r>
              <a:rPr lang="en-GB" altLang="en-US" sz="1800" dirty="0" err="1"/>
              <a:t>Dwyera</a:t>
            </a:r>
            <a:r>
              <a:rPr lang="en-GB" altLang="en-US" sz="1800" dirty="0"/>
              <a:t>, L (2005)  Public Sector Support for Sport Tourism Events: The Role of Cost-benefit Analysis in</a:t>
            </a:r>
            <a:r>
              <a:rPr lang="en-GB" altLang="en-US" sz="1800" i="1" dirty="0"/>
              <a:t> Sport and Society</a:t>
            </a:r>
            <a:r>
              <a:rPr lang="en-GB" altLang="en-US" sz="1800" dirty="0"/>
              <a:t>, Volume, 8 Issue 2, pp338-355</a:t>
            </a:r>
            <a:endParaRPr lang="en-US" altLang="en-US" sz="2000" dirty="0"/>
          </a:p>
          <a:p>
            <a:pPr eaLnBrk="1" hangingPunct="1">
              <a:lnSpc>
                <a:spcPct val="80000"/>
              </a:lnSpc>
            </a:pPr>
            <a:r>
              <a:rPr lang="en-US" altLang="en-US" sz="2000" dirty="0"/>
              <a:t>People 1</a:t>
            </a:r>
            <a:r>
              <a:rPr lang="en-US" altLang="en-US" sz="2000" baseline="30000" dirty="0"/>
              <a:t>st</a:t>
            </a:r>
            <a:r>
              <a:rPr lang="en-US" altLang="en-US" sz="2000" dirty="0"/>
              <a:t> (2006) The hospitality, Leisure and Tourism Sector in the North East Region.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000" dirty="0" err="1"/>
              <a:t>Stynes</a:t>
            </a:r>
            <a:r>
              <a:rPr lang="en-GB" altLang="en-US" sz="2000" dirty="0"/>
              <a:t>, J. D. (Undated) “Economic impacts of tourism” [online] accessed 19 September 2010 &lt;</a:t>
            </a:r>
            <a:r>
              <a:rPr lang="en-GB" altLang="en-US" sz="2000" dirty="0">
                <a:hlinkClick r:id="rId2"/>
              </a:rPr>
              <a:t>https://www.msu.edu/course/prr/840/econimpact/pdf/ecimpvol1.pdf</a:t>
            </a:r>
            <a:r>
              <a:rPr lang="en-GB" altLang="en-US" sz="2000" dirty="0"/>
              <a:t>&gt; 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000" dirty="0"/>
              <a:t>Tribe, J. (2001) </a:t>
            </a:r>
            <a:r>
              <a:rPr lang="en-US" altLang="en-US" sz="2000" i="1" dirty="0"/>
              <a:t>The economics of Leisure and Tourism. </a:t>
            </a:r>
            <a:r>
              <a:rPr lang="en-US" altLang="en-US" sz="2000" dirty="0"/>
              <a:t>London: Butterworth Heinemann.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000" dirty="0"/>
              <a:t>Unnamed (2010) The economy . </a:t>
            </a:r>
            <a:r>
              <a:rPr lang="en-US" altLang="en-US" sz="2000" i="1" dirty="0"/>
              <a:t>Guardian</a:t>
            </a:r>
            <a:r>
              <a:rPr lang="en-US" altLang="en-US" sz="2000" dirty="0"/>
              <a:t>, 26</a:t>
            </a:r>
            <a:r>
              <a:rPr lang="en-US" altLang="en-US" sz="2000" baseline="30000" dirty="0"/>
              <a:t>th</a:t>
            </a:r>
            <a:r>
              <a:rPr lang="en-US" altLang="en-US" sz="2000" dirty="0"/>
              <a:t> October, p.6 </a:t>
            </a:r>
          </a:p>
        </p:txBody>
      </p:sp>
    </p:spTree>
    <p:extLst>
      <p:ext uri="{BB962C8B-B14F-4D97-AF65-F5344CB8AC3E}">
        <p14:creationId xmlns:p14="http://schemas.microsoft.com/office/powerpoint/2010/main" val="3763096013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21386</TotalTime>
  <Words>633</Words>
  <Application>Microsoft Macintosh PowerPoint</Application>
  <PresentationFormat>On-screen Show (4:3)</PresentationFormat>
  <Paragraphs>114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Myriad Pro</vt:lpstr>
      <vt:lpstr>20140311PresentationUWTSDTemplate</vt:lpstr>
      <vt:lpstr>Contemporary Themes in the Hotel &amp;Hospitality Sector (M6X01931 BIRM)   Session 4 </vt:lpstr>
      <vt:lpstr>Define the Goal of your event </vt:lpstr>
      <vt:lpstr>Get Organized </vt:lpstr>
      <vt:lpstr>Timeline </vt:lpstr>
      <vt:lpstr>Communications </vt:lpstr>
      <vt:lpstr>Budget </vt:lpstr>
      <vt:lpstr>Raising Funds </vt:lpstr>
      <vt:lpstr>Sponsorships </vt:lpstr>
      <vt:lpstr>Break </vt:lpstr>
      <vt:lpstr>Sponsorship plan </vt:lpstr>
      <vt:lpstr>To avoid </vt:lpstr>
      <vt:lpstr>Selecting your venue </vt:lpstr>
      <vt:lpstr>Selecting your venue </vt:lpstr>
      <vt:lpstr>Selecting your venue </vt:lpstr>
      <vt:lpstr>Stalls/vendor booths</vt:lpstr>
      <vt:lpstr>Advertising </vt:lpstr>
      <vt:lpstr>Catering </vt:lpstr>
      <vt:lpstr>Arrive early </vt:lpstr>
      <vt:lpstr>After the event 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Abdirahman Nuur Mahamed (PhD Ironbridge +Cult Herit PT)</cp:lastModifiedBy>
  <cp:revision>167</cp:revision>
  <dcterms:created xsi:type="dcterms:W3CDTF">2015-04-14T15:21:00Z</dcterms:created>
  <dcterms:modified xsi:type="dcterms:W3CDTF">2020-06-10T01:07:45Z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  <property fmtid="{D5CDD505-2E9C-101B-9397-08002B2CF9AE}" pid="3" name="KSOProductBuildVer">
    <vt:lpwstr>1033-10.2.0.7646</vt:lpwstr>
  </property>
</Properties>
</file>