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slideLayouts/slideLayout8.xml" ContentType="application/vnd.openxmlformats-officedocument.presentationml.slideLayout+xml"/>
  <Override PartName="/ppt/theme/theme4.xml" ContentType="application/vnd.openxmlformats-officedocument.theme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6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4"/>
    <p:sldMasterId id="2147483700" r:id="rId5"/>
    <p:sldMasterId id="2147483707" r:id="rId6"/>
    <p:sldMasterId id="2147483705" r:id="rId7"/>
    <p:sldMasterId id="2147483709" r:id="rId8"/>
    <p:sldMasterId id="2147483678" r:id="rId9"/>
    <p:sldMasterId id="2147483667" r:id="rId10"/>
  </p:sldMasterIdLst>
  <p:notesMasterIdLst>
    <p:notesMasterId r:id="rId23"/>
  </p:notesMasterIdLst>
  <p:sldIdLst>
    <p:sldId id="427" r:id="rId11"/>
    <p:sldId id="257" r:id="rId12"/>
    <p:sldId id="430" r:id="rId13"/>
    <p:sldId id="439" r:id="rId14"/>
    <p:sldId id="437" r:id="rId15"/>
    <p:sldId id="435" r:id="rId16"/>
    <p:sldId id="438" r:id="rId17"/>
    <p:sldId id="441" r:id="rId18"/>
    <p:sldId id="440" r:id="rId19"/>
    <p:sldId id="432" r:id="rId20"/>
    <p:sldId id="428" r:id="rId21"/>
    <p:sldId id="429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DD79723F-8BFD-40E8-9EDB-A4CF8FAC95FF}">
          <p14:sldIdLst>
            <p14:sldId id="427"/>
            <p14:sldId id="257"/>
            <p14:sldId id="430"/>
            <p14:sldId id="439"/>
            <p14:sldId id="437"/>
            <p14:sldId id="435"/>
            <p14:sldId id="438"/>
            <p14:sldId id="441"/>
          </p14:sldIdLst>
        </p14:section>
        <p14:section name="Untitled Section" id="{70F896AB-EC4B-4C40-9756-22387FA63DBE}">
          <p14:sldIdLst>
            <p14:sldId id="440"/>
            <p14:sldId id="432"/>
            <p14:sldId id="428"/>
            <p14:sldId id="42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FC1"/>
    <a:srgbClr val="FFFEFB"/>
    <a:srgbClr val="2CC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58" autoAdjust="0"/>
    <p:restoredTop sz="94656"/>
  </p:normalViewPr>
  <p:slideViewPr>
    <p:cSldViewPr snapToGrid="0">
      <p:cViewPr varScale="1">
        <p:scale>
          <a:sx n="107" d="100"/>
          <a:sy n="107" d="100"/>
        </p:scale>
        <p:origin x="58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F1B137-E035-4AEE-B9D3-5015B6BC695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808C3A7-D058-487B-9BA9-4733CE66AA2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Identify and use relevant understanding, methods and skills to address problems that are well-defined but complex and non-routine. </a:t>
          </a:r>
        </a:p>
      </dgm:t>
    </dgm:pt>
    <dgm:pt modelId="{1225FA54-361A-4E5F-9829-864214DD5538}" type="parTrans" cxnId="{54E7D0F8-F4E5-4C0F-9AA5-B92EEC1519AE}">
      <dgm:prSet/>
      <dgm:spPr/>
      <dgm:t>
        <a:bodyPr/>
        <a:lstStyle/>
        <a:p>
          <a:endParaRPr lang="en-US"/>
        </a:p>
      </dgm:t>
    </dgm:pt>
    <dgm:pt modelId="{F2B9A930-FCB1-4537-AADC-CE2CA1464B68}" type="sibTrans" cxnId="{54E7D0F8-F4E5-4C0F-9AA5-B92EEC1519AE}">
      <dgm:prSet/>
      <dgm:spPr/>
      <dgm:t>
        <a:bodyPr/>
        <a:lstStyle/>
        <a:p>
          <a:endParaRPr lang="en-US"/>
        </a:p>
      </dgm:t>
    </dgm:pt>
    <dgm:pt modelId="{3E4F1145-59C1-4392-A4C9-19CA76093D8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Take responsibility for overall courses of action as well as exercising autonomy and judgement within broad parameters. </a:t>
          </a:r>
        </a:p>
      </dgm:t>
    </dgm:pt>
    <dgm:pt modelId="{EFB2D7C2-A852-4893-A360-1B016AE26E10}" type="parTrans" cxnId="{E42B17AE-E5C9-4A9C-8DFA-E525DB051970}">
      <dgm:prSet/>
      <dgm:spPr/>
      <dgm:t>
        <a:bodyPr/>
        <a:lstStyle/>
        <a:p>
          <a:endParaRPr lang="en-US"/>
        </a:p>
      </dgm:t>
    </dgm:pt>
    <dgm:pt modelId="{10C36828-2C9A-48C3-92F4-790A4BFB71D1}" type="sibTrans" cxnId="{E42B17AE-E5C9-4A9C-8DFA-E525DB051970}">
      <dgm:prSet/>
      <dgm:spPr/>
      <dgm:t>
        <a:bodyPr/>
        <a:lstStyle/>
        <a:p>
          <a:endParaRPr lang="en-US"/>
        </a:p>
      </dgm:t>
    </dgm:pt>
    <dgm:pt modelId="{1A3E74F2-B3DC-4E6E-A69B-DEFC7FC265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Reflect understanding of different perspectives or approaches within an area of study or work. </a:t>
          </a:r>
        </a:p>
      </dgm:t>
    </dgm:pt>
    <dgm:pt modelId="{9DA38B51-66E2-41F4-9BDC-80FF39C3F4FD}" type="parTrans" cxnId="{A0C4CB40-724C-4017-82D9-9CCB0A3FC89E}">
      <dgm:prSet/>
      <dgm:spPr/>
      <dgm:t>
        <a:bodyPr/>
        <a:lstStyle/>
        <a:p>
          <a:endParaRPr lang="en-US"/>
        </a:p>
      </dgm:t>
    </dgm:pt>
    <dgm:pt modelId="{6B734373-9AC4-47BF-986C-966499EA1828}" type="sibTrans" cxnId="{A0C4CB40-724C-4017-82D9-9CCB0A3FC89E}">
      <dgm:prSet/>
      <dgm:spPr/>
      <dgm:t>
        <a:bodyPr/>
        <a:lstStyle/>
        <a:p>
          <a:endParaRPr lang="en-US"/>
        </a:p>
      </dgm:t>
    </dgm:pt>
    <dgm:pt modelId="{C1481E20-8827-4FFE-B9E4-95663C9565AF}" type="pres">
      <dgm:prSet presAssocID="{5EF1B137-E035-4AEE-B9D3-5015B6BC6957}" presName="root" presStyleCnt="0">
        <dgm:presLayoutVars>
          <dgm:dir/>
          <dgm:resizeHandles val="exact"/>
        </dgm:presLayoutVars>
      </dgm:prSet>
      <dgm:spPr/>
    </dgm:pt>
    <dgm:pt modelId="{EDA3CEAC-A064-49A0-9533-19CBF8719D89}" type="pres">
      <dgm:prSet presAssocID="{C808C3A7-D058-487B-9BA9-4733CE66AA21}" presName="compNode" presStyleCnt="0"/>
      <dgm:spPr/>
    </dgm:pt>
    <dgm:pt modelId="{923D53A2-3F11-4D62-BB9B-1D92A9C7B8B8}" type="pres">
      <dgm:prSet presAssocID="{C808C3A7-D058-487B-9BA9-4733CE66AA21}" presName="bgRect" presStyleLbl="bgShp" presStyleIdx="0" presStyleCnt="3"/>
      <dgm:spPr/>
    </dgm:pt>
    <dgm:pt modelId="{59DDE972-6CA7-49BE-9E56-C023BE071E46}" type="pres">
      <dgm:prSet presAssocID="{C808C3A7-D058-487B-9BA9-4733CE66AA2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2738392-F1B2-4F06-B2A9-0B9474279B07}" type="pres">
      <dgm:prSet presAssocID="{C808C3A7-D058-487B-9BA9-4733CE66AA21}" presName="spaceRect" presStyleCnt="0"/>
      <dgm:spPr/>
    </dgm:pt>
    <dgm:pt modelId="{FABF4C70-7224-44F0-B4AB-EBAF3D0F7EC7}" type="pres">
      <dgm:prSet presAssocID="{C808C3A7-D058-487B-9BA9-4733CE66AA21}" presName="parTx" presStyleLbl="revTx" presStyleIdx="0" presStyleCnt="3">
        <dgm:presLayoutVars>
          <dgm:chMax val="0"/>
          <dgm:chPref val="0"/>
        </dgm:presLayoutVars>
      </dgm:prSet>
      <dgm:spPr/>
    </dgm:pt>
    <dgm:pt modelId="{426717BD-EC91-4499-946D-018B239A0935}" type="pres">
      <dgm:prSet presAssocID="{F2B9A930-FCB1-4537-AADC-CE2CA1464B68}" presName="sibTrans" presStyleCnt="0"/>
      <dgm:spPr/>
    </dgm:pt>
    <dgm:pt modelId="{988D5DEB-88FC-4DDC-90FA-259BA81F1DD5}" type="pres">
      <dgm:prSet presAssocID="{3E4F1145-59C1-4392-A4C9-19CA76093D8C}" presName="compNode" presStyleCnt="0"/>
      <dgm:spPr/>
    </dgm:pt>
    <dgm:pt modelId="{F71C0BC8-5B5A-41BA-8E66-1523F28085EC}" type="pres">
      <dgm:prSet presAssocID="{3E4F1145-59C1-4392-A4C9-19CA76093D8C}" presName="bgRect" presStyleLbl="bgShp" presStyleIdx="1" presStyleCnt="3"/>
      <dgm:spPr/>
    </dgm:pt>
    <dgm:pt modelId="{883DC567-EA35-464A-B205-926C39399858}" type="pres">
      <dgm:prSet presAssocID="{3E4F1145-59C1-4392-A4C9-19CA76093D8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4A4F89C-58D2-47BE-AA36-FBF6B37E5C2F}" type="pres">
      <dgm:prSet presAssocID="{3E4F1145-59C1-4392-A4C9-19CA76093D8C}" presName="spaceRect" presStyleCnt="0"/>
      <dgm:spPr/>
    </dgm:pt>
    <dgm:pt modelId="{D0A935D4-0C2F-4573-907F-A451FC936A58}" type="pres">
      <dgm:prSet presAssocID="{3E4F1145-59C1-4392-A4C9-19CA76093D8C}" presName="parTx" presStyleLbl="revTx" presStyleIdx="1" presStyleCnt="3">
        <dgm:presLayoutVars>
          <dgm:chMax val="0"/>
          <dgm:chPref val="0"/>
        </dgm:presLayoutVars>
      </dgm:prSet>
      <dgm:spPr/>
    </dgm:pt>
    <dgm:pt modelId="{697E7AE7-E077-48C2-834B-BFC06A349FA7}" type="pres">
      <dgm:prSet presAssocID="{10C36828-2C9A-48C3-92F4-790A4BFB71D1}" presName="sibTrans" presStyleCnt="0"/>
      <dgm:spPr/>
    </dgm:pt>
    <dgm:pt modelId="{999428DC-9D17-4FC0-8DAD-210224A0AA24}" type="pres">
      <dgm:prSet presAssocID="{1A3E74F2-B3DC-4E6E-A69B-DEFC7FC26590}" presName="compNode" presStyleCnt="0"/>
      <dgm:spPr/>
    </dgm:pt>
    <dgm:pt modelId="{11377EE5-E55A-4EE6-AC75-DD5D5BABF325}" type="pres">
      <dgm:prSet presAssocID="{1A3E74F2-B3DC-4E6E-A69B-DEFC7FC26590}" presName="bgRect" presStyleLbl="bgShp" presStyleIdx="2" presStyleCnt="3"/>
      <dgm:spPr/>
    </dgm:pt>
    <dgm:pt modelId="{0EFEC475-0C53-4AD8-AA6F-7010896B9B73}" type="pres">
      <dgm:prSet presAssocID="{1A3E74F2-B3DC-4E6E-A69B-DEFC7FC2659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E9CB03C6-9C1D-44F7-8E37-DF697DD283FD}" type="pres">
      <dgm:prSet presAssocID="{1A3E74F2-B3DC-4E6E-A69B-DEFC7FC26590}" presName="spaceRect" presStyleCnt="0"/>
      <dgm:spPr/>
    </dgm:pt>
    <dgm:pt modelId="{2F22B381-7260-4DEE-A60F-8088EA83D975}" type="pres">
      <dgm:prSet presAssocID="{1A3E74F2-B3DC-4E6E-A69B-DEFC7FC2659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C1FC300-4A7E-4BF8-9D34-2133E3113782}" type="presOf" srcId="{C808C3A7-D058-487B-9BA9-4733CE66AA21}" destId="{FABF4C70-7224-44F0-B4AB-EBAF3D0F7EC7}" srcOrd="0" destOrd="0" presId="urn:microsoft.com/office/officeart/2018/2/layout/IconVerticalSolidList"/>
    <dgm:cxn modelId="{372D5E04-EBBF-4C0E-BDD4-6157FD0BAEBE}" type="presOf" srcId="{3E4F1145-59C1-4392-A4C9-19CA76093D8C}" destId="{D0A935D4-0C2F-4573-907F-A451FC936A58}" srcOrd="0" destOrd="0" presId="urn:microsoft.com/office/officeart/2018/2/layout/IconVerticalSolidList"/>
    <dgm:cxn modelId="{A0C4CB40-724C-4017-82D9-9CCB0A3FC89E}" srcId="{5EF1B137-E035-4AEE-B9D3-5015B6BC6957}" destId="{1A3E74F2-B3DC-4E6E-A69B-DEFC7FC26590}" srcOrd="2" destOrd="0" parTransId="{9DA38B51-66E2-41F4-9BDC-80FF39C3F4FD}" sibTransId="{6B734373-9AC4-47BF-986C-966499EA1828}"/>
    <dgm:cxn modelId="{A866D069-C37D-4FC3-BE8A-D54057517B38}" type="presOf" srcId="{5EF1B137-E035-4AEE-B9D3-5015B6BC6957}" destId="{C1481E20-8827-4FFE-B9E4-95663C9565AF}" srcOrd="0" destOrd="0" presId="urn:microsoft.com/office/officeart/2018/2/layout/IconVerticalSolidList"/>
    <dgm:cxn modelId="{E42B17AE-E5C9-4A9C-8DFA-E525DB051970}" srcId="{5EF1B137-E035-4AEE-B9D3-5015B6BC6957}" destId="{3E4F1145-59C1-4392-A4C9-19CA76093D8C}" srcOrd="1" destOrd="0" parTransId="{EFB2D7C2-A852-4893-A360-1B016AE26E10}" sibTransId="{10C36828-2C9A-48C3-92F4-790A4BFB71D1}"/>
    <dgm:cxn modelId="{54E7D0F8-F4E5-4C0F-9AA5-B92EEC1519AE}" srcId="{5EF1B137-E035-4AEE-B9D3-5015B6BC6957}" destId="{C808C3A7-D058-487B-9BA9-4733CE66AA21}" srcOrd="0" destOrd="0" parTransId="{1225FA54-361A-4E5F-9829-864214DD5538}" sibTransId="{F2B9A930-FCB1-4537-AADC-CE2CA1464B68}"/>
    <dgm:cxn modelId="{6C7DA9FF-143E-4A8F-A1D2-DF6580EB7729}" type="presOf" srcId="{1A3E74F2-B3DC-4E6E-A69B-DEFC7FC26590}" destId="{2F22B381-7260-4DEE-A60F-8088EA83D975}" srcOrd="0" destOrd="0" presId="urn:microsoft.com/office/officeart/2018/2/layout/IconVerticalSolidList"/>
    <dgm:cxn modelId="{7D635CE3-3FEF-453F-AC7A-55D738C75455}" type="presParOf" srcId="{C1481E20-8827-4FFE-B9E4-95663C9565AF}" destId="{EDA3CEAC-A064-49A0-9533-19CBF8719D89}" srcOrd="0" destOrd="0" presId="urn:microsoft.com/office/officeart/2018/2/layout/IconVerticalSolidList"/>
    <dgm:cxn modelId="{B2A6F488-ED6E-4255-801F-83CF5656F765}" type="presParOf" srcId="{EDA3CEAC-A064-49A0-9533-19CBF8719D89}" destId="{923D53A2-3F11-4D62-BB9B-1D92A9C7B8B8}" srcOrd="0" destOrd="0" presId="urn:microsoft.com/office/officeart/2018/2/layout/IconVerticalSolidList"/>
    <dgm:cxn modelId="{4ED77A85-42A7-4999-BF74-0F735851882D}" type="presParOf" srcId="{EDA3CEAC-A064-49A0-9533-19CBF8719D89}" destId="{59DDE972-6CA7-49BE-9E56-C023BE071E46}" srcOrd="1" destOrd="0" presId="urn:microsoft.com/office/officeart/2018/2/layout/IconVerticalSolidList"/>
    <dgm:cxn modelId="{A97A801C-176D-40A5-BA26-011897119940}" type="presParOf" srcId="{EDA3CEAC-A064-49A0-9533-19CBF8719D89}" destId="{E2738392-F1B2-4F06-B2A9-0B9474279B07}" srcOrd="2" destOrd="0" presId="urn:microsoft.com/office/officeart/2018/2/layout/IconVerticalSolidList"/>
    <dgm:cxn modelId="{E55EF678-AAB5-4CD5-9E01-172E2DA286ED}" type="presParOf" srcId="{EDA3CEAC-A064-49A0-9533-19CBF8719D89}" destId="{FABF4C70-7224-44F0-B4AB-EBAF3D0F7EC7}" srcOrd="3" destOrd="0" presId="urn:microsoft.com/office/officeart/2018/2/layout/IconVerticalSolidList"/>
    <dgm:cxn modelId="{418AF23A-542D-43D1-A971-993A6731FF3E}" type="presParOf" srcId="{C1481E20-8827-4FFE-B9E4-95663C9565AF}" destId="{426717BD-EC91-4499-946D-018B239A0935}" srcOrd="1" destOrd="0" presId="urn:microsoft.com/office/officeart/2018/2/layout/IconVerticalSolidList"/>
    <dgm:cxn modelId="{23A04C3D-0B5B-49FD-B054-BC807678E8AF}" type="presParOf" srcId="{C1481E20-8827-4FFE-B9E4-95663C9565AF}" destId="{988D5DEB-88FC-4DDC-90FA-259BA81F1DD5}" srcOrd="2" destOrd="0" presId="urn:microsoft.com/office/officeart/2018/2/layout/IconVerticalSolidList"/>
    <dgm:cxn modelId="{AB0728ED-D3E2-4161-AAE4-6B00F98123E6}" type="presParOf" srcId="{988D5DEB-88FC-4DDC-90FA-259BA81F1DD5}" destId="{F71C0BC8-5B5A-41BA-8E66-1523F28085EC}" srcOrd="0" destOrd="0" presId="urn:microsoft.com/office/officeart/2018/2/layout/IconVerticalSolidList"/>
    <dgm:cxn modelId="{41569FBB-CB8D-4969-8B8C-C8D192BA3C3C}" type="presParOf" srcId="{988D5DEB-88FC-4DDC-90FA-259BA81F1DD5}" destId="{883DC567-EA35-464A-B205-926C39399858}" srcOrd="1" destOrd="0" presId="urn:microsoft.com/office/officeart/2018/2/layout/IconVerticalSolidList"/>
    <dgm:cxn modelId="{069F41D2-6C13-4CE8-8C27-7FDEA58CCFF8}" type="presParOf" srcId="{988D5DEB-88FC-4DDC-90FA-259BA81F1DD5}" destId="{94A4F89C-58D2-47BE-AA36-FBF6B37E5C2F}" srcOrd="2" destOrd="0" presId="urn:microsoft.com/office/officeart/2018/2/layout/IconVerticalSolidList"/>
    <dgm:cxn modelId="{8E5585BC-0C67-41E5-84A4-A4F88F5E1F6F}" type="presParOf" srcId="{988D5DEB-88FC-4DDC-90FA-259BA81F1DD5}" destId="{D0A935D4-0C2F-4573-907F-A451FC936A58}" srcOrd="3" destOrd="0" presId="urn:microsoft.com/office/officeart/2018/2/layout/IconVerticalSolidList"/>
    <dgm:cxn modelId="{D181B0DC-C8AC-4404-BBB1-C84E332D671E}" type="presParOf" srcId="{C1481E20-8827-4FFE-B9E4-95663C9565AF}" destId="{697E7AE7-E077-48C2-834B-BFC06A349FA7}" srcOrd="3" destOrd="0" presId="urn:microsoft.com/office/officeart/2018/2/layout/IconVerticalSolidList"/>
    <dgm:cxn modelId="{81FF7D77-C3E7-4917-9291-E94CF78D2967}" type="presParOf" srcId="{C1481E20-8827-4FFE-B9E4-95663C9565AF}" destId="{999428DC-9D17-4FC0-8DAD-210224A0AA24}" srcOrd="4" destOrd="0" presId="urn:microsoft.com/office/officeart/2018/2/layout/IconVerticalSolidList"/>
    <dgm:cxn modelId="{0F6C3A59-4678-47D4-A04C-EAF107874EE9}" type="presParOf" srcId="{999428DC-9D17-4FC0-8DAD-210224A0AA24}" destId="{11377EE5-E55A-4EE6-AC75-DD5D5BABF325}" srcOrd="0" destOrd="0" presId="urn:microsoft.com/office/officeart/2018/2/layout/IconVerticalSolidList"/>
    <dgm:cxn modelId="{F5228512-CC9A-4303-8065-CED24F6834CA}" type="presParOf" srcId="{999428DC-9D17-4FC0-8DAD-210224A0AA24}" destId="{0EFEC475-0C53-4AD8-AA6F-7010896B9B73}" srcOrd="1" destOrd="0" presId="urn:microsoft.com/office/officeart/2018/2/layout/IconVerticalSolidList"/>
    <dgm:cxn modelId="{B40FC9D0-55B1-4425-B74A-B8BA4B22DD74}" type="presParOf" srcId="{999428DC-9D17-4FC0-8DAD-210224A0AA24}" destId="{E9CB03C6-9C1D-44F7-8E37-DF697DD283FD}" srcOrd="2" destOrd="0" presId="urn:microsoft.com/office/officeart/2018/2/layout/IconVerticalSolidList"/>
    <dgm:cxn modelId="{CFEEEF21-5E18-4B38-B470-78D4683D7E4A}" type="presParOf" srcId="{999428DC-9D17-4FC0-8DAD-210224A0AA24}" destId="{2F22B381-7260-4DEE-A60F-8088EA83D97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41871E-2032-41C6-A933-0E52DE28A26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2F50F0-37C2-46DF-9237-9AAB3EA3066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0" i="0" baseline="0" dirty="0"/>
            <a:t>Evidence examples of a range of academic and research skills undertaken throughout HE learning </a:t>
          </a:r>
          <a:endParaRPr lang="en-US" sz="1800" dirty="0"/>
        </a:p>
      </dgm:t>
    </dgm:pt>
    <dgm:pt modelId="{B9CC828B-9D96-4166-AF16-36C226435CBF}" type="parTrans" cxnId="{5481ABC0-FD05-4BB2-A411-217CA6B624ED}">
      <dgm:prSet/>
      <dgm:spPr/>
      <dgm:t>
        <a:bodyPr/>
        <a:lstStyle/>
        <a:p>
          <a:endParaRPr lang="en-US"/>
        </a:p>
      </dgm:t>
    </dgm:pt>
    <dgm:pt modelId="{7D22873F-F083-46E5-8973-DB630D167E2E}" type="sibTrans" cxnId="{5481ABC0-FD05-4BB2-A411-217CA6B624ED}">
      <dgm:prSet/>
      <dgm:spPr/>
      <dgm:t>
        <a:bodyPr/>
        <a:lstStyle/>
        <a:p>
          <a:endParaRPr lang="en-US"/>
        </a:p>
      </dgm:t>
    </dgm:pt>
    <dgm:pt modelId="{BA4044D2-1EEA-4359-A13F-581A6F90373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0" i="0" baseline="0" dirty="0"/>
            <a:t>Demonstrate application and analysis of the professional and academic skills, personal values and commitment to professional practice needed to work in health and/or care </a:t>
          </a:r>
          <a:endParaRPr lang="en-US" sz="2000" dirty="0"/>
        </a:p>
      </dgm:t>
    </dgm:pt>
    <dgm:pt modelId="{6A1478B7-77B3-4BC9-874C-5EAF1F8B7664}" type="parTrans" cxnId="{CBABB38F-E76C-4E51-9EDF-F62B5065DF40}">
      <dgm:prSet/>
      <dgm:spPr/>
      <dgm:t>
        <a:bodyPr/>
        <a:lstStyle/>
        <a:p>
          <a:endParaRPr lang="en-US"/>
        </a:p>
      </dgm:t>
    </dgm:pt>
    <dgm:pt modelId="{D707BB07-FB8F-480E-B571-7A6E08150DED}" type="sibTrans" cxnId="{CBABB38F-E76C-4E51-9EDF-F62B5065DF40}">
      <dgm:prSet/>
      <dgm:spPr/>
      <dgm:t>
        <a:bodyPr/>
        <a:lstStyle/>
        <a:p>
          <a:endParaRPr lang="en-US"/>
        </a:p>
      </dgm:t>
    </dgm:pt>
    <dgm:pt modelId="{BA91F417-A783-443C-93F2-A190A584B9BD}" type="pres">
      <dgm:prSet presAssocID="{0C41871E-2032-41C6-A933-0E52DE28A266}" presName="root" presStyleCnt="0">
        <dgm:presLayoutVars>
          <dgm:dir/>
          <dgm:resizeHandles val="exact"/>
        </dgm:presLayoutVars>
      </dgm:prSet>
      <dgm:spPr/>
    </dgm:pt>
    <dgm:pt modelId="{37473757-2E96-446C-BCE1-E678A3FBB531}" type="pres">
      <dgm:prSet presAssocID="{E12F50F0-37C2-46DF-9237-9AAB3EA30663}" presName="compNode" presStyleCnt="0"/>
      <dgm:spPr/>
    </dgm:pt>
    <dgm:pt modelId="{860DDFA0-402C-4C9A-838A-687F439310F3}" type="pres">
      <dgm:prSet presAssocID="{E12F50F0-37C2-46DF-9237-9AAB3EA30663}" presName="bgRect" presStyleLbl="bgShp" presStyleIdx="0" presStyleCnt="2" custScaleY="157368" custLinFactNeighborX="-1571"/>
      <dgm:spPr/>
    </dgm:pt>
    <dgm:pt modelId="{94BC0BA6-F4FA-4604-A14D-974BB554D65C}" type="pres">
      <dgm:prSet presAssocID="{E12F50F0-37C2-46DF-9237-9AAB3EA30663}" presName="iconRect" presStyleLbl="node1" presStyleIdx="0" presStyleCnt="2" custLinFactNeighborX="-37202" custLinFactNeighborY="61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298AF59-37EB-4BC0-9C32-68DE78A6FBD1}" type="pres">
      <dgm:prSet presAssocID="{E12F50F0-37C2-46DF-9237-9AAB3EA30663}" presName="spaceRect" presStyleCnt="0"/>
      <dgm:spPr/>
    </dgm:pt>
    <dgm:pt modelId="{AF49626C-7AEB-44F3-BE91-EB2C915D1F60}" type="pres">
      <dgm:prSet presAssocID="{E12F50F0-37C2-46DF-9237-9AAB3EA30663}" presName="parTx" presStyleLbl="revTx" presStyleIdx="0" presStyleCnt="2" custScaleX="126745" custScaleY="100098" custLinFactNeighborX="-2936" custLinFactNeighborY="-24289">
        <dgm:presLayoutVars>
          <dgm:chMax val="0"/>
          <dgm:chPref val="0"/>
        </dgm:presLayoutVars>
      </dgm:prSet>
      <dgm:spPr/>
    </dgm:pt>
    <dgm:pt modelId="{2B077C75-6503-4A3B-80CE-2E44D7B2FC21}" type="pres">
      <dgm:prSet presAssocID="{7D22873F-F083-46E5-8973-DB630D167E2E}" presName="sibTrans" presStyleCnt="0"/>
      <dgm:spPr/>
    </dgm:pt>
    <dgm:pt modelId="{1BEBEA08-8569-4719-B0D3-4D020ABF53DC}" type="pres">
      <dgm:prSet presAssocID="{BA4044D2-1EEA-4359-A13F-581A6F90373A}" presName="compNode" presStyleCnt="0"/>
      <dgm:spPr/>
    </dgm:pt>
    <dgm:pt modelId="{F27D8B67-65CF-464A-846F-5F3B13C8E4DB}" type="pres">
      <dgm:prSet presAssocID="{BA4044D2-1EEA-4359-A13F-581A6F90373A}" presName="bgRect" presStyleLbl="bgShp" presStyleIdx="1" presStyleCnt="2" custScaleY="172362" custLinFactNeighborX="-375" custLinFactNeighborY="-2902"/>
      <dgm:spPr/>
    </dgm:pt>
    <dgm:pt modelId="{565B896B-AE00-4DDC-8DD1-A96C140A8384}" type="pres">
      <dgm:prSet presAssocID="{BA4044D2-1EEA-4359-A13F-581A6F90373A}" presName="iconRect" presStyleLbl="node1" presStyleIdx="1" presStyleCnt="2" custLinFactNeighborX="-39641" custLinFactNeighborY="-61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299DFE9-3514-4A52-AF22-DE4D111BA747}" type="pres">
      <dgm:prSet presAssocID="{BA4044D2-1EEA-4359-A13F-581A6F90373A}" presName="spaceRect" presStyleCnt="0"/>
      <dgm:spPr/>
    </dgm:pt>
    <dgm:pt modelId="{8CCA3BF9-4C9B-4226-81E4-FDA9AFB40ED2}" type="pres">
      <dgm:prSet presAssocID="{BA4044D2-1EEA-4359-A13F-581A6F90373A}" presName="parTx" presStyleLbl="revTx" presStyleIdx="1" presStyleCnt="2" custScaleX="115033" custScaleY="101752" custLinFactNeighborX="-6715" custLinFactNeighborY="-23376">
        <dgm:presLayoutVars>
          <dgm:chMax val="0"/>
          <dgm:chPref val="0"/>
        </dgm:presLayoutVars>
      </dgm:prSet>
      <dgm:spPr/>
    </dgm:pt>
  </dgm:ptLst>
  <dgm:cxnLst>
    <dgm:cxn modelId="{C3B46D3D-6606-4D36-ACC1-C8E4B664597F}" type="presOf" srcId="{0C41871E-2032-41C6-A933-0E52DE28A266}" destId="{BA91F417-A783-443C-93F2-A190A584B9BD}" srcOrd="0" destOrd="0" presId="urn:microsoft.com/office/officeart/2018/2/layout/IconVerticalSolidList"/>
    <dgm:cxn modelId="{CBABB38F-E76C-4E51-9EDF-F62B5065DF40}" srcId="{0C41871E-2032-41C6-A933-0E52DE28A266}" destId="{BA4044D2-1EEA-4359-A13F-581A6F90373A}" srcOrd="1" destOrd="0" parTransId="{6A1478B7-77B3-4BC9-874C-5EAF1F8B7664}" sibTransId="{D707BB07-FB8F-480E-B571-7A6E08150DED}"/>
    <dgm:cxn modelId="{5481ABC0-FD05-4BB2-A411-217CA6B624ED}" srcId="{0C41871E-2032-41C6-A933-0E52DE28A266}" destId="{E12F50F0-37C2-46DF-9237-9AAB3EA30663}" srcOrd="0" destOrd="0" parTransId="{B9CC828B-9D96-4166-AF16-36C226435CBF}" sibTransId="{7D22873F-F083-46E5-8973-DB630D167E2E}"/>
    <dgm:cxn modelId="{07CEAEC3-739C-4ADE-8F76-E257479EAC55}" type="presOf" srcId="{E12F50F0-37C2-46DF-9237-9AAB3EA30663}" destId="{AF49626C-7AEB-44F3-BE91-EB2C915D1F60}" srcOrd="0" destOrd="0" presId="urn:microsoft.com/office/officeart/2018/2/layout/IconVerticalSolidList"/>
    <dgm:cxn modelId="{0AE151DE-4718-43A7-AB51-78ABA417C1D6}" type="presOf" srcId="{BA4044D2-1EEA-4359-A13F-581A6F90373A}" destId="{8CCA3BF9-4C9B-4226-81E4-FDA9AFB40ED2}" srcOrd="0" destOrd="0" presId="urn:microsoft.com/office/officeart/2018/2/layout/IconVerticalSolidList"/>
    <dgm:cxn modelId="{8D648E5C-D83B-449A-8CDE-643667CF5A0B}" type="presParOf" srcId="{BA91F417-A783-443C-93F2-A190A584B9BD}" destId="{37473757-2E96-446C-BCE1-E678A3FBB531}" srcOrd="0" destOrd="0" presId="urn:microsoft.com/office/officeart/2018/2/layout/IconVerticalSolidList"/>
    <dgm:cxn modelId="{E485F144-8CEB-45DA-B18A-405C95F3EF3F}" type="presParOf" srcId="{37473757-2E96-446C-BCE1-E678A3FBB531}" destId="{860DDFA0-402C-4C9A-838A-687F439310F3}" srcOrd="0" destOrd="0" presId="urn:microsoft.com/office/officeart/2018/2/layout/IconVerticalSolidList"/>
    <dgm:cxn modelId="{0547E5B2-AD03-413C-8F96-0B406F74D6EF}" type="presParOf" srcId="{37473757-2E96-446C-BCE1-E678A3FBB531}" destId="{94BC0BA6-F4FA-4604-A14D-974BB554D65C}" srcOrd="1" destOrd="0" presId="urn:microsoft.com/office/officeart/2018/2/layout/IconVerticalSolidList"/>
    <dgm:cxn modelId="{7B38EFE0-843E-4A8A-9B30-80B10FC07137}" type="presParOf" srcId="{37473757-2E96-446C-BCE1-E678A3FBB531}" destId="{5298AF59-37EB-4BC0-9C32-68DE78A6FBD1}" srcOrd="2" destOrd="0" presId="urn:microsoft.com/office/officeart/2018/2/layout/IconVerticalSolidList"/>
    <dgm:cxn modelId="{FFE419C3-9A08-439A-9C41-B7DD7587E0F4}" type="presParOf" srcId="{37473757-2E96-446C-BCE1-E678A3FBB531}" destId="{AF49626C-7AEB-44F3-BE91-EB2C915D1F60}" srcOrd="3" destOrd="0" presId="urn:microsoft.com/office/officeart/2018/2/layout/IconVerticalSolidList"/>
    <dgm:cxn modelId="{CF29BCEE-06DA-4669-80AA-3DD57C0A0D58}" type="presParOf" srcId="{BA91F417-A783-443C-93F2-A190A584B9BD}" destId="{2B077C75-6503-4A3B-80CE-2E44D7B2FC21}" srcOrd="1" destOrd="0" presId="urn:microsoft.com/office/officeart/2018/2/layout/IconVerticalSolidList"/>
    <dgm:cxn modelId="{3EE85591-8A6B-4F77-B035-0D5170D62F9A}" type="presParOf" srcId="{BA91F417-A783-443C-93F2-A190A584B9BD}" destId="{1BEBEA08-8569-4719-B0D3-4D020ABF53DC}" srcOrd="2" destOrd="0" presId="urn:microsoft.com/office/officeart/2018/2/layout/IconVerticalSolidList"/>
    <dgm:cxn modelId="{350F875F-64A1-43EE-9EFC-2C054AD0AAD6}" type="presParOf" srcId="{1BEBEA08-8569-4719-B0D3-4D020ABF53DC}" destId="{F27D8B67-65CF-464A-846F-5F3B13C8E4DB}" srcOrd="0" destOrd="0" presId="urn:microsoft.com/office/officeart/2018/2/layout/IconVerticalSolidList"/>
    <dgm:cxn modelId="{5D2784B8-260D-4948-8E62-2BC068F621D5}" type="presParOf" srcId="{1BEBEA08-8569-4719-B0D3-4D020ABF53DC}" destId="{565B896B-AE00-4DDC-8DD1-A96C140A8384}" srcOrd="1" destOrd="0" presId="urn:microsoft.com/office/officeart/2018/2/layout/IconVerticalSolidList"/>
    <dgm:cxn modelId="{1B2A7A3F-B966-48B5-AA20-30E03C10312A}" type="presParOf" srcId="{1BEBEA08-8569-4719-B0D3-4D020ABF53DC}" destId="{2299DFE9-3514-4A52-AF22-DE4D111BA747}" srcOrd="2" destOrd="0" presId="urn:microsoft.com/office/officeart/2018/2/layout/IconVerticalSolidList"/>
    <dgm:cxn modelId="{4188A764-3358-460A-818E-09F2460E9BEF}" type="presParOf" srcId="{1BEBEA08-8569-4719-B0D3-4D020ABF53DC}" destId="{8CCA3BF9-4C9B-4226-81E4-FDA9AFB40E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3D53A2-3F11-4D62-BB9B-1D92A9C7B8B8}">
      <dsp:nvSpPr>
        <dsp:cNvPr id="0" name=""/>
        <dsp:cNvSpPr/>
      </dsp:nvSpPr>
      <dsp:spPr>
        <a:xfrm>
          <a:off x="0" y="531"/>
          <a:ext cx="539336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DDE972-6CA7-49BE-9E56-C023BE071E46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F4C70-7224-44F0-B4AB-EBAF3D0F7EC7}">
      <dsp:nvSpPr>
        <dsp:cNvPr id="0" name=""/>
        <dsp:cNvSpPr/>
      </dsp:nvSpPr>
      <dsp:spPr>
        <a:xfrm>
          <a:off x="1435590" y="531"/>
          <a:ext cx="395777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Identify and use relevant understanding, methods and skills to address problems that are well-defined but complex and non-routine. </a:t>
          </a:r>
        </a:p>
      </dsp:txBody>
      <dsp:txXfrm>
        <a:off x="1435590" y="531"/>
        <a:ext cx="3957770" cy="1242935"/>
      </dsp:txXfrm>
    </dsp:sp>
    <dsp:sp modelId="{F71C0BC8-5B5A-41BA-8E66-1523F28085EC}">
      <dsp:nvSpPr>
        <dsp:cNvPr id="0" name=""/>
        <dsp:cNvSpPr/>
      </dsp:nvSpPr>
      <dsp:spPr>
        <a:xfrm>
          <a:off x="0" y="1554201"/>
          <a:ext cx="539336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DC567-EA35-464A-B205-926C3939985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A935D4-0C2F-4573-907F-A451FC936A58}">
      <dsp:nvSpPr>
        <dsp:cNvPr id="0" name=""/>
        <dsp:cNvSpPr/>
      </dsp:nvSpPr>
      <dsp:spPr>
        <a:xfrm>
          <a:off x="1435590" y="1554201"/>
          <a:ext cx="395777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Take responsibility for overall courses of action as well as exercising autonomy and judgement within broad parameters. </a:t>
          </a:r>
        </a:p>
      </dsp:txBody>
      <dsp:txXfrm>
        <a:off x="1435590" y="1554201"/>
        <a:ext cx="3957770" cy="1242935"/>
      </dsp:txXfrm>
    </dsp:sp>
    <dsp:sp modelId="{11377EE5-E55A-4EE6-AC75-DD5D5BABF325}">
      <dsp:nvSpPr>
        <dsp:cNvPr id="0" name=""/>
        <dsp:cNvSpPr/>
      </dsp:nvSpPr>
      <dsp:spPr>
        <a:xfrm>
          <a:off x="0" y="3107870"/>
          <a:ext cx="5393361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FEC475-0C53-4AD8-AA6F-7010896B9B7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2B381-7260-4DEE-A60F-8088EA83D975}">
      <dsp:nvSpPr>
        <dsp:cNvPr id="0" name=""/>
        <dsp:cNvSpPr/>
      </dsp:nvSpPr>
      <dsp:spPr>
        <a:xfrm>
          <a:off x="1435590" y="3107870"/>
          <a:ext cx="3957770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Reflect understanding of different perspectives or approaches within an area of study or work. </a:t>
          </a:r>
        </a:p>
      </dsp:txBody>
      <dsp:txXfrm>
        <a:off x="1435590" y="3107870"/>
        <a:ext cx="3957770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0DDFA0-402C-4C9A-838A-687F439310F3}">
      <dsp:nvSpPr>
        <dsp:cNvPr id="0" name=""/>
        <dsp:cNvSpPr/>
      </dsp:nvSpPr>
      <dsp:spPr>
        <a:xfrm>
          <a:off x="-150365" y="14855"/>
          <a:ext cx="5832962" cy="148457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BC0BA6-F4FA-4604-A14D-974BB554D65C}">
      <dsp:nvSpPr>
        <dsp:cNvPr id="0" name=""/>
        <dsp:cNvSpPr/>
      </dsp:nvSpPr>
      <dsp:spPr>
        <a:xfrm>
          <a:off x="7500" y="315441"/>
          <a:ext cx="897820" cy="8943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9626C-7AEB-44F3-BE91-EB2C915D1F60}">
      <dsp:nvSpPr>
        <dsp:cNvPr id="0" name=""/>
        <dsp:cNvSpPr/>
      </dsp:nvSpPr>
      <dsp:spPr>
        <a:xfrm>
          <a:off x="1119537" y="0"/>
          <a:ext cx="4753672" cy="16626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790" tIns="175790" rIns="175790" bIns="17579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 dirty="0"/>
            <a:t>Evidence examples of a range of academic and research skills undertaken throughout HE learning </a:t>
          </a:r>
          <a:endParaRPr lang="en-US" sz="1800" kern="1200" dirty="0"/>
        </a:p>
      </dsp:txBody>
      <dsp:txXfrm>
        <a:off x="1119537" y="0"/>
        <a:ext cx="4753672" cy="1662636"/>
      </dsp:txXfrm>
    </dsp:sp>
    <dsp:sp modelId="{F27D8B67-65CF-464A-846F-5F3B13C8E4DB}">
      <dsp:nvSpPr>
        <dsp:cNvPr id="0" name=""/>
        <dsp:cNvSpPr/>
      </dsp:nvSpPr>
      <dsp:spPr>
        <a:xfrm>
          <a:off x="-150365" y="2185661"/>
          <a:ext cx="5832962" cy="16260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5B896B-AE00-4DDC-8DD1-A96C140A8384}">
      <dsp:nvSpPr>
        <dsp:cNvPr id="0" name=""/>
        <dsp:cNvSpPr/>
      </dsp:nvSpPr>
      <dsp:spPr>
        <a:xfrm>
          <a:off x="0" y="2573438"/>
          <a:ext cx="897820" cy="8943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CA3BF9-4C9B-4226-81E4-FDA9AFB40ED2}">
      <dsp:nvSpPr>
        <dsp:cNvPr id="0" name=""/>
        <dsp:cNvSpPr/>
      </dsp:nvSpPr>
      <dsp:spPr>
        <a:xfrm>
          <a:off x="1197437" y="2151138"/>
          <a:ext cx="4314404" cy="16917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962" tIns="175962" rIns="175962" bIns="175962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Demonstrate application and analysis of the professional and academic skills, personal values and commitment to professional practice needed to work in health and/or care </a:t>
          </a:r>
          <a:endParaRPr lang="en-US" sz="2000" kern="1200" dirty="0"/>
        </a:p>
      </dsp:txBody>
      <dsp:txXfrm>
        <a:off x="1197437" y="2151138"/>
        <a:ext cx="4314404" cy="16917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2FFE7C-848B-43E2-ACB8-F33DED107A92}" type="datetimeFigureOut">
              <a:rPr lang="en-GB" smtClean="0"/>
              <a:t>08/02/2024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328B4A-4482-4B54-8122-4C1FD01D43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8552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0328B4A-4482-4B54-8122-4C1FD01D43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3704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5326762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1EB1BADF-DC00-C01E-3940-34895FAECA4E}"/>
              </a:ext>
            </a:extLst>
          </p:cNvPr>
          <p:cNvSpPr/>
          <p:nvPr userDrawn="1"/>
        </p:nvSpPr>
        <p:spPr>
          <a:xfrm>
            <a:off x="0" y="5465617"/>
            <a:ext cx="12192000" cy="139238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5568528" y="5465617"/>
            <a:ext cx="3143250" cy="139238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8D6E853-5755-43E7-0F38-35122536263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2833341" y="5893561"/>
            <a:ext cx="2895851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644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50B78-B2A2-C7DC-1FEA-98CBE016B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CB636-F5F4-38A3-6781-6C5D4FCEC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24000"/>
            <a:ext cx="5008418" cy="4652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80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4DDAA81C-8784-A69A-F521-07180D074D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465413"/>
            <a:ext cx="10441225" cy="5810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339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5715000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12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0"/>
            <a:ext cx="5382366" cy="685800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7E50929-56B0-E11C-E0BD-8D170E743EA0}"/>
              </a:ext>
            </a:extLst>
          </p:cNvPr>
          <p:cNvSpPr/>
          <p:nvPr userDrawn="1"/>
        </p:nvSpPr>
        <p:spPr>
          <a:xfrm>
            <a:off x="290199" y="351272"/>
            <a:ext cx="4769115" cy="618807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1870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0C2D85-C4BA-FACE-DEC8-8477FBC9EA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739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0C2D85-C4BA-FACE-DEC8-8477FBC9EA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7271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215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81125-B316-8C3C-6899-D27C07B29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583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5999"/>
          </a:xfrm>
        </p:spPr>
        <p:txBody>
          <a:bodyPr anchor="t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CCB67804-0B47-CC2D-E43C-3C9DCEAB6B30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187DAA7-7F6F-61EB-0CAE-949F16F8DB9A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27C93D5-5CA0-7D36-9752-DC22FAB34836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38D0342-6EEE-4C40-2A71-5A113B4DC203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7999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5D61B-8FAA-B321-FF9A-FE3A7EA70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991DFD-94E4-1CBD-A486-A1C530D2029D}"/>
              </a:ext>
            </a:extLst>
          </p:cNvPr>
          <p:cNvSpPr/>
          <p:nvPr userDrawn="1"/>
        </p:nvSpPr>
        <p:spPr>
          <a:xfrm>
            <a:off x="304800" y="351272"/>
            <a:ext cx="4003964" cy="61880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B1FE36-9C77-46F7-B90F-3F4A8C12EE4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615884"/>
            <a:ext cx="6587836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4684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1306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F96D-3C23-0DF4-8896-DBB360B95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endParaRPr lang="en-GB"/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8E5953A-EA37-0BED-CD78-480623BC02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07444" y="1599459"/>
            <a:ext cx="6546355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2DF573-19F1-5457-EAE0-5B62EA28C8E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68297" y="1008851"/>
            <a:ext cx="4144915" cy="470888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1929323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-34636" y="0"/>
            <a:ext cx="5382366" cy="6816934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6279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46630" y="351272"/>
            <a:ext cx="5807170" cy="869753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Today’s session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546630" y="1505749"/>
            <a:ext cx="5807170" cy="49089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0" y="-1"/>
            <a:ext cx="4467966" cy="685799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868658-1B0E-0157-A369-4F7066ED7BBF}"/>
              </a:ext>
            </a:extLst>
          </p:cNvPr>
          <p:cNvGrpSpPr/>
          <p:nvPr userDrawn="1"/>
        </p:nvGrpSpPr>
        <p:grpSpPr>
          <a:xfrm>
            <a:off x="5546628" y="1219475"/>
            <a:ext cx="5807171" cy="62070"/>
            <a:chOff x="838200" y="1219475"/>
            <a:chExt cx="10515600" cy="52726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E04228B-08E2-419A-9022-85C9BCFA3C0B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EFC070B-5EEB-B36B-7ADF-7289E4182EA8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8E561457-FE66-08D5-8B0D-C11EF0EAFD7F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2F463C0-A99F-2DA6-2F77-6253A82DD52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08435" y="351272"/>
            <a:ext cx="3651096" cy="606338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23434051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28234" y="412027"/>
            <a:ext cx="6411751" cy="60339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FBD96F8-8CA3-BF02-C332-EDDB8947795A}"/>
              </a:ext>
            </a:extLst>
          </p:cNvPr>
          <p:cNvSpPr/>
          <p:nvPr userDrawn="1"/>
        </p:nvSpPr>
        <p:spPr>
          <a:xfrm>
            <a:off x="7724034" y="0"/>
            <a:ext cx="4467966" cy="6857999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2E55F1-844D-F464-C948-A55AB0FC1562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/>
          <a:srcRect l="14590" t="2546" r="13526" b="7757"/>
          <a:stretch/>
        </p:blipFill>
        <p:spPr>
          <a:xfrm>
            <a:off x="8252186" y="635151"/>
            <a:ext cx="3520714" cy="521262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3277092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070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6E96-B654-2F3D-607D-AC941EA4F5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5BC4F49-1685-1C55-F56B-DE8122BEB1E9}"/>
              </a:ext>
            </a:extLst>
          </p:cNvPr>
          <p:cNvSpPr/>
          <p:nvPr userDrawn="1"/>
        </p:nvSpPr>
        <p:spPr>
          <a:xfrm>
            <a:off x="0" y="0"/>
            <a:ext cx="4655127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88A8F8-B4BE-F511-EC3E-F3F69201398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65962" y="1555656"/>
            <a:ext cx="6587836" cy="5080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F00F78-CE05-9C24-4E41-011BE3931F5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11148" y="351272"/>
            <a:ext cx="3793997" cy="611523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2740735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>
            <a:extLst>
              <a:ext uri="{FF2B5EF4-FFF2-40B4-BE49-F238E27FC236}">
                <a16:creationId xmlns:a16="http://schemas.microsoft.com/office/drawing/2014/main" id="{C00B0E74-2906-5B95-903D-9797F83D33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t">
            <a:normAutofit/>
          </a:bodyPr>
          <a:lstStyle>
            <a:lvl1pPr algn="ctr">
              <a:defRPr sz="40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4F51EB-D708-ECB6-1F14-01D1F0212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FC971A-C8CF-F5B0-E232-D8E20154EB7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524375" y="5374264"/>
            <a:ext cx="3143250" cy="1457325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83E09862-20B9-0EE7-75A4-62D667331962}"/>
              </a:ext>
            </a:extLst>
          </p:cNvPr>
          <p:cNvGrpSpPr/>
          <p:nvPr userDrawn="1"/>
        </p:nvGrpSpPr>
        <p:grpSpPr>
          <a:xfrm>
            <a:off x="0" y="3415531"/>
            <a:ext cx="12192000" cy="72401"/>
            <a:chOff x="838200" y="1219475"/>
            <a:chExt cx="10515600" cy="52726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45D58D7-FEB5-CDE4-8CC2-7C45E57368E6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 w="31750"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3B49302F-7824-9C05-224A-A13E7F7BBC3E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 w="31750"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E241673-B686-1853-0153-D0A0F2C5B6A9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761819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87378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7067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0DF99-080D-1E1F-123A-91FD8A854D7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351272"/>
            <a:ext cx="6340114" cy="913557"/>
          </a:xfrm>
        </p:spPr>
        <p:txBody>
          <a:bodyPr/>
          <a:lstStyle>
            <a:lvl1pPr>
              <a:defRPr b="1"/>
            </a:lvl1pPr>
          </a:lstStyle>
          <a:p>
            <a:r>
              <a:rPr lang="en-US"/>
              <a:t>Learning objectives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C7469B-07EC-F10B-474E-24DFB4788DF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495425"/>
            <a:ext cx="6340114" cy="47806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798786-524E-7727-AE80-97279622C97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616351" y="351271"/>
            <a:ext cx="4254424" cy="617546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1711950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4.xml"/><Relationship Id="rId10" Type="http://schemas.openxmlformats.org/officeDocument/2006/relationships/theme" Target="../theme/theme6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5989685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5989685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838200" y="1215550"/>
            <a:ext cx="5995160" cy="59466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98DBDAD2-2C20-94D6-91CB-736E114BFE93}"/>
              </a:ext>
            </a:extLst>
          </p:cNvPr>
          <p:cNvSpPr/>
          <p:nvPr userDrawn="1"/>
        </p:nvSpPr>
        <p:spPr>
          <a:xfrm>
            <a:off x="7167363" y="0"/>
            <a:ext cx="5024637" cy="6875795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496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5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10515600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10515600" cy="9400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515600" cy="923744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57160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10515600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10515600" cy="94009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515600" cy="923744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65631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5257800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5257800" cy="69322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5257800" cy="923744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566340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23EA20-2061-63A2-5B87-7187F5CC6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484142"/>
            <a:ext cx="10494818" cy="46928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B369D-4B92-0705-39F2-336E2613810C}"/>
              </a:ext>
            </a:extLst>
          </p:cNvPr>
          <p:cNvSpPr/>
          <p:nvPr userDrawn="1"/>
        </p:nvSpPr>
        <p:spPr>
          <a:xfrm>
            <a:off x="0" y="6562577"/>
            <a:ext cx="10781211" cy="295423"/>
          </a:xfrm>
          <a:prstGeom prst="rect">
            <a:avLst/>
          </a:prstGeom>
          <a:gradFill flip="none" rotWithShape="1">
            <a:gsLst>
              <a:gs pos="32000">
                <a:schemeClr val="tx1"/>
              </a:gs>
              <a:gs pos="100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lang="en-GB" sz="1200">
                <a:latin typeface="Arial Nova" panose="020B0504020202020204" pitchFamily="34" charset="0"/>
              </a:rPr>
              <a:t>  Digital Health &amp; Care</a:t>
            </a:r>
          </a:p>
        </p:txBody>
      </p:sp>
      <p:pic>
        <p:nvPicPr>
          <p:cNvPr id="8" name="Picture 2" descr="TSD_corp_logo2013_0">
            <a:extLst>
              <a:ext uri="{FF2B5EF4-FFF2-40B4-BE49-F238E27FC236}">
                <a16:creationId xmlns:a16="http://schemas.microsoft.com/office/drawing/2014/main" id="{C44CC57D-8601-7E5B-31FA-1F9CF8E039FB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4917" y="6562577"/>
            <a:ext cx="930813" cy="295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F7E3D2-ABA2-C882-7BA7-743B238F6CF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838200" y="1235388"/>
            <a:ext cx="10515600" cy="138644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A77C086A-2B8E-D7F5-8C89-7BEA8014B966}"/>
              </a:ext>
            </a:extLst>
          </p:cNvPr>
          <p:cNvSpPr txBox="1">
            <a:spLocks/>
          </p:cNvSpPr>
          <p:nvPr userDrawn="1"/>
        </p:nvSpPr>
        <p:spPr>
          <a:xfrm>
            <a:off x="838200" y="351272"/>
            <a:ext cx="10494818" cy="953438"/>
          </a:xfrm>
          <a:prstGeom prst="rect">
            <a:avLst/>
          </a:prstGeom>
        </p:spPr>
        <p:txBody>
          <a:bodyPr anchor="ctr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>
                <a:latin typeface="+mn-lt"/>
              </a:rPr>
              <a:t>Click to edit Master title style</a:t>
            </a:r>
            <a:endParaRPr lang="en-GB" sz="3600" b="1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82832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5962" y="351272"/>
            <a:ext cx="6587837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765962" y="1524000"/>
            <a:ext cx="6587837" cy="49827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2A2DC75-65A5-4504-4733-9870B9C2F18F}"/>
              </a:ext>
            </a:extLst>
          </p:cNvPr>
          <p:cNvGrpSpPr/>
          <p:nvPr userDrawn="1"/>
        </p:nvGrpSpPr>
        <p:grpSpPr>
          <a:xfrm>
            <a:off x="4765964" y="1219474"/>
            <a:ext cx="6587836" cy="55541"/>
            <a:chOff x="838200" y="1219475"/>
            <a:chExt cx="10515600" cy="52726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B94F4D73-63E5-21A2-3443-5C6F0F592394}"/>
                </a:ext>
              </a:extLst>
            </p:cNvPr>
            <p:cNvCxnSpPr/>
            <p:nvPr userDrawn="1"/>
          </p:nvCxnSpPr>
          <p:spPr>
            <a:xfrm>
              <a:off x="838200" y="1237673"/>
              <a:ext cx="10515600" cy="0"/>
            </a:xfrm>
            <a:prstGeom prst="line">
              <a:avLst/>
            </a:prstGeom>
            <a:ln>
              <a:solidFill>
                <a:schemeClr val="accent4">
                  <a:lumMod val="60000"/>
                  <a:lumOff val="40000"/>
                </a:schemeClr>
              </a:solidFill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8C15095-3D64-DF5E-59FC-CFA2F3FE1707}"/>
                </a:ext>
              </a:extLst>
            </p:cNvPr>
            <p:cNvCxnSpPr/>
            <p:nvPr userDrawn="1"/>
          </p:nvCxnSpPr>
          <p:spPr>
            <a:xfrm>
              <a:off x="838200" y="1272201"/>
              <a:ext cx="10515600" cy="0"/>
            </a:xfrm>
            <a:prstGeom prst="line">
              <a:avLst/>
            </a:prstGeom>
            <a:ln>
              <a:solidFill>
                <a:srgbClr val="2CC9E8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69AA809-5FB7-4D2E-0EE0-D8516397FEC1}"/>
                </a:ext>
              </a:extLst>
            </p:cNvPr>
            <p:cNvCxnSpPr/>
            <p:nvPr userDrawn="1"/>
          </p:nvCxnSpPr>
          <p:spPr>
            <a:xfrm>
              <a:off x="838200" y="1219475"/>
              <a:ext cx="1051560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sp>
        <p:nvSpPr>
          <p:cNvPr id="5" name="Rectangle 4">
            <a:extLst>
              <a:ext uri="{FF2B5EF4-FFF2-40B4-BE49-F238E27FC236}">
                <a16:creationId xmlns:a16="http://schemas.microsoft.com/office/drawing/2014/main" id="{97312A0C-AD68-B861-C72A-129146B43827}"/>
              </a:ext>
            </a:extLst>
          </p:cNvPr>
          <p:cNvSpPr/>
          <p:nvPr userDrawn="1"/>
        </p:nvSpPr>
        <p:spPr>
          <a:xfrm>
            <a:off x="0" y="0"/>
            <a:ext cx="4641273" cy="6858000"/>
          </a:xfrm>
          <a:prstGeom prst="rect">
            <a:avLst/>
          </a:prstGeom>
          <a:solidFill>
            <a:srgbClr val="FFEFC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074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3" r:id="rId2"/>
    <p:sldLayoutId id="2147483685" r:id="rId3"/>
    <p:sldLayoutId id="2147483698" r:id="rId4"/>
    <p:sldLayoutId id="2147483686" r:id="rId5"/>
    <p:sldLayoutId id="2147483696" r:id="rId6"/>
    <p:sldLayoutId id="2147483699" r:id="rId7"/>
    <p:sldLayoutId id="2147483688" r:id="rId8"/>
    <p:sldLayoutId id="2147483697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11E5F3C-E444-7B80-EBAB-D86B6378E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272"/>
            <a:ext cx="6387379" cy="923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A94B-40B9-2717-5693-36D4B836D9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24000"/>
            <a:ext cx="6310313" cy="4652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94F4D73-63E5-21A2-3443-5C6F0F592394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13153"/>
            <a:ext cx="6387379" cy="24520"/>
          </a:xfrm>
          <a:prstGeom prst="line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C15095-3D64-DF5E-59FC-CFA2F3FE1707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237673"/>
            <a:ext cx="6387379" cy="34528"/>
          </a:xfrm>
          <a:prstGeom prst="line">
            <a:avLst/>
          </a:prstGeom>
          <a:ln>
            <a:solidFill>
              <a:srgbClr val="2CC9E8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69AA809-5FB7-4D2E-0EE0-D8516397FEC1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200" y="1184947"/>
            <a:ext cx="6387379" cy="245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659709E2-8E2C-A41E-CFEA-BCCF26D41864}"/>
              </a:ext>
            </a:extLst>
          </p:cNvPr>
          <p:cNvSpPr/>
          <p:nvPr userDrawn="1"/>
        </p:nvSpPr>
        <p:spPr>
          <a:xfrm>
            <a:off x="7294418" y="0"/>
            <a:ext cx="4897582" cy="688252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829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74" r:id="rId2"/>
    <p:sldLayoutId id="214748367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2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0.sv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70269-8B5B-4CD4-10B3-3B3A100381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Personal and Academic Development</a:t>
            </a: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(PAD)</a:t>
            </a:r>
            <a:br>
              <a:rPr lang="en-GB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BMNS4009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A28A403-9AB9-5686-1E40-DCFE639897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791832"/>
          </a:xfrm>
        </p:spPr>
        <p:txBody>
          <a:bodyPr>
            <a:normAutofit/>
          </a:bodyPr>
          <a:lstStyle/>
          <a:p>
            <a:r>
              <a:rPr lang="en-GB"/>
              <a:t>With Natalie Davies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030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D66EE-68A0-BCC0-29FC-3C223BB5F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PAD BMNS4009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A8A28-B503-7144-4E63-1E175D906169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3600" dirty="0">
                <a:ea typeface="Calibri" panose="020F0502020204030204"/>
                <a:cs typeface="Calibri"/>
              </a:rPr>
              <a:t>Nursing Studies and Health</a:t>
            </a:r>
            <a:endParaRPr lang="en-US" dirty="0"/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endParaRPr lang="en-GB" sz="2400" dirty="0">
              <a:ea typeface="Calibri" panose="020F0502020204030204"/>
              <a:cs typeface="Calibri"/>
            </a:endParaRP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ea typeface="Calibri" panose="020F0502020204030204"/>
                <a:cs typeface="Calibri"/>
              </a:rPr>
              <a:t>Friday’s 9 – 1 Swansea Campus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BE2C3DD-DDB3-A1B5-2C95-D0DCBCD04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846AD9-BB60-9594-ED3D-112A6404439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>
                <a:ea typeface="Calibri"/>
                <a:cs typeface="Calibri"/>
              </a:rPr>
              <a:t>Introductions</a:t>
            </a:r>
            <a:endParaRPr lang="en-US" sz="2400">
              <a:ea typeface="Calibri"/>
              <a:cs typeface="Calibri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>
                <a:ea typeface="Calibri"/>
                <a:cs typeface="Calibri"/>
              </a:rPr>
              <a:t>Module Information</a:t>
            </a:r>
            <a:endParaRPr lang="en-US" sz="2400">
              <a:ea typeface="Calibri"/>
              <a:cs typeface="Calibri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>
                <a:ea typeface="Calibri"/>
                <a:cs typeface="Calibri"/>
              </a:rPr>
              <a:t>Assignments</a:t>
            </a:r>
            <a:endParaRPr lang="en-US" sz="2400">
              <a:ea typeface="Calibri"/>
              <a:cs typeface="Calibri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>
                <a:ea typeface="Calibri"/>
                <a:cs typeface="Calibri"/>
              </a:rPr>
              <a:t>Homework – Written Task</a:t>
            </a:r>
            <a:endParaRPr lang="en-US" sz="2400">
              <a:ea typeface="Calibri"/>
              <a:cs typeface="Calibri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>
                <a:ea typeface="Calibri"/>
                <a:cs typeface="Calibri"/>
              </a:rPr>
              <a:t>Q &amp; A</a:t>
            </a:r>
          </a:p>
          <a:p>
            <a:endParaRPr lang="en-GB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18886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57" name="Arc 2056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Overview Images – Browse 170,350 Stock Photos, Vectors, and Video | Adobe  Stock">
            <a:extLst>
              <a:ext uri="{FF2B5EF4-FFF2-40B4-BE49-F238E27FC236}">
                <a16:creationId xmlns:a16="http://schemas.microsoft.com/office/drawing/2014/main" id="{DDFAA5A8-86CC-9154-0B56-48AE3F2D5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1785507"/>
            <a:ext cx="4777381" cy="3117241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E96E0-E8F9-BB8C-BD19-7969EA5AB30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/>
              <a:t>PAD is an UNDERPINNING module </a:t>
            </a:r>
          </a:p>
          <a:p>
            <a:pPr marL="0"/>
            <a:r>
              <a:rPr lang="en-US"/>
              <a:t>This means it has been written to support the other  modules in your timetable this year</a:t>
            </a:r>
          </a:p>
          <a:p>
            <a:pPr marL="0"/>
            <a:r>
              <a:rPr lang="en-US"/>
              <a:t>You will have guided taught lectures, and often workshops where you practice your skills (class tutorials).</a:t>
            </a:r>
          </a:p>
          <a:p>
            <a:pPr mar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3105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5" name="Rectangle 1030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E37D75-C9F1-5EF8-4CB4-E7ACEA142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Level of Study 4</a:t>
            </a:r>
          </a:p>
        </p:txBody>
      </p:sp>
      <p:sp>
        <p:nvSpPr>
          <p:cNvPr id="1076" name="Freeform: Shape 1032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077" name="Content Placeholder 2">
            <a:extLst>
              <a:ext uri="{FF2B5EF4-FFF2-40B4-BE49-F238E27FC236}">
                <a16:creationId xmlns:a16="http://schemas.microsoft.com/office/drawing/2014/main" id="{FB09EBE3-6F63-899B-257E-A1B7938D5199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78" name="Oval 1034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B9B6695-8A6A-47B5-9C37-07D3D5DAA9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86255" y="2426416"/>
            <a:ext cx="4299236" cy="2901984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79" name="Freeform: Shape 1036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80" name="Straight Connector 1038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1" name="Freeform: Shape 1040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82" name="Freeform: Shape 1042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83" name="Freeform: Shape 1044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065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145EEF3-7F6C-F07A-FE2A-B79870513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latin typeface="+mj-lt"/>
              </a:rPr>
              <a:t>Module Aims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7B35C6B-41B1-CD87-74F4-BD0E5F6D965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825625"/>
            <a:ext cx="5393361" cy="435133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b="0" i="0" u="none" strike="noStrike" baseline="0"/>
          </a:p>
          <a:p>
            <a:r>
              <a:rPr lang="en-US" b="0" i="0" u="none" strike="noStrike" baseline="0"/>
              <a:t>To provide students with the underlying study, research and ICT skills needed to engage successfully within HE and engage as professionals within the health and care employment sector </a:t>
            </a:r>
          </a:p>
          <a:p>
            <a:pPr marL="0"/>
            <a:endParaRPr lang="en-US"/>
          </a:p>
        </p:txBody>
      </p:sp>
      <p:pic>
        <p:nvPicPr>
          <p:cNvPr id="3074" name="Picture 2" descr="Aims &amp; Objective | Aryabhatta International School">
            <a:extLst>
              <a:ext uri="{FF2B5EF4-FFF2-40B4-BE49-F238E27FC236}">
                <a16:creationId xmlns:a16="http://schemas.microsoft.com/office/drawing/2014/main" id="{38CF766A-946F-C52D-A54D-59FBE0726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000"/>
          <a:stretch/>
        </p:blipFill>
        <p:spPr bwMode="auto"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3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0375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90"/>
            <a:ext cx="12192000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107" name="Content Placeholder 2">
            <a:extLst>
              <a:ext uri="{FF2B5EF4-FFF2-40B4-BE49-F238E27FC236}">
                <a16:creationId xmlns:a16="http://schemas.microsoft.com/office/drawing/2014/main" id="{89EDE511-0382-AFFC-ED24-B1AC41276701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2401617619"/>
              </p:ext>
            </p:extLst>
          </p:nvPr>
        </p:nvGraphicFramePr>
        <p:xfrm>
          <a:off x="263037" y="1964110"/>
          <a:ext cx="5832962" cy="42464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Food Science and Technology Learning Outcomes | College of Agricultural  Sciences">
            <a:extLst>
              <a:ext uri="{FF2B5EF4-FFF2-40B4-BE49-F238E27FC236}">
                <a16:creationId xmlns:a16="http://schemas.microsoft.com/office/drawing/2014/main" id="{5034CE14-DB3B-F665-8D12-6BA919BB5D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43650" y="3098922"/>
            <a:ext cx="5178206" cy="2252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E645E5-D893-A571-3C38-8FB6DDB310E2}"/>
              </a:ext>
            </a:extLst>
          </p:cNvPr>
          <p:cNvSpPr txBox="1"/>
          <p:nvPr/>
        </p:nvSpPr>
        <p:spPr>
          <a:xfrm>
            <a:off x="2942140" y="725210"/>
            <a:ext cx="6307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Upon successful completion of this module, the learner should…..</a:t>
            </a:r>
          </a:p>
        </p:txBody>
      </p:sp>
    </p:spTree>
    <p:extLst>
      <p:ext uri="{BB962C8B-B14F-4D97-AF65-F5344CB8AC3E}">
        <p14:creationId xmlns:p14="http://schemas.microsoft.com/office/powerpoint/2010/main" val="2355033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18233-4EAF-AFD6-DD19-2425C5D48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252" y="-176829"/>
            <a:ext cx="4977976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latin typeface="+mj-lt"/>
                <a:ea typeface="+mj-ea"/>
                <a:cs typeface="+mj-cs"/>
              </a:rPr>
              <a:t>Moodle</a:t>
            </a:r>
          </a:p>
        </p:txBody>
      </p:sp>
      <p:pic>
        <p:nvPicPr>
          <p:cNvPr id="7" name="Graphic 6" descr="Books">
            <a:extLst>
              <a:ext uri="{FF2B5EF4-FFF2-40B4-BE49-F238E27FC236}">
                <a16:creationId xmlns:a16="http://schemas.microsoft.com/office/drawing/2014/main" id="{456FBC65-785D-4D17-4619-06EA3C4257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58315" y="1649913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756B2-DAB0-90D8-E334-78E580BE13C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8535" y="1407775"/>
            <a:ext cx="10801153" cy="54994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/>
              <a:t>Moodle is the University’s VLE and is used to support learning and teaching</a:t>
            </a:r>
          </a:p>
          <a:p>
            <a:pPr marL="0" indent="0">
              <a:buNone/>
            </a:pPr>
            <a:r>
              <a:rPr lang="en-US" sz="2400" b="1" dirty="0"/>
              <a:t>It can be accessed by enrolled students from anywhere in the world using the internet and a web browser.</a:t>
            </a:r>
          </a:p>
          <a:p>
            <a:pPr marL="0" indent="0">
              <a:buNone/>
            </a:pPr>
            <a:r>
              <a:rPr lang="en-US" sz="2400" b="1" dirty="0"/>
              <a:t>Some of Moodle’s features allow students to: </a:t>
            </a:r>
          </a:p>
          <a:p>
            <a:pPr lvl="0"/>
            <a:r>
              <a:rPr lang="en-US" sz="2400" b="1" dirty="0"/>
              <a:t>Access course materials</a:t>
            </a:r>
          </a:p>
          <a:p>
            <a:pPr lvl="0"/>
            <a:r>
              <a:rPr lang="en-US" sz="2400" b="1" dirty="0"/>
              <a:t>Facilitate communication between students and tutors </a:t>
            </a:r>
          </a:p>
          <a:p>
            <a:pPr lvl="0"/>
            <a:r>
              <a:rPr lang="en-US" sz="2400" b="1" dirty="0"/>
              <a:t>Support group tasks </a:t>
            </a:r>
          </a:p>
          <a:p>
            <a:pPr lvl="0"/>
            <a:r>
              <a:rPr lang="en-US" sz="2400" b="1" dirty="0"/>
              <a:t>Take online assessments with automatic marking and feedback facilities </a:t>
            </a:r>
          </a:p>
          <a:p>
            <a:pPr marL="0" indent="0">
              <a:buNone/>
            </a:pPr>
            <a:r>
              <a:rPr lang="en-US" sz="2400" b="1" dirty="0"/>
              <a:t>Moodle can be used for administration tasks such as: </a:t>
            </a:r>
          </a:p>
          <a:p>
            <a:pPr lvl="0"/>
            <a:r>
              <a:rPr lang="en-US" sz="2400" b="1" dirty="0"/>
              <a:t>Displaying announcements e.g. lecture venue changed</a:t>
            </a:r>
          </a:p>
          <a:p>
            <a:pPr lvl="0"/>
            <a:r>
              <a:rPr lang="en-US" sz="2400" b="1" dirty="0"/>
              <a:t>Submission of assignments electronically </a:t>
            </a:r>
          </a:p>
          <a:p>
            <a:pPr lvl="0"/>
            <a:r>
              <a:rPr lang="en-US" sz="2400" b="1" dirty="0"/>
              <a:t>Administration of online surveys, such as module questionnaires.</a:t>
            </a:r>
          </a:p>
          <a:p>
            <a:endParaRPr lang="en-US" sz="11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32023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Slide Background">
            <a:extLst>
              <a:ext uri="{FF2B5EF4-FFF2-40B4-BE49-F238E27FC236}">
                <a16:creationId xmlns:a16="http://schemas.microsoft.com/office/drawing/2014/main" id="{924D84CD-5280-4B52-B96E-8EDAA2B20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6BC8DD5A-2177-6753-E2F9-C07A00190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50509C-234E-3ED7-1B02-6229D5ACB5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01" y="274104"/>
            <a:ext cx="9906199" cy="11572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Assessments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FD0E0621-C1E4-2871-6724-A67C9FF54F10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1593229484"/>
              </p:ext>
            </p:extLst>
          </p:nvPr>
        </p:nvGraphicFramePr>
        <p:xfrm>
          <a:off x="4942248" y="2127708"/>
          <a:ext cx="6621409" cy="4156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7347">
                  <a:extLst>
                    <a:ext uri="{9D8B030D-6E8A-4147-A177-3AD203B41FA5}">
                      <a16:colId xmlns:a16="http://schemas.microsoft.com/office/drawing/2014/main" val="1144929915"/>
                    </a:ext>
                  </a:extLst>
                </a:gridCol>
                <a:gridCol w="3294062">
                  <a:extLst>
                    <a:ext uri="{9D8B030D-6E8A-4147-A177-3AD203B41FA5}">
                      <a16:colId xmlns:a16="http://schemas.microsoft.com/office/drawing/2014/main" val="2297841902"/>
                    </a:ext>
                  </a:extLst>
                </a:gridCol>
              </a:tblGrid>
              <a:tr h="1047448">
                <a:tc>
                  <a:txBody>
                    <a:bodyPr/>
                    <a:lstStyle/>
                    <a:p>
                      <a:r>
                        <a:rPr lang="en-GB" dirty="0"/>
                        <a:t>Assignment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Assignment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9185717"/>
                  </a:ext>
                </a:extLst>
              </a:tr>
              <a:tr h="2884783">
                <a:tc>
                  <a:txBody>
                    <a:bodyPr/>
                    <a:lstStyle/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  <a:p>
                      <a:r>
                        <a:rPr lang="en-GB" dirty="0"/>
                        <a:t>10-minute Presentation 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To be delivered on Friday 22/03/24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(times to be confirmed)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- Referencing</a:t>
                      </a:r>
                    </a:p>
                    <a:p>
                      <a:r>
                        <a:rPr lang="en-GB" dirty="0"/>
                        <a:t>- Academic Writing</a:t>
                      </a:r>
                    </a:p>
                    <a:p>
                      <a:r>
                        <a:rPr lang="en-GB" dirty="0"/>
                        <a:t>- Paraphrasing</a:t>
                      </a:r>
                    </a:p>
                    <a:p>
                      <a:r>
                        <a:rPr lang="en-GB" dirty="0"/>
                        <a:t>- Reflection</a:t>
                      </a:r>
                    </a:p>
                    <a:p>
                      <a:r>
                        <a:rPr lang="en-GB" dirty="0"/>
                        <a:t>- Essay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Friday 03/05/2024 @23:55 hrs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54185656"/>
                  </a:ext>
                </a:extLst>
              </a:tr>
            </a:tbl>
          </a:graphicData>
        </a:graphic>
      </p:graphicFrame>
      <p:pic>
        <p:nvPicPr>
          <p:cNvPr id="5122" name="Picture 2" descr="Independent Living Assessments - Southwestern Center for Independent Living">
            <a:extLst>
              <a:ext uri="{FF2B5EF4-FFF2-40B4-BE49-F238E27FC236}">
                <a16:creationId xmlns:a16="http://schemas.microsoft.com/office/drawing/2014/main" id="{04842936-1F86-907E-5D9B-5435D3D6BB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3" y="2127708"/>
            <a:ext cx="4614863" cy="397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515F885-8697-A2B4-DABF-96EBAF2539FD}"/>
              </a:ext>
            </a:extLst>
          </p:cNvPr>
          <p:cNvSpPr txBox="1"/>
          <p:nvPr/>
        </p:nvSpPr>
        <p:spPr>
          <a:xfrm>
            <a:off x="8319357" y="3147508"/>
            <a:ext cx="294746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Portfolio with 5 elements</a:t>
            </a:r>
          </a:p>
        </p:txBody>
      </p:sp>
    </p:spTree>
    <p:extLst>
      <p:ext uri="{BB962C8B-B14F-4D97-AF65-F5344CB8AC3E}">
        <p14:creationId xmlns:p14="http://schemas.microsoft.com/office/powerpoint/2010/main" val="2488750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ADE7A3B-2D2F-D94D-A9D8-4EA9983FF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175656"/>
            <a:ext cx="6340114" cy="5153891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447707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83433-B825-7F25-FE5E-00B7E779B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EF422-57A0-334F-390A-C75FDB3876DE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r>
              <a:rPr lang="en-GB" dirty="0"/>
              <a:t>Activity…….</a:t>
            </a:r>
          </a:p>
        </p:txBody>
      </p:sp>
    </p:spTree>
    <p:extLst>
      <p:ext uri="{BB962C8B-B14F-4D97-AF65-F5344CB8AC3E}">
        <p14:creationId xmlns:p14="http://schemas.microsoft.com/office/powerpoint/2010/main" val="10413721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59DCC7-598E-B3F7-03B8-B7EDCA5EFD2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57075" y="412027"/>
            <a:ext cx="7578861" cy="6033944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b="1" u="sng" dirty="0">
                <a:ea typeface="Calibri" panose="020F0502020204030204"/>
                <a:cs typeface="Calibri" panose="020F0502020204030204"/>
              </a:rPr>
              <a:t>Important Dates</a:t>
            </a: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Reading Week – 12</a:t>
            </a:r>
            <a:r>
              <a:rPr lang="en-GB" baseline="30000" dirty="0">
                <a:ea typeface="Calibri" panose="020F0502020204030204"/>
                <a:cs typeface="Calibri" panose="020F0502020204030204"/>
              </a:rPr>
              <a:t>th</a:t>
            </a:r>
            <a:r>
              <a:rPr lang="en-GB" dirty="0">
                <a:ea typeface="Calibri" panose="020F0502020204030204"/>
                <a:cs typeface="Calibri" panose="020F0502020204030204"/>
              </a:rPr>
              <a:t> February 2024</a:t>
            </a: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Assignment 1 (Presentation) – Friday 22</a:t>
            </a:r>
            <a:r>
              <a:rPr lang="en-GB" baseline="30000" dirty="0">
                <a:ea typeface="Calibri" panose="020F0502020204030204"/>
                <a:cs typeface="Calibri" panose="020F0502020204030204"/>
              </a:rPr>
              <a:t>nd</a:t>
            </a:r>
            <a:r>
              <a:rPr lang="en-GB" dirty="0">
                <a:ea typeface="Calibri" panose="020F0502020204030204"/>
                <a:cs typeface="Calibri" panose="020F0502020204030204"/>
              </a:rPr>
              <a:t> March 2024 (time slots will be given nearer the time).</a:t>
            </a: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 PowerPoint/Canva slides to be submitted no later than 9am via Turnitin</a:t>
            </a: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ea typeface="Calibri" panose="020F0502020204030204"/>
                <a:cs typeface="Calibri" panose="020F0502020204030204"/>
              </a:rPr>
              <a:t>Assignment 2 (Portfolio) – Friday 3</a:t>
            </a:r>
            <a:r>
              <a:rPr lang="en-GB" baseline="30000" dirty="0">
                <a:ea typeface="Calibri" panose="020F0502020204030204"/>
                <a:cs typeface="Calibri" panose="020F0502020204030204"/>
              </a:rPr>
              <a:t>rd</a:t>
            </a:r>
            <a:r>
              <a:rPr lang="en-GB" dirty="0">
                <a:ea typeface="Calibri" panose="020F0502020204030204"/>
                <a:cs typeface="Calibri" panose="020F0502020204030204"/>
              </a:rPr>
              <a:t> May 2024@ 23:55 hrs</a:t>
            </a:r>
          </a:p>
          <a:p>
            <a:pPr lvl="1"/>
            <a:r>
              <a:rPr lang="en-GB" dirty="0">
                <a:ea typeface="Calibri" panose="020F0502020204030204"/>
                <a:cs typeface="Calibri" panose="020F0502020204030204"/>
              </a:rPr>
              <a:t>Harvard Referencing</a:t>
            </a:r>
          </a:p>
          <a:p>
            <a:pPr lvl="1"/>
            <a:r>
              <a:rPr lang="en-GB" dirty="0">
                <a:ea typeface="Calibri" panose="020F0502020204030204"/>
                <a:cs typeface="Calibri" panose="020F0502020204030204"/>
              </a:rPr>
              <a:t>Assignment / Academic Writing</a:t>
            </a:r>
          </a:p>
          <a:p>
            <a:pPr lvl="1"/>
            <a:r>
              <a:rPr lang="en-GB" dirty="0">
                <a:ea typeface="Calibri" panose="020F0502020204030204"/>
                <a:cs typeface="Calibri" panose="020F0502020204030204"/>
              </a:rPr>
              <a:t>Paraphrasing</a:t>
            </a:r>
          </a:p>
          <a:p>
            <a:pPr lvl="1"/>
            <a:r>
              <a:rPr lang="en-GB" dirty="0">
                <a:ea typeface="Calibri" panose="020F0502020204030204"/>
                <a:cs typeface="Calibri" panose="020F0502020204030204"/>
              </a:rPr>
              <a:t>Reflection</a:t>
            </a:r>
          </a:p>
          <a:p>
            <a:pPr lvl="1"/>
            <a:r>
              <a:rPr lang="en-GB" dirty="0">
                <a:ea typeface="Calibri" panose="020F0502020204030204"/>
                <a:cs typeface="Calibri" panose="020F0502020204030204"/>
              </a:rPr>
              <a:t>Essay</a:t>
            </a: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dirty="0">
                <a:ea typeface="Calibri" panose="020F0502020204030204"/>
                <a:cs typeface="Calibri" panose="020F0502020204030204"/>
              </a:rPr>
              <a:t>Remember PAD has different submission dates to your other modules!</a:t>
            </a:r>
          </a:p>
        </p:txBody>
      </p:sp>
    </p:spTree>
    <p:extLst>
      <p:ext uri="{BB962C8B-B14F-4D97-AF65-F5344CB8AC3E}">
        <p14:creationId xmlns:p14="http://schemas.microsoft.com/office/powerpoint/2010/main" val="2906191780"/>
      </p:ext>
    </p:extLst>
  </p:cSld>
  <p:clrMapOvr>
    <a:masterClrMapping/>
  </p:clrMapOvr>
</p:sld>
</file>

<file path=ppt/theme/theme1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3_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FE6E523-EF1A-4DB5-9AC2-1C00AF514A88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27A25810009EC4BB1E2995EA89B9917" ma:contentTypeVersion="8" ma:contentTypeDescription="Create a new document." ma:contentTypeScope="" ma:versionID="460069bb8f31f31e6c1ac15173e2d838">
  <xsd:schema xmlns:xsd="http://www.w3.org/2001/XMLSchema" xmlns:xs="http://www.w3.org/2001/XMLSchema" xmlns:p="http://schemas.microsoft.com/office/2006/metadata/properties" xmlns:ns2="1312bf59-367e-47f3-88b8-171688ec5f59" xmlns:ns3="991c7ee6-3f51-4e6a-bb6c-7fecfb40caac" targetNamespace="http://schemas.microsoft.com/office/2006/metadata/properties" ma:root="true" ma:fieldsID="a82491691a3dc552cd9a9df2b62a8c27" ns2:_="" ns3:_="">
    <xsd:import namespace="1312bf59-367e-47f3-88b8-171688ec5f59"/>
    <xsd:import namespace="991c7ee6-3f51-4e6a-bb6c-7fecfb40caac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312bf59-367e-47f3-88b8-171688ec5f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1c7ee6-3f51-4e6a-bb6c-7fecfb40caac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FAD822E-C5A5-4ECC-A2C9-7D1815C864FB}">
  <ds:schemaRefs>
    <ds:schemaRef ds:uri="1312bf59-367e-47f3-88b8-171688ec5f59"/>
    <ds:schemaRef ds:uri="991c7ee6-3f51-4e6a-bb6c-7fecfb40caa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14CF7B1-4A46-4EF6-8D8B-9459B505568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03C509-9A9B-4F10-BCD5-3C52AD145FF3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434</Words>
  <Application>Microsoft Macintosh PowerPoint</Application>
  <PresentationFormat>Widescreen</PresentationFormat>
  <Paragraphs>78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12</vt:i4>
      </vt:variant>
    </vt:vector>
  </HeadingPairs>
  <TitlesOfParts>
    <vt:vector size="23" baseType="lpstr">
      <vt:lpstr>Arial</vt:lpstr>
      <vt:lpstr>Arial Nova</vt:lpstr>
      <vt:lpstr>Calibri</vt:lpstr>
      <vt:lpstr>Calibri Light</vt:lpstr>
      <vt:lpstr>3_Office Theme</vt:lpstr>
      <vt:lpstr>Custom Design</vt:lpstr>
      <vt:lpstr>2_Custom Design</vt:lpstr>
      <vt:lpstr>1_Custom Design</vt:lpstr>
      <vt:lpstr>3_Custom Design</vt:lpstr>
      <vt:lpstr>2_Office Theme</vt:lpstr>
      <vt:lpstr>1_Office Theme</vt:lpstr>
      <vt:lpstr>Personal and Academic Development (PAD) BMNS4009</vt:lpstr>
      <vt:lpstr>PAD BMNS4009</vt:lpstr>
      <vt:lpstr>PowerPoint Presentation</vt:lpstr>
      <vt:lpstr>PowerPoint Presentation</vt:lpstr>
      <vt:lpstr>Level of Study 4</vt:lpstr>
      <vt:lpstr>Module Aims</vt:lpstr>
      <vt:lpstr>PowerPoint Presentation</vt:lpstr>
      <vt:lpstr>Moodle</vt:lpstr>
      <vt:lpstr>Assessments</vt:lpstr>
      <vt:lpstr>Any Questions?</vt:lpstr>
      <vt:lpstr>Reading Week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 Croxall</dc:creator>
  <cp:lastModifiedBy>natalie Davies</cp:lastModifiedBy>
  <cp:revision>5</cp:revision>
  <dcterms:created xsi:type="dcterms:W3CDTF">2022-09-22T13:51:00Z</dcterms:created>
  <dcterms:modified xsi:type="dcterms:W3CDTF">2024-02-08T20:19:22Z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0x010100227A25810009EC4BB1E2995EA89B9917</vt:lpwstr>
  </property>
</Properties>
</file>