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2" r:id="rId1"/>
  </p:sldMasterIdLst>
  <p:sldIdLst>
    <p:sldId id="256" r:id="rId2"/>
    <p:sldId id="259" r:id="rId3"/>
    <p:sldId id="260" r:id="rId4"/>
    <p:sldId id="263" r:id="rId5"/>
    <p:sldId id="264" r:id="rId6"/>
    <p:sldId id="265" r:id="rId7"/>
    <p:sldId id="266" r:id="rId8"/>
    <p:sldId id="267" r:id="rId9"/>
    <p:sldId id="270" r:id="rId10"/>
    <p:sldId id="271" r:id="rId11"/>
    <p:sldId id="272" r:id="rId12"/>
    <p:sldId id="262"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59" d="100"/>
          <a:sy n="59" d="100"/>
        </p:scale>
        <p:origin x="940"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7/11/2022</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7734688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7/11/2022</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084581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7/11/2022</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370943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7/11/2022</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548730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7/11/2022</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322932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7/11/2022</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002149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7/11/2022</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8728899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7/11/2022</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7192892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7/11/2022</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8357208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D5506EE-1026-4F35-9ACC-BD05BE0F9B36}"/>
              </a:ext>
            </a:extLst>
          </p:cNvPr>
          <p:cNvSpPr>
            <a:spLocks noGrp="1"/>
          </p:cNvSpPr>
          <p:nvPr>
            <p:ph type="dt" sz="half" idx="10"/>
          </p:nvPr>
        </p:nvSpPr>
        <p:spPr/>
        <p:txBody>
          <a:bodyPr/>
          <a:lstStyle/>
          <a:p>
            <a:fld id="{B612A279-0833-481D-8C56-F67FD0AC6C50}" type="datetime1">
              <a:rPr lang="en-US" smtClean="0"/>
              <a:t>7/11/2022</a:t>
            </a:fld>
            <a:endParaRPr lang="en-US" dirty="0"/>
          </a:p>
        </p:txBody>
      </p:sp>
      <p:sp>
        <p:nvSpPr>
          <p:cNvPr id="8" name="Footer Placeholder 7">
            <a:extLst>
              <a:ext uri="{FF2B5EF4-FFF2-40B4-BE49-F238E27FC236}">
                <a16:creationId xmlns:a16="http://schemas.microsoft.com/office/drawing/2014/main" id="{B7696E5F-8D95-4450-AE52-5438E6EDE2B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904646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1B68A5B-D9FA-424B-A4EB-30E7223836B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AF33D6B0-F070-45C4-A472-19F432BE3932}"/>
              </a:ext>
            </a:extLst>
          </p:cNvPr>
          <p:cNvSpPr>
            <a:spLocks noGrp="1"/>
          </p:cNvSpPr>
          <p:nvPr>
            <p:ph type="dt" sz="half" idx="10"/>
          </p:nvPr>
        </p:nvSpPr>
        <p:spPr/>
        <p:txBody>
          <a:bodyPr/>
          <a:lstStyle/>
          <a:p>
            <a:fld id="{6587DA83-5663-4C9C-B9AA-0B40A3DAFF81}" type="datetime1">
              <a:rPr lang="en-US" smtClean="0"/>
              <a:t>7/11/2022</a:t>
            </a:fld>
            <a:endParaRPr lang="en-US" dirty="0"/>
          </a:p>
        </p:txBody>
      </p:sp>
      <p:sp>
        <p:nvSpPr>
          <p:cNvPr id="8" name="Footer Placeholder 7">
            <a:extLst>
              <a:ext uri="{FF2B5EF4-FFF2-40B4-BE49-F238E27FC236}">
                <a16:creationId xmlns:a16="http://schemas.microsoft.com/office/drawing/2014/main" id="{9975399F-DAB2-410D-967F-ED17E6F796E7}"/>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286240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900">
                <a:solidFill>
                  <a:srgbClr val="FFFFFF"/>
                </a:solidFill>
              </a:defRPr>
            </a:lvl1pPr>
          </a:lstStyle>
          <a:p>
            <a:fld id="{62D6E202-B606-4609-B914-27C9371A1F6D}" type="datetime1">
              <a:rPr lang="en-US" smtClean="0"/>
              <a:t>7/11/2022</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9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99311789"/>
      </p:ext>
    </p:extLst>
  </p:cSld>
  <p:clrMap bg1="lt1" tx1="dk1" bg2="lt2" tx2="dk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05" r:id="rId6"/>
    <p:sldLayoutId id="2147483701" r:id="rId7"/>
    <p:sldLayoutId id="2147483702" r:id="rId8"/>
    <p:sldLayoutId id="2147483703" r:id="rId9"/>
    <p:sldLayoutId id="2147483704" r:id="rId10"/>
    <p:sldLayoutId id="2147483706" r:id="rId11"/>
  </p:sldLayoutIdLst>
  <p:hf sldNum="0" hdr="0" ftr="0" dt="0"/>
  <p:txStyles>
    <p:titleStyle>
      <a:lvl1pPr algn="l" defTabSz="914400" rtl="0" eaLnBrk="1" latinLnBrk="0" hangingPunct="1">
        <a:lnSpc>
          <a:spcPct val="80000"/>
        </a:lnSpc>
        <a:spcBef>
          <a:spcPct val="0"/>
        </a:spcBef>
        <a:buNone/>
        <a:defRPr sz="54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23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10000"/>
        </a:lnSpc>
        <a:spcBef>
          <a:spcPts val="200"/>
        </a:spcBef>
        <a:spcAft>
          <a:spcPts val="400"/>
        </a:spcAft>
        <a:buClrTx/>
        <a:buFont typeface="Calibri" pitchFamily="34" charset="0"/>
        <a:buChar char="◦"/>
        <a:defRPr sz="21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10000"/>
        </a:lnSpc>
        <a:spcBef>
          <a:spcPts val="200"/>
        </a:spcBef>
        <a:spcAft>
          <a:spcPts val="400"/>
        </a:spcAft>
        <a:buClrTx/>
        <a:buFont typeface="Calibri" pitchFamily="34" charset="0"/>
        <a:buChar char="◦"/>
        <a:defRPr sz="16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10000"/>
        </a:lnSpc>
        <a:spcBef>
          <a:spcPts val="200"/>
        </a:spcBef>
        <a:spcAft>
          <a:spcPts val="400"/>
        </a:spcAft>
        <a:buClrTx/>
        <a:buFont typeface="Calibri" pitchFamily="34" charset="0"/>
        <a:buChar char="◦"/>
        <a:defRPr sz="16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10000"/>
        </a:lnSpc>
        <a:spcBef>
          <a:spcPts val="200"/>
        </a:spcBef>
        <a:spcAft>
          <a:spcPts val="400"/>
        </a:spcAft>
        <a:buClrTx/>
        <a:buFont typeface="Calibri" pitchFamily="34" charset="0"/>
        <a:buChar char="◦"/>
        <a:defRPr sz="16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healthywa.wa.gov.au/Articles/N_R/Problem-solving" TargetMode="External"/><Relationship Id="rId2" Type="http://schemas.openxmlformats.org/officeDocument/2006/relationships/hyperlink" Target="https://www.ncbi.nlm.nih.gov/books/NBK493175/" TargetMode="External"/><Relationship Id="rId1" Type="http://schemas.openxmlformats.org/officeDocument/2006/relationships/slideLayout" Target="../slideLayouts/slideLayout2.xml"/><Relationship Id="rId4" Type="http://schemas.openxmlformats.org/officeDocument/2006/relationships/hyperlink" Target="https://www.cipd.co.uk/knowledge/strategy/organisational-development/pestle-analysis-factsheet#gref"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1" name="Straight Connector 10">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940B3FF-2CD1-F148-2FB8-D3225ED8676B}"/>
              </a:ext>
            </a:extLst>
          </p:cNvPr>
          <p:cNvSpPr>
            <a:spLocks noGrp="1"/>
          </p:cNvSpPr>
          <p:nvPr>
            <p:ph type="ctrTitle"/>
          </p:nvPr>
        </p:nvSpPr>
        <p:spPr>
          <a:xfrm>
            <a:off x="5116783" y="516835"/>
            <a:ext cx="5977937" cy="1666501"/>
          </a:xfrm>
        </p:spPr>
        <p:txBody>
          <a:bodyPr vert="horz" lIns="91440" tIns="45720" rIns="91440" bIns="45720" rtlCol="0" anchor="b">
            <a:normAutofit/>
          </a:bodyPr>
          <a:lstStyle/>
          <a:p>
            <a:r>
              <a:rPr lang="en-US" sz="3700">
                <a:solidFill>
                  <a:srgbClr val="FFFFFF"/>
                </a:solidFill>
              </a:rPr>
              <a:t>Understanding and solving the problem of Staff Shortage in Proper Care</a:t>
            </a:r>
          </a:p>
        </p:txBody>
      </p:sp>
      <p:pic>
        <p:nvPicPr>
          <p:cNvPr id="4" name="Picture 3">
            <a:extLst>
              <a:ext uri="{FF2B5EF4-FFF2-40B4-BE49-F238E27FC236}">
                <a16:creationId xmlns:a16="http://schemas.microsoft.com/office/drawing/2014/main" id="{566D76E0-7FA7-1EB0-9141-E580AE75D11B}"/>
              </a:ext>
            </a:extLst>
          </p:cNvPr>
          <p:cNvPicPr>
            <a:picLocks noChangeAspect="1"/>
          </p:cNvPicPr>
          <p:nvPr/>
        </p:nvPicPr>
        <p:blipFill rotWithShape="1">
          <a:blip r:embed="rId2"/>
          <a:srcRect l="26911" r="28510" b="-1"/>
          <a:stretch/>
        </p:blipFill>
        <p:spPr>
          <a:xfrm>
            <a:off x="20" y="10"/>
            <a:ext cx="4580077" cy="6857990"/>
          </a:xfrm>
          <a:prstGeom prst="rect">
            <a:avLst/>
          </a:prstGeom>
        </p:spPr>
      </p:pic>
      <p:cxnSp>
        <p:nvCxnSpPr>
          <p:cNvPr id="15" name="Straight Connector 14">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00864" y="2353592"/>
            <a:ext cx="5669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Subtitle 2">
            <a:extLst>
              <a:ext uri="{FF2B5EF4-FFF2-40B4-BE49-F238E27FC236}">
                <a16:creationId xmlns:a16="http://schemas.microsoft.com/office/drawing/2014/main" id="{B4C5F652-C58F-F411-7E62-269060D48C02}"/>
              </a:ext>
            </a:extLst>
          </p:cNvPr>
          <p:cNvSpPr>
            <a:spLocks noGrp="1"/>
          </p:cNvSpPr>
          <p:nvPr>
            <p:ph type="subTitle" idx="1"/>
          </p:nvPr>
        </p:nvSpPr>
        <p:spPr>
          <a:xfrm>
            <a:off x="5116784" y="2546224"/>
            <a:ext cx="5977938" cy="3342747"/>
          </a:xfrm>
        </p:spPr>
        <p:txBody>
          <a:bodyPr vert="horz" lIns="0" tIns="45720" rIns="0" bIns="45720" rtlCol="0">
            <a:normAutofit/>
          </a:bodyPr>
          <a:lstStyle/>
          <a:p>
            <a:pPr>
              <a:lnSpc>
                <a:spcPct val="100000"/>
              </a:lnSpc>
            </a:pPr>
            <a:r>
              <a:rPr lang="en-US" sz="1800" dirty="0">
                <a:solidFill>
                  <a:srgbClr val="FFFFFF"/>
                </a:solidFill>
              </a:rPr>
              <a:t>Name: Mirela </a:t>
            </a:r>
            <a:r>
              <a:rPr lang="en-US" sz="1800" dirty="0" err="1">
                <a:solidFill>
                  <a:srgbClr val="FFFFFF"/>
                </a:solidFill>
              </a:rPr>
              <a:t>Oprea</a:t>
            </a:r>
            <a:endParaRPr lang="en-US" sz="1800" dirty="0">
              <a:solidFill>
                <a:srgbClr val="FFFFFF"/>
              </a:solidFill>
            </a:endParaRPr>
          </a:p>
          <a:p>
            <a:pPr>
              <a:lnSpc>
                <a:spcPct val="100000"/>
              </a:lnSpc>
            </a:pPr>
            <a:r>
              <a:rPr lang="en-US" sz="1800" dirty="0">
                <a:solidFill>
                  <a:srgbClr val="FFFFFF"/>
                </a:solidFill>
              </a:rPr>
              <a:t>Student Number: 2107120</a:t>
            </a:r>
          </a:p>
          <a:p>
            <a:pPr>
              <a:lnSpc>
                <a:spcPct val="100000"/>
              </a:lnSpc>
            </a:pPr>
            <a:r>
              <a:rPr lang="en-US" sz="1800" dirty="0">
                <a:solidFill>
                  <a:srgbClr val="FFFFFF"/>
                </a:solidFill>
              </a:rPr>
              <a:t>Module: BMSW Problem Solving and Decision Making</a:t>
            </a:r>
          </a:p>
          <a:p>
            <a:pPr>
              <a:lnSpc>
                <a:spcPct val="100000"/>
              </a:lnSpc>
            </a:pPr>
            <a:r>
              <a:rPr lang="en-US" sz="1800" dirty="0">
                <a:solidFill>
                  <a:srgbClr val="FFFFFF"/>
                </a:solidFill>
              </a:rPr>
              <a:t>Lecturer: </a:t>
            </a:r>
            <a:r>
              <a:rPr lang="en-US" sz="1800" dirty="0" err="1">
                <a:solidFill>
                  <a:srgbClr val="FFFFFF"/>
                </a:solidFill>
              </a:rPr>
              <a:t>Chijioke</a:t>
            </a:r>
            <a:r>
              <a:rPr lang="en-US" sz="1800" dirty="0">
                <a:solidFill>
                  <a:srgbClr val="FFFFFF"/>
                </a:solidFill>
              </a:rPr>
              <a:t> D Uba</a:t>
            </a:r>
          </a:p>
        </p:txBody>
      </p:sp>
    </p:spTree>
    <p:extLst>
      <p:ext uri="{BB962C8B-B14F-4D97-AF65-F5344CB8AC3E}">
        <p14:creationId xmlns:p14="http://schemas.microsoft.com/office/powerpoint/2010/main" val="2774862990"/>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2DFD15-E624-BC51-21E8-20B87D4F2124}"/>
              </a:ext>
            </a:extLst>
          </p:cNvPr>
          <p:cNvSpPr>
            <a:spLocks noGrp="1"/>
          </p:cNvSpPr>
          <p:nvPr>
            <p:ph type="title"/>
          </p:nvPr>
        </p:nvSpPr>
        <p:spPr/>
        <p:txBody>
          <a:bodyPr>
            <a:noAutofit/>
          </a:bodyPr>
          <a:lstStyle/>
          <a:p>
            <a:pPr algn="ctr"/>
            <a:r>
              <a:rPr lang="en-GB" sz="4000" dirty="0"/>
              <a:t>The nature and impact of the complex problem on Proper Care and its employees</a:t>
            </a:r>
          </a:p>
        </p:txBody>
      </p:sp>
      <p:sp>
        <p:nvSpPr>
          <p:cNvPr id="3" name="Content Placeholder 2">
            <a:extLst>
              <a:ext uri="{FF2B5EF4-FFF2-40B4-BE49-F238E27FC236}">
                <a16:creationId xmlns:a16="http://schemas.microsoft.com/office/drawing/2014/main" id="{6C9D96C3-7463-16D8-9E9B-495C955D7D35}"/>
              </a:ext>
            </a:extLst>
          </p:cNvPr>
          <p:cNvSpPr>
            <a:spLocks noGrp="1"/>
          </p:cNvSpPr>
          <p:nvPr>
            <p:ph idx="1"/>
          </p:nvPr>
        </p:nvSpPr>
        <p:spPr>
          <a:xfrm>
            <a:off x="772886" y="1937657"/>
            <a:ext cx="10382794" cy="3931436"/>
          </a:xfrm>
        </p:spPr>
        <p:txBody>
          <a:bodyPr>
            <a:normAutofit lnSpcReduction="10000"/>
          </a:bodyPr>
          <a:lstStyle/>
          <a:p>
            <a:r>
              <a:rPr lang="en-GB" b="1" dirty="0"/>
              <a:t>Nature of Staff shortage:</a:t>
            </a:r>
          </a:p>
          <a:p>
            <a:pPr>
              <a:buFont typeface="Arial" panose="020B0604020202020204" pitchFamily="34" charset="0"/>
              <a:buChar char="•"/>
            </a:pPr>
            <a:r>
              <a:rPr lang="en-GB" sz="2000" dirty="0"/>
              <a:t> Leading to poor quality of health system;</a:t>
            </a:r>
          </a:p>
          <a:p>
            <a:pPr>
              <a:buFont typeface="Arial" panose="020B0604020202020204" pitchFamily="34" charset="0"/>
              <a:buChar char="•"/>
            </a:pPr>
            <a:r>
              <a:rPr lang="en-GB" sz="2000" dirty="0"/>
              <a:t> Low interest in continuing work in the field of health;</a:t>
            </a:r>
          </a:p>
          <a:p>
            <a:pPr>
              <a:buFont typeface="Arial" panose="020B0604020202020204" pitchFamily="34" charset="0"/>
              <a:buChar char="•"/>
            </a:pPr>
            <a:r>
              <a:rPr lang="en-GB" sz="2000" dirty="0"/>
              <a:t>Affecting negatively NHS;</a:t>
            </a:r>
          </a:p>
          <a:p>
            <a:pPr marL="0" indent="0">
              <a:buNone/>
            </a:pPr>
            <a:r>
              <a:rPr lang="en-GB" b="1" dirty="0"/>
              <a:t>Impact of Staff Shortage on employees and Proper Care:</a:t>
            </a:r>
          </a:p>
          <a:p>
            <a:pPr>
              <a:buFont typeface="Arial" panose="020B0604020202020204" pitchFamily="34" charset="0"/>
              <a:buChar char="•"/>
            </a:pPr>
            <a:r>
              <a:rPr lang="en-GB" sz="2000" b="1" dirty="0"/>
              <a:t> </a:t>
            </a:r>
            <a:r>
              <a:rPr lang="en-GB" sz="2000" dirty="0"/>
              <a:t>Increasing the mortality rate, as not all patients can be treated and cared for; (Haddad and Toney-Butler, 2022).</a:t>
            </a:r>
          </a:p>
          <a:p>
            <a:pPr>
              <a:buFont typeface="Arial" panose="020B0604020202020204" pitchFamily="34" charset="0"/>
              <a:buChar char="•"/>
            </a:pPr>
            <a:r>
              <a:rPr lang="en-GB" sz="2000" dirty="0"/>
              <a:t>The treatment for patients could be delayed and this can cause serious illness;</a:t>
            </a:r>
          </a:p>
          <a:p>
            <a:pPr>
              <a:buFont typeface="Arial" panose="020B0604020202020204" pitchFamily="34" charset="0"/>
              <a:buChar char="•"/>
            </a:pPr>
            <a:endParaRPr lang="en-GB" sz="2000" dirty="0"/>
          </a:p>
          <a:p>
            <a:pPr>
              <a:buFont typeface="Arial" panose="020B0604020202020204" pitchFamily="34" charset="0"/>
              <a:buChar char="•"/>
            </a:pPr>
            <a:endParaRPr lang="en-GB" dirty="0"/>
          </a:p>
          <a:p>
            <a:pPr>
              <a:buFont typeface="Arial" panose="020B0604020202020204" pitchFamily="34" charset="0"/>
              <a:buChar char="•"/>
            </a:pPr>
            <a:endParaRPr lang="en-GB" b="1"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4187770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C73DB8-8849-EBA7-01AB-96E37984AF6A}"/>
              </a:ext>
            </a:extLst>
          </p:cNvPr>
          <p:cNvSpPr>
            <a:spLocks noGrp="1"/>
          </p:cNvSpPr>
          <p:nvPr>
            <p:ph type="title"/>
          </p:nvPr>
        </p:nvSpPr>
        <p:spPr>
          <a:xfrm>
            <a:off x="1097280" y="286603"/>
            <a:ext cx="10058400" cy="1074111"/>
          </a:xfrm>
        </p:spPr>
        <p:txBody>
          <a:bodyPr>
            <a:normAutofit fontScale="90000"/>
          </a:bodyPr>
          <a:lstStyle/>
          <a:p>
            <a:r>
              <a:rPr lang="en-GB" sz="4000" dirty="0"/>
              <a:t>Understanding the causes of Staff Shortage in Proper Care</a:t>
            </a:r>
          </a:p>
        </p:txBody>
      </p:sp>
      <p:sp>
        <p:nvSpPr>
          <p:cNvPr id="3" name="Content Placeholder 2">
            <a:extLst>
              <a:ext uri="{FF2B5EF4-FFF2-40B4-BE49-F238E27FC236}">
                <a16:creationId xmlns:a16="http://schemas.microsoft.com/office/drawing/2014/main" id="{F0284041-69EE-FA0A-6F5F-AD0BE2354BCA}"/>
              </a:ext>
            </a:extLst>
          </p:cNvPr>
          <p:cNvSpPr>
            <a:spLocks noGrp="1"/>
          </p:cNvSpPr>
          <p:nvPr>
            <p:ph idx="1"/>
          </p:nvPr>
        </p:nvSpPr>
        <p:spPr/>
        <p:txBody>
          <a:bodyPr>
            <a:normAutofit/>
          </a:bodyPr>
          <a:lstStyle/>
          <a:p>
            <a:pPr>
              <a:buFont typeface="Arial" panose="020B0604020202020204" pitchFamily="34" charset="0"/>
              <a:buChar char="•"/>
            </a:pPr>
            <a:r>
              <a:rPr lang="en-GB" sz="2400" dirty="0"/>
              <a:t>When a decision is made on a problem, its nature is analysed very well, a strategic plan and certain solutions are implemented on it. (www.healthywa.wa.gov.au, n.d.)</a:t>
            </a:r>
          </a:p>
          <a:p>
            <a:pPr>
              <a:buFont typeface="Arial" panose="020B0604020202020204" pitchFamily="34" charset="0"/>
              <a:buChar char="•"/>
            </a:pPr>
            <a:r>
              <a:rPr lang="en-GB" sz="2400" dirty="0"/>
              <a:t>PESTEL analyse and Fishbone diagram are tools used to understand the problem of the shortage staff in healthcare. However, PESTLE analyse is focused on the external factors that influence the organisation. (CIPD, 2021).</a:t>
            </a:r>
          </a:p>
        </p:txBody>
      </p:sp>
    </p:spTree>
    <p:extLst>
      <p:ext uri="{BB962C8B-B14F-4D97-AF65-F5344CB8AC3E}">
        <p14:creationId xmlns:p14="http://schemas.microsoft.com/office/powerpoint/2010/main" val="19168813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261755-0A51-82D4-F1DD-C2360A34399D}"/>
              </a:ext>
            </a:extLst>
          </p:cNvPr>
          <p:cNvSpPr>
            <a:spLocks noGrp="1"/>
          </p:cNvSpPr>
          <p:nvPr>
            <p:ph type="title"/>
          </p:nvPr>
        </p:nvSpPr>
        <p:spPr/>
        <p:txBody>
          <a:bodyPr>
            <a:normAutofit fontScale="90000"/>
          </a:bodyPr>
          <a:lstStyle/>
          <a:p>
            <a:r>
              <a:rPr lang="en-GB" dirty="0"/>
              <a:t>PESTLE Analyse of the external factors which contribute to the staff shortage</a:t>
            </a:r>
          </a:p>
        </p:txBody>
      </p:sp>
      <p:sp>
        <p:nvSpPr>
          <p:cNvPr id="3" name="Content Placeholder 2">
            <a:extLst>
              <a:ext uri="{FF2B5EF4-FFF2-40B4-BE49-F238E27FC236}">
                <a16:creationId xmlns:a16="http://schemas.microsoft.com/office/drawing/2014/main" id="{42113AB4-4CC0-5F20-240C-D8DDF599FCD4}"/>
              </a:ext>
            </a:extLst>
          </p:cNvPr>
          <p:cNvSpPr>
            <a:spLocks noGrp="1"/>
          </p:cNvSpPr>
          <p:nvPr>
            <p:ph idx="1"/>
          </p:nvPr>
        </p:nvSpPr>
        <p:spPr/>
        <p:txBody>
          <a:bodyPr>
            <a:normAutofit fontScale="92500" lnSpcReduction="20000"/>
          </a:bodyPr>
          <a:lstStyle/>
          <a:p>
            <a:r>
              <a:rPr lang="en-GB" dirty="0"/>
              <a:t>P (Political):- removing NHS bursaries for the students; </a:t>
            </a:r>
          </a:p>
          <a:p>
            <a:r>
              <a:rPr lang="en-GB" dirty="0"/>
              <a:t>-concerns regarding Brexit issue;</a:t>
            </a:r>
          </a:p>
          <a:p>
            <a:r>
              <a:rPr lang="en-GB" dirty="0"/>
              <a:t>E (Economical): -Poor funding and low wages prevent the activation of nurses in the health system;</a:t>
            </a:r>
          </a:p>
          <a:p>
            <a:r>
              <a:rPr lang="en-GB" dirty="0"/>
              <a:t>-The economy declines with the considerable decrease in staff;</a:t>
            </a:r>
          </a:p>
          <a:p>
            <a:r>
              <a:rPr lang="en-GB" dirty="0"/>
              <a:t>S (Social):-Ageing population/ staff;</a:t>
            </a:r>
          </a:p>
          <a:p>
            <a:r>
              <a:rPr lang="en-GB" dirty="0"/>
              <a:t>T (Technological): - the inaccessibility of all technology processes as there will be no staff for cracking;</a:t>
            </a:r>
          </a:p>
          <a:p>
            <a:r>
              <a:rPr lang="en-GB" dirty="0"/>
              <a:t>-inadequate or incomplete treatment</a:t>
            </a:r>
          </a:p>
        </p:txBody>
      </p:sp>
    </p:spTree>
    <p:extLst>
      <p:ext uri="{BB962C8B-B14F-4D97-AF65-F5344CB8AC3E}">
        <p14:creationId xmlns:p14="http://schemas.microsoft.com/office/powerpoint/2010/main" val="1674278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8CB54FC-0B2A-4107-9A70-958B90B765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FA2DA4-59B2-45D3-BBD0-74D0FBCB1EED}"/>
              </a:ext>
            </a:extLst>
          </p:cNvPr>
          <p:cNvSpPr>
            <a:spLocks noGrp="1"/>
          </p:cNvSpPr>
          <p:nvPr>
            <p:ph type="title"/>
          </p:nvPr>
        </p:nvSpPr>
        <p:spPr>
          <a:xfrm>
            <a:off x="6411685" y="634946"/>
            <a:ext cx="5127171" cy="1450757"/>
          </a:xfrm>
        </p:spPr>
        <p:txBody>
          <a:bodyPr>
            <a:normAutofit/>
          </a:bodyPr>
          <a:lstStyle/>
          <a:p>
            <a:r>
              <a:rPr lang="en-GB" dirty="0"/>
              <a:t>Fishbone Diagram</a:t>
            </a:r>
          </a:p>
        </p:txBody>
      </p:sp>
      <p:pic>
        <p:nvPicPr>
          <p:cNvPr id="4" name="Picture 3">
            <a:extLst>
              <a:ext uri="{FF2B5EF4-FFF2-40B4-BE49-F238E27FC236}">
                <a16:creationId xmlns:a16="http://schemas.microsoft.com/office/drawing/2014/main" id="{23683C46-3887-CB6C-D3FE-8B129C10CCAC}"/>
              </a:ext>
            </a:extLst>
          </p:cNvPr>
          <p:cNvPicPr>
            <a:picLocks noChangeAspect="1"/>
          </p:cNvPicPr>
          <p:nvPr/>
        </p:nvPicPr>
        <p:blipFill>
          <a:blip r:embed="rId2"/>
          <a:stretch>
            <a:fillRect/>
          </a:stretch>
        </p:blipFill>
        <p:spPr>
          <a:xfrm>
            <a:off x="206830" y="1208314"/>
            <a:ext cx="6030684" cy="3744772"/>
          </a:xfrm>
          <a:prstGeom prst="rect">
            <a:avLst/>
          </a:prstGeom>
        </p:spPr>
      </p:pic>
      <p:cxnSp>
        <p:nvCxnSpPr>
          <p:cNvPr id="11" name="Straight Connector 10">
            <a:extLst>
              <a:ext uri="{FF2B5EF4-FFF2-40B4-BE49-F238E27FC236}">
                <a16:creationId xmlns:a16="http://schemas.microsoft.com/office/drawing/2014/main" id="{7855A9B5-1710-4B19-B0F1-CDFDD4ED5B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14044" y="2246569"/>
            <a:ext cx="45720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3E436EA-5306-7338-9255-BE97527EA143}"/>
              </a:ext>
            </a:extLst>
          </p:cNvPr>
          <p:cNvSpPr>
            <a:spLocks noGrp="1"/>
          </p:cNvSpPr>
          <p:nvPr>
            <p:ph idx="1"/>
          </p:nvPr>
        </p:nvSpPr>
        <p:spPr>
          <a:xfrm>
            <a:off x="6411684" y="2407436"/>
            <a:ext cx="5127172" cy="3461658"/>
          </a:xfrm>
        </p:spPr>
        <p:txBody>
          <a:bodyPr>
            <a:normAutofit/>
          </a:bodyPr>
          <a:lstStyle/>
          <a:p>
            <a:r>
              <a:rPr lang="en-GB" dirty="0"/>
              <a:t>It can be defined as a cause-and-effect interpretation of a situation. It is a way to outline certain solutions to the detriment of a problem. (Kane and Kane, 2014).</a:t>
            </a:r>
          </a:p>
          <a:p>
            <a:endParaRPr lang="en-GB" dirty="0"/>
          </a:p>
        </p:txBody>
      </p:sp>
      <p:sp>
        <p:nvSpPr>
          <p:cNvPr id="13" name="Rectangle 12">
            <a:extLst>
              <a:ext uri="{FF2B5EF4-FFF2-40B4-BE49-F238E27FC236}">
                <a16:creationId xmlns:a16="http://schemas.microsoft.com/office/drawing/2014/main" id="{9AA76026-5689-4584-8D93-D71D739E61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6445448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106482-8B75-5443-1130-B8C6A14E27A1}"/>
              </a:ext>
            </a:extLst>
          </p:cNvPr>
          <p:cNvSpPr>
            <a:spLocks noGrp="1"/>
          </p:cNvSpPr>
          <p:nvPr>
            <p:ph type="title"/>
          </p:nvPr>
        </p:nvSpPr>
        <p:spPr/>
        <p:txBody>
          <a:bodyPr>
            <a:normAutofit fontScale="90000"/>
          </a:bodyPr>
          <a:lstStyle/>
          <a:p>
            <a:r>
              <a:rPr lang="en-GB" dirty="0"/>
              <a:t>Possible Solutions to solve the problem of staff shortage at Proper Care</a:t>
            </a:r>
          </a:p>
        </p:txBody>
      </p:sp>
      <p:sp>
        <p:nvSpPr>
          <p:cNvPr id="3" name="Content Placeholder 2">
            <a:extLst>
              <a:ext uri="{FF2B5EF4-FFF2-40B4-BE49-F238E27FC236}">
                <a16:creationId xmlns:a16="http://schemas.microsoft.com/office/drawing/2014/main" id="{8EA27764-C076-2484-6818-CB18B06FCC57}"/>
              </a:ext>
            </a:extLst>
          </p:cNvPr>
          <p:cNvSpPr>
            <a:spLocks noGrp="1"/>
          </p:cNvSpPr>
          <p:nvPr>
            <p:ph idx="1"/>
          </p:nvPr>
        </p:nvSpPr>
        <p:spPr>
          <a:xfrm>
            <a:off x="1097280" y="1894114"/>
            <a:ext cx="10058400" cy="4677283"/>
          </a:xfrm>
        </p:spPr>
        <p:txBody>
          <a:bodyPr>
            <a:normAutofit/>
          </a:bodyPr>
          <a:lstStyle/>
          <a:p>
            <a:r>
              <a:rPr lang="en-GB" sz="2400" dirty="0"/>
              <a:t>Main causes identified from PESTEL and FISHBONE:</a:t>
            </a:r>
          </a:p>
          <a:p>
            <a:r>
              <a:rPr lang="en-GB" sz="1800" dirty="0"/>
              <a:t>1. Degradation of the health system and implicitly of the economy;</a:t>
            </a:r>
          </a:p>
          <a:p>
            <a:r>
              <a:rPr lang="en-GB" sz="1800" dirty="0"/>
              <a:t>2. Aging population-staff;</a:t>
            </a:r>
          </a:p>
          <a:p>
            <a:r>
              <a:rPr lang="en-GB" sz="1800" dirty="0"/>
              <a:t>3. People will continue to form huge queues and in the absence of staff, they risk not receiving proper treatment;</a:t>
            </a:r>
          </a:p>
          <a:p>
            <a:r>
              <a:rPr lang="en-GB" sz="2400" dirty="0"/>
              <a:t>Solutions addressed to these causes:</a:t>
            </a:r>
          </a:p>
          <a:p>
            <a:r>
              <a:rPr lang="en-GB" sz="1800" dirty="0"/>
              <a:t>1. Greater funding in the health system, by raising the income in healthcare;</a:t>
            </a:r>
          </a:p>
          <a:p>
            <a:r>
              <a:rPr lang="en-GB" sz="1800" dirty="0"/>
              <a:t>2. Encouraging health students through scholarships, funding.</a:t>
            </a:r>
          </a:p>
          <a:p>
            <a:r>
              <a:rPr lang="en-GB" sz="1800" dirty="0"/>
              <a:t>3. A stronger organization - each department should have well-trained staff to carry out appropriate treatment of people.</a:t>
            </a:r>
          </a:p>
        </p:txBody>
      </p:sp>
    </p:spTree>
    <p:extLst>
      <p:ext uri="{BB962C8B-B14F-4D97-AF65-F5344CB8AC3E}">
        <p14:creationId xmlns:p14="http://schemas.microsoft.com/office/powerpoint/2010/main" val="19196809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915824-A919-1C58-ACB1-7D5777E53C0F}"/>
              </a:ext>
            </a:extLst>
          </p:cNvPr>
          <p:cNvSpPr>
            <a:spLocks noGrp="1"/>
          </p:cNvSpPr>
          <p:nvPr>
            <p:ph type="title"/>
          </p:nvPr>
        </p:nvSpPr>
        <p:spPr/>
        <p:txBody>
          <a:bodyPr/>
          <a:lstStyle/>
          <a:p>
            <a:r>
              <a:rPr lang="en-GB" dirty="0"/>
              <a:t>Evaluation of the solution to identify the most appropriate</a:t>
            </a:r>
          </a:p>
        </p:txBody>
      </p:sp>
      <p:sp>
        <p:nvSpPr>
          <p:cNvPr id="3" name="Content Placeholder 2">
            <a:extLst>
              <a:ext uri="{FF2B5EF4-FFF2-40B4-BE49-F238E27FC236}">
                <a16:creationId xmlns:a16="http://schemas.microsoft.com/office/drawing/2014/main" id="{7729C5A6-D16D-5A99-5876-6036BD3B7A85}"/>
              </a:ext>
            </a:extLst>
          </p:cNvPr>
          <p:cNvSpPr>
            <a:spLocks noGrp="1"/>
          </p:cNvSpPr>
          <p:nvPr>
            <p:ph idx="1"/>
          </p:nvPr>
        </p:nvSpPr>
        <p:spPr/>
        <p:txBody>
          <a:bodyPr/>
          <a:lstStyle/>
          <a:p>
            <a:r>
              <a:rPr lang="en-GB" dirty="0"/>
              <a:t>PMI is a technique to weigh both the advantages and disadvantages of weighing solutions. Thus, their efficiency is noticeable by implementing this method. </a:t>
            </a:r>
          </a:p>
          <a:p>
            <a:r>
              <a:rPr lang="en-GB" dirty="0"/>
              <a:t>PMI identifies: Plus Points, Minus Points, Interesting Points and Make a decision in the end.</a:t>
            </a:r>
          </a:p>
        </p:txBody>
      </p:sp>
    </p:spTree>
    <p:extLst>
      <p:ext uri="{BB962C8B-B14F-4D97-AF65-F5344CB8AC3E}">
        <p14:creationId xmlns:p14="http://schemas.microsoft.com/office/powerpoint/2010/main" val="7668710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C844EF-1E8D-FC8F-9EBD-13B2E5F6C312}"/>
              </a:ext>
            </a:extLst>
          </p:cNvPr>
          <p:cNvSpPr>
            <a:spLocks noGrp="1"/>
          </p:cNvSpPr>
          <p:nvPr>
            <p:ph type="title"/>
          </p:nvPr>
        </p:nvSpPr>
        <p:spPr>
          <a:xfrm>
            <a:off x="1097280" y="286604"/>
            <a:ext cx="10058400" cy="878168"/>
          </a:xfrm>
        </p:spPr>
        <p:txBody>
          <a:bodyPr/>
          <a:lstStyle/>
          <a:p>
            <a:pPr algn="ctr"/>
            <a:r>
              <a:rPr lang="en-GB" dirty="0"/>
              <a:t>PMI Results</a:t>
            </a:r>
          </a:p>
        </p:txBody>
      </p:sp>
      <p:sp>
        <p:nvSpPr>
          <p:cNvPr id="3" name="Content Placeholder 2">
            <a:extLst>
              <a:ext uri="{FF2B5EF4-FFF2-40B4-BE49-F238E27FC236}">
                <a16:creationId xmlns:a16="http://schemas.microsoft.com/office/drawing/2014/main" id="{9CACFABE-9401-ECFF-9887-969CCDAF633E}"/>
              </a:ext>
            </a:extLst>
          </p:cNvPr>
          <p:cNvSpPr>
            <a:spLocks noGrp="1"/>
          </p:cNvSpPr>
          <p:nvPr>
            <p:ph idx="1"/>
          </p:nvPr>
        </p:nvSpPr>
        <p:spPr/>
        <p:txBody>
          <a:bodyPr/>
          <a:lstStyle/>
          <a:p>
            <a:r>
              <a:rPr lang="en-GB" dirty="0">
                <a:highlight>
                  <a:srgbClr val="FFFF00"/>
                </a:highlight>
              </a:rPr>
              <a:t>PLUS POINTS</a:t>
            </a:r>
            <a:r>
              <a:rPr lang="en-GB" dirty="0"/>
              <a:t>: - involvement in the health system will be greater;</a:t>
            </a:r>
          </a:p>
          <a:p>
            <a:r>
              <a:rPr lang="en-GB" dirty="0"/>
              <a:t>-age distribution-promoting the benefits of healthcare in teenagers;</a:t>
            </a:r>
          </a:p>
          <a:p>
            <a:r>
              <a:rPr lang="en-GB" dirty="0">
                <a:highlight>
                  <a:srgbClr val="FFFF00"/>
                </a:highlight>
              </a:rPr>
              <a:t>MINUS POINTS</a:t>
            </a:r>
            <a:r>
              <a:rPr lang="en-GB" dirty="0"/>
              <a:t>: -higher expenses in the health sector;</a:t>
            </a:r>
          </a:p>
          <a:p>
            <a:r>
              <a:rPr lang="en-GB" dirty="0">
                <a:highlight>
                  <a:srgbClr val="FFFF00"/>
                </a:highlight>
              </a:rPr>
              <a:t>INTERESTING POINTS</a:t>
            </a:r>
            <a:r>
              <a:rPr lang="en-GB" dirty="0"/>
              <a:t>: -the activity is focused on effectiveness;</a:t>
            </a:r>
          </a:p>
          <a:p>
            <a:r>
              <a:rPr lang="en-GB" dirty="0"/>
              <a:t>-People will no stay longer in queues;</a:t>
            </a:r>
          </a:p>
          <a:p>
            <a:r>
              <a:rPr lang="en-GB" dirty="0"/>
              <a:t>-The treatment will go efficiently and smoothly;</a:t>
            </a:r>
          </a:p>
          <a:p>
            <a:endParaRPr lang="en-GB" dirty="0"/>
          </a:p>
        </p:txBody>
      </p:sp>
    </p:spTree>
    <p:extLst>
      <p:ext uri="{BB962C8B-B14F-4D97-AF65-F5344CB8AC3E}">
        <p14:creationId xmlns:p14="http://schemas.microsoft.com/office/powerpoint/2010/main" val="32573257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9D7DC1-C7CB-B2BB-D059-5EC519D36AD7}"/>
              </a:ext>
            </a:extLst>
          </p:cNvPr>
          <p:cNvSpPr>
            <a:spLocks noGrp="1"/>
          </p:cNvSpPr>
          <p:nvPr>
            <p:ph type="title"/>
          </p:nvPr>
        </p:nvSpPr>
        <p:spPr/>
        <p:txBody>
          <a:bodyPr/>
          <a:lstStyle/>
          <a:p>
            <a:pPr algn="ctr"/>
            <a:r>
              <a:rPr lang="en-GB" dirty="0"/>
              <a:t>PMI analyse</a:t>
            </a:r>
          </a:p>
        </p:txBody>
      </p:sp>
      <p:graphicFrame>
        <p:nvGraphicFramePr>
          <p:cNvPr id="4" name="Table 4">
            <a:extLst>
              <a:ext uri="{FF2B5EF4-FFF2-40B4-BE49-F238E27FC236}">
                <a16:creationId xmlns:a16="http://schemas.microsoft.com/office/drawing/2014/main" id="{FB3316FD-033C-60C9-5758-79CC85647853}"/>
              </a:ext>
            </a:extLst>
          </p:cNvPr>
          <p:cNvGraphicFramePr>
            <a:graphicFrameLocks noGrp="1"/>
          </p:cNvGraphicFramePr>
          <p:nvPr>
            <p:ph idx="1"/>
            <p:extLst>
              <p:ext uri="{D42A27DB-BD31-4B8C-83A1-F6EECF244321}">
                <p14:modId xmlns:p14="http://schemas.microsoft.com/office/powerpoint/2010/main" val="1634393478"/>
              </p:ext>
            </p:extLst>
          </p:nvPr>
        </p:nvGraphicFramePr>
        <p:xfrm>
          <a:off x="1096963" y="2108200"/>
          <a:ext cx="10058400" cy="1833880"/>
        </p:xfrm>
        <a:graphic>
          <a:graphicData uri="http://schemas.openxmlformats.org/drawingml/2006/table">
            <a:tbl>
              <a:tblPr firstRow="1" bandRow="1">
                <a:tableStyleId>{5C22544A-7EE6-4342-B048-85BDC9FD1C3A}</a:tableStyleId>
              </a:tblPr>
              <a:tblGrid>
                <a:gridCol w="2514600">
                  <a:extLst>
                    <a:ext uri="{9D8B030D-6E8A-4147-A177-3AD203B41FA5}">
                      <a16:colId xmlns:a16="http://schemas.microsoft.com/office/drawing/2014/main" val="627292055"/>
                    </a:ext>
                  </a:extLst>
                </a:gridCol>
                <a:gridCol w="2514600">
                  <a:extLst>
                    <a:ext uri="{9D8B030D-6E8A-4147-A177-3AD203B41FA5}">
                      <a16:colId xmlns:a16="http://schemas.microsoft.com/office/drawing/2014/main" val="3707332271"/>
                    </a:ext>
                  </a:extLst>
                </a:gridCol>
                <a:gridCol w="2514600">
                  <a:extLst>
                    <a:ext uri="{9D8B030D-6E8A-4147-A177-3AD203B41FA5}">
                      <a16:colId xmlns:a16="http://schemas.microsoft.com/office/drawing/2014/main" val="715119268"/>
                    </a:ext>
                  </a:extLst>
                </a:gridCol>
                <a:gridCol w="2514600">
                  <a:extLst>
                    <a:ext uri="{9D8B030D-6E8A-4147-A177-3AD203B41FA5}">
                      <a16:colId xmlns:a16="http://schemas.microsoft.com/office/drawing/2014/main" val="761694998"/>
                    </a:ext>
                  </a:extLst>
                </a:gridCol>
              </a:tblGrid>
              <a:tr h="370840">
                <a:tc>
                  <a:txBody>
                    <a:bodyPr/>
                    <a:lstStyle/>
                    <a:p>
                      <a:r>
                        <a:rPr lang="en-GB" dirty="0"/>
                        <a:t>Solution</a:t>
                      </a:r>
                    </a:p>
                  </a:txBody>
                  <a:tcPr/>
                </a:tc>
                <a:tc>
                  <a:txBody>
                    <a:bodyPr/>
                    <a:lstStyle/>
                    <a:p>
                      <a:r>
                        <a:rPr lang="en-GB" dirty="0"/>
                        <a:t>Plus</a:t>
                      </a:r>
                    </a:p>
                  </a:txBody>
                  <a:tcPr/>
                </a:tc>
                <a:tc>
                  <a:txBody>
                    <a:bodyPr/>
                    <a:lstStyle/>
                    <a:p>
                      <a:r>
                        <a:rPr lang="en-GB" dirty="0"/>
                        <a:t>Minus</a:t>
                      </a:r>
                    </a:p>
                  </a:txBody>
                  <a:tcPr/>
                </a:tc>
                <a:tc>
                  <a:txBody>
                    <a:bodyPr/>
                    <a:lstStyle/>
                    <a:p>
                      <a:r>
                        <a:rPr lang="en-GB" dirty="0"/>
                        <a:t>Interesting</a:t>
                      </a:r>
                    </a:p>
                  </a:txBody>
                  <a:tcPr/>
                </a:tc>
                <a:extLst>
                  <a:ext uri="{0D108BD9-81ED-4DB2-BD59-A6C34878D82A}">
                    <a16:rowId xmlns:a16="http://schemas.microsoft.com/office/drawing/2014/main" val="1642966284"/>
                  </a:ext>
                </a:extLst>
              </a:tr>
              <a:tr h="370840">
                <a:tc>
                  <a:txBody>
                    <a:bodyPr/>
                    <a:lstStyle/>
                    <a:p>
                      <a:r>
                        <a:rPr lang="en-GB" dirty="0"/>
                        <a:t>Greater funding in the health system, by raising the income in healthcare.</a:t>
                      </a:r>
                    </a:p>
                  </a:txBody>
                  <a:tcPr/>
                </a:tc>
                <a:tc>
                  <a:txBody>
                    <a:bodyPr/>
                    <a:lstStyle/>
                    <a:p>
                      <a:r>
                        <a:rPr lang="en-GB" dirty="0"/>
                        <a:t>Competitive salaries, an attractive target for the new employees. (+4)</a:t>
                      </a:r>
                    </a:p>
                    <a:p>
                      <a:r>
                        <a:rPr lang="en-GB" dirty="0"/>
                        <a:t>Great interest for healthcare system. (+5)</a:t>
                      </a:r>
                    </a:p>
                  </a:txBody>
                  <a:tcPr/>
                </a:tc>
                <a:tc>
                  <a:txBody>
                    <a:bodyPr/>
                    <a:lstStyle/>
                    <a:p>
                      <a:r>
                        <a:rPr lang="en-GB" dirty="0"/>
                        <a:t>More funds from Government. (-2)</a:t>
                      </a:r>
                    </a:p>
                  </a:txBody>
                  <a:tcPr/>
                </a:tc>
                <a:tc>
                  <a:txBody>
                    <a:bodyPr/>
                    <a:lstStyle/>
                    <a:p>
                      <a:r>
                        <a:rPr lang="en-GB" dirty="0"/>
                        <a:t>There should be expected a higher number of employees. (+4)</a:t>
                      </a:r>
                    </a:p>
                  </a:txBody>
                  <a:tcPr/>
                </a:tc>
                <a:extLst>
                  <a:ext uri="{0D108BD9-81ED-4DB2-BD59-A6C34878D82A}">
                    <a16:rowId xmlns:a16="http://schemas.microsoft.com/office/drawing/2014/main" val="2054186070"/>
                  </a:ext>
                </a:extLst>
              </a:tr>
            </a:tbl>
          </a:graphicData>
        </a:graphic>
      </p:graphicFrame>
      <p:graphicFrame>
        <p:nvGraphicFramePr>
          <p:cNvPr id="5" name="Table 4">
            <a:extLst>
              <a:ext uri="{FF2B5EF4-FFF2-40B4-BE49-F238E27FC236}">
                <a16:creationId xmlns:a16="http://schemas.microsoft.com/office/drawing/2014/main" id="{0D2F9062-13EB-19E8-2618-6C79517EBF46}"/>
              </a:ext>
            </a:extLst>
          </p:cNvPr>
          <p:cNvGraphicFramePr>
            <a:graphicFrameLocks noGrp="1"/>
          </p:cNvGraphicFramePr>
          <p:nvPr>
            <p:extLst>
              <p:ext uri="{D42A27DB-BD31-4B8C-83A1-F6EECF244321}">
                <p14:modId xmlns:p14="http://schemas.microsoft.com/office/powerpoint/2010/main" val="3423886412"/>
              </p:ext>
            </p:extLst>
          </p:nvPr>
        </p:nvGraphicFramePr>
        <p:xfrm>
          <a:off x="1088571" y="3907971"/>
          <a:ext cx="10091058" cy="381000"/>
        </p:xfrm>
        <a:graphic>
          <a:graphicData uri="http://schemas.openxmlformats.org/drawingml/2006/table">
            <a:tbl>
              <a:tblPr/>
              <a:tblGrid>
                <a:gridCol w="10091058">
                  <a:extLst>
                    <a:ext uri="{9D8B030D-6E8A-4147-A177-3AD203B41FA5}">
                      <a16:colId xmlns:a16="http://schemas.microsoft.com/office/drawing/2014/main" val="470925461"/>
                    </a:ext>
                  </a:extLst>
                </a:gridCol>
              </a:tblGrid>
              <a:tr h="381000">
                <a:tc>
                  <a:txBody>
                    <a:bodyPr/>
                    <a:lstStyle/>
                    <a:p>
                      <a:r>
                        <a:rPr lang="en-GB" dirty="0"/>
                        <a:t>Total: 11                                       9                                         -2                             +4</a:t>
                      </a:r>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444099782"/>
                  </a:ext>
                </a:extLst>
              </a:tr>
            </a:tbl>
          </a:graphicData>
        </a:graphic>
      </p:graphicFrame>
    </p:spTree>
    <p:extLst>
      <p:ext uri="{BB962C8B-B14F-4D97-AF65-F5344CB8AC3E}">
        <p14:creationId xmlns:p14="http://schemas.microsoft.com/office/powerpoint/2010/main" val="33430847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5F2A97-8AC6-6E0F-5604-F3F4F4A6314D}"/>
              </a:ext>
            </a:extLst>
          </p:cNvPr>
          <p:cNvSpPr>
            <a:spLocks noGrp="1"/>
          </p:cNvSpPr>
          <p:nvPr>
            <p:ph type="title"/>
          </p:nvPr>
        </p:nvSpPr>
        <p:spPr/>
        <p:txBody>
          <a:bodyPr/>
          <a:lstStyle/>
          <a:p>
            <a:pPr algn="ctr"/>
            <a:r>
              <a:rPr lang="en-GB" dirty="0"/>
              <a:t>PMI analyse</a:t>
            </a:r>
          </a:p>
        </p:txBody>
      </p:sp>
      <p:graphicFrame>
        <p:nvGraphicFramePr>
          <p:cNvPr id="4" name="Table 4">
            <a:extLst>
              <a:ext uri="{FF2B5EF4-FFF2-40B4-BE49-F238E27FC236}">
                <a16:creationId xmlns:a16="http://schemas.microsoft.com/office/drawing/2014/main" id="{EB503138-FF36-C1A1-B8A0-9A38FB9F83AC}"/>
              </a:ext>
            </a:extLst>
          </p:cNvPr>
          <p:cNvGraphicFramePr>
            <a:graphicFrameLocks noGrp="1"/>
          </p:cNvGraphicFramePr>
          <p:nvPr>
            <p:ph idx="1"/>
            <p:extLst>
              <p:ext uri="{D42A27DB-BD31-4B8C-83A1-F6EECF244321}">
                <p14:modId xmlns:p14="http://schemas.microsoft.com/office/powerpoint/2010/main" val="1024647357"/>
              </p:ext>
            </p:extLst>
          </p:nvPr>
        </p:nvGraphicFramePr>
        <p:xfrm>
          <a:off x="1096963" y="2108200"/>
          <a:ext cx="10058400" cy="2931160"/>
        </p:xfrm>
        <a:graphic>
          <a:graphicData uri="http://schemas.openxmlformats.org/drawingml/2006/table">
            <a:tbl>
              <a:tblPr firstRow="1" bandRow="1">
                <a:tableStyleId>{5C22544A-7EE6-4342-B048-85BDC9FD1C3A}</a:tableStyleId>
              </a:tblPr>
              <a:tblGrid>
                <a:gridCol w="2514600">
                  <a:extLst>
                    <a:ext uri="{9D8B030D-6E8A-4147-A177-3AD203B41FA5}">
                      <a16:colId xmlns:a16="http://schemas.microsoft.com/office/drawing/2014/main" val="1623388122"/>
                    </a:ext>
                  </a:extLst>
                </a:gridCol>
                <a:gridCol w="2514600">
                  <a:extLst>
                    <a:ext uri="{9D8B030D-6E8A-4147-A177-3AD203B41FA5}">
                      <a16:colId xmlns:a16="http://schemas.microsoft.com/office/drawing/2014/main" val="4136340675"/>
                    </a:ext>
                  </a:extLst>
                </a:gridCol>
                <a:gridCol w="2514600">
                  <a:extLst>
                    <a:ext uri="{9D8B030D-6E8A-4147-A177-3AD203B41FA5}">
                      <a16:colId xmlns:a16="http://schemas.microsoft.com/office/drawing/2014/main" val="4044698200"/>
                    </a:ext>
                  </a:extLst>
                </a:gridCol>
                <a:gridCol w="2514600">
                  <a:extLst>
                    <a:ext uri="{9D8B030D-6E8A-4147-A177-3AD203B41FA5}">
                      <a16:colId xmlns:a16="http://schemas.microsoft.com/office/drawing/2014/main" val="3693040557"/>
                    </a:ext>
                  </a:extLst>
                </a:gridCol>
              </a:tblGrid>
              <a:tr h="370840">
                <a:tc>
                  <a:txBody>
                    <a:bodyPr/>
                    <a:lstStyle/>
                    <a:p>
                      <a:r>
                        <a:rPr lang="en-GB" dirty="0"/>
                        <a:t>Solution</a:t>
                      </a:r>
                    </a:p>
                  </a:txBody>
                  <a:tcPr/>
                </a:tc>
                <a:tc>
                  <a:txBody>
                    <a:bodyPr/>
                    <a:lstStyle/>
                    <a:p>
                      <a:r>
                        <a:rPr lang="en-GB" dirty="0"/>
                        <a:t>Plus</a:t>
                      </a:r>
                    </a:p>
                  </a:txBody>
                  <a:tcPr/>
                </a:tc>
                <a:tc>
                  <a:txBody>
                    <a:bodyPr/>
                    <a:lstStyle/>
                    <a:p>
                      <a:r>
                        <a:rPr lang="en-GB" dirty="0"/>
                        <a:t>Minus</a:t>
                      </a:r>
                    </a:p>
                  </a:txBody>
                  <a:tcPr/>
                </a:tc>
                <a:tc>
                  <a:txBody>
                    <a:bodyPr/>
                    <a:lstStyle/>
                    <a:p>
                      <a:r>
                        <a:rPr lang="en-GB" dirty="0"/>
                        <a:t>Interesting</a:t>
                      </a:r>
                    </a:p>
                  </a:txBody>
                  <a:tcPr/>
                </a:tc>
                <a:extLst>
                  <a:ext uri="{0D108BD9-81ED-4DB2-BD59-A6C34878D82A}">
                    <a16:rowId xmlns:a16="http://schemas.microsoft.com/office/drawing/2014/main" val="981364273"/>
                  </a:ext>
                </a:extLst>
              </a:tr>
              <a:tr h="370840">
                <a:tc>
                  <a:txBody>
                    <a:bodyPr/>
                    <a:lstStyle/>
                    <a:p>
                      <a:r>
                        <a:rPr lang="en-GB" dirty="0"/>
                        <a:t>Encouraging health students through scholarships, funding.</a:t>
                      </a:r>
                    </a:p>
                  </a:txBody>
                  <a:tcPr/>
                </a:tc>
                <a:tc>
                  <a:txBody>
                    <a:bodyPr/>
                    <a:lstStyle/>
                    <a:p>
                      <a:r>
                        <a:rPr lang="en-GB" dirty="0"/>
                        <a:t>A higher number of students expected (+3)</a:t>
                      </a:r>
                    </a:p>
                    <a:p>
                      <a:r>
                        <a:rPr lang="en-GB" dirty="0"/>
                        <a:t>More trained future staff in healthcare (+5)</a:t>
                      </a:r>
                    </a:p>
                    <a:p>
                      <a:r>
                        <a:rPr lang="en-GB" dirty="0"/>
                        <a:t>Support for students since they are studying the course and graduate job available in healthcare (+4)</a:t>
                      </a:r>
                    </a:p>
                  </a:txBody>
                  <a:tcPr/>
                </a:tc>
                <a:tc>
                  <a:txBody>
                    <a:bodyPr/>
                    <a:lstStyle/>
                    <a:p>
                      <a:r>
                        <a:rPr lang="en-GB" dirty="0"/>
                        <a:t>It can be a higher cost for Government (-1)</a:t>
                      </a:r>
                    </a:p>
                    <a:p>
                      <a:r>
                        <a:rPr lang="en-GB" dirty="0"/>
                        <a:t>There is a clear difference between healthcare system and others. (-2)</a:t>
                      </a:r>
                    </a:p>
                  </a:txBody>
                  <a:tcPr/>
                </a:tc>
                <a:tc>
                  <a:txBody>
                    <a:bodyPr/>
                    <a:lstStyle/>
                    <a:p>
                      <a:r>
                        <a:rPr lang="en-GB" dirty="0"/>
                        <a:t>A higher competition between students in various courses (-3)</a:t>
                      </a:r>
                    </a:p>
                    <a:p>
                      <a:r>
                        <a:rPr lang="en-GB" dirty="0"/>
                        <a:t>There is no longer be about staff shortage issue in healthcare (+4)</a:t>
                      </a:r>
                    </a:p>
                    <a:p>
                      <a:endParaRPr lang="en-GB" dirty="0"/>
                    </a:p>
                  </a:txBody>
                  <a:tcPr/>
                </a:tc>
                <a:extLst>
                  <a:ext uri="{0D108BD9-81ED-4DB2-BD59-A6C34878D82A}">
                    <a16:rowId xmlns:a16="http://schemas.microsoft.com/office/drawing/2014/main" val="1789517415"/>
                  </a:ext>
                </a:extLst>
              </a:tr>
            </a:tbl>
          </a:graphicData>
        </a:graphic>
      </p:graphicFrame>
      <p:graphicFrame>
        <p:nvGraphicFramePr>
          <p:cNvPr id="5" name="Table 4">
            <a:extLst>
              <a:ext uri="{FF2B5EF4-FFF2-40B4-BE49-F238E27FC236}">
                <a16:creationId xmlns:a16="http://schemas.microsoft.com/office/drawing/2014/main" id="{A1018811-055C-A315-7D94-29F16D587740}"/>
              </a:ext>
            </a:extLst>
          </p:cNvPr>
          <p:cNvGraphicFramePr>
            <a:graphicFrameLocks noGrp="1"/>
          </p:cNvGraphicFramePr>
          <p:nvPr>
            <p:extLst>
              <p:ext uri="{D42A27DB-BD31-4B8C-83A1-F6EECF244321}">
                <p14:modId xmlns:p14="http://schemas.microsoft.com/office/powerpoint/2010/main" val="328845749"/>
              </p:ext>
            </p:extLst>
          </p:nvPr>
        </p:nvGraphicFramePr>
        <p:xfrm>
          <a:off x="1121229" y="5061857"/>
          <a:ext cx="9993085" cy="424543"/>
        </p:xfrm>
        <a:graphic>
          <a:graphicData uri="http://schemas.openxmlformats.org/drawingml/2006/table">
            <a:tbl>
              <a:tblPr/>
              <a:tblGrid>
                <a:gridCol w="9993085">
                  <a:extLst>
                    <a:ext uri="{9D8B030D-6E8A-4147-A177-3AD203B41FA5}">
                      <a16:colId xmlns:a16="http://schemas.microsoft.com/office/drawing/2014/main" val="2682842830"/>
                    </a:ext>
                  </a:extLst>
                </a:gridCol>
              </a:tblGrid>
              <a:tr h="424543">
                <a:tc>
                  <a:txBody>
                    <a:bodyPr/>
                    <a:lstStyle/>
                    <a:p>
                      <a:r>
                        <a:rPr lang="en-GB" dirty="0"/>
                        <a:t>Total: 10                                    12                                          -3                                      +1</a:t>
                      </a:r>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3854073510"/>
                  </a:ext>
                </a:extLst>
              </a:tr>
            </a:tbl>
          </a:graphicData>
        </a:graphic>
      </p:graphicFrame>
    </p:spTree>
    <p:extLst>
      <p:ext uri="{BB962C8B-B14F-4D97-AF65-F5344CB8AC3E}">
        <p14:creationId xmlns:p14="http://schemas.microsoft.com/office/powerpoint/2010/main" val="35475420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B2A5A1-D42D-D4D2-11C4-8E410DCD72CB}"/>
              </a:ext>
            </a:extLst>
          </p:cNvPr>
          <p:cNvSpPr>
            <a:spLocks noGrp="1"/>
          </p:cNvSpPr>
          <p:nvPr>
            <p:ph type="title"/>
          </p:nvPr>
        </p:nvSpPr>
        <p:spPr/>
        <p:txBody>
          <a:bodyPr/>
          <a:lstStyle/>
          <a:p>
            <a:pPr algn="ctr"/>
            <a:r>
              <a:rPr lang="en-GB" dirty="0"/>
              <a:t>PMI analyse</a:t>
            </a:r>
          </a:p>
        </p:txBody>
      </p:sp>
      <p:graphicFrame>
        <p:nvGraphicFramePr>
          <p:cNvPr id="4" name="Table 4">
            <a:extLst>
              <a:ext uri="{FF2B5EF4-FFF2-40B4-BE49-F238E27FC236}">
                <a16:creationId xmlns:a16="http://schemas.microsoft.com/office/drawing/2014/main" id="{177F8E54-6DCB-538E-4DA8-74453A93FAC9}"/>
              </a:ext>
            </a:extLst>
          </p:cNvPr>
          <p:cNvGraphicFramePr>
            <a:graphicFrameLocks noGrp="1"/>
          </p:cNvGraphicFramePr>
          <p:nvPr>
            <p:ph idx="1"/>
            <p:extLst>
              <p:ext uri="{D42A27DB-BD31-4B8C-83A1-F6EECF244321}">
                <p14:modId xmlns:p14="http://schemas.microsoft.com/office/powerpoint/2010/main" val="2667773681"/>
              </p:ext>
            </p:extLst>
          </p:nvPr>
        </p:nvGraphicFramePr>
        <p:xfrm>
          <a:off x="1096963" y="2108200"/>
          <a:ext cx="10058400" cy="2382520"/>
        </p:xfrm>
        <a:graphic>
          <a:graphicData uri="http://schemas.openxmlformats.org/drawingml/2006/table">
            <a:tbl>
              <a:tblPr firstRow="1" bandRow="1">
                <a:tableStyleId>{5C22544A-7EE6-4342-B048-85BDC9FD1C3A}</a:tableStyleId>
              </a:tblPr>
              <a:tblGrid>
                <a:gridCol w="2514600">
                  <a:extLst>
                    <a:ext uri="{9D8B030D-6E8A-4147-A177-3AD203B41FA5}">
                      <a16:colId xmlns:a16="http://schemas.microsoft.com/office/drawing/2014/main" val="2577726860"/>
                    </a:ext>
                  </a:extLst>
                </a:gridCol>
                <a:gridCol w="2514600">
                  <a:extLst>
                    <a:ext uri="{9D8B030D-6E8A-4147-A177-3AD203B41FA5}">
                      <a16:colId xmlns:a16="http://schemas.microsoft.com/office/drawing/2014/main" val="1445670110"/>
                    </a:ext>
                  </a:extLst>
                </a:gridCol>
                <a:gridCol w="2514600">
                  <a:extLst>
                    <a:ext uri="{9D8B030D-6E8A-4147-A177-3AD203B41FA5}">
                      <a16:colId xmlns:a16="http://schemas.microsoft.com/office/drawing/2014/main" val="2370937648"/>
                    </a:ext>
                  </a:extLst>
                </a:gridCol>
                <a:gridCol w="2514600">
                  <a:extLst>
                    <a:ext uri="{9D8B030D-6E8A-4147-A177-3AD203B41FA5}">
                      <a16:colId xmlns:a16="http://schemas.microsoft.com/office/drawing/2014/main" val="3421881360"/>
                    </a:ext>
                  </a:extLst>
                </a:gridCol>
              </a:tblGrid>
              <a:tr h="370840">
                <a:tc>
                  <a:txBody>
                    <a:bodyPr/>
                    <a:lstStyle/>
                    <a:p>
                      <a:r>
                        <a:rPr lang="en-GB" dirty="0"/>
                        <a:t>Solution</a:t>
                      </a:r>
                    </a:p>
                  </a:txBody>
                  <a:tcPr/>
                </a:tc>
                <a:tc>
                  <a:txBody>
                    <a:bodyPr/>
                    <a:lstStyle/>
                    <a:p>
                      <a:r>
                        <a:rPr lang="en-GB" dirty="0"/>
                        <a:t>Plus</a:t>
                      </a:r>
                    </a:p>
                  </a:txBody>
                  <a:tcPr/>
                </a:tc>
                <a:tc>
                  <a:txBody>
                    <a:bodyPr/>
                    <a:lstStyle/>
                    <a:p>
                      <a:r>
                        <a:rPr lang="en-GB" dirty="0"/>
                        <a:t>Minus</a:t>
                      </a:r>
                    </a:p>
                  </a:txBody>
                  <a:tcPr/>
                </a:tc>
                <a:tc>
                  <a:txBody>
                    <a:bodyPr/>
                    <a:lstStyle/>
                    <a:p>
                      <a:r>
                        <a:rPr lang="en-GB" dirty="0"/>
                        <a:t>Interesting</a:t>
                      </a:r>
                    </a:p>
                  </a:txBody>
                  <a:tcPr/>
                </a:tc>
                <a:extLst>
                  <a:ext uri="{0D108BD9-81ED-4DB2-BD59-A6C34878D82A}">
                    <a16:rowId xmlns:a16="http://schemas.microsoft.com/office/drawing/2014/main" val="1249668202"/>
                  </a:ext>
                </a:extLst>
              </a:tr>
              <a:tr h="370840">
                <a:tc>
                  <a:txBody>
                    <a:bodyPr/>
                    <a:lstStyle/>
                    <a:p>
                      <a:r>
                        <a:rPr lang="en-GB" dirty="0"/>
                        <a:t>A stronger organization - each department should have well-trained staff to carry out appropriate treatment of people.</a:t>
                      </a:r>
                    </a:p>
                  </a:txBody>
                  <a:tcPr/>
                </a:tc>
                <a:tc>
                  <a:txBody>
                    <a:bodyPr/>
                    <a:lstStyle/>
                    <a:p>
                      <a:r>
                        <a:rPr lang="en-GB" dirty="0"/>
                        <a:t>All the employees should have trainings and specialization in this field. (+5)</a:t>
                      </a:r>
                    </a:p>
                    <a:p>
                      <a:r>
                        <a:rPr lang="en-GB" dirty="0"/>
                        <a:t>Each department will have staff available (+4)</a:t>
                      </a:r>
                    </a:p>
                  </a:txBody>
                  <a:tcPr/>
                </a:tc>
                <a:tc>
                  <a:txBody>
                    <a:bodyPr/>
                    <a:lstStyle/>
                    <a:p>
                      <a:r>
                        <a:rPr lang="en-GB" dirty="0"/>
                        <a:t>There should be new specialization courses available, further specialization required. (-1)</a:t>
                      </a:r>
                    </a:p>
                    <a:p>
                      <a:r>
                        <a:rPr lang="en-GB" dirty="0"/>
                        <a:t>There is a harder process than usual. (-2)</a:t>
                      </a:r>
                    </a:p>
                  </a:txBody>
                  <a:tcPr/>
                </a:tc>
                <a:tc>
                  <a:txBody>
                    <a:bodyPr/>
                    <a:lstStyle/>
                    <a:p>
                      <a:r>
                        <a:rPr lang="en-GB" dirty="0"/>
                        <a:t>A good and clear organisation is attractive all the time, it enables clear tasks for staff and patients as well. (+4)</a:t>
                      </a:r>
                    </a:p>
                    <a:p>
                      <a:endParaRPr lang="en-GB" dirty="0"/>
                    </a:p>
                    <a:p>
                      <a:endParaRPr lang="en-GB" dirty="0"/>
                    </a:p>
                  </a:txBody>
                  <a:tcPr/>
                </a:tc>
                <a:extLst>
                  <a:ext uri="{0D108BD9-81ED-4DB2-BD59-A6C34878D82A}">
                    <a16:rowId xmlns:a16="http://schemas.microsoft.com/office/drawing/2014/main" val="3284723337"/>
                  </a:ext>
                </a:extLst>
              </a:tr>
            </a:tbl>
          </a:graphicData>
        </a:graphic>
      </p:graphicFrame>
      <p:graphicFrame>
        <p:nvGraphicFramePr>
          <p:cNvPr id="5" name="Table 4">
            <a:extLst>
              <a:ext uri="{FF2B5EF4-FFF2-40B4-BE49-F238E27FC236}">
                <a16:creationId xmlns:a16="http://schemas.microsoft.com/office/drawing/2014/main" id="{81308B55-8C16-D0CB-9306-A8F27BB58917}"/>
              </a:ext>
            </a:extLst>
          </p:cNvPr>
          <p:cNvGraphicFramePr>
            <a:graphicFrameLocks noGrp="1"/>
          </p:cNvGraphicFramePr>
          <p:nvPr>
            <p:extLst>
              <p:ext uri="{D42A27DB-BD31-4B8C-83A1-F6EECF244321}">
                <p14:modId xmlns:p14="http://schemas.microsoft.com/office/powerpoint/2010/main" val="2692190089"/>
              </p:ext>
            </p:extLst>
          </p:nvPr>
        </p:nvGraphicFramePr>
        <p:xfrm>
          <a:off x="1110343" y="4490720"/>
          <a:ext cx="10058400" cy="484051"/>
        </p:xfrm>
        <a:graphic>
          <a:graphicData uri="http://schemas.openxmlformats.org/drawingml/2006/table">
            <a:tbl>
              <a:tblPr/>
              <a:tblGrid>
                <a:gridCol w="10058400">
                  <a:extLst>
                    <a:ext uri="{9D8B030D-6E8A-4147-A177-3AD203B41FA5}">
                      <a16:colId xmlns:a16="http://schemas.microsoft.com/office/drawing/2014/main" val="3745588066"/>
                    </a:ext>
                  </a:extLst>
                </a:gridCol>
              </a:tblGrid>
              <a:tr h="484051">
                <a:tc>
                  <a:txBody>
                    <a:bodyPr/>
                    <a:lstStyle/>
                    <a:p>
                      <a:r>
                        <a:rPr lang="en-GB" dirty="0"/>
                        <a:t>Total: 10                                 +9                                  -3                                   +4</a:t>
                      </a:r>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864461637"/>
                  </a:ext>
                </a:extLst>
              </a:tr>
            </a:tbl>
          </a:graphicData>
        </a:graphic>
      </p:graphicFrame>
    </p:spTree>
    <p:extLst>
      <p:ext uri="{BB962C8B-B14F-4D97-AF65-F5344CB8AC3E}">
        <p14:creationId xmlns:p14="http://schemas.microsoft.com/office/powerpoint/2010/main" val="16934057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2C0AF3-3465-8727-40DC-8ED9C5CDBBE2}"/>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14EDD1C7-2436-F509-A5DB-3099E925024D}"/>
              </a:ext>
            </a:extLst>
          </p:cNvPr>
          <p:cNvSpPr>
            <a:spLocks noGrp="1"/>
          </p:cNvSpPr>
          <p:nvPr>
            <p:ph idx="1"/>
          </p:nvPr>
        </p:nvSpPr>
        <p:spPr/>
        <p:txBody>
          <a:bodyPr>
            <a:normAutofit/>
          </a:bodyPr>
          <a:lstStyle/>
          <a:p>
            <a:r>
              <a:rPr lang="en-GB" sz="2000" dirty="0"/>
              <a:t>Haddad, L.M. and Toney-Butler, T.J. (2022). Nursing shortage. [online] NCBI. Available at: </a:t>
            </a:r>
            <a:r>
              <a:rPr lang="en-GB" sz="2000" dirty="0">
                <a:hlinkClick r:id="rId2"/>
              </a:rPr>
              <a:t>https://www.ncbi.nlm.nih.gov/books/NBK493175/</a:t>
            </a:r>
            <a:r>
              <a:rPr lang="en-GB" sz="2000" dirty="0"/>
              <a:t>. (Accessed date: 04/07/2022).</a:t>
            </a:r>
          </a:p>
          <a:p>
            <a:r>
              <a:rPr lang="en-GB" sz="2000" dirty="0"/>
              <a:t>www.healthywa.wa.gov.au. (n.d.). Problem solving. [online] Available at: </a:t>
            </a:r>
            <a:r>
              <a:rPr lang="en-GB" sz="2000" dirty="0">
                <a:hlinkClick r:id="rId3"/>
              </a:rPr>
              <a:t>https://www.healthywa.wa.gov.au/Articles/N_R/Problem-solving</a:t>
            </a:r>
            <a:r>
              <a:rPr lang="en-GB" sz="2000" dirty="0"/>
              <a:t>. (Accessed date: 04/07/2022).</a:t>
            </a:r>
          </a:p>
          <a:p>
            <a:r>
              <a:rPr lang="en-GB" sz="2000" dirty="0"/>
              <a:t>CIPD (2021). PESTLE Analysis. [online] CIPD. Available at: </a:t>
            </a:r>
            <a:r>
              <a:rPr lang="en-GB" sz="2000" dirty="0">
                <a:hlinkClick r:id="rId4"/>
              </a:rPr>
              <a:t>https://www.cipd.co.uk/knowledge/strategy/organisational-development/pestle-analysis-factsheet#gref</a:t>
            </a:r>
            <a:r>
              <a:rPr lang="en-GB" sz="2000" dirty="0"/>
              <a:t>. (Accessed date: 03/07/2022).</a:t>
            </a:r>
          </a:p>
        </p:txBody>
      </p:sp>
    </p:spTree>
    <p:extLst>
      <p:ext uri="{BB962C8B-B14F-4D97-AF65-F5344CB8AC3E}">
        <p14:creationId xmlns:p14="http://schemas.microsoft.com/office/powerpoint/2010/main" val="9080013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EDAD30-451B-E241-E781-04438CB23B02}"/>
              </a:ext>
            </a:extLst>
          </p:cNvPr>
          <p:cNvSpPr>
            <a:spLocks noGrp="1"/>
          </p:cNvSpPr>
          <p:nvPr>
            <p:ph type="title"/>
          </p:nvPr>
        </p:nvSpPr>
        <p:spPr>
          <a:xfrm>
            <a:off x="1097280" y="286603"/>
            <a:ext cx="10058400" cy="997911"/>
          </a:xfrm>
        </p:spPr>
        <p:txBody>
          <a:bodyPr/>
          <a:lstStyle/>
          <a:p>
            <a:r>
              <a:rPr lang="en-GB" dirty="0"/>
              <a:t>References</a:t>
            </a:r>
          </a:p>
        </p:txBody>
      </p:sp>
      <p:sp>
        <p:nvSpPr>
          <p:cNvPr id="3" name="Content Placeholder 2">
            <a:extLst>
              <a:ext uri="{FF2B5EF4-FFF2-40B4-BE49-F238E27FC236}">
                <a16:creationId xmlns:a16="http://schemas.microsoft.com/office/drawing/2014/main" id="{3F6CEDFF-CED6-5E05-5864-FD9D2A9F22D8}"/>
              </a:ext>
            </a:extLst>
          </p:cNvPr>
          <p:cNvSpPr>
            <a:spLocks noGrp="1"/>
          </p:cNvSpPr>
          <p:nvPr>
            <p:ph idx="1"/>
          </p:nvPr>
        </p:nvSpPr>
        <p:spPr/>
        <p:txBody>
          <a:bodyPr/>
          <a:lstStyle/>
          <a:p>
            <a:r>
              <a:rPr lang="en-GB" dirty="0"/>
              <a:t>Kane, R. and Kane, R. (2014). How to Use the Fishbone Tool for Root Cause Analysis. [online] Available at: https://www.cms.gov/medicare/provider-enrollment-and-certification/qapi/downloads/fishbonerevised.pdf. (Accessed date: 02/07/2022).</a:t>
            </a:r>
          </a:p>
          <a:p>
            <a:r>
              <a:rPr lang="en-GB" dirty="0"/>
              <a:t>JD (n.d.). How To Use the PMI Technique to Think Better. [online] Available at: https://sourcesofinsight.com/avoid-the-intelligence-trap/. (Accessed date: 02/07/2022).</a:t>
            </a:r>
          </a:p>
          <a:p>
            <a:r>
              <a:rPr lang="en-GB" dirty="0"/>
              <a:t>‌</a:t>
            </a:r>
          </a:p>
          <a:p>
            <a:endParaRPr lang="en-GB" dirty="0"/>
          </a:p>
        </p:txBody>
      </p:sp>
    </p:spTree>
    <p:extLst>
      <p:ext uri="{BB962C8B-B14F-4D97-AF65-F5344CB8AC3E}">
        <p14:creationId xmlns:p14="http://schemas.microsoft.com/office/powerpoint/2010/main" val="266606355"/>
      </p:ext>
    </p:extLst>
  </p:cSld>
  <p:clrMapOvr>
    <a:masterClrMapping/>
  </p:clrMapOvr>
</p:sld>
</file>

<file path=ppt/theme/theme1.xml><?xml version="1.0" encoding="utf-8"?>
<a:theme xmlns:a="http://schemas.openxmlformats.org/drawingml/2006/main" name="RetrospectVTI">
  <a:themeElements>
    <a:clrScheme name="AnalogousFromDarkSeedLeftStep">
      <a:dk1>
        <a:srgbClr val="000000"/>
      </a:dk1>
      <a:lt1>
        <a:srgbClr val="FFFFFF"/>
      </a:lt1>
      <a:dk2>
        <a:srgbClr val="412924"/>
      </a:dk2>
      <a:lt2>
        <a:srgbClr val="E8E2E6"/>
      </a:lt2>
      <a:accent1>
        <a:srgbClr val="23B84F"/>
      </a:accent1>
      <a:accent2>
        <a:srgbClr val="2AB816"/>
      </a:accent2>
      <a:accent3>
        <a:srgbClr val="6FB122"/>
      </a:accent3>
      <a:accent4>
        <a:srgbClr val="A0A714"/>
      </a:accent4>
      <a:accent5>
        <a:srgbClr val="D59529"/>
      </a:accent5>
      <a:accent6>
        <a:srgbClr val="D2411A"/>
      </a:accent6>
      <a:hlink>
        <a:srgbClr val="958031"/>
      </a:hlink>
      <a:folHlink>
        <a:srgbClr val="7F7F7F"/>
      </a:folHlink>
    </a:clrScheme>
    <a:fontScheme name="Retrospect">
      <a:majorFont>
        <a:latin typeface="Tw Cen M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docProps/app.xml><?xml version="1.0" encoding="utf-8"?>
<Properties xmlns="http://schemas.openxmlformats.org/officeDocument/2006/extended-properties" xmlns:vt="http://schemas.openxmlformats.org/officeDocument/2006/docPropsVTypes">
  <TotalTime>0</TotalTime>
  <Words>1098</Words>
  <Application>Microsoft Office PowerPoint</Application>
  <PresentationFormat>Widescreen</PresentationFormat>
  <Paragraphs>93</Paragraphs>
  <Slides>13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Tw Cen MT</vt:lpstr>
      <vt:lpstr>RetrospectVTI</vt:lpstr>
      <vt:lpstr>Understanding and solving the problem of Staff Shortage in Proper Care</vt:lpstr>
      <vt:lpstr>The nature and impact of the complex problem on Proper Care and its employees</vt:lpstr>
      <vt:lpstr>Understanding the causes of Staff Shortage in Proper Care</vt:lpstr>
      <vt:lpstr>PESTLE Analyse of the external factors which contribute to the staff shortage</vt:lpstr>
      <vt:lpstr>Fishbone Diagram</vt:lpstr>
      <vt:lpstr>Possible Solutions to solve the problem of staff shortage at Proper Care</vt:lpstr>
      <vt:lpstr>Evaluation of the solution to identify the most appropriate</vt:lpstr>
      <vt:lpstr>PMI Results</vt:lpstr>
      <vt:lpstr>PMI analyse</vt:lpstr>
      <vt:lpstr>PMI analyse</vt:lpstr>
      <vt:lpstr>PMI analyse</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Understanding and solving the problem of Staff Shortage in Proper Care</dc:title>
  <dc:creator>Bianca Birnau</dc:creator>
  <cp:lastModifiedBy>Bianca Birnau</cp:lastModifiedBy>
  <cp:revision>4</cp:revision>
  <dcterms:created xsi:type="dcterms:W3CDTF">2022-07-07T14:21:30Z</dcterms:created>
  <dcterms:modified xsi:type="dcterms:W3CDTF">2022-07-11T21:19:04Z</dcterms:modified>
</cp:coreProperties>
</file>