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notesMasterIdLst>
    <p:notesMasterId r:id="rId28"/>
  </p:notesMasterIdLst>
  <p:sldIdLst>
    <p:sldId id="400" r:id="rId2"/>
    <p:sldId id="429" r:id="rId3"/>
    <p:sldId id="430" r:id="rId4"/>
    <p:sldId id="273" r:id="rId5"/>
    <p:sldId id="258" r:id="rId6"/>
    <p:sldId id="280" r:id="rId7"/>
    <p:sldId id="431" r:id="rId8"/>
    <p:sldId id="432" r:id="rId9"/>
    <p:sldId id="433" r:id="rId10"/>
    <p:sldId id="434" r:id="rId11"/>
    <p:sldId id="285" r:id="rId12"/>
    <p:sldId id="291" r:id="rId13"/>
    <p:sldId id="435" r:id="rId14"/>
    <p:sldId id="260" r:id="rId15"/>
    <p:sldId id="282" r:id="rId16"/>
    <p:sldId id="292" r:id="rId17"/>
    <p:sldId id="259" r:id="rId18"/>
    <p:sldId id="437" r:id="rId19"/>
    <p:sldId id="438" r:id="rId20"/>
    <p:sldId id="287" r:id="rId21"/>
    <p:sldId id="440" r:id="rId22"/>
    <p:sldId id="441" r:id="rId23"/>
    <p:sldId id="409" r:id="rId24"/>
    <p:sldId id="416" r:id="rId25"/>
    <p:sldId id="417" r:id="rId26"/>
    <p:sldId id="418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EAF1"/>
    <a:srgbClr val="DBFF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577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16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C3BB68-673C-B14F-B6EE-A249BE4EDA2D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2F278-12BB-EB4D-BE8D-8ECAFF2AF40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94498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12/11/22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7738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67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20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922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611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71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840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12/11/22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536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021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209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460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014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24" r:id="rId6"/>
    <p:sldLayoutId id="2147483719" r:id="rId7"/>
    <p:sldLayoutId id="2147483720" r:id="rId8"/>
    <p:sldLayoutId id="2147483721" r:id="rId9"/>
    <p:sldLayoutId id="2147483723" r:id="rId10"/>
    <p:sldLayoutId id="21474837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jCzbSLyIwI" TargetMode="External"/><Relationship Id="rId2" Type="http://schemas.openxmlformats.org/officeDocument/2006/relationships/hyperlink" Target="https://youtu.be/sYdVe5O7KB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sgolyfenni.co.uk/downloads/polisi-marcio.pdf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2e.com/?id=WTBxUFhxb3RlVWtuR3F0Vg==&amp;wp&amp;blog=2&amp;revision=3&amp;noEdit=1&amp;bsv=2&amp;signature=9a1ij37k9ynp3wQmclG4HTTrtDo%3D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mrthorntonteach.com/2016/11/05/assessment-crib-sheets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styn.llyw.cymru/system/files/2021-08/Preparing%20for%20the%20Curriculum%20for%20Wales%20cy.pdf" TargetMode="External"/><Relationship Id="rId3" Type="http://schemas.openxmlformats.org/officeDocument/2006/relationships/hyperlink" Target="https://cwricwlwmigymru.llyw.cymru/" TargetMode="External"/><Relationship Id="rId7" Type="http://schemas.openxmlformats.org/officeDocument/2006/relationships/hyperlink" Target="http://www.estyn.llyw.cymru/system/files/2020-07/Curriculum%2520innovation%2520in%2520primary%2520schools%2520-%2520cy.pdf" TargetMode="External"/><Relationship Id="rId2" Type="http://schemas.openxmlformats.org/officeDocument/2006/relationships/hyperlink" Target="https://hwb.gov.wales/api/storage/9da091a5-db8b-4202-b79e-af1f336e4c25/cwricwlwm-i-gymru-y-daith-i-202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lyw.cymru/sites/default/files/publications/2018-03/adroddiad-ar-ymatebion-i%E2%80%99r-sgwrs-fawr.pdf" TargetMode="External"/><Relationship Id="rId5" Type="http://schemas.openxmlformats.org/officeDocument/2006/relationships/hyperlink" Target="https://llyw.cymru/deddf-cwricwlwm-ac-asesu-cymru" TargetMode="External"/><Relationship Id="rId4" Type="http://schemas.openxmlformats.org/officeDocument/2006/relationships/hyperlink" Target="https://llyw.cymru/paratoi-ar-gyfer-y-cwricwlwm-newydd" TargetMode="External"/><Relationship Id="rId9" Type="http://schemas.openxmlformats.org/officeDocument/2006/relationships/hyperlink" Target="https://open.spotify.com/episode/4YHwG4pjO4QTRiEm76ddZ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167E3-B971-E447-8CD1-B23E0AE2B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Nod y ddarlith: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BA489-F8C6-554B-BCEC-CC5C69A48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48" y="2513293"/>
            <a:ext cx="10901703" cy="2062963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Trafod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roi</a:t>
            </a:r>
            <a:r>
              <a:rPr lang="en-US" dirty="0"/>
              <a:t> </a:t>
            </a:r>
            <a:r>
              <a:rPr lang="en-US" dirty="0" err="1"/>
              <a:t>adborth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effeithiol</a:t>
            </a:r>
            <a:r>
              <a:rPr lang="en-US" dirty="0"/>
              <a:t> </a:t>
            </a:r>
          </a:p>
          <a:p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ymarferol</a:t>
            </a:r>
            <a:r>
              <a:rPr lang="en-US" dirty="0"/>
              <a:t> –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adborth</a:t>
            </a:r>
            <a:r>
              <a:rPr lang="en-US" dirty="0"/>
              <a:t> a </a:t>
            </a:r>
            <a:r>
              <a:rPr lang="en-US" dirty="0" err="1"/>
              <a:t>chynllunio</a:t>
            </a:r>
            <a:r>
              <a:rPr lang="en-US" dirty="0"/>
              <a:t> </a:t>
            </a:r>
            <a:r>
              <a:rPr lang="en-US" dirty="0" err="1"/>
              <a:t>ymyrraeth</a:t>
            </a:r>
            <a:r>
              <a:rPr lang="en-US" dirty="0"/>
              <a:t> </a:t>
            </a:r>
          </a:p>
          <a:p>
            <a:r>
              <a:rPr lang="en-US" dirty="0" err="1"/>
              <a:t>Fframwaith</a:t>
            </a:r>
            <a:r>
              <a:rPr lang="en-US" dirty="0"/>
              <a:t> </a:t>
            </a:r>
            <a:r>
              <a:rPr lang="en-US" dirty="0" err="1"/>
              <a:t>Cymwyseddau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Athrawon</a:t>
            </a:r>
            <a:r>
              <a:rPr lang="en-US" dirty="0"/>
              <a:t> – </a:t>
            </a:r>
            <a:r>
              <a:rPr lang="en-US" dirty="0" err="1"/>
              <a:t>casglu</a:t>
            </a:r>
            <a:r>
              <a:rPr lang="en-US" dirty="0"/>
              <a:t> </a:t>
            </a:r>
            <a:r>
              <a:rPr lang="en-US" dirty="0" err="1"/>
              <a:t>tystiolaeth</a:t>
            </a:r>
            <a:r>
              <a:rPr lang="en-US" dirty="0"/>
              <a:t> </a:t>
            </a:r>
          </a:p>
          <a:p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baratoi</a:t>
            </a:r>
            <a:r>
              <a:rPr lang="en-US" dirty="0"/>
              <a:t>  - </a:t>
            </a:r>
            <a:r>
              <a:rPr lang="en-US" dirty="0" err="1"/>
              <a:t>Trafodaeth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 </a:t>
            </a: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2A089C-FA85-8A4E-AE5F-98A2794984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1909" y="-242456"/>
            <a:ext cx="2496127" cy="2496127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8E60B60D-3A44-2B72-A245-8F663C67B1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820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6821B8-A6CF-EE41-BC30-F7EDD5697B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28609" y="2298834"/>
            <a:ext cx="3060700" cy="3543300"/>
          </a:xfr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6E92036-0532-C242-AA59-8452C6B1529D}"/>
              </a:ext>
            </a:extLst>
          </p:cNvPr>
          <p:cNvSpPr/>
          <p:nvPr/>
        </p:nvSpPr>
        <p:spPr>
          <a:xfrm>
            <a:off x="828850" y="2714265"/>
            <a:ext cx="5855730" cy="17055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err="1">
                <a:solidFill>
                  <a:schemeClr val="tx1"/>
                </a:solidFill>
              </a:rPr>
              <a:t>Adborth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yn</a:t>
            </a:r>
            <a:r>
              <a:rPr lang="en-US" sz="3200" dirty="0">
                <a:solidFill>
                  <a:schemeClr val="tx1"/>
                </a:solidFill>
              </a:rPr>
              <a:t> y </a:t>
            </a:r>
            <a:r>
              <a:rPr lang="en-US" sz="3200" dirty="0" err="1">
                <a:solidFill>
                  <a:schemeClr val="tx1"/>
                </a:solidFill>
              </a:rPr>
              <a:t>dosbarth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wrth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addysgu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iaith</a:t>
            </a:r>
            <a:r>
              <a:rPr lang="en-US" sz="3200" dirty="0">
                <a:solidFill>
                  <a:schemeClr val="tx1"/>
                </a:solidFill>
              </a:rPr>
              <a:t>.  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F4B8112B-2D4D-861D-C03F-A77E11FE62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6968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606B3EE-9876-BC4C-AD64-9335D19B69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2051" y="5706367"/>
            <a:ext cx="2870200" cy="1016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7D540BC-A6EA-2447-8759-0581C157E3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31" y="132947"/>
            <a:ext cx="6388134" cy="658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012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54F2F-9C6E-AC43-94FD-56D523CD7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7752" y="1431534"/>
            <a:ext cx="8596668" cy="1320800"/>
          </a:xfrm>
        </p:spPr>
        <p:txBody>
          <a:bodyPr>
            <a:normAutofit/>
          </a:bodyPr>
          <a:lstStyle/>
          <a:p>
            <a:r>
              <a:rPr lang="en-US" sz="1800" dirty="0">
                <a:hlinkClick r:id="rId2"/>
              </a:rPr>
              <a:t>https://youtu.be/sYdVe5O7KBE</a:t>
            </a:r>
            <a:br>
              <a:rPr lang="en-US" sz="1800" dirty="0"/>
            </a:br>
            <a:br>
              <a:rPr lang="en-US" sz="2000" dirty="0"/>
            </a:br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Black, P.J. and </a:t>
            </a:r>
            <a:r>
              <a:rPr lang="en-GB" sz="20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Wiliam</a:t>
            </a:r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D. (1998). </a:t>
            </a:r>
            <a:r>
              <a:rPr lang="en-GB" sz="20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Inside the black box : raising standards through classroom assessment</a:t>
            </a:r>
            <a:r>
              <a:rPr lang="en-GB" sz="20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Cheltenham, Vic.: Hawker Brownlow Education.</a:t>
            </a:r>
            <a:endParaRPr lang="en-US" dirty="0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E0123A1-A58F-4343-BE58-957279FDC33F}"/>
              </a:ext>
            </a:extLst>
          </p:cNvPr>
          <p:cNvSpPr/>
          <p:nvPr/>
        </p:nvSpPr>
        <p:spPr>
          <a:xfrm>
            <a:off x="865245" y="436369"/>
            <a:ext cx="2134809" cy="7602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Pwrpas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Adborth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2EFD6D6-F6A5-D346-B4C9-5632F2E052F1}"/>
              </a:ext>
            </a:extLst>
          </p:cNvPr>
          <p:cNvSpPr/>
          <p:nvPr/>
        </p:nvSpPr>
        <p:spPr>
          <a:xfrm>
            <a:off x="953024" y="3983805"/>
            <a:ext cx="3731992" cy="7602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Rhoi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Adborth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effeithiol</a:t>
            </a:r>
            <a:r>
              <a:rPr lang="en-US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07B1E0A-72A9-954B-9709-B3F10813E4DC}"/>
              </a:ext>
            </a:extLst>
          </p:cNvPr>
          <p:cNvSpPr/>
          <p:nvPr/>
        </p:nvSpPr>
        <p:spPr>
          <a:xfrm>
            <a:off x="953024" y="5241800"/>
            <a:ext cx="52370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3"/>
              </a:rPr>
              <a:t>https://www.youtube.com/watch?v=LjCzbSLyIwI</a:t>
            </a:r>
            <a:endParaRPr lang="en-US" dirty="0"/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A123EDA-DAEB-0141-B98D-2859555950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3048" y="480538"/>
            <a:ext cx="3741038" cy="152052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72418B8-26BC-58E3-D30C-146AAE537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7849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9CBB2-5796-49D0-9361-AECC97414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en-GB" b="1" dirty="0" err="1"/>
              <a:t>Rhaid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adborth</a:t>
            </a:r>
            <a:r>
              <a:rPr lang="en-GB" b="1" dirty="0"/>
              <a:t> </a:t>
            </a:r>
            <a:r>
              <a:rPr lang="en-GB" b="1" dirty="0" err="1"/>
              <a:t>effeithiol</a:t>
            </a:r>
            <a:r>
              <a:rPr lang="en-GB" b="1" dirty="0"/>
              <a:t> </a:t>
            </a:r>
            <a:r>
              <a:rPr lang="en-GB" b="1" dirty="0" err="1"/>
              <a:t>fod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A3616-35B5-4CC5-ADAC-CFAE26C451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47616EF-DC98-48D6-8C11-C0A6BBF6602E}"/>
              </a:ext>
            </a:extLst>
          </p:cNvPr>
          <p:cNvSpPr/>
          <p:nvPr/>
        </p:nvSpPr>
        <p:spPr>
          <a:xfrm>
            <a:off x="676894" y="1428244"/>
            <a:ext cx="3514105" cy="159413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A9C477-D151-4A82-94F2-E7C4DF758D40}"/>
              </a:ext>
            </a:extLst>
          </p:cNvPr>
          <p:cNvSpPr txBox="1"/>
          <p:nvPr/>
        </p:nvSpPr>
        <p:spPr>
          <a:xfrm>
            <a:off x="1205980" y="1752873"/>
            <a:ext cx="235042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sz="2800" dirty="0" err="1"/>
              <a:t>ddealladwy</a:t>
            </a:r>
            <a:endParaRPr lang="en-GB" sz="280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DB1B786-C598-441E-B7AB-8EF224ABB44E}"/>
              </a:ext>
            </a:extLst>
          </p:cNvPr>
          <p:cNvSpPr/>
          <p:nvPr/>
        </p:nvSpPr>
        <p:spPr>
          <a:xfrm>
            <a:off x="4666891" y="1690688"/>
            <a:ext cx="3155894" cy="1828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DE5D2C-D205-464F-B6A9-08A130FFA195}"/>
              </a:ext>
            </a:extLst>
          </p:cNvPr>
          <p:cNvSpPr txBox="1"/>
          <p:nvPr/>
        </p:nvSpPr>
        <p:spPr>
          <a:xfrm>
            <a:off x="5302564" y="2261966"/>
            <a:ext cx="22334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gadarnhaol</a:t>
            </a:r>
            <a:endParaRPr lang="en-GB" sz="2800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7C84EB3-6F93-46A7-B5CF-F970C1F56C54}"/>
              </a:ext>
            </a:extLst>
          </p:cNvPr>
          <p:cNvSpPr/>
          <p:nvPr/>
        </p:nvSpPr>
        <p:spPr>
          <a:xfrm>
            <a:off x="8392783" y="1953963"/>
            <a:ext cx="3029309" cy="190842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D0DD3F-BEC2-4C19-9529-7199F830F528}"/>
              </a:ext>
            </a:extLst>
          </p:cNvPr>
          <p:cNvSpPr txBox="1"/>
          <p:nvPr/>
        </p:nvSpPr>
        <p:spPr>
          <a:xfrm>
            <a:off x="8755812" y="2605088"/>
            <a:ext cx="23032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galonogol</a:t>
            </a:r>
            <a:r>
              <a:rPr lang="en-GB" sz="2800" dirty="0"/>
              <a:t>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4643727-3F7C-4CDB-A797-4701DDD34CDF}"/>
              </a:ext>
            </a:extLst>
          </p:cNvPr>
          <p:cNvSpPr/>
          <p:nvPr/>
        </p:nvSpPr>
        <p:spPr>
          <a:xfrm>
            <a:off x="1049242" y="4735902"/>
            <a:ext cx="3869266" cy="176133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C68EA0-0792-4234-8DD7-3FD894A77268}"/>
              </a:ext>
            </a:extLst>
          </p:cNvPr>
          <p:cNvSpPr txBox="1"/>
          <p:nvPr/>
        </p:nvSpPr>
        <p:spPr>
          <a:xfrm>
            <a:off x="1497177" y="4845051"/>
            <a:ext cx="297339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amserol</a:t>
            </a:r>
            <a:r>
              <a:rPr lang="en-GB" sz="2800" dirty="0"/>
              <a:t> - </a:t>
            </a:r>
            <a:r>
              <a:rPr lang="en-GB" sz="2800" dirty="0" err="1"/>
              <a:t>rhaid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roi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amser</a:t>
            </a:r>
            <a:r>
              <a:rPr lang="en-GB" sz="2800" dirty="0"/>
              <a:t> </a:t>
            </a:r>
            <a:r>
              <a:rPr lang="en-GB" sz="2800" dirty="0" err="1"/>
              <a:t>cywir</a:t>
            </a:r>
            <a:endParaRPr lang="en-GB" sz="28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EA00712-A010-4EC1-ACA1-D128114EBCE7}"/>
              </a:ext>
            </a:extLst>
          </p:cNvPr>
          <p:cNvSpPr/>
          <p:nvPr/>
        </p:nvSpPr>
        <p:spPr>
          <a:xfrm>
            <a:off x="5236889" y="3781098"/>
            <a:ext cx="3155894" cy="20312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7EFC33-96E9-42EE-BD0E-8AEDA50038F1}"/>
              </a:ext>
            </a:extLst>
          </p:cNvPr>
          <p:cNvSpPr txBox="1"/>
          <p:nvPr/>
        </p:nvSpPr>
        <p:spPr>
          <a:xfrm>
            <a:off x="5822511" y="4335791"/>
            <a:ext cx="21479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rheolaidd</a:t>
            </a:r>
            <a:endParaRPr lang="en-GB" sz="280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EA00712-A010-4EC1-ACA1-D128114EBCE7}"/>
              </a:ext>
            </a:extLst>
          </p:cNvPr>
          <p:cNvSpPr/>
          <p:nvPr/>
        </p:nvSpPr>
        <p:spPr>
          <a:xfrm>
            <a:off x="1769950" y="3208867"/>
            <a:ext cx="2896941" cy="138853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F7EFC33-96E9-42EE-BD0E-8AEDA50038F1}"/>
              </a:ext>
            </a:extLst>
          </p:cNvPr>
          <p:cNvSpPr txBox="1"/>
          <p:nvPr/>
        </p:nvSpPr>
        <p:spPr>
          <a:xfrm>
            <a:off x="2043022" y="3519488"/>
            <a:ext cx="21479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/>
              <a:t>gywir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45307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24B443-9243-7441-8B69-9F16F85D23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35343" y="1207226"/>
            <a:ext cx="6230562" cy="5122475"/>
          </a:xfr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2EE73921-A22D-4ABD-F855-AA005C5C54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75971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3C5881-332F-7740-9B6D-3616A8447C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4878" y="1328791"/>
            <a:ext cx="9893535" cy="307340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25BDE00-70B6-704A-88A2-4B70DA210B04}"/>
              </a:ext>
            </a:extLst>
          </p:cNvPr>
          <p:cNvSpPr/>
          <p:nvPr/>
        </p:nvSpPr>
        <p:spPr>
          <a:xfrm>
            <a:off x="1150706" y="4402191"/>
            <a:ext cx="74076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http://www.ysgolyfenni.co.uk/downloads/polisi-marcio.pdf</a:t>
            </a:r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386B778-1BDD-1649-ABD0-98E3C6A2E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4537" y="640422"/>
            <a:ext cx="5563836" cy="880153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Asesu</a:t>
            </a:r>
            <a:r>
              <a:rPr lang="en-US" dirty="0">
                <a:solidFill>
                  <a:schemeClr val="tx1"/>
                </a:solidFill>
              </a:rPr>
              <a:t> Ysgol </a:t>
            </a:r>
            <a:r>
              <a:rPr lang="en-US" dirty="0" err="1">
                <a:solidFill>
                  <a:schemeClr val="tx1"/>
                </a:solidFill>
              </a:rPr>
              <a:t>Gyfan</a:t>
            </a:r>
            <a:br>
              <a:rPr lang="en-US" dirty="0"/>
            </a:br>
            <a:endParaRPr lang="en-US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F87D5592-D0FB-0639-23EB-1E0B01C38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8069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6DD08-F757-A445-82D6-17C3B1C48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1316" y="547955"/>
            <a:ext cx="6237174" cy="1320800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Dulliau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Asesu</a:t>
            </a:r>
            <a:r>
              <a:rPr lang="en-US" dirty="0">
                <a:solidFill>
                  <a:schemeClr val="tx1"/>
                </a:solidFill>
              </a:rPr>
              <a:t> </a:t>
            </a:r>
            <a:br>
              <a:rPr lang="en-US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C80BC-BAE6-8847-B8A8-5E4D825DB1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011" y="2440112"/>
            <a:ext cx="4860436" cy="860013"/>
          </a:xfrm>
        </p:spPr>
        <p:txBody>
          <a:bodyPr>
            <a:normAutofit/>
          </a:bodyPr>
          <a:lstStyle/>
          <a:p>
            <a:r>
              <a:rPr lang="en-US" sz="4400" dirty="0" err="1"/>
              <a:t>Cyfle</a:t>
            </a:r>
            <a:r>
              <a:rPr lang="en-US" sz="4400" dirty="0"/>
              <a:t> </a:t>
            </a:r>
            <a:r>
              <a:rPr lang="en-US" sz="4400" dirty="0" err="1"/>
              <a:t>i</a:t>
            </a:r>
            <a:r>
              <a:rPr lang="en-US" sz="4400" dirty="0"/>
              <a:t> </a:t>
            </a:r>
            <a:r>
              <a:rPr lang="en-US" sz="4400" dirty="0" err="1"/>
              <a:t>drafod</a:t>
            </a:r>
            <a:r>
              <a:rPr lang="en-US" sz="44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901285-82CE-154C-9DC1-E1F2E664CA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5479" y="4417888"/>
            <a:ext cx="4161965" cy="2186398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321988D-FDD0-A84F-9A27-84359FD7350F}"/>
              </a:ext>
            </a:extLst>
          </p:cNvPr>
          <p:cNvSpPr txBox="1">
            <a:spLocks/>
          </p:cNvSpPr>
          <p:nvPr/>
        </p:nvSpPr>
        <p:spPr>
          <a:xfrm>
            <a:off x="1201316" y="3557875"/>
            <a:ext cx="4860436" cy="86001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4400" dirty="0" err="1"/>
              <a:t>Eich</a:t>
            </a:r>
            <a:r>
              <a:rPr lang="en-US" sz="4400" dirty="0"/>
              <a:t> </a:t>
            </a:r>
            <a:r>
              <a:rPr lang="en-US" sz="4400" dirty="0" err="1"/>
              <a:t>profiadau</a:t>
            </a:r>
            <a:r>
              <a:rPr lang="en-US" sz="4400" dirty="0"/>
              <a:t> chi.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531B66F-220A-7141-BEAC-7D3F9B0D83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6789" y="380918"/>
            <a:ext cx="1600200" cy="2489200"/>
          </a:xfrm>
          <a:prstGeom prst="rect">
            <a:avLst/>
          </a:prstGeom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853B55DB-E3F3-7EAE-3F2D-36452ECBEC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9139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BCFAC-A8A6-494F-ACEC-6482EFF54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238" y="517132"/>
            <a:ext cx="7197427" cy="880153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tx1"/>
                </a:solidFill>
              </a:rPr>
              <a:t>Enghreifftiau</a:t>
            </a:r>
            <a:r>
              <a:rPr lang="en-US" dirty="0">
                <a:solidFill>
                  <a:schemeClr val="tx1"/>
                </a:solidFill>
              </a:rPr>
              <a:t> o </a:t>
            </a:r>
            <a:r>
              <a:rPr lang="en-US" dirty="0" err="1">
                <a:solidFill>
                  <a:schemeClr val="tx1"/>
                </a:solidFill>
              </a:rPr>
              <a:t>bolisiau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marcio</a:t>
            </a:r>
            <a:r>
              <a:rPr lang="en-US" dirty="0">
                <a:solidFill>
                  <a:schemeClr val="tx1"/>
                </a:solidFill>
              </a:rPr>
              <a:t> </a:t>
            </a:r>
            <a:br>
              <a:rPr lang="en-US" dirty="0"/>
            </a:b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8B6292-9ACB-024F-AA71-4330C658EA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2001" y="1605784"/>
            <a:ext cx="5388791" cy="3881437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6CFAA5B-D70D-2D51-ED9C-61BB1A5EEE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7947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9D4DD59-591D-FA4C-BB9E-6ECE2F7E24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0095" y="101600"/>
            <a:ext cx="9004300" cy="6756400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C7CD551D-9E89-1922-ABCF-BF7FDBF5B1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69C6694-379C-167B-B326-1D558AF562EB}"/>
              </a:ext>
            </a:extLst>
          </p:cNvPr>
          <p:cNvSpPr/>
          <p:nvPr/>
        </p:nvSpPr>
        <p:spPr>
          <a:xfrm>
            <a:off x="7778338" y="5712031"/>
            <a:ext cx="3764478" cy="6760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Allan o Gair yn Gymorth </a:t>
            </a:r>
          </a:p>
        </p:txBody>
      </p:sp>
    </p:spTree>
    <p:extLst>
      <p:ext uri="{BB962C8B-B14F-4D97-AF65-F5344CB8AC3E}">
        <p14:creationId xmlns:p14="http://schemas.microsoft.com/office/powerpoint/2010/main" val="2918857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E652F-5E94-1B43-9B06-51E11A6DF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531" y="732889"/>
            <a:ext cx="5086469" cy="1732908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algn="ctr"/>
            <a:br>
              <a:rPr lang="en-US" dirty="0">
                <a:solidFill>
                  <a:schemeClr val="tx1"/>
                </a:solidFill>
              </a:rPr>
            </a:br>
            <a:r>
              <a:rPr lang="en-US" dirty="0" err="1">
                <a:solidFill>
                  <a:schemeClr val="tx1"/>
                </a:solidFill>
              </a:rPr>
              <a:t>Arferion</a:t>
            </a:r>
            <a:r>
              <a:rPr lang="en-US" dirty="0">
                <a:solidFill>
                  <a:schemeClr val="tx1"/>
                </a:solidFill>
              </a:rPr>
              <a:t> Da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E89897-0ABE-9441-B560-E811C1761C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674011"/>
            <a:ext cx="2501900" cy="24511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FB6BBC1-1728-4D24-177D-6872EE24DB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14380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0813553-0F67-C34D-B5A0-496888EA8A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4716" y="597182"/>
            <a:ext cx="8680120" cy="5134719"/>
          </a:xfr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B97C5D9D-F337-34F9-9D5D-EA46D2A02E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54648D-18CE-0E60-29C7-A00FA0520A11}"/>
              </a:ext>
            </a:extLst>
          </p:cNvPr>
          <p:cNvSpPr txBox="1"/>
          <p:nvPr/>
        </p:nvSpPr>
        <p:spPr>
          <a:xfrm>
            <a:off x="6875847" y="6076152"/>
            <a:ext cx="60979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https://www.janchappuis.com/</a:t>
            </a:r>
          </a:p>
        </p:txBody>
      </p:sp>
    </p:spTree>
    <p:extLst>
      <p:ext uri="{BB962C8B-B14F-4D97-AF65-F5344CB8AC3E}">
        <p14:creationId xmlns:p14="http://schemas.microsoft.com/office/powerpoint/2010/main" val="4039982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044057C-5646-8047-B4B5-F78E9AEC2F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150284"/>
            <a:ext cx="4151689" cy="4044961"/>
          </a:xfrm>
          <a:prstGeom prst="rect">
            <a:avLst/>
          </a:prstGeom>
        </p:spPr>
      </p:pic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38657B1-00F8-9341-9CD0-5267C03BC0E6}"/>
              </a:ext>
            </a:extLst>
          </p:cNvPr>
          <p:cNvSpPr/>
          <p:nvPr/>
        </p:nvSpPr>
        <p:spPr>
          <a:xfrm>
            <a:off x="472611" y="554804"/>
            <a:ext cx="5623389" cy="1150706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/>
              <a:t>Sut i </a:t>
            </a:r>
            <a:r>
              <a:rPr lang="en-US" sz="2400" dirty="0" err="1"/>
              <a:t>gyflwyno</a:t>
            </a:r>
            <a:r>
              <a:rPr lang="en-US" sz="2400" dirty="0"/>
              <a:t> </a:t>
            </a:r>
            <a:r>
              <a:rPr lang="en-US" sz="2400" dirty="0" err="1"/>
              <a:t>adborth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lafar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effeithiol</a:t>
            </a:r>
            <a:r>
              <a:rPr lang="en-US" sz="2400" dirty="0"/>
              <a:t>?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B7BAAD2-29E5-A051-6DFD-71B3A6AE72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63998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8830" y="589051"/>
            <a:ext cx="7440705" cy="1079111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Ffocysi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adran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hytrach</a:t>
            </a:r>
            <a:r>
              <a:rPr lang="en-US" dirty="0"/>
              <a:t> nag </a:t>
            </a:r>
            <a:r>
              <a:rPr lang="en-US" dirty="0" err="1"/>
              <a:t>edrych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darlun</a:t>
            </a:r>
            <a:r>
              <a:rPr lang="en-US" dirty="0"/>
              <a:t> </a:t>
            </a:r>
            <a:r>
              <a:rPr lang="en-US" dirty="0" err="1"/>
              <a:t>mawr</a:t>
            </a:r>
            <a:r>
              <a:rPr lang="en-US" dirty="0"/>
              <a:t>. 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3110" y="1786561"/>
            <a:ext cx="6126538" cy="4021610"/>
          </a:xfrm>
        </p:spPr>
      </p:pic>
      <p:sp>
        <p:nvSpPr>
          <p:cNvPr id="5" name="Rounded Rectangle 4"/>
          <p:cNvSpPr/>
          <p:nvPr/>
        </p:nvSpPr>
        <p:spPr>
          <a:xfrm>
            <a:off x="8134078" y="589051"/>
            <a:ext cx="3362705" cy="3437061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err="1"/>
              <a:t>Strategaeth</a:t>
            </a:r>
            <a:r>
              <a:rPr lang="en-US" sz="2800" dirty="0"/>
              <a:t> y </a:t>
            </a:r>
            <a:r>
              <a:rPr lang="en-US" sz="2800" dirty="0" err="1"/>
              <a:t>blwch</a:t>
            </a:r>
            <a:r>
              <a:rPr lang="en-US" sz="2800" dirty="0"/>
              <a:t> </a:t>
            </a:r>
            <a:r>
              <a:rPr lang="en-US" sz="2800" dirty="0" err="1"/>
              <a:t>melyn</a:t>
            </a:r>
            <a:r>
              <a:rPr lang="en-US" sz="2800" dirty="0"/>
              <a:t>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EA42B332-3F3D-2D4A-9559-59F7DCC1985D}"/>
              </a:ext>
            </a:extLst>
          </p:cNvPr>
          <p:cNvSpPr/>
          <p:nvPr/>
        </p:nvSpPr>
        <p:spPr>
          <a:xfrm>
            <a:off x="7945533" y="4614809"/>
            <a:ext cx="3739794" cy="16541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Manteision</a:t>
            </a:r>
            <a:r>
              <a:rPr lang="en-US" dirty="0">
                <a:solidFill>
                  <a:schemeClr val="tx1"/>
                </a:solidFill>
              </a:rPr>
              <a:t> ac </a:t>
            </a:r>
            <a:r>
              <a:rPr lang="en-US" dirty="0" err="1">
                <a:solidFill>
                  <a:schemeClr val="tx1"/>
                </a:solidFill>
              </a:rPr>
              <a:t>anfanteision</a:t>
            </a:r>
            <a:r>
              <a:rPr lang="en-US" dirty="0">
                <a:solidFill>
                  <a:schemeClr val="tx1"/>
                </a:solidFill>
              </a:rPr>
              <a:t>?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1955E7-36D2-CFE7-5BED-9AF7DC9501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5196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7B854-3341-9E4D-A69A-3BDDE9BFE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477" y="929780"/>
            <a:ext cx="5281766" cy="1320800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Meini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Prawf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Llwyddiant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CDBC4B6-0B15-254B-A7B4-0EC48A424A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95406" y="354973"/>
            <a:ext cx="5281766" cy="6503573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753D5AD-0F7F-0848-BBD7-3C4B00C02874}"/>
              </a:ext>
            </a:extLst>
          </p:cNvPr>
          <p:cNvSpPr/>
          <p:nvPr/>
        </p:nvSpPr>
        <p:spPr>
          <a:xfrm>
            <a:off x="592477" y="5692713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https://www.j2e.com/?id=WTBxUFhxb3RlVWtuR3F0Vg==&amp;wp&amp;blog=2&amp;revision=3&amp;noEdit=1&amp;bsv=2&amp;signature=9a1ij37k9ynp3wQmclG4HTTrtDo%3D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9667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8B7BC-9D0D-5E46-B89D-38F6E23BA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5716" y="302267"/>
            <a:ext cx="6607044" cy="715766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tx1"/>
                </a:solidFill>
              </a:rPr>
              <a:t>Rhoi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aborth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i’r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dosbarth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cyfan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0E6DD3C-BDDA-794E-B4F5-C234C386AB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9240" y="1141341"/>
            <a:ext cx="6324704" cy="4575318"/>
          </a:xfr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69B1005B-092A-7C45-A362-E761C0E7DCE1}"/>
              </a:ext>
            </a:extLst>
          </p:cNvPr>
          <p:cNvSpPr/>
          <p:nvPr/>
        </p:nvSpPr>
        <p:spPr>
          <a:xfrm>
            <a:off x="8753582" y="1290560"/>
            <a:ext cx="2208944" cy="2393879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Manteision</a:t>
            </a:r>
            <a:r>
              <a:rPr lang="en-US" dirty="0">
                <a:solidFill>
                  <a:schemeClr val="tx1"/>
                </a:solidFill>
              </a:rPr>
              <a:t> ac </a:t>
            </a:r>
            <a:r>
              <a:rPr lang="en-US" dirty="0" err="1">
                <a:solidFill>
                  <a:schemeClr val="tx1"/>
                </a:solidFill>
              </a:rPr>
              <a:t>anfanteision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C9F88F9-80CE-5242-8F42-6EDEF3A5D2C7}"/>
              </a:ext>
            </a:extLst>
          </p:cNvPr>
          <p:cNvSpPr/>
          <p:nvPr/>
        </p:nvSpPr>
        <p:spPr>
          <a:xfrm>
            <a:off x="324703" y="5716659"/>
            <a:ext cx="92364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https://mrthorntonteach.com/2016/11/05/assessment-crib-sheets/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B92C82-D16B-20E8-5013-E92EFC621D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56" y="6320783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7971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7505" y="379207"/>
            <a:ext cx="8596668" cy="1320800"/>
          </a:xfrm>
        </p:spPr>
        <p:txBody>
          <a:bodyPr/>
          <a:lstStyle/>
          <a:p>
            <a:r>
              <a:rPr lang="en-US" dirty="0" err="1"/>
              <a:t>Tasgau</a:t>
            </a:r>
            <a:r>
              <a:rPr lang="en-US" dirty="0"/>
              <a:t> </a:t>
            </a:r>
            <a:r>
              <a:rPr lang="en-US" dirty="0" err="1"/>
              <a:t>Cystadleuol</a:t>
            </a:r>
            <a:r>
              <a:rPr lang="en-US" dirty="0"/>
              <a:t>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097" y="0"/>
            <a:ext cx="1892300" cy="1638300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5195261" y="3037528"/>
            <a:ext cx="5494185" cy="133827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 </a:t>
            </a:r>
            <a:r>
              <a:rPr lang="en-US" sz="28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cystadleuaeth</a:t>
            </a:r>
            <a:r>
              <a:rPr lang="en-US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8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iach</a:t>
            </a:r>
            <a:r>
              <a:rPr lang="en-US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8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</a:t>
            </a:r>
            <a:r>
              <a:rPr lang="en-US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8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gallu</a:t>
            </a:r>
            <a:r>
              <a:rPr lang="en-US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8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gallu</a:t>
            </a:r>
            <a:r>
              <a:rPr lang="en-US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8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codi</a:t>
            </a:r>
            <a:r>
              <a:rPr lang="en-US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8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cyrhaeddiad</a:t>
            </a:r>
            <a:r>
              <a:rPr lang="en-US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 </a:t>
            </a:r>
          </a:p>
          <a:p>
            <a:pPr algn="ctr"/>
            <a:endParaRPr lang="en-US" sz="28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8731" y="4546120"/>
            <a:ext cx="3874830" cy="219962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097" y="2514419"/>
            <a:ext cx="4886754" cy="3131512"/>
          </a:xfrm>
          <a:prstGeom prst="rect">
            <a:avLst/>
          </a:prstGeom>
        </p:spPr>
      </p:pic>
      <p:pic>
        <p:nvPicPr>
          <p:cNvPr id="17" name="Content Placeholder 16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6146" y="323850"/>
            <a:ext cx="2006600" cy="2628900"/>
          </a:xfrm>
        </p:spPr>
      </p:pic>
    </p:spTree>
    <p:extLst>
      <p:ext uri="{BB962C8B-B14F-4D97-AF65-F5344CB8AC3E}">
        <p14:creationId xmlns:p14="http://schemas.microsoft.com/office/powerpoint/2010/main" val="5987155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3DDF8F4-1156-F349-A8F9-6EF9D476F5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4486" y="3429000"/>
            <a:ext cx="3479800" cy="2197100"/>
          </a:xfr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F881C3D-D062-3846-AC45-D60E9783F5C1}"/>
              </a:ext>
            </a:extLst>
          </p:cNvPr>
          <p:cNvSpPr txBox="1">
            <a:spLocks/>
          </p:cNvSpPr>
          <p:nvPr/>
        </p:nvSpPr>
        <p:spPr>
          <a:xfrm>
            <a:off x="1723585" y="912485"/>
            <a:ext cx="8232074" cy="20156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>
                <a:solidFill>
                  <a:schemeClr val="tx1"/>
                </a:solidFill>
              </a:rPr>
              <a:t>Pa </a:t>
            </a:r>
            <a:r>
              <a:rPr lang="en-US" dirty="0" err="1">
                <a:solidFill>
                  <a:schemeClr val="tx1"/>
                </a:solidFill>
              </a:rPr>
              <a:t>bwyntiau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Ieithyddol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sydd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angen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hystyried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wrth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gyflwyno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adborth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  <a:p>
            <a:r>
              <a:rPr lang="en-US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F423D77-4EC9-9B84-7B48-6F26186806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39806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13127-E6B0-3349-9B33-183FA8EB5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381" y="928098"/>
            <a:ext cx="7716654" cy="132080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800" dirty="0" err="1">
                <a:solidFill>
                  <a:schemeClr val="tx1"/>
                </a:solidFill>
              </a:rPr>
              <a:t>Sut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i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ddefnyddio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cwestiynau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yn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effeithiol</a:t>
            </a:r>
            <a:r>
              <a:rPr lang="en-US" sz="2800" dirty="0">
                <a:solidFill>
                  <a:schemeClr val="tx1"/>
                </a:solidFill>
              </a:rPr>
              <a:t>?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69951E-5624-624B-A5C0-383C6AF225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3458" y="2902251"/>
            <a:ext cx="6337657" cy="2399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12BEE21-D8BC-03FD-567F-DCB2D5863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21446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56605C2-A6AF-5041-ADAF-B75E131CF6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220" y="506002"/>
            <a:ext cx="9471419" cy="5845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3639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E49B303-9979-58ED-A5E0-6F7E4F31FE8D}"/>
              </a:ext>
            </a:extLst>
          </p:cNvPr>
          <p:cNvSpPr txBox="1"/>
          <p:nvPr/>
        </p:nvSpPr>
        <p:spPr>
          <a:xfrm>
            <a:off x="356260" y="394820"/>
            <a:ext cx="11554691" cy="508100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y-GB" sz="1800" b="1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Cywiro gwaith dysgwyr: Santes Dwynwen</a:t>
            </a:r>
          </a:p>
          <a:p>
            <a:endParaRPr lang="cy-GB" b="1" dirty="0">
              <a:latin typeface="Comic Sans MS" panose="030F0902030302020204" pitchFamily="66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 Edrychwch ar y darn ysgrifenedig.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Rhestrwch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y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gwallau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sydd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wedi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eu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cywiro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  <a:endParaRPr lang="en-GB" sz="28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Eglurwch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y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gwallau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a’r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cywiriadau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  <a:endParaRPr lang="en-GB" sz="28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Yn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eich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barn chi,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beth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oedd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meini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prawf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llwyddiant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y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dasg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hon?</a:t>
            </a:r>
            <a:endParaRPr lang="en-GB" sz="28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O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ystyried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hyn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,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ysgrifennwch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sylwadau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i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ymateb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i’r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meini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prawf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llwyddiant</a:t>
            </a: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.  </a:t>
            </a:r>
          </a:p>
          <a:p>
            <a:pPr lvl="0">
              <a:lnSpc>
                <a:spcPct val="107000"/>
              </a:lnSpc>
            </a:pPr>
            <a:endParaRPr lang="en-GB" sz="28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Ystyriwch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pa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strategaethau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Asesu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ar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gyfer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Dysgu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gallech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chi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eu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defnyddio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yn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y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dosbarth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ar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gyfer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ymateb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i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 </a:t>
            </a:r>
            <a:r>
              <a:rPr lang="en-US" sz="1800" dirty="0" err="1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straeon</a:t>
            </a:r>
            <a:r>
              <a:rPr lang="en-US" sz="1800" dirty="0">
                <a:effectLst/>
                <a:latin typeface="Comic Sans MS" panose="030F0902030302020204" pitchFamily="66" charset="0"/>
                <a:ea typeface="MS Mincho" panose="02020609040205080304" pitchFamily="49" charset="-128"/>
                <a:cs typeface="Comic Sans MS" panose="030F0902030302020204" pitchFamily="66" charset="0"/>
              </a:rPr>
              <a:t>?</a:t>
            </a:r>
            <a:endParaRPr lang="en-GB" sz="28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cy-GB" sz="1800" dirty="0">
                <a:effectLst/>
                <a:latin typeface="Comic Sans MS" panose="030F0902030302020204" pitchFamily="66" charset="0"/>
                <a:ea typeface="Cambria" panose="02040503050406030204" pitchFamily="18" charset="0"/>
                <a:cs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3969DD-6197-14A3-EFE4-B14994711E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88100"/>
            <a:ext cx="6426200" cy="46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56246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heet of music&#10;&#10;Description automatically generated with medium confidence">
            <a:extLst>
              <a:ext uri="{FF2B5EF4-FFF2-40B4-BE49-F238E27FC236}">
                <a16:creationId xmlns:a16="http://schemas.microsoft.com/office/drawing/2014/main" id="{ADE3306B-8F80-2A34-D246-E0DC1DB41A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14573" y="0"/>
            <a:ext cx="4931158" cy="6803475"/>
          </a:xfrm>
        </p:spPr>
      </p:pic>
    </p:spTree>
    <p:extLst>
      <p:ext uri="{BB962C8B-B14F-4D97-AF65-F5344CB8AC3E}">
        <p14:creationId xmlns:p14="http://schemas.microsoft.com/office/powerpoint/2010/main" val="15711361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089BBEE-1DA8-76B7-759F-071FFB06896F}"/>
              </a:ext>
            </a:extLst>
          </p:cNvPr>
          <p:cNvSpPr/>
          <p:nvPr/>
        </p:nvSpPr>
        <p:spPr>
          <a:xfrm>
            <a:off x="585627" y="2528192"/>
            <a:ext cx="10972800" cy="280803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chemeClr val="tx2"/>
                </a:solidFill>
              </a:rPr>
              <a:t>Cyfle i gasglu tystiolaeth ar gyfer y portffolio a recordio trafodaeth grŵp yn ystod y ddarlith. </a:t>
            </a:r>
          </a:p>
          <a:p>
            <a:pPr algn="ctr"/>
            <a:endParaRPr lang="cy-GB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3279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B5509-3485-4F4F-96C2-0EF94B5AC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424" y="410966"/>
            <a:ext cx="10168128" cy="1376738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y-GB" sz="3200" dirty="0"/>
              <a:t>Testun Trafod: </a:t>
            </a:r>
            <a:br>
              <a:rPr lang="cy-GB" sz="3200" dirty="0"/>
            </a:br>
            <a:r>
              <a:rPr lang="cy-GB" sz="3200" b="1" dirty="0"/>
              <a:t>Cwricwlwm Newydd i Gymru</a:t>
            </a:r>
            <a:br>
              <a:rPr lang="cy-GB" sz="3200" b="1" dirty="0"/>
            </a:br>
            <a:r>
              <a:rPr lang="cy-GB" sz="3200" b="1" dirty="0"/>
              <a:t>Y daith i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CB544-7FA2-BC49-993C-002A70CD5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424" y="2488298"/>
            <a:ext cx="10168128" cy="3285778"/>
          </a:xfrm>
          <a:solidFill>
            <a:srgbClr val="E0EAF1"/>
          </a:solidFill>
        </p:spPr>
        <p:txBody>
          <a:bodyPr/>
          <a:lstStyle/>
          <a:p>
            <a:r>
              <a:rPr lang="cy-GB" dirty="0"/>
              <a:t>Cyflwyniad a chefndir i’r newidiadau</a:t>
            </a:r>
          </a:p>
          <a:p>
            <a:r>
              <a:rPr lang="cy-GB" dirty="0"/>
              <a:t>Cyfleoedd Newydd</a:t>
            </a:r>
          </a:p>
          <a:p>
            <a:r>
              <a:rPr lang="cy-GB" dirty="0"/>
              <a:t>Heriau </a:t>
            </a:r>
          </a:p>
          <a:p>
            <a:r>
              <a:rPr lang="cy-GB" dirty="0"/>
              <a:t>Gwaith cynllunio a pharatoi </a:t>
            </a:r>
          </a:p>
          <a:p>
            <a:r>
              <a:rPr lang="cy-GB" dirty="0"/>
              <a:t>Profiadau personol </a:t>
            </a:r>
          </a:p>
          <a:p>
            <a:endParaRPr lang="cy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1E9C88-0FFC-DE40-B098-626EE8CF9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803" y="0"/>
            <a:ext cx="2487656" cy="2352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7140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5BAC2-63AC-8446-AD51-532112064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Cofiwch gyfeirio at eich ffynonellau wrth drafod</a:t>
            </a:r>
            <a:r>
              <a:rPr lang="cy-GB" dirty="0"/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C85E8-95FF-D447-8048-A647AA29D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33" y="2350827"/>
            <a:ext cx="11187667" cy="4276003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220000"/>
              </a:lnSpc>
              <a:buNone/>
            </a:pPr>
            <a:r>
              <a:rPr lang="cy-GB" sz="7400" dirty="0"/>
              <a:t>Mae croeso i chi gyfeirio at erthyglau a deunyddiau o ddarlithoedd eraill yn ogystal a’ch gwaith ymchwil eich hun. 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cy-GB" sz="7400" dirty="0"/>
              <a:t>Cofiwch taw cyfeiro at destunau cyfrwng Cymraeg sydd angen i chi wneud ar gyfer eich portffolio gan taw eich gallu i ymateb i destunau cyfrwng Cymraeg sy’n cael ei asesu. 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cy-GB" sz="7400" dirty="0"/>
              <a:t>Ni fydd angen cynnwyd tystiolaeth Saesneg yn eich portffolio ond gall ddarllen cefndirol ehangu eich dealltwriaeth a’ch gwybodaeth i fedru trafod y testun yn hyderus wrth gwrs. 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0C9533-18DB-414B-8D3D-DE731B6C1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0537" y="-1"/>
            <a:ext cx="2146764" cy="209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7586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2BD93-67BC-4146-B7F2-4648B83C3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698" y="382095"/>
            <a:ext cx="10168128" cy="5967334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1800" b="1" u="sng" dirty="0" err="1"/>
              <a:t>Deunydd</a:t>
            </a:r>
            <a:r>
              <a:rPr lang="en-GB" sz="1800" b="1" u="sng" dirty="0"/>
              <a:t> </a:t>
            </a:r>
            <a:r>
              <a:rPr lang="en-GB" sz="1800" b="1" u="sng" dirty="0" err="1"/>
              <a:t>darllen</a:t>
            </a:r>
            <a:r>
              <a:rPr lang="en-GB" sz="1800" b="1" u="sng" dirty="0"/>
              <a:t> </a:t>
            </a:r>
          </a:p>
          <a:p>
            <a:pPr marL="0" indent="0">
              <a:buNone/>
            </a:pPr>
            <a:r>
              <a:rPr lang="en-GB" sz="1800" dirty="0" err="1"/>
              <a:t>Unrhyw</a:t>
            </a:r>
            <a:r>
              <a:rPr lang="en-GB" sz="1800" dirty="0"/>
              <a:t> </a:t>
            </a:r>
            <a:r>
              <a:rPr lang="en-GB" sz="1800" dirty="0" err="1"/>
              <a:t>ddogfennau</a:t>
            </a:r>
            <a:r>
              <a:rPr lang="en-GB" sz="1800" dirty="0"/>
              <a:t> ac </a:t>
            </a:r>
            <a:r>
              <a:rPr lang="en-GB" sz="1800" dirty="0" err="1"/>
              <a:t>adroddiadau</a:t>
            </a:r>
            <a:r>
              <a:rPr lang="en-GB" sz="1800" dirty="0"/>
              <a:t> </a:t>
            </a:r>
            <a:r>
              <a:rPr lang="en-GB" sz="1800" dirty="0" err="1"/>
              <a:t>sydd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cael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 </a:t>
            </a:r>
            <a:r>
              <a:rPr lang="en-GB" sz="1800" dirty="0" err="1"/>
              <a:t>cyhoeddi</a:t>
            </a:r>
            <a:r>
              <a:rPr lang="en-GB" sz="1800" dirty="0"/>
              <a:t> </a:t>
            </a:r>
            <a:r>
              <a:rPr lang="en-GB" sz="1800" dirty="0" err="1"/>
              <a:t>gan</a:t>
            </a:r>
            <a:r>
              <a:rPr lang="en-GB" sz="1800" dirty="0"/>
              <a:t> </a:t>
            </a:r>
            <a:r>
              <a:rPr lang="en-GB" sz="1800" dirty="0" err="1"/>
              <a:t>Lywodraeth</a:t>
            </a:r>
            <a:r>
              <a:rPr lang="en-GB" sz="1800" dirty="0"/>
              <a:t> Cymru  ac  Estyn </a:t>
            </a:r>
          </a:p>
          <a:p>
            <a:r>
              <a:rPr lang="en-GB" sz="1800" u="sng" dirty="0" err="1"/>
              <a:t>Cwricwlwm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</a:t>
            </a:r>
            <a:r>
              <a:rPr lang="en-GB" sz="1800" u="sng" dirty="0" err="1"/>
              <a:t>Gymru</a:t>
            </a:r>
            <a:r>
              <a:rPr lang="en-GB" sz="1800" u="sng" dirty="0"/>
              <a:t> Y </a:t>
            </a:r>
            <a:r>
              <a:rPr lang="en-GB" sz="1800" u="sng" dirty="0" err="1"/>
              <a:t>daith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2022</a:t>
            </a:r>
            <a:endParaRPr lang="cy-GB" sz="1800" u="sng" dirty="0">
              <a:hlinkClick r:id="rId2"/>
            </a:endParaRPr>
          </a:p>
          <a:p>
            <a:pPr marL="0" indent="0">
              <a:buNone/>
            </a:pPr>
            <a:r>
              <a:rPr lang="cy-GB" sz="1800" dirty="0">
                <a:hlinkClick r:id="rId2"/>
              </a:rPr>
              <a:t>https://hwb.gov.wales/api/storage/9da091a5-db8b-4202-b79e-af1f336e4c25/cwricwlwm-i-gymru-y-daith-i-2022.pdf</a:t>
            </a:r>
            <a:endParaRPr lang="cy-GB" sz="1800" dirty="0"/>
          </a:p>
          <a:p>
            <a:r>
              <a:rPr lang="cy-GB" sz="1800" u="sng" dirty="0"/>
              <a:t>Blog Cwricwlwm i Gymru </a:t>
            </a:r>
          </a:p>
          <a:p>
            <a:pPr marL="0" indent="0">
              <a:buNone/>
            </a:pPr>
            <a:r>
              <a:rPr lang="cy-GB" sz="1800" dirty="0">
                <a:hlinkClick r:id="rId3"/>
              </a:rPr>
              <a:t>https://cwricwlwmigymru.llyw.cymru/</a:t>
            </a:r>
            <a:endParaRPr lang="cy-GB" sz="1800" dirty="0"/>
          </a:p>
          <a:p>
            <a:r>
              <a:rPr lang="cy-GB" sz="1800" u="sng" dirty="0"/>
              <a:t>Dogfennau’r Llywodraeth </a:t>
            </a:r>
          </a:p>
          <a:p>
            <a:pPr marL="0" indent="0">
              <a:buNone/>
            </a:pPr>
            <a:r>
              <a:rPr lang="cy-GB" sz="1800" dirty="0">
                <a:hlinkClick r:id="rId4"/>
              </a:rPr>
              <a:t>https://llyw.cymru/paratoi-ar-gyfer-y-cwricwlwm-newydd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5"/>
              </a:rPr>
              <a:t>https://llyw.cymru/deddf-cwricwlwm-ac-asesu-cymru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6"/>
              </a:rPr>
              <a:t>https://llyw.cymru/sites/default/files/publications/2018-03/adroddiad-ar-ymatebion-i%E2%80%99r-sgwrs-fawr.pdf</a:t>
            </a:r>
            <a:endParaRPr lang="cy-GB" sz="1800" dirty="0"/>
          </a:p>
          <a:p>
            <a:r>
              <a:rPr lang="cy-GB" sz="1800" u="sng" dirty="0"/>
              <a:t>Adroddiadau Thematig Estyn </a:t>
            </a:r>
          </a:p>
          <a:p>
            <a:pPr marL="0" indent="0">
              <a:buNone/>
            </a:pPr>
            <a:r>
              <a:rPr lang="en-GB" sz="1800" dirty="0" err="1"/>
              <a:t>Arloesi’r</a:t>
            </a:r>
            <a:r>
              <a:rPr lang="en-GB" sz="1800" dirty="0"/>
              <a:t>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ysgolion</a:t>
            </a:r>
            <a:r>
              <a:rPr lang="en-GB" sz="1800" dirty="0"/>
              <a:t> </a:t>
            </a:r>
            <a:r>
              <a:rPr lang="en-GB" sz="1800" dirty="0" err="1"/>
              <a:t>cynradd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7"/>
              </a:rPr>
              <a:t>www.estyn.llyw.cymru/system/files/2020-07/Curriculum%2520innovation%2520in%2520primary%2520schools%2520-%2520cy.pdf</a:t>
            </a: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Paratoi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gyfer</a:t>
            </a:r>
            <a:r>
              <a:rPr lang="en-GB" sz="1800" dirty="0"/>
              <a:t> y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Gymru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8"/>
              </a:rPr>
              <a:t>https://www.estyn.llyw.cymru/system/files/2021-08/Preparing%20for%20the%20Curriculum%20for%20Wales%20cy.pdf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cy-GB" sz="1800" b="1" u="sng" dirty="0"/>
              <a:t>Deunydd Gwrando </a:t>
            </a:r>
          </a:p>
          <a:p>
            <a:pPr marL="0" indent="0">
              <a:buNone/>
            </a:pPr>
            <a:r>
              <a:rPr lang="cy-GB" sz="1800" dirty="0"/>
              <a:t>Podlediad (Dystiolaeth o sgiliau gwrando) : </a:t>
            </a:r>
            <a:r>
              <a:rPr lang="cy-GB" sz="1800" u="sng" dirty="0"/>
              <a:t>Ymateb i Bodlediad Y Gweinidog </a:t>
            </a:r>
            <a:r>
              <a:rPr lang="cy-GB" sz="1800" u="sng" dirty="0">
                <a:hlinkClick r:id="rId9"/>
              </a:rPr>
              <a:t>https://open.spotify.com/episode/4YHwG4pjO4QTRiEm76ddZA</a:t>
            </a:r>
            <a:endParaRPr lang="cy-GB" sz="1800" u="sng" dirty="0"/>
          </a:p>
          <a:p>
            <a:pPr marL="0" indent="0">
              <a:buNone/>
            </a:pPr>
            <a:endParaRPr lang="cy-GB" sz="1800" u="sng" dirty="0"/>
          </a:p>
          <a:p>
            <a:pPr marL="0" indent="0">
              <a:buNone/>
            </a:pPr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37843768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RightStep">
      <a:dk1>
        <a:srgbClr val="000000"/>
      </a:dk1>
      <a:lt1>
        <a:srgbClr val="FFFFFF"/>
      </a:lt1>
      <a:dk2>
        <a:srgbClr val="3A3621"/>
      </a:dk2>
      <a:lt2>
        <a:srgbClr val="E2E8E5"/>
      </a:lt2>
      <a:accent1>
        <a:srgbClr val="EA73A4"/>
      </a:accent1>
      <a:accent2>
        <a:srgbClr val="E55454"/>
      </a:accent2>
      <a:accent3>
        <a:srgbClr val="E59053"/>
      </a:accent3>
      <a:accent4>
        <a:srgbClr val="B6A343"/>
      </a:accent4>
      <a:accent5>
        <a:srgbClr val="95AB54"/>
      </a:accent5>
      <a:accent6>
        <a:srgbClr val="69B643"/>
      </a:accent6>
      <a:hlink>
        <a:srgbClr val="578F78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443</TotalTime>
  <Words>689</Words>
  <Application>Microsoft Macintosh PowerPoint</Application>
  <PresentationFormat>Widescreen</PresentationFormat>
  <Paragraphs>86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Avenir Next LT Pro</vt:lpstr>
      <vt:lpstr>Calibri</vt:lpstr>
      <vt:lpstr>Cambria</vt:lpstr>
      <vt:lpstr>Comic Sans MS</vt:lpstr>
      <vt:lpstr>Wingdings 3</vt:lpstr>
      <vt:lpstr>AccentBoxVTI</vt:lpstr>
      <vt:lpstr>Nod y ddarlith: </vt:lpstr>
      <vt:lpstr>PowerPoint Presentation</vt:lpstr>
      <vt:lpstr>PowerPoint Presentation</vt:lpstr>
      <vt:lpstr>https://youtu.be/sYdVe5O7KBE  Black, P.J. and Wiliam, D. (1998). Inside the black box : raising standards through classroom assessment. Cheltenham, Vic.: Hawker Brownlow Education.</vt:lpstr>
      <vt:lpstr>Rhaid i adborth effeithiol fod yn …</vt:lpstr>
      <vt:lpstr>PowerPoint Presentation</vt:lpstr>
      <vt:lpstr>Asesu Ysgol Gyfan </vt:lpstr>
      <vt:lpstr>Dulliau Asesu  </vt:lpstr>
      <vt:lpstr>Enghreifftiau o bolisiau marcio  </vt:lpstr>
      <vt:lpstr>PowerPoint Presentation</vt:lpstr>
      <vt:lpstr> Arferion Da</vt:lpstr>
      <vt:lpstr>PowerPoint Presentation</vt:lpstr>
      <vt:lpstr>PowerPoint Presentation</vt:lpstr>
      <vt:lpstr>Ffocysi ar adran o’r gwaith yn hytrach nag edrych ar y darlun mawr.  </vt:lpstr>
      <vt:lpstr>Meini Prawf Llwyddiant </vt:lpstr>
      <vt:lpstr>Rhoi aborth i’r dosbarth cyfan </vt:lpstr>
      <vt:lpstr>Tasgau Cystadleuol </vt:lpstr>
      <vt:lpstr>PowerPoint Presentation</vt:lpstr>
      <vt:lpstr>Sut i ddefnyddio cwestiynau yn effeithiol? </vt:lpstr>
      <vt:lpstr>PowerPoint Presentation</vt:lpstr>
      <vt:lpstr>PowerPoint Presentation</vt:lpstr>
      <vt:lpstr>PowerPoint Presentation</vt:lpstr>
      <vt:lpstr>PowerPoint Presentation</vt:lpstr>
      <vt:lpstr>Testun Trafod:  Cwricwlwm Newydd i Gymru Y daith i 2022</vt:lpstr>
      <vt:lpstr>Cofiwch gyfeirio at eich ffynonellau wrth drafod.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Fframwaith Cymhwysedd Iaith</dc:title>
  <dc:creator>Eleri Powell</dc:creator>
  <cp:lastModifiedBy>Bethan Griffiths</cp:lastModifiedBy>
  <cp:revision>56</cp:revision>
  <cp:lastPrinted>2022-12-01T00:35:03Z</cp:lastPrinted>
  <dcterms:created xsi:type="dcterms:W3CDTF">2020-11-25T14:50:45Z</dcterms:created>
  <dcterms:modified xsi:type="dcterms:W3CDTF">2022-12-11T20:38:45Z</dcterms:modified>
</cp:coreProperties>
</file>