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0" r:id="rId1"/>
  </p:sldMasterIdLst>
  <p:notesMasterIdLst>
    <p:notesMasterId r:id="rId18"/>
  </p:notes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7559675" cy="10691813"/>
  <p:defaultTextStyle>
    <a:defPPr>
      <a:defRPr lang="en-GB"/>
    </a:defPPr>
    <a:lvl1pPr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742950" indent="-28575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11430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6002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20574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>
            <a:extLst>
              <a:ext uri="{FF2B5EF4-FFF2-40B4-BE49-F238E27FC236}">
                <a16:creationId xmlns:a16="http://schemas.microsoft.com/office/drawing/2014/main" id="{60B2A269-0FB2-290B-050C-BB542658D9D3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13911A3C-453D-8A9C-86C3-740F4A2F9DFE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  <a:ext uri="{FAA26D3D-D897-4be2-8F04-BA451C77F1D7}"/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noProof="0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06755DE5-FE27-BEB5-AAA4-A9D6203DD228}"/>
              </a:ext>
            </a:extLst>
          </p:cNvPr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  <a:ext uri="{FAA26D3D-D897-4be2-8F04-BA451C77F1D7}"/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eaLnBrk="1">
              <a:lnSpc>
                <a:spcPct val="95000"/>
              </a:lnSpc>
              <a:buClr>
                <a:srgbClr val="000000"/>
              </a:buClr>
              <a:buSzPct val="100000"/>
              <a:buFont typeface="Times New Roman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charset="0"/>
                <a:ea typeface="ＭＳ Ｐゴシック" charset="0"/>
                <a:cs typeface="Arial Unicode M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2E528FA1-CA31-CB93-B596-A94B68B3C8AF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  <a:ext uri="{FAA26D3D-D897-4be2-8F04-BA451C77F1D7}"/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 eaLnBrk="1">
              <a:lnSpc>
                <a:spcPct val="95000"/>
              </a:lnSpc>
              <a:buClr>
                <a:srgbClr val="000000"/>
              </a:buClr>
              <a:buSzPct val="100000"/>
              <a:buFont typeface="Times New Roman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charset="0"/>
                <a:ea typeface="ＭＳ Ｐゴシック" charset="0"/>
                <a:cs typeface="Arial Unicode M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D965816F-47DB-6658-35F5-BBA16569B534}"/>
              </a:ext>
            </a:extLst>
          </p:cNvPr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  <a:ext uri="{FAA26D3D-D897-4be2-8F04-BA451C77F1D7}"/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eaLnBrk="1">
              <a:lnSpc>
                <a:spcPct val="95000"/>
              </a:lnSpc>
              <a:buClr>
                <a:srgbClr val="000000"/>
              </a:buClr>
              <a:buSzPct val="100000"/>
              <a:buFont typeface="Times New Roman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charset="0"/>
                <a:ea typeface="ＭＳ Ｐゴシック" charset="0"/>
                <a:cs typeface="Arial Unicode M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4" name="Rectangle 6">
            <a:extLst>
              <a:ext uri="{FF2B5EF4-FFF2-40B4-BE49-F238E27FC236}">
                <a16:creationId xmlns:a16="http://schemas.microsoft.com/office/drawing/2014/main" id="{3CB42DA8-92D8-FBC5-6716-793667DAADD4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  <a:ext uri="{FAA26D3D-D897-4be2-8F04-BA451C77F1D7}"/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>
              <a:lnSpc>
                <a:spcPct val="95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</a:lstStyle>
          <a:p>
            <a:fld id="{DF840176-E4E1-4A83-BD47-D7641F5CDBA8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charset="0"/>
        <a:ea typeface="MS PGothic" panose="020B0600070205080204" pitchFamily="34" charset="-128"/>
        <a:cs typeface="ＭＳ Ｐゴシック" charset="0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charset="0"/>
        <a:ea typeface="MS PGothic" panose="020B0600070205080204" pitchFamily="34" charset="-128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charset="0"/>
        <a:ea typeface="MS PGothic" panose="020B0600070205080204" pitchFamily="34" charset="-128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charset="0"/>
        <a:ea typeface="MS PGothic" panose="020B0600070205080204" pitchFamily="34" charset="-128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charset="0"/>
        <a:ea typeface="MS PGothic" panose="020B0600070205080204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Number Placeholder 6">
            <a:extLst>
              <a:ext uri="{FF2B5EF4-FFF2-40B4-BE49-F238E27FC236}">
                <a16:creationId xmlns:a16="http://schemas.microsoft.com/office/drawing/2014/main" id="{59444D66-7EDB-2AF4-A11C-0734BF279262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defTabSz="457200"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defTabSz="457200"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defTabSz="457200"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defTabSz="457200"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hangingPunct="1">
              <a:spcBef>
                <a:spcPct val="0"/>
              </a:spcBef>
            </a:pPr>
            <a:fld id="{E9D37454-AA4A-400A-923C-574FE8F3F6B1}" type="slidenum">
              <a:rPr lang="en-GB" altLang="en-US" sz="1400"/>
              <a:pPr hangingPunct="1">
                <a:spcBef>
                  <a:spcPct val="0"/>
                </a:spcBef>
              </a:pPr>
              <a:t>1</a:t>
            </a:fld>
            <a:endParaRPr lang="en-GB" altLang="en-US" sz="1400"/>
          </a:p>
        </p:txBody>
      </p:sp>
      <p:sp>
        <p:nvSpPr>
          <p:cNvPr id="7171" name="Text Box 1">
            <a:extLst>
              <a:ext uri="{FF2B5EF4-FFF2-40B4-BE49-F238E27FC236}">
                <a16:creationId xmlns:a16="http://schemas.microsoft.com/office/drawing/2014/main" id="{A8EAB437-3CF1-63DD-3372-D557E36DBD9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Text Box 2">
            <a:extLst>
              <a:ext uri="{FF2B5EF4-FFF2-40B4-BE49-F238E27FC236}">
                <a16:creationId xmlns:a16="http://schemas.microsoft.com/office/drawing/2014/main" id="{60A2B7B9-098D-7277-F9EB-C7C7212570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6">
            <a:extLst>
              <a:ext uri="{FF2B5EF4-FFF2-40B4-BE49-F238E27FC236}">
                <a16:creationId xmlns:a16="http://schemas.microsoft.com/office/drawing/2014/main" id="{5DD9696A-D93C-17DA-35D5-EDC56114694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6EDEC13-5549-49E7-AB05-637869C6E551}" type="slidenum">
              <a:rPr lang="en-GB" altLang="en-US" sz="1400"/>
              <a:pPr>
                <a:spcBef>
                  <a:spcPct val="0"/>
                </a:spcBef>
              </a:pPr>
              <a:t>2</a:t>
            </a:fld>
            <a:endParaRPr lang="en-GB" altLang="en-US" sz="1400"/>
          </a:p>
        </p:txBody>
      </p:sp>
      <p:sp>
        <p:nvSpPr>
          <p:cNvPr id="20481" name="Text Box 1">
            <a:extLst>
              <a:ext uri="{FF2B5EF4-FFF2-40B4-BE49-F238E27FC236}">
                <a16:creationId xmlns:a16="http://schemas.microsoft.com/office/drawing/2014/main" id="{49B40185-63A0-6CB7-F0D6-0214B9D1E4A3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20482" name="Text Box 2">
            <a:extLst>
              <a:ext uri="{FF2B5EF4-FFF2-40B4-BE49-F238E27FC236}">
                <a16:creationId xmlns:a16="http://schemas.microsoft.com/office/drawing/2014/main" id="{71A02515-C9E0-0B37-5E07-10E502AE37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6">
            <a:extLst>
              <a:ext uri="{FF2B5EF4-FFF2-40B4-BE49-F238E27FC236}">
                <a16:creationId xmlns:a16="http://schemas.microsoft.com/office/drawing/2014/main" id="{8D96836B-FBEB-C359-5C73-9B6924200075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349BF46D-ED6E-44C5-87D7-4C8A7C590A60}" type="slidenum">
              <a:rPr lang="en-GB" altLang="en-US" sz="1400"/>
              <a:pPr>
                <a:spcBef>
                  <a:spcPct val="0"/>
                </a:spcBef>
              </a:pPr>
              <a:t>3</a:t>
            </a:fld>
            <a:endParaRPr lang="en-GB" altLang="en-US" sz="1400"/>
          </a:p>
        </p:txBody>
      </p:sp>
      <p:sp>
        <p:nvSpPr>
          <p:cNvPr id="21505" name="Text Box 1">
            <a:extLst>
              <a:ext uri="{FF2B5EF4-FFF2-40B4-BE49-F238E27FC236}">
                <a16:creationId xmlns:a16="http://schemas.microsoft.com/office/drawing/2014/main" id="{56E6A37A-A117-70D3-DCCB-0F5D6A66DFF5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21506" name="Text Box 2">
            <a:extLst>
              <a:ext uri="{FF2B5EF4-FFF2-40B4-BE49-F238E27FC236}">
                <a16:creationId xmlns:a16="http://schemas.microsoft.com/office/drawing/2014/main" id="{66866DE6-1149-D9A8-F35C-319AADA401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6">
            <a:extLst>
              <a:ext uri="{FF2B5EF4-FFF2-40B4-BE49-F238E27FC236}">
                <a16:creationId xmlns:a16="http://schemas.microsoft.com/office/drawing/2014/main" id="{D4471EBD-CDAF-3F63-91D7-72ED4E268E6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B990414-DD57-4046-A9E7-B2E563E50655}" type="slidenum">
              <a:rPr lang="en-GB" altLang="en-US" sz="1400"/>
              <a:pPr>
                <a:spcBef>
                  <a:spcPct val="0"/>
                </a:spcBef>
              </a:pPr>
              <a:t>4</a:t>
            </a:fld>
            <a:endParaRPr lang="en-GB" altLang="en-US" sz="1400"/>
          </a:p>
        </p:txBody>
      </p:sp>
      <p:sp>
        <p:nvSpPr>
          <p:cNvPr id="22529" name="Text Box 1">
            <a:extLst>
              <a:ext uri="{FF2B5EF4-FFF2-40B4-BE49-F238E27FC236}">
                <a16:creationId xmlns:a16="http://schemas.microsoft.com/office/drawing/2014/main" id="{62AC8FE7-84D6-53ED-F132-9DD35C83E08E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22530" name="Text Box 2">
            <a:extLst>
              <a:ext uri="{FF2B5EF4-FFF2-40B4-BE49-F238E27FC236}">
                <a16:creationId xmlns:a16="http://schemas.microsoft.com/office/drawing/2014/main" id="{0CC29930-C783-B546-49F3-7176207283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6">
            <a:extLst>
              <a:ext uri="{FF2B5EF4-FFF2-40B4-BE49-F238E27FC236}">
                <a16:creationId xmlns:a16="http://schemas.microsoft.com/office/drawing/2014/main" id="{ACD35C61-0235-8A90-8E1A-8CF3982DDE51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AB01F8B-5D25-4CED-9963-1E7DD210F99E}" type="slidenum">
              <a:rPr lang="en-GB" altLang="en-US" sz="1400"/>
              <a:pPr>
                <a:spcBef>
                  <a:spcPct val="0"/>
                </a:spcBef>
              </a:pPr>
              <a:t>5</a:t>
            </a:fld>
            <a:endParaRPr lang="en-GB" altLang="en-US" sz="1400"/>
          </a:p>
        </p:txBody>
      </p:sp>
      <p:sp>
        <p:nvSpPr>
          <p:cNvPr id="23553" name="Text Box 1">
            <a:extLst>
              <a:ext uri="{FF2B5EF4-FFF2-40B4-BE49-F238E27FC236}">
                <a16:creationId xmlns:a16="http://schemas.microsoft.com/office/drawing/2014/main" id="{F7070AD9-C947-A4BD-D0F1-613C91118669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23554" name="Text Box 2">
            <a:extLst>
              <a:ext uri="{FF2B5EF4-FFF2-40B4-BE49-F238E27FC236}">
                <a16:creationId xmlns:a16="http://schemas.microsoft.com/office/drawing/2014/main" id="{574B54BA-CC5C-E197-014C-A2606AF03D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6">
            <a:extLst>
              <a:ext uri="{FF2B5EF4-FFF2-40B4-BE49-F238E27FC236}">
                <a16:creationId xmlns:a16="http://schemas.microsoft.com/office/drawing/2014/main" id="{7F825EE7-F456-6540-A870-78EFC176C84A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A637A05-BA84-4862-AF1A-7E270BD7819B}" type="slidenum">
              <a:rPr lang="en-GB" altLang="en-US" sz="1400"/>
              <a:pPr>
                <a:spcBef>
                  <a:spcPct val="0"/>
                </a:spcBef>
              </a:pPr>
              <a:t>6</a:t>
            </a:fld>
            <a:endParaRPr lang="en-GB" altLang="en-US" sz="1400"/>
          </a:p>
        </p:txBody>
      </p:sp>
      <p:sp>
        <p:nvSpPr>
          <p:cNvPr id="24577" name="Text Box 1">
            <a:extLst>
              <a:ext uri="{FF2B5EF4-FFF2-40B4-BE49-F238E27FC236}">
                <a16:creationId xmlns:a16="http://schemas.microsoft.com/office/drawing/2014/main" id="{9E719ECF-47A1-1EF2-AA94-D7B1B1B7904D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>
            <a:extLst>
              <a:ext uri="{FF2B5EF4-FFF2-40B4-BE49-F238E27FC236}">
                <a16:creationId xmlns:a16="http://schemas.microsoft.com/office/drawing/2014/main" id="{275EDDC7-B6CA-0F5D-BE57-6D3BDCFEA2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6">
            <a:extLst>
              <a:ext uri="{FF2B5EF4-FFF2-40B4-BE49-F238E27FC236}">
                <a16:creationId xmlns:a16="http://schemas.microsoft.com/office/drawing/2014/main" id="{DDB2A405-23F1-03BD-99C8-FAE3A9B15491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33514B2F-F998-4E45-9749-8C4073BA2B14}" type="slidenum">
              <a:rPr lang="en-GB" altLang="en-US" sz="1400"/>
              <a:pPr>
                <a:spcBef>
                  <a:spcPct val="0"/>
                </a:spcBef>
              </a:pPr>
              <a:t>7</a:t>
            </a:fld>
            <a:endParaRPr lang="en-GB" altLang="en-US" sz="1400"/>
          </a:p>
        </p:txBody>
      </p:sp>
      <p:sp>
        <p:nvSpPr>
          <p:cNvPr id="25601" name="Text Box 1">
            <a:extLst>
              <a:ext uri="{FF2B5EF4-FFF2-40B4-BE49-F238E27FC236}">
                <a16:creationId xmlns:a16="http://schemas.microsoft.com/office/drawing/2014/main" id="{9B87301D-6929-DF74-8805-21C2F37A5209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25602" name="Text Box 2">
            <a:extLst>
              <a:ext uri="{FF2B5EF4-FFF2-40B4-BE49-F238E27FC236}">
                <a16:creationId xmlns:a16="http://schemas.microsoft.com/office/drawing/2014/main" id="{5C39E555-28D2-5062-9684-F49A48DBBE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>
            <a:extLst>
              <a:ext uri="{FF2B5EF4-FFF2-40B4-BE49-F238E27FC236}">
                <a16:creationId xmlns:a16="http://schemas.microsoft.com/office/drawing/2014/main" id="{1920FB0E-4A67-BCAF-8474-8CCE12D415A2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C225EED5-DDF3-4870-98C0-C27A81889272}" type="slidenum">
              <a:rPr lang="en-GB" altLang="en-US" sz="1400"/>
              <a:pPr>
                <a:spcBef>
                  <a:spcPct val="0"/>
                </a:spcBef>
              </a:pPr>
              <a:t>8</a:t>
            </a:fld>
            <a:endParaRPr lang="en-GB" altLang="en-US" sz="1400"/>
          </a:p>
        </p:txBody>
      </p:sp>
      <p:sp>
        <p:nvSpPr>
          <p:cNvPr id="26625" name="Text Box 1">
            <a:extLst>
              <a:ext uri="{FF2B5EF4-FFF2-40B4-BE49-F238E27FC236}">
                <a16:creationId xmlns:a16="http://schemas.microsoft.com/office/drawing/2014/main" id="{B114EAC2-3ADD-0D37-0DC3-2B3446E8279C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26626" name="Text Box 2">
            <a:extLst>
              <a:ext uri="{FF2B5EF4-FFF2-40B4-BE49-F238E27FC236}">
                <a16:creationId xmlns:a16="http://schemas.microsoft.com/office/drawing/2014/main" id="{4CFC2278-613C-4D4C-4F69-525E2D7608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6">
            <a:extLst>
              <a:ext uri="{FF2B5EF4-FFF2-40B4-BE49-F238E27FC236}">
                <a16:creationId xmlns:a16="http://schemas.microsoft.com/office/drawing/2014/main" id="{0857A84E-9C02-19A4-EB19-D16BA3049F8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984729B4-FEE9-4FF6-BB90-B69FBFC22C6C}" type="slidenum">
              <a:rPr lang="en-GB" altLang="en-US" sz="1400"/>
              <a:pPr>
                <a:spcBef>
                  <a:spcPct val="0"/>
                </a:spcBef>
              </a:pPr>
              <a:t>9</a:t>
            </a:fld>
            <a:endParaRPr lang="en-GB" altLang="en-US" sz="1400"/>
          </a:p>
        </p:txBody>
      </p:sp>
      <p:sp>
        <p:nvSpPr>
          <p:cNvPr id="27649" name="Text Box 1">
            <a:extLst>
              <a:ext uri="{FF2B5EF4-FFF2-40B4-BE49-F238E27FC236}">
                <a16:creationId xmlns:a16="http://schemas.microsoft.com/office/drawing/2014/main" id="{47A62101-ECF1-A492-7E62-1CB4A2A8D6C2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27650" name="Text Box 2">
            <a:extLst>
              <a:ext uri="{FF2B5EF4-FFF2-40B4-BE49-F238E27FC236}">
                <a16:creationId xmlns:a16="http://schemas.microsoft.com/office/drawing/2014/main" id="{F1D52A4C-E683-8BFF-1FE0-6FF5A029A2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6">
            <a:extLst>
              <a:ext uri="{FF2B5EF4-FFF2-40B4-BE49-F238E27FC236}">
                <a16:creationId xmlns:a16="http://schemas.microsoft.com/office/drawing/2014/main" id="{0CCCA05A-93C1-C397-A6D7-02558A6AAA1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44DCDFAF-B6BF-47A6-89C7-FBF71F4E6EFD}" type="slidenum">
              <a:rPr lang="en-GB" altLang="en-US" sz="1400"/>
              <a:pPr>
                <a:spcBef>
                  <a:spcPct val="0"/>
                </a:spcBef>
              </a:pPr>
              <a:t>10</a:t>
            </a:fld>
            <a:endParaRPr lang="en-GB" altLang="en-US" sz="1400"/>
          </a:p>
        </p:txBody>
      </p:sp>
      <p:sp>
        <p:nvSpPr>
          <p:cNvPr id="28673" name="Text Box 1">
            <a:extLst>
              <a:ext uri="{FF2B5EF4-FFF2-40B4-BE49-F238E27FC236}">
                <a16:creationId xmlns:a16="http://schemas.microsoft.com/office/drawing/2014/main" id="{B1B56684-4A7A-FBE1-470E-DA1EE85372E6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28674" name="Text Box 2">
            <a:extLst>
              <a:ext uri="{FF2B5EF4-FFF2-40B4-BE49-F238E27FC236}">
                <a16:creationId xmlns:a16="http://schemas.microsoft.com/office/drawing/2014/main" id="{BD86F51B-9FBF-6A5A-44D2-DFF593ED05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6">
            <a:extLst>
              <a:ext uri="{FF2B5EF4-FFF2-40B4-BE49-F238E27FC236}">
                <a16:creationId xmlns:a16="http://schemas.microsoft.com/office/drawing/2014/main" id="{B03E3089-35CA-9CDE-E2B7-5B6195897F79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5537A4A-7CF3-4A1C-AEA2-3AF38333AAA0}" type="slidenum">
              <a:rPr lang="en-GB" altLang="en-US" sz="1400"/>
              <a:pPr>
                <a:spcBef>
                  <a:spcPct val="0"/>
                </a:spcBef>
              </a:pPr>
              <a:t>11</a:t>
            </a:fld>
            <a:endParaRPr lang="en-GB" altLang="en-US" sz="1400"/>
          </a:p>
        </p:txBody>
      </p:sp>
      <p:sp>
        <p:nvSpPr>
          <p:cNvPr id="29697" name="Text Box 1">
            <a:extLst>
              <a:ext uri="{FF2B5EF4-FFF2-40B4-BE49-F238E27FC236}">
                <a16:creationId xmlns:a16="http://schemas.microsoft.com/office/drawing/2014/main" id="{8181714E-253D-5138-DBE4-EADE1AC3A6E9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29698" name="Text Box 2">
            <a:extLst>
              <a:ext uri="{FF2B5EF4-FFF2-40B4-BE49-F238E27FC236}">
                <a16:creationId xmlns:a16="http://schemas.microsoft.com/office/drawing/2014/main" id="{6D60FE4A-9B6B-0F0B-D9CF-6F7468F126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6">
            <a:extLst>
              <a:ext uri="{FF2B5EF4-FFF2-40B4-BE49-F238E27FC236}">
                <a16:creationId xmlns:a16="http://schemas.microsoft.com/office/drawing/2014/main" id="{93D9CA2E-629B-D203-C47A-7E8BD3D18B90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D9A80EC2-7372-4ACE-8C1D-DFC0A10C6DF9}" type="slidenum">
              <a:rPr lang="en-GB" altLang="en-US" sz="1400"/>
              <a:pPr>
                <a:spcBef>
                  <a:spcPct val="0"/>
                </a:spcBef>
              </a:pPr>
              <a:t>12</a:t>
            </a:fld>
            <a:endParaRPr lang="en-GB" altLang="en-US" sz="1400"/>
          </a:p>
        </p:txBody>
      </p:sp>
      <p:sp>
        <p:nvSpPr>
          <p:cNvPr id="30721" name="Text Box 1">
            <a:extLst>
              <a:ext uri="{FF2B5EF4-FFF2-40B4-BE49-F238E27FC236}">
                <a16:creationId xmlns:a16="http://schemas.microsoft.com/office/drawing/2014/main" id="{BDAC0651-5756-1E82-A8C5-86BDFEA07BB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30722" name="Text Box 2">
            <a:extLst>
              <a:ext uri="{FF2B5EF4-FFF2-40B4-BE49-F238E27FC236}">
                <a16:creationId xmlns:a16="http://schemas.microsoft.com/office/drawing/2014/main" id="{D1CEB5D0-06EB-03A9-FF15-8DF7EBF338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6">
            <a:extLst>
              <a:ext uri="{FF2B5EF4-FFF2-40B4-BE49-F238E27FC236}">
                <a16:creationId xmlns:a16="http://schemas.microsoft.com/office/drawing/2014/main" id="{E8E1E266-AD55-03DF-01BD-94CE84E1E4D8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2F178975-CDC9-4102-A7E8-7FBC7692D43B}" type="slidenum">
              <a:rPr lang="en-GB" altLang="en-US" sz="1400"/>
              <a:pPr>
                <a:spcBef>
                  <a:spcPct val="0"/>
                </a:spcBef>
              </a:pPr>
              <a:t>13</a:t>
            </a:fld>
            <a:endParaRPr lang="en-GB" altLang="en-US" sz="1400"/>
          </a:p>
        </p:txBody>
      </p:sp>
      <p:sp>
        <p:nvSpPr>
          <p:cNvPr id="31745" name="Text Box 1">
            <a:extLst>
              <a:ext uri="{FF2B5EF4-FFF2-40B4-BE49-F238E27FC236}">
                <a16:creationId xmlns:a16="http://schemas.microsoft.com/office/drawing/2014/main" id="{1DF6C4F6-2F89-FDD5-7907-A8CAF7D98BC3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8BF602B7-2ED9-779D-0E84-1D44723C07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6">
            <a:extLst>
              <a:ext uri="{FF2B5EF4-FFF2-40B4-BE49-F238E27FC236}">
                <a16:creationId xmlns:a16="http://schemas.microsoft.com/office/drawing/2014/main" id="{AED52AB3-2E29-77E6-8F5F-029F19A747AB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9479F6EE-448A-4546-B8BA-F11CA663BB7F}" type="slidenum">
              <a:rPr lang="en-GB" altLang="en-US" sz="1400"/>
              <a:pPr>
                <a:spcBef>
                  <a:spcPct val="0"/>
                </a:spcBef>
              </a:pPr>
              <a:t>14</a:t>
            </a:fld>
            <a:endParaRPr lang="en-GB" altLang="en-US" sz="1400"/>
          </a:p>
        </p:txBody>
      </p:sp>
      <p:sp>
        <p:nvSpPr>
          <p:cNvPr id="32769" name="Text Box 1">
            <a:extLst>
              <a:ext uri="{FF2B5EF4-FFF2-40B4-BE49-F238E27FC236}">
                <a16:creationId xmlns:a16="http://schemas.microsoft.com/office/drawing/2014/main" id="{AB1EE038-1093-2919-025B-4F6504A58F87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32770" name="Text Box 2">
            <a:extLst>
              <a:ext uri="{FF2B5EF4-FFF2-40B4-BE49-F238E27FC236}">
                <a16:creationId xmlns:a16="http://schemas.microsoft.com/office/drawing/2014/main" id="{8A6912AF-402D-41FA-D82A-23D6F09D41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6">
            <a:extLst>
              <a:ext uri="{FF2B5EF4-FFF2-40B4-BE49-F238E27FC236}">
                <a16:creationId xmlns:a16="http://schemas.microsoft.com/office/drawing/2014/main" id="{1F9AAD82-9F0D-99E2-6757-2F76AA210803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BF231CA-76E9-4B2F-938F-9E717B2FB0D5}" type="slidenum">
              <a:rPr lang="en-GB" altLang="en-US" sz="1400"/>
              <a:pPr>
                <a:spcBef>
                  <a:spcPct val="0"/>
                </a:spcBef>
              </a:pPr>
              <a:t>15</a:t>
            </a:fld>
            <a:endParaRPr lang="en-GB" altLang="en-US" sz="1400"/>
          </a:p>
        </p:txBody>
      </p:sp>
      <p:sp>
        <p:nvSpPr>
          <p:cNvPr id="33793" name="Text Box 1">
            <a:extLst>
              <a:ext uri="{FF2B5EF4-FFF2-40B4-BE49-F238E27FC236}">
                <a16:creationId xmlns:a16="http://schemas.microsoft.com/office/drawing/2014/main" id="{F9F363F1-96F0-498C-772F-100378B39DED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33794" name="Text Box 2">
            <a:extLst>
              <a:ext uri="{FF2B5EF4-FFF2-40B4-BE49-F238E27FC236}">
                <a16:creationId xmlns:a16="http://schemas.microsoft.com/office/drawing/2014/main" id="{58079B5B-FF23-272E-E4B6-4F2B217123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6">
            <a:extLst>
              <a:ext uri="{FF2B5EF4-FFF2-40B4-BE49-F238E27FC236}">
                <a16:creationId xmlns:a16="http://schemas.microsoft.com/office/drawing/2014/main" id="{FED56739-EB60-ECB4-2A6B-281D24CC2F84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3FDB0B3-0DEE-4326-A42B-44B4ED61F86F}" type="slidenum">
              <a:rPr lang="en-GB" altLang="en-US" sz="1400"/>
              <a:pPr>
                <a:spcBef>
                  <a:spcPct val="0"/>
                </a:spcBef>
              </a:pPr>
              <a:t>16</a:t>
            </a:fld>
            <a:endParaRPr lang="en-GB" altLang="en-US" sz="1400"/>
          </a:p>
        </p:txBody>
      </p:sp>
      <p:sp>
        <p:nvSpPr>
          <p:cNvPr id="34817" name="Text Box 1">
            <a:extLst>
              <a:ext uri="{FF2B5EF4-FFF2-40B4-BE49-F238E27FC236}">
                <a16:creationId xmlns:a16="http://schemas.microsoft.com/office/drawing/2014/main" id="{8A48ECD6-6C19-4C9A-BA5C-FA2D6F4D5EFF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2" name="Text Box 2">
            <a:extLst>
              <a:ext uri="{FF2B5EF4-FFF2-40B4-BE49-F238E27FC236}">
                <a16:creationId xmlns:a16="http://schemas.microsoft.com/office/drawing/2014/main" id="{D85FB87C-280A-F3AB-6226-29FB131442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Font typeface="Times New Roman" charset="0"/>
              <a:buNone/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2">
            <a:extLst>
              <a:ext uri="{FF2B5EF4-FFF2-40B4-BE49-F238E27FC236}">
                <a16:creationId xmlns:a16="http://schemas.microsoft.com/office/drawing/2014/main" id="{398E3A66-3B1E-17C3-6E65-D5A5CEC76E92}"/>
              </a:ext>
            </a:extLst>
          </p:cNvPr>
          <p:cNvGrpSpPr>
            <a:grpSpLocks/>
          </p:cNvGrpSpPr>
          <p:nvPr/>
        </p:nvGrpSpPr>
        <p:grpSpPr bwMode="auto">
          <a:xfrm>
            <a:off x="4335463" y="1169988"/>
            <a:ext cx="4814887" cy="4994275"/>
            <a:chOff x="4334933" y="1169931"/>
            <a:chExt cx="4814835" cy="4993802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701DD306-4457-8506-A9C5-C67BFF531197}"/>
                </a:ext>
              </a:extLst>
            </p:cNvPr>
            <p:cNvCxnSpPr/>
            <p:nvPr/>
          </p:nvCxnSpPr>
          <p:spPr>
            <a:xfrm flipH="1">
              <a:off x="6009727" y="1169931"/>
              <a:ext cx="3133691" cy="313501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8BCA2A4-C5DB-2D36-C1C2-3DE978A3C9BD}"/>
                </a:ext>
              </a:extLst>
            </p:cNvPr>
            <p:cNvCxnSpPr/>
            <p:nvPr/>
          </p:nvCxnSpPr>
          <p:spPr>
            <a:xfrm flipH="1">
              <a:off x="4334933" y="1349301"/>
              <a:ext cx="4814835" cy="4814432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6DA3E130-59B9-2AD7-E8EC-3D4AE75B289D}"/>
                </a:ext>
              </a:extLst>
            </p:cNvPr>
            <p:cNvCxnSpPr/>
            <p:nvPr/>
          </p:nvCxnSpPr>
          <p:spPr>
            <a:xfrm flipH="1">
              <a:off x="5225510" y="1469940"/>
              <a:ext cx="3911558" cy="391123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FFD2FCA-95C9-606B-2F10-4EF094D67FC6}"/>
                </a:ext>
              </a:extLst>
            </p:cNvPr>
            <p:cNvCxnSpPr/>
            <p:nvPr/>
          </p:nvCxnSpPr>
          <p:spPr>
            <a:xfrm flipH="1">
              <a:off x="5304885" y="1308030"/>
              <a:ext cx="3838534" cy="38397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85F0E07-726A-A93A-7853-7F45C8229734}"/>
                </a:ext>
              </a:extLst>
            </p:cNvPr>
            <p:cNvCxnSpPr/>
            <p:nvPr/>
          </p:nvCxnSpPr>
          <p:spPr>
            <a:xfrm flipH="1">
              <a:off x="5706518" y="1769949"/>
              <a:ext cx="3430550" cy="343026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/>
          <a:lstStyle>
            <a:lvl1pPr algn="l">
              <a:defRPr sz="4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ED0BA444-2204-FD27-CF52-7263A630D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E2B6E-5AB0-458A-ABA3-3B9393CD4C4C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E7294234-9A30-AE05-5AFE-009DC6E5F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2C581F46-A00C-2E6C-0A59-985FFFAEF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914183-8D61-4B62-B5B2-CAB20C3C075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5136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376767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7565E-214D-941D-8396-7F1072247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99372-EC7E-4FAB-83AE-9541053CA3CA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C2178-B43C-0886-CE5D-DDF6977C8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D7566A-1B99-DD9F-E46B-BC8620670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0DCE75-DC71-4051-92C1-48D3D2C72FF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9102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/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C2D9C-ECFD-3AD4-D86F-A0BFD126A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64712-16A1-4184-A05D-D059CD6FDF41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3F395-89A3-25CC-A92A-39882A510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0B831E-7ACD-8FDD-F812-39B0C0803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CFC53B-AF61-4968-A2F9-85722CC08FC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0185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B72AE53-CEA2-05DB-2D5C-40C94AA533F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1EEB0A-CD7C-4CC9-B9E6-DE91D88E886B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2F7C3B1-0FBC-727C-73A3-0168B7BAF35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50EACF5-A525-332C-2DFE-73FECEC4F64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E7655121-1C19-4DE9-BAC2-42754380ABA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3745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DA41289-7AC4-0459-BDC9-A25F8DB72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15FC6-0247-440B-BE54-29BBE5864B03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1168E44-2238-879C-0BF2-CFE9D35B9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3D1BD4B-9F83-39FA-7A93-C31DF818E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6E4F3F-D969-43B2-A0BE-75EFE9AE9B1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3603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77625CF-9070-9299-A28C-B3A02F260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717B6-6721-4561-8F5D-3F998D2755DA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D211A43C-A4AB-FDEA-1F54-0C2603022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10640A0-8D7B-2E38-78CC-E8B041385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6826F2-A0EB-4C42-A6E9-9A2E9B077EF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1160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EAF9060-1A66-121C-C9D6-1FD1D6C01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4B8A3-2F2A-4941-8FB7-A557098C09E1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667B36B4-BA97-8BE9-E874-8382A670B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740540C-90B6-D384-F976-06F6CF0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D96A34-91A7-4BEF-9DA5-62DC23AC8C9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1077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F21F10-2779-A3DC-8773-D00FC099C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77E09-4CFC-41BA-9C75-D00C22802670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3F6B92E-A3C9-81B2-807E-C490D0EA4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E91AB5A-5F04-5E90-1BB4-FB62ECC76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B0A0D1-3880-458A-849D-ADA97C045F1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2610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EAAE75C-91CD-9DE3-C027-098995D094D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1F7B8-E787-4E9A-BA88-FA7B371CBC04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6E639-436D-6FF5-9369-6D3C00FA8AD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7C1F3-540F-585A-DF84-A881925A408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65929675-DAD3-42CB-993E-B2E8030373B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635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198E3BB-DA87-D374-5D65-37BA3BA8EC5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072251-E222-412C-B219-21717B896D7C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21514FD-E3BC-03C7-21E0-E241F2F1104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EC0A6BA-A6FC-4B1A-FFB2-4001B399400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003C790B-2D84-4D6C-9B4A-55EF750FCA7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7476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/>
          <a:lstStyle>
            <a:lvl1pPr algn="l">
              <a:defRPr sz="28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5F774C-9BA4-3B24-E0CC-02A28F5F1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2C5E8-F1C0-4126-821A-15428F0C6A4A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6DB9EC-8989-CA61-80DF-45FE0982D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E5285-797B-F9A3-815F-27A6AAC35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8B9EDC-ADDC-46FE-A522-573C70AB40D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58597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03B1461-D7BF-BC18-983D-99C4FA54EB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711200"/>
            <a:ext cx="457200" cy="5842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/>
              <a:t>“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8D915C-2B71-DDAF-438F-48E3FFF2BF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2768600"/>
            <a:ext cx="457200" cy="5842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r" eaLnBrk="1" hangingPunct="1">
              <a:defRPr/>
            </a:pPr>
            <a:r>
              <a:rPr lang="en-US" altLang="en-US" sz="800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/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2C09A20-B453-BF59-9B71-50C53C5823D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E29EF-DB69-4C10-A5E9-7A34AC2580F5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21A565C-54EF-0014-E0E6-1685A63C8DA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35137C9-4211-62E2-DBA1-3850F544F82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537543C8-4C17-4BEC-ADEB-CC67AA9C912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18558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/>
          <a:lstStyle>
            <a:lvl1pPr algn="l">
              <a:defRPr sz="28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0A9A56-668F-2EFB-D166-AD07A469D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FE800-58F6-4D9A-BAB4-8BDA02DA5286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6C1E14-53DF-BB91-A6ED-9B48753AD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57AEE-4FC0-0E92-C9CC-F4983FCEA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87DF63-34B9-4DAA-91F7-C3E565F6ADE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22383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F0DB9C6-D586-44A9-4E51-737B8FEE46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711200"/>
            <a:ext cx="457200" cy="5842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/>
              <a:t>“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371AC3-D00D-6C27-888D-87F6AC5E3A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2768600"/>
            <a:ext cx="457200" cy="5842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r" eaLnBrk="1" hangingPunct="1">
              <a:defRPr/>
            </a:pPr>
            <a:r>
              <a:rPr lang="en-US" altLang="en-US" sz="800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/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DF39B49-84AF-5DBE-A175-B5B9CA05DA1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0F9EA-FE64-462F-B515-DC82BDA23A9C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3DDA5148-0F44-6EE8-2456-090B6BDB115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F61B2B2-D0B5-D432-3812-5A902F3D75B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231E207B-86A2-44D9-976B-478F969E95C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4762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/>
          <a:lstStyle>
            <a:lvl1pPr>
              <a:defRPr lang="en-US" sz="2800" b="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E2569B-B2F1-B13B-ADEB-F9B859345A8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34735-2864-422B-8E67-30C072A1A56D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64C62-15B0-9C0B-7C75-1689E84D9A3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97E82-3A72-8745-AD40-96295876119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205FFEF0-9D4D-4447-B641-024FF90A544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93091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>
            <a:lvl1pPr algn="l"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798BB-C773-71D0-313F-62FB5C704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293502-05DE-4BE2-A243-BEEDAEF9F0D7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F33BF-0E09-04CD-909B-A9A865CDB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FF2271-6D82-62CF-52E3-E73523787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28EA7C-BF86-4A36-98A2-A5187B2674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56647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/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D6ED14-8E7A-F394-3385-6B22DF2A8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FF586-491C-43EF-B1B4-ECCA585460E0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C13BF-03CC-2375-DCD6-493A57D0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205EB-BF85-5710-EC23-4DED25BDC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68FDBA-BA82-4291-8DB9-8A8CB09DC5F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3972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64D4EF"/>
            </a:gs>
            <a:gs pos="10001">
              <a:srgbClr val="64D4EF"/>
            </a:gs>
            <a:gs pos="100000">
              <a:srgbClr val="06588E"/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6">
            <a:extLst>
              <a:ext uri="{FF2B5EF4-FFF2-40B4-BE49-F238E27FC236}">
                <a16:creationId xmlns:a16="http://schemas.microsoft.com/office/drawing/2014/main" id="{C197A152-519E-1595-A19B-CDF2C0A4E409}"/>
              </a:ext>
            </a:extLst>
          </p:cNvPr>
          <p:cNvGrpSpPr>
            <a:grpSpLocks/>
          </p:cNvGrpSpPr>
          <p:nvPr/>
        </p:nvGrpSpPr>
        <p:grpSpPr bwMode="auto">
          <a:xfrm>
            <a:off x="6670675" y="3894138"/>
            <a:ext cx="2470150" cy="2659062"/>
            <a:chOff x="6687077" y="3259666"/>
            <a:chExt cx="2981857" cy="320886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7A987097-DBF1-7CAF-5667-6F7B83E8F13D}"/>
                </a:ext>
              </a:extLst>
            </p:cNvPr>
            <p:cNvCxnSpPr/>
            <p:nvPr/>
          </p:nvCxnSpPr>
          <p:spPr>
            <a:xfrm flipH="1">
              <a:off x="8756746" y="3259666"/>
              <a:ext cx="912188" cy="91189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2276E19-EF07-9936-AAD7-766102F0E3AD}"/>
                </a:ext>
              </a:extLst>
            </p:cNvPr>
            <p:cNvCxnSpPr/>
            <p:nvPr/>
          </p:nvCxnSpPr>
          <p:spPr>
            <a:xfrm flipH="1">
              <a:off x="6687077" y="3485724"/>
              <a:ext cx="2981857" cy="2982809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3DF73B7-5917-E3A3-4219-5285FA83E35B}"/>
                </a:ext>
              </a:extLst>
            </p:cNvPr>
            <p:cNvCxnSpPr/>
            <p:nvPr/>
          </p:nvCxnSpPr>
          <p:spPr>
            <a:xfrm flipH="1">
              <a:off x="7771737" y="3581511"/>
              <a:ext cx="1897197" cy="1896584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99EF761-83BD-6FD5-809D-7A1A75B36392}"/>
                </a:ext>
              </a:extLst>
            </p:cNvPr>
            <p:cNvCxnSpPr/>
            <p:nvPr/>
          </p:nvCxnSpPr>
          <p:spPr>
            <a:xfrm flipH="1">
              <a:off x="7923130" y="3433998"/>
              <a:ext cx="1740055" cy="173949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132E8F-6C09-BDB1-39EA-129DDE0E3D77}"/>
                </a:ext>
              </a:extLst>
            </p:cNvPr>
            <p:cNvCxnSpPr/>
            <p:nvPr/>
          </p:nvCxnSpPr>
          <p:spPr>
            <a:xfrm flipH="1">
              <a:off x="8398388" y="3985732"/>
              <a:ext cx="1264798" cy="126439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7C57A1-C367-3E2B-CF5D-CFB25030B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788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DF50D589-1230-34A8-CFFB-931113AE20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33400" y="533400"/>
            <a:ext cx="6554788" cy="376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BD2DDB-59B2-4FFA-B85A-E4E8C22759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429500" y="6172200"/>
            <a:ext cx="1201738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CF2D7A69-F1D7-4B13-AFAA-FFE5F65DAB7B}" type="datetimeFigureOut">
              <a:rPr lang="en-GB"/>
              <a:pPr>
                <a:defRPr/>
              </a:pPr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EF49A2-23F3-F826-D7FF-724FA07C17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838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A84F5F-35B4-91BB-0AF5-9AC4130123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773988" y="5578475"/>
            <a:ext cx="857250" cy="6699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2800">
                <a:solidFill>
                  <a:srgbClr val="0A304A"/>
                </a:solidFill>
              </a:defRPr>
            </a:lvl1pPr>
          </a:lstStyle>
          <a:p>
            <a:fld id="{4EAF3740-ECCA-4942-B110-FE0255F29649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6" r:id="rId12"/>
    <p:sldLayoutId id="2147483691" r:id="rId13"/>
    <p:sldLayoutId id="2147483697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200" kern="1200" cap="all">
          <a:ln w="3175" cmpd="sng">
            <a:noFill/>
          </a:ln>
          <a:solidFill>
            <a:schemeClr val="tx1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Gothic" panose="020B0502020202020204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Gothic" panose="020B0502020202020204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Gothic" panose="020B0502020202020204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Gothic" panose="020B0502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0" fontAlgn="base" hangingPunct="0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>
          <a:solidFill>
            <a:srgbClr val="0F496F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kern="1200">
          <a:solidFill>
            <a:srgbClr val="0F496F"/>
          </a:solidFill>
          <a:latin typeface="+mn-lt"/>
          <a:ea typeface="+mn-ea"/>
          <a:cs typeface="+mn-cs"/>
        </a:defRPr>
      </a:lvl2pPr>
      <a:lvl3pPr marL="1200150" indent="-285750" algn="l" defTabSz="457200" rtl="0" eaLnBrk="0" fontAlgn="base" hangingPunct="0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>
          <a:solidFill>
            <a:srgbClr val="0F496F"/>
          </a:solidFill>
          <a:latin typeface="+mn-lt"/>
          <a:ea typeface="+mn-ea"/>
          <a:cs typeface="+mn-cs"/>
        </a:defRPr>
      </a:lvl3pPr>
      <a:lvl4pPr marL="1543050" indent="-171450" algn="l" defTabSz="457200" rtl="0" eaLnBrk="0" fontAlgn="base" hangingPunct="0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>
          <a:solidFill>
            <a:srgbClr val="0F496F"/>
          </a:solidFill>
          <a:latin typeface="+mn-lt"/>
          <a:ea typeface="+mn-ea"/>
          <a:cs typeface="+mn-cs"/>
        </a:defRPr>
      </a:lvl4pPr>
      <a:lvl5pPr marL="2000250" indent="-171450" algn="l" defTabSz="457200" rtl="0" eaLnBrk="0" fontAlgn="base" hangingPunct="0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>
          <a:solidFill>
            <a:srgbClr val="0F496F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F0ABF366-6852-4B36-C6F8-3349ED0F4A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338" y="1700213"/>
            <a:ext cx="8278812" cy="129540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000" tIns="45000" rIns="90000" bIns="45000"/>
          <a:lstStyle>
            <a:lvl1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dirty="0">
                <a:solidFill>
                  <a:srgbClr val="FFFFFF"/>
                </a:solidFill>
                <a:cs typeface="Arial" panose="020B0604020202020204" pitchFamily="34" charset="0"/>
              </a:rPr>
              <a:t>Project Management:</a:t>
            </a:r>
          </a:p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GB" altLang="en-US" dirty="0">
              <a:solidFill>
                <a:srgbClr val="FFFFFF"/>
              </a:solidFill>
              <a:cs typeface="Arial" panose="020B0604020202020204" pitchFamily="34" charset="0"/>
            </a:endParaRPr>
          </a:p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dirty="0">
                <a:solidFill>
                  <a:srgbClr val="FFFFFF"/>
                </a:solidFill>
                <a:cs typeface="Arial" panose="020B0604020202020204" pitchFamily="34" charset="0"/>
              </a:rPr>
              <a:t>Introduction to the Built Environment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C957B9A5-25DF-1E2A-C3CA-B8D2B59AE0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3352800"/>
            <a:ext cx="8077200" cy="228600"/>
          </a:xfrm>
          <a:prstGeom prst="rect">
            <a:avLst/>
          </a:prstGeom>
          <a:solidFill>
            <a:srgbClr val="D9D9D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000" tIns="45000" rIns="90000" bIns="45000"/>
          <a:lstStyle>
            <a:lvl1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</a:p>
        </p:txBody>
      </p:sp>
      <p:sp>
        <p:nvSpPr>
          <p:cNvPr id="6148" name="Text Box 4">
            <a:extLst>
              <a:ext uri="{FF2B5EF4-FFF2-40B4-BE49-F238E27FC236}">
                <a16:creationId xmlns:a16="http://schemas.microsoft.com/office/drawing/2014/main" id="{35C5D84D-9EE8-1015-F1FC-F9D79E89E9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638" y="3581400"/>
            <a:ext cx="78486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defTabSz="4572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 dirty="0">
                <a:solidFill>
                  <a:srgbClr val="FFFFFF"/>
                </a:solidFill>
              </a:rPr>
              <a:t>Craft Workers &amp;</a:t>
            </a:r>
          </a:p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 dirty="0">
                <a:solidFill>
                  <a:srgbClr val="FFFFFF"/>
                </a:solidFill>
              </a:rPr>
              <a:t>Building Operatives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>
            <a:extLst>
              <a:ext uri="{FF2B5EF4-FFF2-40B4-BE49-F238E27FC236}">
                <a16:creationId xmlns:a16="http://schemas.microsoft.com/office/drawing/2014/main" id="{A06BDDE6-F648-58B7-72E4-5850C28286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38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Aims and objectives</a:t>
            </a:r>
          </a:p>
        </p:txBody>
      </p:sp>
      <p:sp>
        <p:nvSpPr>
          <p:cNvPr id="8195" name="Text Box 2">
            <a:extLst>
              <a:ext uri="{FF2B5EF4-FFF2-40B4-BE49-F238E27FC236}">
                <a16:creationId xmlns:a16="http://schemas.microsoft.com/office/drawing/2014/main" id="{AFE0441B-41B8-7264-FBB0-C202E6CAA3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371600"/>
            <a:ext cx="8229600" cy="475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 marL="342900" indent="-34131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215900" indent="-21431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lnSpc>
                <a:spcPts val="24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Aim:</a:t>
            </a:r>
          </a:p>
          <a:p>
            <a:pPr lvl="1" eaLnBrk="1">
              <a:lnSpc>
                <a:spcPts val="2400"/>
              </a:lnSpc>
              <a:spcBef>
                <a:spcPts val="500"/>
              </a:spcBef>
              <a:spcAft>
                <a:spcPts val="500"/>
              </a:spcAft>
              <a:buClr>
                <a:srgbClr val="E30613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altLang="en-US" sz="2000">
                <a:solidFill>
                  <a:srgbClr val="000000"/>
                </a:solidFill>
              </a:rPr>
              <a:t>Learning outcome – identify types of activities undertaken by the construction industry.</a:t>
            </a:r>
          </a:p>
          <a:p>
            <a:pPr eaLnBrk="1">
              <a:lnSpc>
                <a:spcPts val="2400"/>
              </a:lnSpc>
              <a:spcAft>
                <a:spcPts val="1425"/>
              </a:spcAft>
            </a:pPr>
            <a:endParaRPr lang="en-GB" altLang="en-US" sz="2000">
              <a:solidFill>
                <a:srgbClr val="000000"/>
              </a:solidFill>
            </a:endParaRPr>
          </a:p>
          <a:p>
            <a:pPr eaLnBrk="1">
              <a:lnSpc>
                <a:spcPts val="2400"/>
              </a:lnSpc>
              <a:spcAft>
                <a:spcPts val="1425"/>
              </a:spcAft>
            </a:pPr>
            <a:r>
              <a:rPr lang="en-GB" altLang="en-US" sz="2000">
                <a:solidFill>
                  <a:srgbClr val="000000"/>
                </a:solidFill>
              </a:rPr>
              <a:t>Objective:</a:t>
            </a:r>
          </a:p>
          <a:p>
            <a:pPr eaLnBrk="1">
              <a:lnSpc>
                <a:spcPts val="2400"/>
              </a:lnSpc>
              <a:spcBef>
                <a:spcPts val="1000"/>
              </a:spcBef>
              <a:spcAft>
                <a:spcPts val="1000"/>
              </a:spcAft>
              <a:buClr>
                <a:srgbClr val="FF0000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altLang="en-US" sz="2000">
                <a:solidFill>
                  <a:srgbClr val="000000"/>
                </a:solidFill>
              </a:rPr>
              <a:t>Identify job opportunities in the construction industry.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1">
            <a:extLst>
              <a:ext uri="{FF2B5EF4-FFF2-40B4-BE49-F238E27FC236}">
                <a16:creationId xmlns:a16="http://schemas.microsoft.com/office/drawing/2014/main" id="{9C599B4D-4E7B-8006-7212-FF62DF5C07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Job types</a:t>
            </a:r>
          </a:p>
        </p:txBody>
      </p:sp>
      <p:sp>
        <p:nvSpPr>
          <p:cNvPr id="5122" name="Text Box 2">
            <a:extLst>
              <a:ext uri="{FF2B5EF4-FFF2-40B4-BE49-F238E27FC236}">
                <a16:creationId xmlns:a16="http://schemas.microsoft.com/office/drawing/2014/main" id="{C08D442D-5E11-42ED-C38B-63F9C86532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700213"/>
            <a:ext cx="8229600" cy="442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>
              <a:lnSpc>
                <a:spcPts val="24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ct val="100000"/>
              <a:buFont typeface="Times New Roman" charset="0"/>
              <a:buNone/>
              <a:defRPr/>
            </a:pPr>
            <a:r>
              <a:rPr lang="en-GB" sz="2000" dirty="0"/>
              <a:t>The construction industry employs people in four specific areas:</a:t>
            </a:r>
          </a:p>
          <a:p>
            <a:pPr marL="457200" indent="-457200" eaLnBrk="1">
              <a:lnSpc>
                <a:spcPts val="2400"/>
              </a:lnSpc>
              <a:spcBef>
                <a:spcPts val="1000"/>
              </a:spcBef>
              <a:spcAft>
                <a:spcPts val="1000"/>
              </a:spcAft>
              <a:buClr>
                <a:srgbClr val="FF0000"/>
              </a:buClr>
              <a:buSzPct val="100000"/>
              <a:buFont typeface="+mj-lt"/>
              <a:buAutoNum type="arabicPeriod"/>
              <a:defRPr/>
            </a:pPr>
            <a:r>
              <a:rPr lang="en-GB" sz="2000" dirty="0"/>
              <a:t>Professionals</a:t>
            </a:r>
          </a:p>
          <a:p>
            <a:pPr marL="457200" indent="-457200" eaLnBrk="1">
              <a:lnSpc>
                <a:spcPts val="2400"/>
              </a:lnSpc>
              <a:spcBef>
                <a:spcPts val="1000"/>
              </a:spcBef>
              <a:spcAft>
                <a:spcPts val="1000"/>
              </a:spcAft>
              <a:buClr>
                <a:srgbClr val="FF0000"/>
              </a:buClr>
              <a:buSzPct val="100000"/>
              <a:buFont typeface="+mj-lt"/>
              <a:buAutoNum type="arabicPeriod"/>
              <a:defRPr/>
            </a:pPr>
            <a:r>
              <a:rPr lang="en-GB" sz="2000" dirty="0"/>
              <a:t>Technicians</a:t>
            </a:r>
          </a:p>
          <a:p>
            <a:pPr marL="457200" indent="-457200" eaLnBrk="1">
              <a:lnSpc>
                <a:spcPts val="2400"/>
              </a:lnSpc>
              <a:spcBef>
                <a:spcPts val="1000"/>
              </a:spcBef>
              <a:spcAft>
                <a:spcPts val="1000"/>
              </a:spcAft>
              <a:buClr>
                <a:srgbClr val="FF0000"/>
              </a:buClr>
              <a:buSzPct val="100000"/>
              <a:buFont typeface="+mj-lt"/>
              <a:buAutoNum type="arabicPeriod"/>
              <a:defRPr/>
            </a:pPr>
            <a:r>
              <a:rPr lang="en-GB" sz="2000" dirty="0"/>
              <a:t>Building craft workers</a:t>
            </a:r>
          </a:p>
          <a:p>
            <a:pPr marL="457200" indent="-457200" eaLnBrk="1">
              <a:lnSpc>
                <a:spcPts val="2400"/>
              </a:lnSpc>
              <a:spcBef>
                <a:spcPts val="1000"/>
              </a:spcBef>
              <a:spcAft>
                <a:spcPts val="1000"/>
              </a:spcAft>
              <a:buClr>
                <a:srgbClr val="FF0000"/>
              </a:buClr>
              <a:buSzPct val="100000"/>
              <a:buFont typeface="+mj-lt"/>
              <a:buAutoNum type="arabicPeriod"/>
              <a:defRPr/>
            </a:pPr>
            <a:r>
              <a:rPr lang="en-GB" sz="2000" dirty="0"/>
              <a:t>Building operatives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">
            <a:extLst>
              <a:ext uri="{FF2B5EF4-FFF2-40B4-BE49-F238E27FC236}">
                <a16:creationId xmlns:a16="http://schemas.microsoft.com/office/drawing/2014/main" id="{72C8E801-7536-CDB9-CE7C-D53FB07C41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Craft jobs </a:t>
            </a:r>
          </a:p>
        </p:txBody>
      </p:sp>
      <p:sp>
        <p:nvSpPr>
          <p:cNvPr id="6146" name="Text Box 2">
            <a:extLst>
              <a:ext uri="{FF2B5EF4-FFF2-40B4-BE49-F238E27FC236}">
                <a16:creationId xmlns:a16="http://schemas.microsoft.com/office/drawing/2014/main" id="{DB6E44B8-98EE-961E-E9F9-9DC2881E88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557338"/>
            <a:ext cx="8229600" cy="442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90000" tIns="45000" rIns="90000" bIns="45000"/>
          <a:lstStyle>
            <a:lvl1pPr marL="342900" indent="-34131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indent="0" eaLnBrk="1">
              <a:buClr>
                <a:srgbClr val="000000"/>
              </a:buClr>
              <a:buSzPct val="100000"/>
              <a:buFont typeface="Times New Roman" charset="0"/>
              <a:buNone/>
              <a:defRPr/>
            </a:pPr>
            <a:r>
              <a:rPr lang="en-GB" sz="2000" dirty="0"/>
              <a:t>Craft jobs are the trained and qualified hands on workers on a construction site. They are also known as tradesmen. They are:</a:t>
            </a:r>
          </a:p>
          <a:p>
            <a:pPr eaLnBrk="1">
              <a:lnSpc>
                <a:spcPct val="150000"/>
              </a:lnSpc>
              <a:buClr>
                <a:srgbClr val="FF0000"/>
              </a:buClr>
              <a:buSzPct val="100000"/>
              <a:buFont typeface="Arial" charset="0"/>
              <a:buChar char="•"/>
              <a:defRPr/>
            </a:pPr>
            <a:r>
              <a:rPr lang="en-GB" sz="2000" dirty="0"/>
              <a:t>Carpenters and joiners</a:t>
            </a:r>
          </a:p>
          <a:p>
            <a:pPr eaLnBrk="1">
              <a:lnSpc>
                <a:spcPct val="150000"/>
              </a:lnSpc>
              <a:buClr>
                <a:srgbClr val="FF0000"/>
              </a:buClr>
              <a:buSzPct val="100000"/>
              <a:buFont typeface="Arial" charset="0"/>
              <a:buChar char="•"/>
              <a:defRPr/>
            </a:pPr>
            <a:r>
              <a:rPr lang="en-GB" sz="2000" dirty="0"/>
              <a:t>Bricklayers</a:t>
            </a:r>
          </a:p>
          <a:p>
            <a:pPr eaLnBrk="1">
              <a:lnSpc>
                <a:spcPct val="150000"/>
              </a:lnSpc>
              <a:buClr>
                <a:srgbClr val="FF0000"/>
              </a:buClr>
              <a:buSzPct val="100000"/>
              <a:buFont typeface="Arial" charset="0"/>
              <a:buChar char="•"/>
              <a:defRPr/>
            </a:pPr>
            <a:r>
              <a:rPr lang="en-GB" sz="2000" dirty="0"/>
              <a:t>Painters and decorators</a:t>
            </a:r>
          </a:p>
          <a:p>
            <a:pPr eaLnBrk="1">
              <a:lnSpc>
                <a:spcPct val="150000"/>
              </a:lnSpc>
              <a:buClr>
                <a:srgbClr val="FF0000"/>
              </a:buClr>
              <a:buSzPct val="100000"/>
              <a:buFont typeface="Arial" charset="0"/>
              <a:buChar char="•"/>
              <a:defRPr/>
            </a:pPr>
            <a:r>
              <a:rPr lang="en-GB" sz="2000" dirty="0"/>
              <a:t>Plumbers</a:t>
            </a:r>
          </a:p>
          <a:p>
            <a:pPr eaLnBrk="1">
              <a:lnSpc>
                <a:spcPct val="150000"/>
              </a:lnSpc>
              <a:buClr>
                <a:srgbClr val="FF0000"/>
              </a:buClr>
              <a:buSzPct val="100000"/>
              <a:buFont typeface="Arial" charset="0"/>
              <a:buChar char="•"/>
              <a:defRPr/>
            </a:pPr>
            <a:r>
              <a:rPr lang="en-GB" sz="2000" dirty="0"/>
              <a:t>Electricians</a:t>
            </a:r>
          </a:p>
          <a:p>
            <a:pPr eaLnBrk="1">
              <a:lnSpc>
                <a:spcPct val="150000"/>
              </a:lnSpc>
              <a:buClr>
                <a:srgbClr val="FF0000"/>
              </a:buClr>
              <a:buSzPct val="100000"/>
              <a:buFont typeface="Arial" charset="0"/>
              <a:buChar char="•"/>
              <a:defRPr/>
            </a:pPr>
            <a:r>
              <a:rPr lang="en-GB" sz="2000" dirty="0"/>
              <a:t>Plasterers.</a:t>
            </a:r>
          </a:p>
          <a:p>
            <a:pPr eaLnBrk="1">
              <a:lnSpc>
                <a:spcPct val="150000"/>
              </a:lnSpc>
              <a:buClr>
                <a:srgbClr val="FF0000"/>
              </a:buClr>
              <a:buSzPct val="100000"/>
              <a:buFont typeface="Arial" charset="0"/>
              <a:buChar char="•"/>
              <a:defRPr/>
            </a:pPr>
            <a:r>
              <a:rPr lang="en-GB" sz="2000" dirty="0"/>
              <a:t>Roof </a:t>
            </a:r>
            <a:r>
              <a:rPr lang="en-GB" sz="2000" dirty="0" err="1"/>
              <a:t>tilers</a:t>
            </a:r>
            <a:r>
              <a:rPr lang="en-GB" sz="2000" dirty="0"/>
              <a:t> and </a:t>
            </a:r>
            <a:r>
              <a:rPr lang="en-GB" sz="2000" dirty="0" err="1"/>
              <a:t>slaters</a:t>
            </a:r>
            <a:endParaRPr lang="en-GB" sz="2000" dirty="0"/>
          </a:p>
          <a:p>
            <a:pPr eaLnBrk="1">
              <a:lnSpc>
                <a:spcPct val="150000"/>
              </a:lnSpc>
              <a:buClr>
                <a:srgbClr val="FF0000"/>
              </a:buClr>
              <a:buSzPct val="100000"/>
              <a:buFont typeface="Arial" charset="0"/>
              <a:buChar char="•"/>
              <a:defRPr/>
            </a:pPr>
            <a:r>
              <a:rPr lang="en-GB" sz="2000" dirty="0"/>
              <a:t>Maintenance operations</a:t>
            </a:r>
          </a:p>
          <a:p>
            <a:pPr eaLnBrk="1">
              <a:defRPr/>
            </a:pPr>
            <a:endParaRPr lang="en-GB" sz="20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1">
            <a:extLst>
              <a:ext uri="{FF2B5EF4-FFF2-40B4-BE49-F238E27FC236}">
                <a16:creationId xmlns:a16="http://schemas.microsoft.com/office/drawing/2014/main" id="{76CD9ABA-E91A-0B0F-DDA0-A120E30802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Carpenter and joiner</a:t>
            </a:r>
          </a:p>
        </p:txBody>
      </p:sp>
      <p:sp>
        <p:nvSpPr>
          <p:cNvPr id="14339" name="Text Box 2">
            <a:extLst>
              <a:ext uri="{FF2B5EF4-FFF2-40B4-BE49-F238E27FC236}">
                <a16:creationId xmlns:a16="http://schemas.microsoft.com/office/drawing/2014/main" id="{E5E481CF-BF2D-001C-38C8-9B7BF8A1B4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557338"/>
            <a:ext cx="8229600" cy="194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A carpenter and joiner is someone who works with wood but also other construction materials such as plastic and iron. A carpenter primarily works on site while a joiner usually works off site, producing components such as windows, stairs, doors, kitchens, and trusses, which the carpenter then fits into the building.</a:t>
            </a:r>
          </a:p>
        </p:txBody>
      </p:sp>
      <p:pic>
        <p:nvPicPr>
          <p:cNvPr id="14340" name="Picture 1">
            <a:extLst>
              <a:ext uri="{FF2B5EF4-FFF2-40B4-BE49-F238E27FC236}">
                <a16:creationId xmlns:a16="http://schemas.microsoft.com/office/drawing/2014/main" id="{3F800C3C-E418-7017-8ADF-F5C897C0F9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3357563"/>
            <a:ext cx="4032250" cy="259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">
            <a:extLst>
              <a:ext uri="{FF2B5EF4-FFF2-40B4-BE49-F238E27FC236}">
                <a16:creationId xmlns:a16="http://schemas.microsoft.com/office/drawing/2014/main" id="{82E8EF05-EA7B-E4BF-5DAE-24E0A34C2F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Bricklayer</a:t>
            </a:r>
          </a:p>
        </p:txBody>
      </p:sp>
      <p:sp>
        <p:nvSpPr>
          <p:cNvPr id="16387" name="Text Box 2">
            <a:extLst>
              <a:ext uri="{FF2B5EF4-FFF2-40B4-BE49-F238E27FC236}">
                <a16:creationId xmlns:a16="http://schemas.microsoft.com/office/drawing/2014/main" id="{2B6E57B7-FABF-0DAF-C88F-24D7971028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557338"/>
            <a:ext cx="82296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lnSpc>
                <a:spcPts val="24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A bricklayer is the crafts man who creates the structure of the building. They lay the bricks and blocks in patterns to ensure the structure of the building is sound.  </a:t>
            </a:r>
            <a:endParaRPr lang="en-GB" altLang="en-US" sz="2000">
              <a:solidFill>
                <a:srgbClr val="008000"/>
              </a:solidFill>
            </a:endParaRPr>
          </a:p>
        </p:txBody>
      </p:sp>
      <p:pic>
        <p:nvPicPr>
          <p:cNvPr id="16388" name="Picture 3">
            <a:extLst>
              <a:ext uri="{FF2B5EF4-FFF2-40B4-BE49-F238E27FC236}">
                <a16:creationId xmlns:a16="http://schemas.microsoft.com/office/drawing/2014/main" id="{6B05DCCA-62BB-26DB-15FE-A5D978013C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2925763"/>
            <a:ext cx="42799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1">
            <a:extLst>
              <a:ext uri="{FF2B5EF4-FFF2-40B4-BE49-F238E27FC236}">
                <a16:creationId xmlns:a16="http://schemas.microsoft.com/office/drawing/2014/main" id="{6C6B9DD2-B059-D2F2-852A-9B62694BF0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Painter and decorator</a:t>
            </a:r>
          </a:p>
        </p:txBody>
      </p:sp>
      <p:sp>
        <p:nvSpPr>
          <p:cNvPr id="18435" name="Text Box 2">
            <a:extLst>
              <a:ext uri="{FF2B5EF4-FFF2-40B4-BE49-F238E27FC236}">
                <a16:creationId xmlns:a16="http://schemas.microsoft.com/office/drawing/2014/main" id="{252464DF-BAB5-31D1-0E54-F247223203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557338"/>
            <a:ext cx="8229600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A painter and decorator is someone who uses paint and paper to decorate the internal plaster and timberwork such as walls, ceilings, windows and doors, as well as architraves and skirting.</a:t>
            </a:r>
          </a:p>
        </p:txBody>
      </p:sp>
      <p:pic>
        <p:nvPicPr>
          <p:cNvPr id="18436" name="Picture 3">
            <a:extLst>
              <a:ext uri="{FF2B5EF4-FFF2-40B4-BE49-F238E27FC236}">
                <a16:creationId xmlns:a16="http://schemas.microsoft.com/office/drawing/2014/main" id="{B53133EB-C19F-84E2-6F10-DF6036E5D9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2636838"/>
            <a:ext cx="3578225" cy="353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1">
            <a:extLst>
              <a:ext uri="{FF2B5EF4-FFF2-40B4-BE49-F238E27FC236}">
                <a16:creationId xmlns:a16="http://schemas.microsoft.com/office/drawing/2014/main" id="{C1D870C0-6BF3-2201-5631-DD10D232F2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Plumber</a:t>
            </a:r>
          </a:p>
        </p:txBody>
      </p:sp>
      <p:sp>
        <p:nvSpPr>
          <p:cNvPr id="20483" name="Text Box 2">
            <a:extLst>
              <a:ext uri="{FF2B5EF4-FFF2-40B4-BE49-F238E27FC236}">
                <a16:creationId xmlns:a16="http://schemas.microsoft.com/office/drawing/2014/main" id="{64DF1752-063A-3E81-888A-4876950F6A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557338"/>
            <a:ext cx="4103687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A plumber  is someone who fits all water services within a building, including sinks, boilers, water tanks, radiators, toilets and baths. The plumber also deals with lead work and rainwater fittings such as guttering.</a:t>
            </a:r>
          </a:p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GB" altLang="en-US" sz="2000">
              <a:solidFill>
                <a:srgbClr val="000000"/>
              </a:solidFill>
            </a:endParaRPr>
          </a:p>
        </p:txBody>
      </p:sp>
      <p:pic>
        <p:nvPicPr>
          <p:cNvPr id="20484" name="Picture 1">
            <a:extLst>
              <a:ext uri="{FF2B5EF4-FFF2-40B4-BE49-F238E27FC236}">
                <a16:creationId xmlns:a16="http://schemas.microsoft.com/office/drawing/2014/main" id="{58184474-5ECE-8117-D18A-3D866AC85C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1412875"/>
            <a:ext cx="2879725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>
            <a:extLst>
              <a:ext uri="{FF2B5EF4-FFF2-40B4-BE49-F238E27FC236}">
                <a16:creationId xmlns:a16="http://schemas.microsoft.com/office/drawing/2014/main" id="{D2C0C317-6838-E09E-E12D-748898BB6B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Electrician</a:t>
            </a:r>
          </a:p>
        </p:txBody>
      </p:sp>
      <p:sp>
        <p:nvSpPr>
          <p:cNvPr id="22531" name="Text Box 2">
            <a:extLst>
              <a:ext uri="{FF2B5EF4-FFF2-40B4-BE49-F238E27FC236}">
                <a16:creationId xmlns:a16="http://schemas.microsoft.com/office/drawing/2014/main" id="{C81278F8-9DF8-EBB2-FDD0-593F9C68EC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557338"/>
            <a:ext cx="8229600" cy="115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An electrician is someone who fits all electrical systems and fittings within a building, including power supplies, lights and power sockets.</a:t>
            </a:r>
          </a:p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GB" altLang="en-US" sz="2000">
              <a:solidFill>
                <a:srgbClr val="000000"/>
              </a:solidFill>
            </a:endParaRPr>
          </a:p>
        </p:txBody>
      </p:sp>
      <p:pic>
        <p:nvPicPr>
          <p:cNvPr id="22532" name="Picture 1">
            <a:extLst>
              <a:ext uri="{FF2B5EF4-FFF2-40B4-BE49-F238E27FC236}">
                <a16:creationId xmlns:a16="http://schemas.microsoft.com/office/drawing/2014/main" id="{13050FA8-5CCB-358D-588B-7944436A19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025" y="2565400"/>
            <a:ext cx="4668838" cy="3167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1">
            <a:extLst>
              <a:ext uri="{FF2B5EF4-FFF2-40B4-BE49-F238E27FC236}">
                <a16:creationId xmlns:a16="http://schemas.microsoft.com/office/drawing/2014/main" id="{AF7A14C3-1A4F-D7FF-A8F9-8AF68732D5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Plasterer</a:t>
            </a:r>
          </a:p>
        </p:txBody>
      </p:sp>
      <p:sp>
        <p:nvSpPr>
          <p:cNvPr id="24579" name="Text Box 2">
            <a:extLst>
              <a:ext uri="{FF2B5EF4-FFF2-40B4-BE49-F238E27FC236}">
                <a16:creationId xmlns:a16="http://schemas.microsoft.com/office/drawing/2014/main" id="{A9A4026C-EAB4-EC42-9460-9D695A8E8D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422400"/>
            <a:ext cx="7570788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A plasterer is someone who adds finish to the internal walls and ceilings by applying a plaster skim. They also make and fix plaster covings and plaster decorations.</a:t>
            </a:r>
          </a:p>
        </p:txBody>
      </p:sp>
      <p:pic>
        <p:nvPicPr>
          <p:cNvPr id="24580" name="Picture 1">
            <a:extLst>
              <a:ext uri="{FF2B5EF4-FFF2-40B4-BE49-F238E27FC236}">
                <a16:creationId xmlns:a16="http://schemas.microsoft.com/office/drawing/2014/main" id="{11436C1D-02FB-86F8-967D-6725BC1D2F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675" y="2852738"/>
            <a:ext cx="4681538" cy="274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1">
            <a:extLst>
              <a:ext uri="{FF2B5EF4-FFF2-40B4-BE49-F238E27FC236}">
                <a16:creationId xmlns:a16="http://schemas.microsoft.com/office/drawing/2014/main" id="{C0E9D49A-E8A8-2C5E-027A-2B72A1EC0C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Roof tiler and slater</a:t>
            </a:r>
          </a:p>
        </p:txBody>
      </p:sp>
      <p:sp>
        <p:nvSpPr>
          <p:cNvPr id="26627" name="Text Box 2">
            <a:extLst>
              <a:ext uri="{FF2B5EF4-FFF2-40B4-BE49-F238E27FC236}">
                <a16:creationId xmlns:a16="http://schemas.microsoft.com/office/drawing/2014/main" id="{877FAD2E-16B9-FF19-B7C7-AF243D537A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557338"/>
            <a:ext cx="8229600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A slater and tiler is someone who fits tiles on to the roof of a building,</a:t>
            </a:r>
          </a:p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ensuring that the building is watertight.</a:t>
            </a:r>
          </a:p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GB" altLang="en-US" sz="2000">
              <a:solidFill>
                <a:srgbClr val="000000"/>
              </a:solidFill>
            </a:endParaRPr>
          </a:p>
        </p:txBody>
      </p:sp>
      <p:pic>
        <p:nvPicPr>
          <p:cNvPr id="26628" name="Picture 1">
            <a:extLst>
              <a:ext uri="{FF2B5EF4-FFF2-40B4-BE49-F238E27FC236}">
                <a16:creationId xmlns:a16="http://schemas.microsoft.com/office/drawing/2014/main" id="{3F9E75E7-8EE5-FB6D-5CA1-A3017B2616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2781300"/>
            <a:ext cx="6408737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1">
            <a:extLst>
              <a:ext uri="{FF2B5EF4-FFF2-40B4-BE49-F238E27FC236}">
                <a16:creationId xmlns:a16="http://schemas.microsoft.com/office/drawing/2014/main" id="{CE349223-746D-3A1C-1D73-598AC83A3D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38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Maintenance operations</a:t>
            </a:r>
          </a:p>
        </p:txBody>
      </p:sp>
      <p:sp>
        <p:nvSpPr>
          <p:cNvPr id="28675" name="Text Box 2">
            <a:extLst>
              <a:ext uri="{FF2B5EF4-FFF2-40B4-BE49-F238E27FC236}">
                <a16:creationId xmlns:a16="http://schemas.microsoft.com/office/drawing/2014/main" id="{F483B3A3-E3EA-57CD-DBB4-691502CE79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371600"/>
            <a:ext cx="3898900" cy="475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lnSpc>
                <a:spcPts val="24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Maintenance operations is a fast growing trade within the construction industry. Many learners now undertake an apprenticeship in this discipline. Maintenance operations workers carry out a range of tasks to a basic level but good standard. This discipline suits companies that carry out maintenance work on houses. </a:t>
            </a:r>
          </a:p>
          <a:p>
            <a:pPr eaLnBrk="1">
              <a:lnSpc>
                <a:spcPts val="24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 </a:t>
            </a:r>
          </a:p>
        </p:txBody>
      </p:sp>
      <p:pic>
        <p:nvPicPr>
          <p:cNvPr id="28676" name="Picture 1">
            <a:extLst>
              <a:ext uri="{FF2B5EF4-FFF2-40B4-BE49-F238E27FC236}">
                <a16:creationId xmlns:a16="http://schemas.microsoft.com/office/drawing/2014/main" id="{56787207-40FE-0E62-7127-177D686835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2492375"/>
            <a:ext cx="3457575" cy="298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1">
            <a:extLst>
              <a:ext uri="{FF2B5EF4-FFF2-40B4-BE49-F238E27FC236}">
                <a16:creationId xmlns:a16="http://schemas.microsoft.com/office/drawing/2014/main" id="{C351CFE6-A648-2369-A9C6-7E32055BE5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Building/labourer operatives</a:t>
            </a:r>
          </a:p>
        </p:txBody>
      </p:sp>
      <p:sp>
        <p:nvSpPr>
          <p:cNvPr id="30723" name="Text Box 2">
            <a:extLst>
              <a:ext uri="{FF2B5EF4-FFF2-40B4-BE49-F238E27FC236}">
                <a16:creationId xmlns:a16="http://schemas.microsoft.com/office/drawing/2014/main" id="{D4127F5F-8EAE-E454-A92E-9C0AEF137A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557338"/>
            <a:ext cx="8229600" cy="442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 marL="342900" indent="-34131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There are two different types of building/labourer operatives: </a:t>
            </a:r>
          </a:p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GB" altLang="en-US" sz="2000">
              <a:solidFill>
                <a:srgbClr val="000000"/>
              </a:solidFill>
            </a:endParaRPr>
          </a:p>
          <a:p>
            <a:pPr eaLnBrk="1">
              <a:lnSpc>
                <a:spcPct val="150000"/>
              </a:lnSpc>
              <a:buClr>
                <a:srgbClr val="FF0000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altLang="en-US" sz="2000">
                <a:solidFill>
                  <a:srgbClr val="000000"/>
                </a:solidFill>
              </a:rPr>
              <a:t>Specialist building operatives</a:t>
            </a:r>
          </a:p>
          <a:p>
            <a:pPr eaLnBrk="1">
              <a:lnSpc>
                <a:spcPct val="150000"/>
              </a:lnSpc>
              <a:buClr>
                <a:srgbClr val="FF0000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altLang="en-US" sz="2000">
                <a:solidFill>
                  <a:srgbClr val="000000"/>
                </a:solidFill>
              </a:rPr>
              <a:t>General building operatives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1">
            <a:extLst>
              <a:ext uri="{FF2B5EF4-FFF2-40B4-BE49-F238E27FC236}">
                <a16:creationId xmlns:a16="http://schemas.microsoft.com/office/drawing/2014/main" id="{2D9C0DD6-4FEA-C216-BBB3-869767AD00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Specialist building operative</a:t>
            </a:r>
          </a:p>
        </p:txBody>
      </p:sp>
      <p:sp>
        <p:nvSpPr>
          <p:cNvPr id="32771" name="Text Box 2">
            <a:extLst>
              <a:ext uri="{FF2B5EF4-FFF2-40B4-BE49-F238E27FC236}">
                <a16:creationId xmlns:a16="http://schemas.microsoft.com/office/drawing/2014/main" id="{216A032D-562B-21AE-BD46-C4608BE7D7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557338"/>
            <a:ext cx="8229600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A specialist building operative is someone who carries out specialist</a:t>
            </a:r>
          </a:p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operations such as dry wall lining, asphalting, scaffolding, floor and wall</a:t>
            </a:r>
          </a:p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tiling and glazing.</a:t>
            </a:r>
          </a:p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GB" altLang="en-US" sz="2000">
              <a:solidFill>
                <a:srgbClr val="000000"/>
              </a:solidFill>
            </a:endParaRPr>
          </a:p>
        </p:txBody>
      </p:sp>
      <p:pic>
        <p:nvPicPr>
          <p:cNvPr id="32772" name="Picture 1">
            <a:extLst>
              <a:ext uri="{FF2B5EF4-FFF2-40B4-BE49-F238E27FC236}">
                <a16:creationId xmlns:a16="http://schemas.microsoft.com/office/drawing/2014/main" id="{933CCA1C-4250-0EFC-88A0-72DBE03ABD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2925763"/>
            <a:ext cx="4681538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1">
            <a:extLst>
              <a:ext uri="{FF2B5EF4-FFF2-40B4-BE49-F238E27FC236}">
                <a16:creationId xmlns:a16="http://schemas.microsoft.com/office/drawing/2014/main" id="{35F48785-4F2F-371F-FC5A-8E99DF3D5A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838200"/>
            <a:ext cx="8218488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400" b="1"/>
              <a:t>General building operative</a:t>
            </a:r>
          </a:p>
        </p:txBody>
      </p:sp>
      <p:sp>
        <p:nvSpPr>
          <p:cNvPr id="34819" name="Text Box 2">
            <a:extLst>
              <a:ext uri="{FF2B5EF4-FFF2-40B4-BE49-F238E27FC236}">
                <a16:creationId xmlns:a16="http://schemas.microsoft.com/office/drawing/2014/main" id="{36AB1264-275A-4F8C-97A9-F0208F5617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557338"/>
            <a:ext cx="8229600" cy="442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A general building operative is someone who carries out non-specialist</a:t>
            </a:r>
          </a:p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operations such as kerb laying, concreting, path laying and drainage.</a:t>
            </a:r>
          </a:p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These operatives also support other craft workers and do general</a:t>
            </a:r>
          </a:p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labouring. They use a variety of hand tools and power tools as well as</a:t>
            </a:r>
          </a:p>
          <a:p>
            <a:pPr eaLnBrk="1">
              <a:lnSpc>
                <a:spcPts val="24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000">
                <a:solidFill>
                  <a:srgbClr val="000000"/>
                </a:solidFill>
              </a:rPr>
              <a:t>plant, such as dumper trucks and JCBs.</a:t>
            </a:r>
          </a:p>
        </p:txBody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1A7D9D7B-8680-76C1-80A0-842E15416C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34821" name="Picture 1">
            <a:extLst>
              <a:ext uri="{FF2B5EF4-FFF2-40B4-BE49-F238E27FC236}">
                <a16:creationId xmlns:a16="http://schemas.microsoft.com/office/drawing/2014/main" id="{5ADF34B0-008C-F46A-2DD5-D9D92E2654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038" y="3500438"/>
            <a:ext cx="4248150" cy="235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1">
            <a:extLst>
              <a:ext uri="{FF2B5EF4-FFF2-40B4-BE49-F238E27FC236}">
                <a16:creationId xmlns:a16="http://schemas.microsoft.com/office/drawing/2014/main" id="{97936C3E-5AC5-C086-9224-832BB229B1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371600"/>
            <a:ext cx="8229600" cy="475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GB" altLang="en-US" sz="6000">
              <a:solidFill>
                <a:srgbClr val="000000"/>
              </a:solidFill>
            </a:endParaRPr>
          </a:p>
          <a:p>
            <a:pPr algn="ctr" eaLnBrk="1" hangingPunct="1"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6000"/>
              <a:t>Any questions?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549</Words>
  <Application>Microsoft Office PowerPoint</Application>
  <PresentationFormat>On-screen Show (4:3)</PresentationFormat>
  <Paragraphs>79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MS PGothic</vt:lpstr>
      <vt:lpstr>Century Gothic</vt:lpstr>
      <vt:lpstr>Wingdings 3</vt:lpstr>
      <vt:lpstr>Times New Roman</vt:lpstr>
      <vt:lpstr>Arial Unicode MS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Sherry-Lee Khan</dc:creator>
  <cp:lastModifiedBy>Rhodri Thomas</cp:lastModifiedBy>
  <cp:revision>10</cp:revision>
  <cp:lastPrinted>1601-01-01T00:00:00Z</cp:lastPrinted>
  <dcterms:created xsi:type="dcterms:W3CDTF">1601-01-01T00:00:00Z</dcterms:created>
  <dcterms:modified xsi:type="dcterms:W3CDTF">2022-10-13T08:38:03Z</dcterms:modified>
</cp:coreProperties>
</file>