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8" r:id="rId2"/>
    <p:sldId id="397" r:id="rId3"/>
    <p:sldId id="659" r:id="rId4"/>
    <p:sldId id="660" r:id="rId5"/>
    <p:sldId id="663" r:id="rId6"/>
    <p:sldId id="677" r:id="rId7"/>
    <p:sldId id="664" r:id="rId8"/>
    <p:sldId id="662" r:id="rId9"/>
    <p:sldId id="665" r:id="rId10"/>
    <p:sldId id="678" r:id="rId11"/>
    <p:sldId id="666" r:id="rId12"/>
    <p:sldId id="679" r:id="rId13"/>
    <p:sldId id="680" r:id="rId14"/>
    <p:sldId id="667" r:id="rId15"/>
    <p:sldId id="668" r:id="rId16"/>
    <p:sldId id="669" r:id="rId17"/>
    <p:sldId id="670" r:id="rId18"/>
    <p:sldId id="671" r:id="rId19"/>
    <p:sldId id="672" r:id="rId20"/>
    <p:sldId id="673" r:id="rId21"/>
    <p:sldId id="674" r:id="rId22"/>
    <p:sldId id="675" r:id="rId23"/>
    <p:sldId id="676"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94660"/>
  </p:normalViewPr>
  <p:slideViewPr>
    <p:cSldViewPr snapToGrid="0">
      <p:cViewPr varScale="1">
        <p:scale>
          <a:sx n="59" d="100"/>
          <a:sy n="59" d="100"/>
        </p:scale>
        <p:origin x="62" y="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7ECE09-A6D8-4D13-9D1F-193F244F0B3F}" type="datetimeFigureOut">
              <a:rPr lang="en-GB" smtClean="0"/>
              <a:t>16/11/2025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B76D72-EDE1-4E70-99EF-BD2FECC212C5}" type="slidenum">
              <a:rPr lang="en-GB" smtClean="0"/>
              <a:t>‹#›</a:t>
            </a:fld>
            <a:endParaRPr lang="en-GB"/>
          </a:p>
        </p:txBody>
      </p:sp>
    </p:spTree>
    <p:extLst>
      <p:ext uri="{BB962C8B-B14F-4D97-AF65-F5344CB8AC3E}">
        <p14:creationId xmlns:p14="http://schemas.microsoft.com/office/powerpoint/2010/main" val="9133266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7">
            <a:extLst>
              <a:ext uri="{FF2B5EF4-FFF2-40B4-BE49-F238E27FC236}">
                <a16:creationId xmlns:a16="http://schemas.microsoft.com/office/drawing/2014/main" id="{33EAC849-8037-45F4-9D38-A3C79393C86E}"/>
              </a:ext>
            </a:extLst>
          </p:cNvPr>
          <p:cNvSpPr>
            <a:spLocks noGrp="1" noChangeArrowheads="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CFF21D8-0E57-4BBB-B950-3E016CDF0FAB}"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6147" name="Rectangle 2">
            <a:extLst>
              <a:ext uri="{FF2B5EF4-FFF2-40B4-BE49-F238E27FC236}">
                <a16:creationId xmlns:a16="http://schemas.microsoft.com/office/drawing/2014/main" id="{A303FA5B-A62C-4570-A5D7-172BD68569EB}"/>
              </a:ext>
            </a:extLst>
          </p:cNvPr>
          <p:cNvSpPr>
            <a:spLocks noGrp="1" noRot="1" noChangeAspect="1" noChangeArrowheads="1" noTextEdit="1"/>
          </p:cNvSpPr>
          <p:nvPr>
            <p:ph type="sldImg"/>
          </p:nvPr>
        </p:nvSpPr>
        <p:spPr>
          <a:ln/>
        </p:spPr>
      </p:sp>
      <p:sp>
        <p:nvSpPr>
          <p:cNvPr id="6148" name="Rectangle 3">
            <a:extLst>
              <a:ext uri="{FF2B5EF4-FFF2-40B4-BE49-F238E27FC236}">
                <a16:creationId xmlns:a16="http://schemas.microsoft.com/office/drawing/2014/main" id="{7946F069-2EE9-4E62-AB87-ACCF8ED86BE5}"/>
              </a:ext>
            </a:extLst>
          </p:cNvPr>
          <p:cNvSpPr>
            <a:spLocks noGrp="1" noChangeArrowheads="1"/>
          </p:cNvSpPr>
          <p:nvPr>
            <p:ph type="body" idx="1"/>
          </p:nvPr>
        </p:nvSpPr>
        <p:spPr>
          <a:noFill/>
        </p:spPr>
        <p:txBody>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pPr>
              <a:defRPr/>
            </a:pPr>
            <a:endParaRPr lang="en-US" altLang="en-US"/>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B0D628FC-B61C-4708-B4FD-C3C31F1CD202}" type="slidenum">
              <a:rPr lang="en-US" altLang="en-US" smtClean="0"/>
              <a:pPr>
                <a:defRPr/>
              </a:pPr>
              <a:t>‹#›</a:t>
            </a:fld>
            <a:endParaRPr lang="en-US" altLang="en-US"/>
          </a:p>
        </p:txBody>
      </p:sp>
    </p:spTree>
    <p:extLst>
      <p:ext uri="{BB962C8B-B14F-4D97-AF65-F5344CB8AC3E}">
        <p14:creationId xmlns:p14="http://schemas.microsoft.com/office/powerpoint/2010/main" val="33115454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DF2D5D7-7669-4457-A70C-96FA064BB9B5}" type="slidenum">
              <a:rPr lang="en-US" altLang="en-US" smtClean="0"/>
              <a:pPr>
                <a:defRPr/>
              </a:pPr>
              <a:t>‹#›</a:t>
            </a:fld>
            <a:endParaRPr lang="en-US" altLang="en-US"/>
          </a:p>
        </p:txBody>
      </p:sp>
    </p:spTree>
    <p:extLst>
      <p:ext uri="{BB962C8B-B14F-4D97-AF65-F5344CB8AC3E}">
        <p14:creationId xmlns:p14="http://schemas.microsoft.com/office/powerpoint/2010/main" val="42243061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0BAC4499-AC2B-4B5D-8F95-46DBF25FFE8D}" type="slidenum">
              <a:rPr lang="en-US" altLang="en-US" smtClean="0"/>
              <a:pPr>
                <a:defRPr/>
              </a:pPr>
              <a:t>‹#›</a:t>
            </a:fld>
            <a:endParaRPr lang="en-US" altLang="en-US"/>
          </a:p>
        </p:txBody>
      </p:sp>
    </p:spTree>
    <p:extLst>
      <p:ext uri="{BB962C8B-B14F-4D97-AF65-F5344CB8AC3E}">
        <p14:creationId xmlns:p14="http://schemas.microsoft.com/office/powerpoint/2010/main" val="23525468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8217D4-4179-4C53-8D83-9A77F6E5D62E}" type="slidenum">
              <a:rPr lang="en-US" altLang="en-US" smtClean="0"/>
              <a:pPr>
                <a:defRPr/>
              </a:pPr>
              <a:t>‹#›</a:t>
            </a:fld>
            <a:endParaRPr lang="en-US" altLang="en-US"/>
          </a:p>
        </p:txBody>
      </p:sp>
    </p:spTree>
    <p:extLst>
      <p:ext uri="{BB962C8B-B14F-4D97-AF65-F5344CB8AC3E}">
        <p14:creationId xmlns:p14="http://schemas.microsoft.com/office/powerpoint/2010/main" val="2230789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1CC430EC-85D2-4651-BED8-1353965DF0CD}" type="slidenum">
              <a:rPr lang="en-US" altLang="en-US" smtClean="0"/>
              <a:pPr>
                <a:defRPr/>
              </a:pPr>
              <a:t>‹#›</a:t>
            </a:fld>
            <a:endParaRPr lang="en-US" altLang="en-US"/>
          </a:p>
        </p:txBody>
      </p:sp>
    </p:spTree>
    <p:extLst>
      <p:ext uri="{BB962C8B-B14F-4D97-AF65-F5344CB8AC3E}">
        <p14:creationId xmlns:p14="http://schemas.microsoft.com/office/powerpoint/2010/main" val="25138602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4CBE30DB-6960-4D7D-8B80-F67E4EA66F4E}" type="slidenum">
              <a:rPr lang="en-US" altLang="en-US" smtClean="0"/>
              <a:pPr>
                <a:defRPr/>
              </a:pPr>
              <a:t>‹#›</a:t>
            </a:fld>
            <a:endParaRPr lang="en-US" altLang="en-US"/>
          </a:p>
        </p:txBody>
      </p:sp>
    </p:spTree>
    <p:extLst>
      <p:ext uri="{BB962C8B-B14F-4D97-AF65-F5344CB8AC3E}">
        <p14:creationId xmlns:p14="http://schemas.microsoft.com/office/powerpoint/2010/main" val="2150570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ADC55C52-1535-4D47-903F-146E72B4A5ED}" type="slidenum">
              <a:rPr lang="en-US" altLang="en-US" smtClean="0"/>
              <a:pPr>
                <a:defRPr/>
              </a:pPr>
              <a:t>‹#›</a:t>
            </a:fld>
            <a:endParaRPr lang="en-US" altLang="en-US"/>
          </a:p>
        </p:txBody>
      </p:sp>
    </p:spTree>
    <p:extLst>
      <p:ext uri="{BB962C8B-B14F-4D97-AF65-F5344CB8AC3E}">
        <p14:creationId xmlns:p14="http://schemas.microsoft.com/office/powerpoint/2010/main" val="18164495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49AA73DE-38AE-46ED-8F5A-A2C2D1E88961}" type="slidenum">
              <a:rPr lang="en-US" altLang="en-US" smtClean="0"/>
              <a:pPr>
                <a:defRPr/>
              </a:pPr>
              <a:t>‹#›</a:t>
            </a:fld>
            <a:endParaRPr lang="en-US" altLang="en-US"/>
          </a:p>
        </p:txBody>
      </p:sp>
    </p:spTree>
    <p:extLst>
      <p:ext uri="{BB962C8B-B14F-4D97-AF65-F5344CB8AC3E}">
        <p14:creationId xmlns:p14="http://schemas.microsoft.com/office/powerpoint/2010/main" val="754940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F72EBD0C-6A52-4A04-B193-725A6EDCD3DC}" type="slidenum">
              <a:rPr lang="en-US" altLang="en-US" smtClean="0"/>
              <a:pPr>
                <a:defRPr/>
              </a:pPr>
              <a:t>‹#›</a:t>
            </a:fld>
            <a:endParaRPr lang="en-US" altLang="en-US"/>
          </a:p>
        </p:txBody>
      </p:sp>
    </p:spTree>
    <p:extLst>
      <p:ext uri="{BB962C8B-B14F-4D97-AF65-F5344CB8AC3E}">
        <p14:creationId xmlns:p14="http://schemas.microsoft.com/office/powerpoint/2010/main" val="375575437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577D56DA-12F3-4241-92B5-4C07AF3AE6E1}" type="slidenum">
              <a:rPr lang="en-US" altLang="en-US" smtClean="0"/>
              <a:pPr>
                <a:defRPr/>
              </a:pPr>
              <a:t>‹#›</a:t>
            </a:fld>
            <a:endParaRPr lang="en-US" altLang="en-US"/>
          </a:p>
        </p:txBody>
      </p:sp>
    </p:spTree>
    <p:extLst>
      <p:ext uri="{BB962C8B-B14F-4D97-AF65-F5344CB8AC3E}">
        <p14:creationId xmlns:p14="http://schemas.microsoft.com/office/powerpoint/2010/main" val="32312279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1FE5ED47-ED64-4231-8F3C-6E54925F7047}" type="slidenum">
              <a:rPr lang="en-US" altLang="en-US" smtClean="0"/>
              <a:pPr>
                <a:defRPr/>
              </a:pPr>
              <a:t>‹#›</a:t>
            </a:fld>
            <a:endParaRPr lang="en-US" altLang="en-US"/>
          </a:p>
        </p:txBody>
      </p:sp>
    </p:spTree>
    <p:extLst>
      <p:ext uri="{BB962C8B-B14F-4D97-AF65-F5344CB8AC3E}">
        <p14:creationId xmlns:p14="http://schemas.microsoft.com/office/powerpoint/2010/main" val="25161414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pPr>
              <a:defRPr/>
            </a:pPr>
            <a:fld id="{6C0A8CB2-1A93-44C9-A1C2-802483E0C766}" type="slidenum">
              <a:rPr lang="en-US" altLang="en-US" smtClean="0"/>
              <a:pPr>
                <a:defRPr/>
              </a:pPr>
              <a:t>‹#›</a:t>
            </a:fld>
            <a:endParaRPr lang="en-US" altLang="en-US"/>
          </a:p>
        </p:txBody>
      </p:sp>
    </p:spTree>
    <p:extLst>
      <p:ext uri="{BB962C8B-B14F-4D97-AF65-F5344CB8AC3E}">
        <p14:creationId xmlns:p14="http://schemas.microsoft.com/office/powerpoint/2010/main" val="297053537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2.cs.uregina.ca/~dbd/cs831/notes/ml/1_ml.html" TargetMode="External"/><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hyperlink" Target="https://www2.cs.uregina.ca/~dbd/cs831/notes/kdd/3_algs_and_methods.html"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mandenews.blogspot.com/2012/06/representing-different-combinations-of.html" TargetMode="External"/><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hyperlink" Target="https://www.betterevaluation.org/methods-approaches/methods/data-mining"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81317620-DA92-412E-917D-5124DAB6595D}"/>
              </a:ext>
            </a:extLst>
          </p:cNvPr>
          <p:cNvSpPr>
            <a:spLocks noGrp="1" noChangeArrowheads="1"/>
          </p:cNvSpPr>
          <p:nvPr>
            <p:ph type="ctrTitle"/>
          </p:nvPr>
        </p:nvSpPr>
        <p:spPr>
          <a:xfrm>
            <a:off x="1665667" y="3323228"/>
            <a:ext cx="8860665" cy="1256627"/>
          </a:xfrm>
        </p:spPr>
        <p:txBody>
          <a:bodyPr rtlCol="0" anchor="t">
            <a:normAutofit fontScale="90000"/>
          </a:bodyPr>
          <a:lstStyle/>
          <a:p>
            <a:pPr>
              <a:lnSpc>
                <a:spcPct val="120000"/>
              </a:lnSpc>
              <a:defRPr/>
            </a:pPr>
            <a:r>
              <a:rPr lang="en-US" altLang="en-US" sz="4000" b="1" dirty="0">
                <a:highlight>
                  <a:srgbClr val="FFFF00"/>
                </a:highlight>
              </a:rPr>
              <a:t>Week 6</a:t>
            </a:r>
            <a:br>
              <a:rPr lang="en-US" altLang="en-US" sz="4000" b="1" dirty="0">
                <a:highlight>
                  <a:srgbClr val="FFFF00"/>
                </a:highlight>
              </a:rPr>
            </a:br>
            <a:r>
              <a:rPr lang="en-US" altLang="en-US" sz="4000" b="1" dirty="0">
                <a:highlight>
                  <a:srgbClr val="FFFF00"/>
                </a:highlight>
              </a:rPr>
              <a:t>Clustering and Data Mining</a:t>
            </a:r>
          </a:p>
        </p:txBody>
      </p:sp>
      <p:sp>
        <p:nvSpPr>
          <p:cNvPr id="3" name="Subtitle 2">
            <a:extLst>
              <a:ext uri="{FF2B5EF4-FFF2-40B4-BE49-F238E27FC236}">
                <a16:creationId xmlns:a16="http://schemas.microsoft.com/office/drawing/2014/main" id="{FCAC4F73-FF53-4D5C-8B79-55DC3DBAFC44}"/>
              </a:ext>
            </a:extLst>
          </p:cNvPr>
          <p:cNvSpPr>
            <a:spLocks noGrp="1"/>
          </p:cNvSpPr>
          <p:nvPr>
            <p:ph type="subTitle" idx="1"/>
          </p:nvPr>
        </p:nvSpPr>
        <p:spPr>
          <a:xfrm>
            <a:off x="1665667" y="1296325"/>
            <a:ext cx="8860665" cy="1098330"/>
          </a:xfrm>
        </p:spPr>
        <p:txBody>
          <a:bodyPr>
            <a:normAutofit/>
          </a:bodyPr>
          <a:lstStyle/>
          <a:p>
            <a:r>
              <a:rPr lang="en-GB" b="1" dirty="0">
                <a:solidFill>
                  <a:srgbClr val="FF0000"/>
                </a:solidFill>
              </a:rPr>
              <a:t>DH&amp;BI</a:t>
            </a:r>
          </a:p>
          <a:p>
            <a:endParaRPr lang="en-GB" b="1" dirty="0">
              <a:solidFill>
                <a:srgbClr val="FF0000"/>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タイトル 1">
            <a:extLst>
              <a:ext uri="{FF2B5EF4-FFF2-40B4-BE49-F238E27FC236}">
                <a16:creationId xmlns:a16="http://schemas.microsoft.com/office/drawing/2014/main" id="{FFAE296B-11CE-4EF2-8149-F7C7F80675E2}"/>
              </a:ext>
            </a:extLst>
          </p:cNvPr>
          <p:cNvSpPr>
            <a:spLocks noGrp="1"/>
          </p:cNvSpPr>
          <p:nvPr>
            <p:ph type="title"/>
          </p:nvPr>
        </p:nvSpPr>
        <p:spPr>
          <a:xfrm>
            <a:off x="2897812" y="113946"/>
            <a:ext cx="6396361" cy="515884"/>
          </a:xfrm>
        </p:spPr>
        <p:txBody>
          <a:bodyPr>
            <a:noAutofit/>
          </a:bodyPr>
          <a:lstStyle/>
          <a:p>
            <a:r>
              <a:rPr lang="en-US" sz="3200" b="1" dirty="0">
                <a:solidFill>
                  <a:srgbClr val="0B6BB5"/>
                </a:solidFill>
                <a:latin typeface="+mn-lt"/>
                <a:cs typeface="Arial Rounded MT Bold" panose="020F0704030504030204" pitchFamily="34" charset="0"/>
              </a:rPr>
              <a:t>Learning</a:t>
            </a:r>
            <a:r>
              <a:rPr lang="en-US" altLang="ja-JP" sz="3200" b="1" dirty="0">
                <a:solidFill>
                  <a:srgbClr val="0B6BB5"/>
                </a:solidFill>
                <a:latin typeface="+mn-lt"/>
                <a:cs typeface="Arial Rounded MT Bold" panose="020F0704030504030204" pitchFamily="34" charset="0"/>
              </a:rPr>
              <a:t> </a:t>
            </a:r>
            <a:r>
              <a:rPr lang="en-US" sz="3200" b="1" dirty="0">
                <a:solidFill>
                  <a:srgbClr val="0B6BB5"/>
                </a:solidFill>
                <a:latin typeface="+mn-lt"/>
                <a:cs typeface="Arial Rounded MT Bold" panose="020F0704030504030204" pitchFamily="34" charset="0"/>
              </a:rPr>
              <a:t>Objectives:</a:t>
            </a:r>
            <a:endParaRPr lang="en-US" altLang="ja-JP" sz="3200" dirty="0">
              <a:latin typeface="+mn-lt"/>
            </a:endParaRPr>
          </a:p>
        </p:txBody>
      </p:sp>
      <p:sp>
        <p:nvSpPr>
          <p:cNvPr id="6" name="TextBox 5">
            <a:extLst>
              <a:ext uri="{FF2B5EF4-FFF2-40B4-BE49-F238E27FC236}">
                <a16:creationId xmlns:a16="http://schemas.microsoft.com/office/drawing/2014/main" id="{FBF2B5AA-7631-4C43-A11A-3990B1A60C34}"/>
              </a:ext>
            </a:extLst>
          </p:cNvPr>
          <p:cNvSpPr txBox="1"/>
          <p:nvPr/>
        </p:nvSpPr>
        <p:spPr>
          <a:xfrm>
            <a:off x="1772186" y="672337"/>
            <a:ext cx="8647610" cy="3409395"/>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By the end of this session, you will be able to:</a:t>
            </a:r>
          </a:p>
          <a:p>
            <a:pPr marL="342900" lvl="0" indent="-342900">
              <a:buFont typeface="Wingdings" panose="05000000000000000000" pitchFamily="2" charset="2"/>
              <a:buChar char="§"/>
            </a:pPr>
            <a:r>
              <a:rPr lang="en-GB" sz="2000" dirty="0"/>
              <a:t>Understand what clustering is and why it is used</a:t>
            </a:r>
          </a:p>
          <a:p>
            <a:pPr marL="342900" lvl="0" indent="-342900">
              <a:buFont typeface="Wingdings" panose="05000000000000000000" pitchFamily="2" charset="2"/>
              <a:buChar char="§"/>
            </a:pPr>
            <a:r>
              <a:rPr lang="en-GB" sz="2000" dirty="0"/>
              <a:t>Explain key data mining concepts in simple terms</a:t>
            </a:r>
          </a:p>
          <a:p>
            <a:pPr marL="342900" lvl="0" indent="-342900">
              <a:buFont typeface="Wingdings" panose="05000000000000000000" pitchFamily="2" charset="2"/>
              <a:buChar char="§"/>
            </a:pPr>
            <a:r>
              <a:rPr lang="en-GB" sz="2000" dirty="0"/>
              <a:t>Identify different types of clustering techniques</a:t>
            </a:r>
          </a:p>
          <a:p>
            <a:pPr marL="342900" lvl="0" indent="-342900">
              <a:buFont typeface="Wingdings" panose="05000000000000000000" pitchFamily="2" charset="2"/>
              <a:buChar char="§"/>
            </a:pPr>
            <a:r>
              <a:rPr lang="en-GB" sz="2000" dirty="0"/>
              <a:t>Apply clustering ideas using retail examples</a:t>
            </a:r>
          </a:p>
          <a:p>
            <a:pPr marL="342900" lvl="0" indent="-342900">
              <a:buFont typeface="Wingdings" panose="05000000000000000000" pitchFamily="2" charset="2"/>
              <a:buChar char="§"/>
            </a:pPr>
            <a:r>
              <a:rPr lang="en-GB" sz="2000" dirty="0"/>
              <a:t>Understand how data mining reveals patterns in business data</a:t>
            </a:r>
          </a:p>
          <a:p>
            <a:pPr marL="342900" lvl="0" indent="-342900">
              <a:buFont typeface="Wingdings" panose="05000000000000000000" pitchFamily="2" charset="2"/>
              <a:buChar char="§"/>
            </a:pPr>
            <a:r>
              <a:rPr lang="en-GB" sz="2000" dirty="0"/>
              <a:t>Interpret basic cluster diagrams and segment outputs</a:t>
            </a:r>
          </a:p>
          <a:p>
            <a:pPr marL="342900" lvl="0" indent="-342900">
              <a:buFont typeface="Wingdings" panose="05000000000000000000" pitchFamily="2" charset="2"/>
              <a:buChar char="§"/>
            </a:pPr>
            <a:r>
              <a:rPr lang="en-GB" sz="2000" dirty="0"/>
              <a:t>Answer guided tutorial questions and research small topics independently</a:t>
            </a:r>
          </a:p>
          <a:p>
            <a:pPr marL="0" marR="0" lvl="0" indent="0" algn="l" defTabSz="914400" rtl="0" eaLnBrk="0" fontAlgn="base" latinLnBrk="0" hangingPunct="0">
              <a:lnSpc>
                <a:spcPct val="150000"/>
              </a:lnSpc>
              <a:spcBef>
                <a:spcPct val="0"/>
              </a:spcBef>
              <a:spcAft>
                <a:spcPct val="0"/>
              </a:spcAft>
              <a:buClrTx/>
              <a:buSzTx/>
              <a:buFontTx/>
              <a:buNone/>
              <a:tabLst/>
              <a:defRPr/>
            </a:pPr>
            <a:endParaRPr kumimoji="0" lang="en-US" sz="2400" b="0" i="0" u="none" strike="noStrike" kern="1200" cap="none" spc="0" normalizeH="0" baseline="0" noProof="0" dirty="0">
              <a:ln>
                <a:noFill/>
              </a:ln>
              <a:solidFill>
                <a:srgbClr val="090909"/>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150305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29E61-4620-401A-9BF6-F71D45ACF3D6}"/>
              </a:ext>
            </a:extLst>
          </p:cNvPr>
          <p:cNvSpPr>
            <a:spLocks noGrp="1"/>
          </p:cNvSpPr>
          <p:nvPr>
            <p:ph type="title"/>
          </p:nvPr>
        </p:nvSpPr>
        <p:spPr/>
        <p:txBody>
          <a:bodyPr/>
          <a:lstStyle/>
          <a:p>
            <a:r>
              <a:rPr lang="en-GB" b="1" dirty="0"/>
              <a:t>What is Clustering? </a:t>
            </a:r>
            <a:endParaRPr lang="en-GB" dirty="0"/>
          </a:p>
        </p:txBody>
      </p:sp>
      <p:sp>
        <p:nvSpPr>
          <p:cNvPr id="3" name="Content Placeholder 2">
            <a:extLst>
              <a:ext uri="{FF2B5EF4-FFF2-40B4-BE49-F238E27FC236}">
                <a16:creationId xmlns:a16="http://schemas.microsoft.com/office/drawing/2014/main" id="{63D9650B-1395-433C-820F-C35894E6BCDA}"/>
              </a:ext>
            </a:extLst>
          </p:cNvPr>
          <p:cNvSpPr>
            <a:spLocks noGrp="1"/>
          </p:cNvSpPr>
          <p:nvPr>
            <p:ph idx="1"/>
          </p:nvPr>
        </p:nvSpPr>
        <p:spPr/>
        <p:txBody>
          <a:bodyPr>
            <a:normAutofit fontScale="85000" lnSpcReduction="20000"/>
          </a:bodyPr>
          <a:lstStyle/>
          <a:p>
            <a:r>
              <a:rPr lang="en-GB" dirty="0"/>
              <a:t>Clustering = </a:t>
            </a:r>
            <a:r>
              <a:rPr lang="en-GB" b="1" dirty="0"/>
              <a:t>grouping similar items together</a:t>
            </a:r>
            <a:r>
              <a:rPr lang="en-GB" dirty="0"/>
              <a:t>.</a:t>
            </a:r>
          </a:p>
          <a:p>
            <a:pPr marL="0" indent="0">
              <a:buNone/>
            </a:pPr>
            <a:r>
              <a:rPr lang="en-GB" dirty="0"/>
              <a:t>Examples:</a:t>
            </a:r>
          </a:p>
          <a:p>
            <a:pPr lvl="1">
              <a:buFont typeface="Courier New" panose="02070309020205020404" pitchFamily="49" charset="0"/>
              <a:buChar char="o"/>
            </a:pPr>
            <a:r>
              <a:rPr lang="en-GB" dirty="0"/>
              <a:t>Grouping supermarket customers by spending behaviour</a:t>
            </a:r>
          </a:p>
          <a:p>
            <a:pPr lvl="1">
              <a:buFont typeface="Courier New" panose="02070309020205020404" pitchFamily="49" charset="0"/>
              <a:buChar char="o"/>
            </a:pPr>
            <a:r>
              <a:rPr lang="en-GB" dirty="0"/>
              <a:t>Grouping patients by symptom similarity</a:t>
            </a:r>
          </a:p>
          <a:p>
            <a:pPr lvl="1">
              <a:buFont typeface="Courier New" panose="02070309020205020404" pitchFamily="49" charset="0"/>
              <a:buChar char="o"/>
            </a:pPr>
            <a:r>
              <a:rPr lang="en-GB" dirty="0"/>
              <a:t>Grouping products that sell in similar patterns</a:t>
            </a:r>
          </a:p>
          <a:p>
            <a:pPr lvl="1">
              <a:buFont typeface="Courier New" panose="02070309020205020404" pitchFamily="49" charset="0"/>
              <a:buChar char="o"/>
            </a:pPr>
            <a:endParaRPr lang="en-GB" dirty="0"/>
          </a:p>
          <a:p>
            <a:pPr marL="57150" indent="0">
              <a:buNone/>
            </a:pPr>
            <a:r>
              <a:rPr lang="en-GB" dirty="0"/>
              <a:t>Why it matters:</a:t>
            </a:r>
          </a:p>
          <a:p>
            <a:pPr lvl="1">
              <a:buFont typeface="Courier New" panose="02070309020205020404" pitchFamily="49" charset="0"/>
              <a:buChar char="o"/>
            </a:pPr>
            <a:r>
              <a:rPr lang="en-GB" dirty="0"/>
              <a:t>Helps identify hidden patterns</a:t>
            </a:r>
          </a:p>
          <a:p>
            <a:pPr lvl="1">
              <a:buFont typeface="Courier New" panose="02070309020205020404" pitchFamily="49" charset="0"/>
              <a:buChar char="o"/>
            </a:pPr>
            <a:r>
              <a:rPr lang="en-GB" dirty="0"/>
              <a:t>Supports marketing, forecasting, customer service</a:t>
            </a:r>
          </a:p>
          <a:p>
            <a:pPr marL="57150" indent="0">
              <a:buNone/>
            </a:pPr>
            <a:r>
              <a:rPr lang="en-GB" dirty="0">
                <a:solidFill>
                  <a:srgbClr val="FF0000"/>
                </a:solidFill>
              </a:rPr>
              <a:t>In your own life, where do you see natural groups? </a:t>
            </a:r>
          </a:p>
        </p:txBody>
      </p:sp>
      <p:sp>
        <p:nvSpPr>
          <p:cNvPr id="4" name="Slide Number Placeholder 3">
            <a:extLst>
              <a:ext uri="{FF2B5EF4-FFF2-40B4-BE49-F238E27FC236}">
                <a16:creationId xmlns:a16="http://schemas.microsoft.com/office/drawing/2014/main" id="{13D4649D-26BF-4C0B-A278-C87E994A0B0D}"/>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3</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11108920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821CF-11C7-423C-8E35-9157C78DB8AA}"/>
              </a:ext>
            </a:extLst>
          </p:cNvPr>
          <p:cNvSpPr>
            <a:spLocks noGrp="1"/>
          </p:cNvSpPr>
          <p:nvPr>
            <p:ph type="title"/>
          </p:nvPr>
        </p:nvSpPr>
        <p:spPr>
          <a:xfrm>
            <a:off x="486033" y="136524"/>
            <a:ext cx="10972800" cy="849827"/>
          </a:xfrm>
        </p:spPr>
        <p:txBody>
          <a:bodyPr/>
          <a:lstStyle/>
          <a:p>
            <a:r>
              <a:rPr lang="en-GB" b="1" dirty="0"/>
              <a:t>Everyday Analogy</a:t>
            </a:r>
            <a:endParaRPr lang="en-GB" dirty="0"/>
          </a:p>
        </p:txBody>
      </p:sp>
      <p:sp>
        <p:nvSpPr>
          <p:cNvPr id="3" name="Content Placeholder 2">
            <a:extLst>
              <a:ext uri="{FF2B5EF4-FFF2-40B4-BE49-F238E27FC236}">
                <a16:creationId xmlns:a16="http://schemas.microsoft.com/office/drawing/2014/main" id="{2AF0DADE-72D5-4427-BE08-33EC23B52078}"/>
              </a:ext>
            </a:extLst>
          </p:cNvPr>
          <p:cNvSpPr>
            <a:spLocks noGrp="1"/>
          </p:cNvSpPr>
          <p:nvPr>
            <p:ph idx="1"/>
          </p:nvPr>
        </p:nvSpPr>
        <p:spPr>
          <a:xfrm>
            <a:off x="486033" y="1084005"/>
            <a:ext cx="10972800" cy="4099595"/>
          </a:xfrm>
        </p:spPr>
        <p:txBody>
          <a:bodyPr>
            <a:normAutofit/>
          </a:bodyPr>
          <a:lstStyle/>
          <a:p>
            <a:pPr marL="0" indent="0">
              <a:buNone/>
            </a:pPr>
            <a:r>
              <a:rPr lang="en-GB" dirty="0"/>
              <a:t>Clustering is like:</a:t>
            </a:r>
          </a:p>
          <a:p>
            <a:pPr lvl="1">
              <a:buFont typeface="Courier New" panose="02070309020205020404" pitchFamily="49" charset="0"/>
              <a:buChar char="o"/>
            </a:pPr>
            <a:r>
              <a:rPr lang="en-GB" dirty="0"/>
              <a:t>Organising your wardrobe by type (shirts, trousers, shoes)</a:t>
            </a:r>
          </a:p>
          <a:p>
            <a:pPr lvl="1">
              <a:buFont typeface="Courier New" panose="02070309020205020404" pitchFamily="49" charset="0"/>
              <a:buChar char="o"/>
            </a:pPr>
            <a:r>
              <a:rPr lang="en-GB" dirty="0"/>
              <a:t>Arranging groceries (fresh food, frozen, snacks)</a:t>
            </a:r>
          </a:p>
          <a:p>
            <a:pPr lvl="1">
              <a:buFont typeface="Courier New" panose="02070309020205020404" pitchFamily="49" charset="0"/>
              <a:buChar char="o"/>
            </a:pPr>
            <a:r>
              <a:rPr lang="en-GB" dirty="0"/>
              <a:t>Netflix grouping films by genre</a:t>
            </a:r>
          </a:p>
          <a:p>
            <a:pPr marL="0" indent="0">
              <a:buNone/>
            </a:pPr>
            <a:r>
              <a:rPr lang="en-GB" dirty="0"/>
              <a:t>Same idea — items that belong together form a </a:t>
            </a:r>
            <a:r>
              <a:rPr lang="en-GB" b="1" dirty="0"/>
              <a:t>cluster</a:t>
            </a:r>
            <a:r>
              <a:rPr lang="en-GB" dirty="0"/>
              <a:t>.</a:t>
            </a:r>
          </a:p>
          <a:p>
            <a:pPr marL="0" indent="0">
              <a:buNone/>
            </a:pPr>
            <a:endParaRPr lang="en-GB" dirty="0"/>
          </a:p>
        </p:txBody>
      </p:sp>
      <p:sp>
        <p:nvSpPr>
          <p:cNvPr id="4" name="Slide Number Placeholder 3">
            <a:extLst>
              <a:ext uri="{FF2B5EF4-FFF2-40B4-BE49-F238E27FC236}">
                <a16:creationId xmlns:a16="http://schemas.microsoft.com/office/drawing/2014/main" id="{E4CF4B42-6F7C-4CB7-93D5-07B62201C95E}"/>
              </a:ext>
            </a:extLst>
          </p:cNvPr>
          <p:cNvSpPr>
            <a:spLocks noGrp="1"/>
          </p:cNvSpPr>
          <p:nvPr>
            <p:ph type="sldNum" sz="quarter" idx="12"/>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8DF2D5D7-7669-4457-A70C-96FA064BB9B5}" type="slidenum">
              <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4</a:t>
            </a:fld>
            <a:endParaRPr kumimoji="0" lang="en-US" altLang="en-US" sz="1200" b="0" i="0" u="none" strike="noStrike" kern="1200" cap="none" spc="0" normalizeH="0" baseline="0" noProof="0">
              <a:ln>
                <a:noFill/>
              </a:ln>
              <a:solidFill>
                <a:prstClr val="black">
                  <a:tint val="75000"/>
                </a:prstClr>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3417894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7F9FD-B55A-157F-2BE5-CD46954916B3}"/>
              </a:ext>
            </a:extLst>
          </p:cNvPr>
          <p:cNvSpPr>
            <a:spLocks noGrp="1"/>
          </p:cNvSpPr>
          <p:nvPr>
            <p:ph type="title"/>
          </p:nvPr>
        </p:nvSpPr>
        <p:spPr/>
        <p:txBody>
          <a:bodyPr>
            <a:normAutofit fontScale="90000"/>
          </a:bodyPr>
          <a:lstStyle/>
          <a:p>
            <a:r>
              <a:rPr lang="en-GB" b="1" dirty="0"/>
              <a:t>Retail Example Introduction</a:t>
            </a:r>
            <a:br>
              <a:rPr lang="en-GB" dirty="0"/>
            </a:br>
            <a:endParaRPr lang="en-GB" dirty="0"/>
          </a:p>
        </p:txBody>
      </p:sp>
      <p:sp>
        <p:nvSpPr>
          <p:cNvPr id="3" name="Content Placeholder 2">
            <a:extLst>
              <a:ext uri="{FF2B5EF4-FFF2-40B4-BE49-F238E27FC236}">
                <a16:creationId xmlns:a16="http://schemas.microsoft.com/office/drawing/2014/main" id="{A9E9FC5F-A1C3-C661-5D6D-FFECB4EC88A6}"/>
              </a:ext>
            </a:extLst>
          </p:cNvPr>
          <p:cNvSpPr>
            <a:spLocks noGrp="1"/>
          </p:cNvSpPr>
          <p:nvPr>
            <p:ph idx="1"/>
          </p:nvPr>
        </p:nvSpPr>
        <p:spPr/>
        <p:txBody>
          <a:bodyPr>
            <a:normAutofit fontScale="85000" lnSpcReduction="20000"/>
          </a:bodyPr>
          <a:lstStyle/>
          <a:p>
            <a:pPr marL="0" indent="0">
              <a:buNone/>
            </a:pPr>
            <a:r>
              <a:rPr lang="en-GB" dirty="0"/>
              <a:t>We will focus on </a:t>
            </a:r>
            <a:r>
              <a:rPr lang="en-GB" b="1" dirty="0"/>
              <a:t>retail sales</a:t>
            </a:r>
            <a:r>
              <a:rPr lang="en-GB" dirty="0"/>
              <a:t> to make clustering easier to understand.</a:t>
            </a:r>
          </a:p>
          <a:p>
            <a:pPr marL="0" indent="0">
              <a:buNone/>
            </a:pPr>
            <a:r>
              <a:rPr lang="en-GB" dirty="0"/>
              <a:t>Retail businesses cluster:</a:t>
            </a:r>
          </a:p>
          <a:p>
            <a:pPr lvl="1">
              <a:buFont typeface="Courier New" panose="02070309020205020404" pitchFamily="49" charset="0"/>
              <a:buChar char="o"/>
            </a:pPr>
            <a:r>
              <a:rPr lang="en-GB" dirty="0"/>
              <a:t>Customers by buying habits</a:t>
            </a:r>
          </a:p>
          <a:p>
            <a:pPr lvl="1">
              <a:buFont typeface="Courier New" panose="02070309020205020404" pitchFamily="49" charset="0"/>
              <a:buChar char="o"/>
            </a:pPr>
            <a:r>
              <a:rPr lang="en-GB" dirty="0"/>
              <a:t>Products by sales patterns</a:t>
            </a:r>
          </a:p>
          <a:p>
            <a:pPr lvl="1">
              <a:buFont typeface="Courier New" panose="02070309020205020404" pitchFamily="49" charset="0"/>
              <a:buChar char="o"/>
            </a:pPr>
            <a:r>
              <a:rPr lang="en-GB" dirty="0"/>
              <a:t>Stores by performance</a:t>
            </a:r>
          </a:p>
          <a:p>
            <a:pPr lvl="1">
              <a:buFont typeface="Courier New" panose="02070309020205020404" pitchFamily="49" charset="0"/>
              <a:buChar char="o"/>
            </a:pPr>
            <a:r>
              <a:rPr lang="en-GB" dirty="0"/>
              <a:t>Promotion responses by customer type</a:t>
            </a:r>
          </a:p>
          <a:p>
            <a:pPr marL="0" indent="0">
              <a:buNone/>
            </a:pPr>
            <a:r>
              <a:rPr lang="en-GB" dirty="0"/>
              <a:t>Outcome:</a:t>
            </a:r>
          </a:p>
          <a:p>
            <a:pPr lvl="1">
              <a:buFont typeface="Courier New" panose="02070309020205020404" pitchFamily="49" charset="0"/>
              <a:buChar char="o"/>
            </a:pPr>
            <a:r>
              <a:rPr lang="en-GB" dirty="0"/>
              <a:t>More personalised marketing</a:t>
            </a:r>
          </a:p>
          <a:p>
            <a:pPr lvl="1">
              <a:buFont typeface="Courier New" panose="02070309020205020404" pitchFamily="49" charset="0"/>
              <a:buChar char="o"/>
            </a:pPr>
            <a:r>
              <a:rPr lang="en-GB" dirty="0"/>
              <a:t>Better stocking decisions</a:t>
            </a:r>
          </a:p>
          <a:p>
            <a:pPr lvl="1">
              <a:buFont typeface="Courier New" panose="02070309020205020404" pitchFamily="49" charset="0"/>
              <a:buChar char="o"/>
            </a:pPr>
            <a:r>
              <a:rPr lang="en-GB" dirty="0"/>
              <a:t>Higher customer satisfaction</a:t>
            </a:r>
          </a:p>
          <a:p>
            <a:endParaRPr lang="en-GB" dirty="0"/>
          </a:p>
        </p:txBody>
      </p:sp>
      <p:sp>
        <p:nvSpPr>
          <p:cNvPr id="4" name="Slide Number Placeholder 3">
            <a:extLst>
              <a:ext uri="{FF2B5EF4-FFF2-40B4-BE49-F238E27FC236}">
                <a16:creationId xmlns:a16="http://schemas.microsoft.com/office/drawing/2014/main" id="{FCCB44CD-203B-FCB9-59E9-50E01B9E04CF}"/>
              </a:ext>
            </a:extLst>
          </p:cNvPr>
          <p:cNvSpPr>
            <a:spLocks noGrp="1"/>
          </p:cNvSpPr>
          <p:nvPr>
            <p:ph type="sldNum" sz="quarter" idx="12"/>
          </p:nvPr>
        </p:nvSpPr>
        <p:spPr/>
        <p:txBody>
          <a:bodyPr/>
          <a:lstStyle/>
          <a:p>
            <a:pPr>
              <a:defRPr/>
            </a:pPr>
            <a:fld id="{8DF2D5D7-7669-4457-A70C-96FA064BB9B5}" type="slidenum">
              <a:rPr lang="en-US" altLang="en-US" smtClean="0"/>
              <a:pPr>
                <a:defRPr/>
              </a:pPr>
              <a:t>5</a:t>
            </a:fld>
            <a:endParaRPr lang="en-US" altLang="en-US"/>
          </a:p>
        </p:txBody>
      </p:sp>
    </p:spTree>
    <p:extLst>
      <p:ext uri="{BB962C8B-B14F-4D97-AF65-F5344CB8AC3E}">
        <p14:creationId xmlns:p14="http://schemas.microsoft.com/office/powerpoint/2010/main" val="39577690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706C6DBD-2C85-4063-DA7F-64CFD64751FD}"/>
              </a:ext>
            </a:extLst>
          </p:cNvPr>
          <p:cNvPicPr>
            <a:picLocks noGrp="1" noChangeAspect="1"/>
          </p:cNvPicPr>
          <p:nvPr>
            <p:ph idx="1"/>
          </p:nvPr>
        </p:nvPicPr>
        <p:blipFill>
          <a:blip r:embed="rId2"/>
          <a:stretch>
            <a:fillRect/>
          </a:stretch>
        </p:blipFill>
        <p:spPr>
          <a:xfrm>
            <a:off x="121355" y="68264"/>
            <a:ext cx="11949290" cy="5156880"/>
          </a:xfrm>
          <a:prstGeom prst="rect">
            <a:avLst/>
          </a:prstGeom>
          <a:noFill/>
        </p:spPr>
      </p:pic>
      <p:sp>
        <p:nvSpPr>
          <p:cNvPr id="4" name="Slide Number Placeholder 3" hidden="1">
            <a:extLst>
              <a:ext uri="{FF2B5EF4-FFF2-40B4-BE49-F238E27FC236}">
                <a16:creationId xmlns:a16="http://schemas.microsoft.com/office/drawing/2014/main" id="{9C31EBF3-298C-9463-6D25-01BC2324E330}"/>
              </a:ext>
            </a:extLst>
          </p:cNvPr>
          <p:cNvSpPr>
            <a:spLocks noGrp="1"/>
          </p:cNvSpPr>
          <p:nvPr>
            <p:ph type="sldNum" sz="quarter" idx="12"/>
          </p:nvPr>
        </p:nvSpPr>
        <p:spPr/>
        <p:txBody>
          <a:bodyPr/>
          <a:lstStyle/>
          <a:p>
            <a:pPr>
              <a:spcAft>
                <a:spcPts val="600"/>
              </a:spcAft>
              <a:defRPr/>
            </a:pPr>
            <a:fld id="{8DF2D5D7-7669-4457-A70C-96FA064BB9B5}" type="slidenum">
              <a:rPr lang="en-US" altLang="en-US" smtClean="0"/>
              <a:pPr>
                <a:spcAft>
                  <a:spcPts val="600"/>
                </a:spcAft>
                <a:defRPr/>
              </a:pPr>
              <a:t>6</a:t>
            </a:fld>
            <a:endParaRPr lang="en-US" altLang="en-US"/>
          </a:p>
        </p:txBody>
      </p:sp>
      <p:sp>
        <p:nvSpPr>
          <p:cNvPr id="8" name="TextBox 7">
            <a:extLst>
              <a:ext uri="{FF2B5EF4-FFF2-40B4-BE49-F238E27FC236}">
                <a16:creationId xmlns:a16="http://schemas.microsoft.com/office/drawing/2014/main" id="{EB6B13CF-F14C-34E5-DCDC-988B33995288}"/>
              </a:ext>
            </a:extLst>
          </p:cNvPr>
          <p:cNvSpPr txBox="1"/>
          <p:nvPr/>
        </p:nvSpPr>
        <p:spPr>
          <a:xfrm>
            <a:off x="2854234" y="5225144"/>
            <a:ext cx="6095128" cy="369332"/>
          </a:xfrm>
          <a:prstGeom prst="rect">
            <a:avLst/>
          </a:prstGeom>
          <a:noFill/>
        </p:spPr>
        <p:txBody>
          <a:bodyPr wrap="square">
            <a:spAutoFit/>
          </a:bodyPr>
          <a:lstStyle/>
          <a:p>
            <a:r>
              <a:rPr lang="en-GB" dirty="0"/>
              <a:t>https://realpython.com/k-means-clustering-python/</a:t>
            </a:r>
          </a:p>
        </p:txBody>
      </p:sp>
    </p:spTree>
    <p:extLst>
      <p:ext uri="{BB962C8B-B14F-4D97-AF65-F5344CB8AC3E}">
        <p14:creationId xmlns:p14="http://schemas.microsoft.com/office/powerpoint/2010/main" val="156914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6921F-68E3-AE13-FEAA-B29D49A50544}"/>
              </a:ext>
            </a:extLst>
          </p:cNvPr>
          <p:cNvSpPr>
            <a:spLocks noGrp="1"/>
          </p:cNvSpPr>
          <p:nvPr>
            <p:ph type="title"/>
          </p:nvPr>
        </p:nvSpPr>
        <p:spPr>
          <a:xfrm>
            <a:off x="609600" y="274638"/>
            <a:ext cx="10972800" cy="1143000"/>
          </a:xfrm>
        </p:spPr>
        <p:txBody>
          <a:bodyPr anchor="ctr">
            <a:normAutofit/>
          </a:bodyPr>
          <a:lstStyle/>
          <a:p>
            <a:r>
              <a:rPr lang="en-GB" b="1" dirty="0"/>
              <a:t>K-Means Clustering </a:t>
            </a:r>
            <a:endParaRPr lang="en-GB" dirty="0"/>
          </a:p>
        </p:txBody>
      </p:sp>
      <p:sp>
        <p:nvSpPr>
          <p:cNvPr id="3" name="Content Placeholder 2">
            <a:extLst>
              <a:ext uri="{FF2B5EF4-FFF2-40B4-BE49-F238E27FC236}">
                <a16:creationId xmlns:a16="http://schemas.microsoft.com/office/drawing/2014/main" id="{A6C17786-8AF0-7F17-E8B8-8697FCFD4987}"/>
              </a:ext>
            </a:extLst>
          </p:cNvPr>
          <p:cNvSpPr>
            <a:spLocks noGrp="1"/>
          </p:cNvSpPr>
          <p:nvPr>
            <p:ph sz="half" idx="1"/>
          </p:nvPr>
        </p:nvSpPr>
        <p:spPr>
          <a:xfrm>
            <a:off x="609600" y="1600201"/>
            <a:ext cx="5384800" cy="3989040"/>
          </a:xfrm>
        </p:spPr>
        <p:txBody>
          <a:bodyPr>
            <a:normAutofit/>
          </a:bodyPr>
          <a:lstStyle/>
          <a:p>
            <a:pPr marL="0" indent="0">
              <a:lnSpc>
                <a:spcPct val="90000"/>
              </a:lnSpc>
              <a:buNone/>
            </a:pPr>
            <a:r>
              <a:rPr lang="en-GB" sz="1800" dirty="0"/>
              <a:t>No equations — just the idea:</a:t>
            </a:r>
          </a:p>
          <a:p>
            <a:pPr marL="514350" lvl="0" indent="-514350">
              <a:lnSpc>
                <a:spcPct val="90000"/>
              </a:lnSpc>
              <a:buFont typeface="+mj-lt"/>
              <a:buAutoNum type="arabicPeriod"/>
            </a:pPr>
            <a:r>
              <a:rPr lang="en-GB" sz="1800" dirty="0"/>
              <a:t>Choose how many groups you want (K)</a:t>
            </a:r>
          </a:p>
          <a:p>
            <a:pPr marL="514350" lvl="0" indent="-514350">
              <a:lnSpc>
                <a:spcPct val="90000"/>
              </a:lnSpc>
              <a:buFont typeface="+mj-lt"/>
              <a:buAutoNum type="arabicPeriod"/>
            </a:pPr>
            <a:r>
              <a:rPr lang="en-GB" sz="1800" dirty="0"/>
              <a:t>Computer guesses where the cluster centres are</a:t>
            </a:r>
          </a:p>
          <a:p>
            <a:pPr marL="514350" lvl="0" indent="-514350">
              <a:lnSpc>
                <a:spcPct val="90000"/>
              </a:lnSpc>
              <a:buFont typeface="+mj-lt"/>
              <a:buAutoNum type="arabicPeriod"/>
            </a:pPr>
            <a:r>
              <a:rPr lang="en-GB" sz="1800" dirty="0"/>
              <a:t>Every data point is assigned to the nearest centre</a:t>
            </a:r>
          </a:p>
          <a:p>
            <a:pPr marL="514350" lvl="0" indent="-514350">
              <a:lnSpc>
                <a:spcPct val="90000"/>
              </a:lnSpc>
              <a:buFont typeface="+mj-lt"/>
              <a:buAutoNum type="arabicPeriod"/>
            </a:pPr>
            <a:r>
              <a:rPr lang="en-GB" sz="1800" dirty="0"/>
              <a:t>The centres move to fit the groups better</a:t>
            </a:r>
          </a:p>
          <a:p>
            <a:pPr marL="514350" lvl="0" indent="-514350">
              <a:lnSpc>
                <a:spcPct val="90000"/>
              </a:lnSpc>
              <a:buFont typeface="+mj-lt"/>
              <a:buAutoNum type="arabicPeriod"/>
            </a:pPr>
            <a:r>
              <a:rPr lang="en-GB" sz="1800" dirty="0"/>
              <a:t>Process repeats until the groups stabilise</a:t>
            </a:r>
          </a:p>
          <a:p>
            <a:pPr marL="0" indent="0">
              <a:lnSpc>
                <a:spcPct val="90000"/>
              </a:lnSpc>
              <a:buNone/>
            </a:pPr>
            <a:br>
              <a:rPr lang="en-GB" sz="1800" dirty="0"/>
            </a:br>
            <a:r>
              <a:rPr lang="en-GB" sz="1800" dirty="0"/>
              <a:t>What could go wrong if you pick too many or too few clusters?</a:t>
            </a:r>
          </a:p>
          <a:p>
            <a:pPr marL="0" indent="0">
              <a:lnSpc>
                <a:spcPct val="90000"/>
              </a:lnSpc>
              <a:buNone/>
            </a:pPr>
            <a:br>
              <a:rPr lang="en-GB" sz="1800" dirty="0"/>
            </a:br>
            <a:endParaRPr lang="en-GB" sz="1800" dirty="0"/>
          </a:p>
          <a:p>
            <a:pPr marL="0" indent="0">
              <a:lnSpc>
                <a:spcPct val="90000"/>
              </a:lnSpc>
              <a:buNone/>
            </a:pPr>
            <a:endParaRPr lang="en-GB" sz="1800" dirty="0"/>
          </a:p>
        </p:txBody>
      </p:sp>
      <p:pic>
        <p:nvPicPr>
          <p:cNvPr id="5" name="Content Placeholder 4">
            <a:extLst>
              <a:ext uri="{FF2B5EF4-FFF2-40B4-BE49-F238E27FC236}">
                <a16:creationId xmlns:a16="http://schemas.microsoft.com/office/drawing/2014/main" id="{D837152D-261E-9ECE-E428-5B2CE59D3AE0}"/>
              </a:ext>
            </a:extLst>
          </p:cNvPr>
          <p:cNvPicPr>
            <a:picLocks noChangeAspect="1"/>
          </p:cNvPicPr>
          <p:nvPr/>
        </p:nvPicPr>
        <p:blipFill>
          <a:blip r:embed="rId2"/>
          <a:stretch>
            <a:fillRect/>
          </a:stretch>
        </p:blipFill>
        <p:spPr>
          <a:xfrm>
            <a:off x="6197602" y="1318847"/>
            <a:ext cx="5091538" cy="3989040"/>
          </a:xfrm>
          <a:prstGeom prst="rect">
            <a:avLst/>
          </a:prstGeom>
          <a:noFill/>
        </p:spPr>
      </p:pic>
      <p:sp>
        <p:nvSpPr>
          <p:cNvPr id="4" name="Slide Number Placeholder 3">
            <a:extLst>
              <a:ext uri="{FF2B5EF4-FFF2-40B4-BE49-F238E27FC236}">
                <a16:creationId xmlns:a16="http://schemas.microsoft.com/office/drawing/2014/main" id="{A1210255-5A07-5138-E050-C40FCED919DE}"/>
              </a:ext>
            </a:extLst>
          </p:cNvPr>
          <p:cNvSpPr>
            <a:spLocks noGrp="1"/>
          </p:cNvSpPr>
          <p:nvPr>
            <p:ph type="sldNum" sz="quarter" idx="12"/>
          </p:nvPr>
        </p:nvSpPr>
        <p:spPr>
          <a:xfrm>
            <a:off x="10608501" y="6380973"/>
            <a:ext cx="973899" cy="340503"/>
          </a:xfrm>
        </p:spPr>
        <p:txBody>
          <a:bodyPr anchor="ctr">
            <a:normAutofit/>
          </a:bodyPr>
          <a:lstStyle/>
          <a:p>
            <a:pPr>
              <a:spcAft>
                <a:spcPts val="600"/>
              </a:spcAft>
              <a:defRPr/>
            </a:pPr>
            <a:fld id="{8DF2D5D7-7669-4457-A70C-96FA064BB9B5}" type="slidenum">
              <a:rPr lang="en-US" altLang="en-US" smtClean="0"/>
              <a:pPr>
                <a:spcAft>
                  <a:spcPts val="600"/>
                </a:spcAft>
                <a:defRPr/>
              </a:pPr>
              <a:t>7</a:t>
            </a:fld>
            <a:endParaRPr lang="en-US" altLang="en-US"/>
          </a:p>
        </p:txBody>
      </p:sp>
    </p:spTree>
    <p:extLst>
      <p:ext uri="{BB962C8B-B14F-4D97-AF65-F5344CB8AC3E}">
        <p14:creationId xmlns:p14="http://schemas.microsoft.com/office/powerpoint/2010/main" val="1683206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52FCD-E37F-01A0-16BA-64BBED2CF1CE}"/>
              </a:ext>
            </a:extLst>
          </p:cNvPr>
          <p:cNvSpPr>
            <a:spLocks noGrp="1"/>
          </p:cNvSpPr>
          <p:nvPr>
            <p:ph type="title"/>
          </p:nvPr>
        </p:nvSpPr>
        <p:spPr/>
        <p:txBody>
          <a:bodyPr>
            <a:normAutofit fontScale="90000"/>
          </a:bodyPr>
          <a:lstStyle/>
          <a:p>
            <a:r>
              <a:rPr lang="en-GB" b="1" dirty="0"/>
              <a:t>Real-World K-Means Example (Retail)</a:t>
            </a:r>
            <a:br>
              <a:rPr lang="en-GB" dirty="0"/>
            </a:br>
            <a:endParaRPr lang="en-GB" dirty="0"/>
          </a:p>
        </p:txBody>
      </p:sp>
      <p:sp>
        <p:nvSpPr>
          <p:cNvPr id="3" name="Content Placeholder 2">
            <a:extLst>
              <a:ext uri="{FF2B5EF4-FFF2-40B4-BE49-F238E27FC236}">
                <a16:creationId xmlns:a16="http://schemas.microsoft.com/office/drawing/2014/main" id="{35235283-1828-36F3-7CCD-3E653B829BA9}"/>
              </a:ext>
            </a:extLst>
          </p:cNvPr>
          <p:cNvSpPr>
            <a:spLocks noGrp="1"/>
          </p:cNvSpPr>
          <p:nvPr>
            <p:ph idx="1"/>
          </p:nvPr>
        </p:nvSpPr>
        <p:spPr>
          <a:xfrm>
            <a:off x="609600" y="1058779"/>
            <a:ext cx="10972800" cy="4458454"/>
          </a:xfrm>
        </p:spPr>
        <p:txBody>
          <a:bodyPr>
            <a:normAutofit fontScale="77500" lnSpcReduction="20000"/>
          </a:bodyPr>
          <a:lstStyle/>
          <a:p>
            <a:pPr marL="0" indent="0">
              <a:buNone/>
            </a:pPr>
            <a:r>
              <a:rPr lang="en-GB" dirty="0"/>
              <a:t>Imagine customer data:</a:t>
            </a:r>
          </a:p>
          <a:p>
            <a:pPr lvl="1">
              <a:buFont typeface="Courier New" panose="02070309020205020404" pitchFamily="49" charset="0"/>
              <a:buChar char="o"/>
            </a:pPr>
            <a:r>
              <a:rPr lang="en-GB" dirty="0"/>
              <a:t>Income</a:t>
            </a:r>
          </a:p>
          <a:p>
            <a:pPr lvl="1">
              <a:buFont typeface="Courier New" panose="02070309020205020404" pitchFamily="49" charset="0"/>
              <a:buChar char="o"/>
            </a:pPr>
            <a:r>
              <a:rPr lang="en-GB" dirty="0"/>
              <a:t>Total annual spend</a:t>
            </a:r>
          </a:p>
          <a:p>
            <a:pPr lvl="1">
              <a:buFont typeface="Courier New" panose="02070309020205020404" pitchFamily="49" charset="0"/>
              <a:buChar char="o"/>
            </a:pPr>
            <a:r>
              <a:rPr lang="en-GB" dirty="0"/>
              <a:t>Number of store visits</a:t>
            </a:r>
          </a:p>
          <a:p>
            <a:pPr marL="0" indent="0">
              <a:buNone/>
            </a:pPr>
            <a:r>
              <a:rPr lang="en-GB" dirty="0"/>
              <a:t>K-Means might create clusters like:</a:t>
            </a:r>
          </a:p>
          <a:p>
            <a:pPr lvl="1">
              <a:buFont typeface="Courier New" panose="02070309020205020404" pitchFamily="49" charset="0"/>
              <a:buChar char="o"/>
            </a:pPr>
            <a:r>
              <a:rPr lang="en-GB" b="1" dirty="0"/>
              <a:t>Cluster A:</a:t>
            </a:r>
            <a:r>
              <a:rPr lang="en-GB" dirty="0"/>
              <a:t> High-income, high-spend loyal customers</a:t>
            </a:r>
          </a:p>
          <a:p>
            <a:pPr lvl="1">
              <a:buFont typeface="Courier New" panose="02070309020205020404" pitchFamily="49" charset="0"/>
              <a:buChar char="o"/>
            </a:pPr>
            <a:r>
              <a:rPr lang="en-GB" b="1" dirty="0"/>
              <a:t>Cluster B:</a:t>
            </a:r>
            <a:r>
              <a:rPr lang="en-GB" dirty="0"/>
              <a:t> Medium-spend occasional shoppers</a:t>
            </a:r>
          </a:p>
          <a:p>
            <a:pPr lvl="1">
              <a:buFont typeface="Courier New" panose="02070309020205020404" pitchFamily="49" charset="0"/>
              <a:buChar char="o"/>
            </a:pPr>
            <a:r>
              <a:rPr lang="en-GB" b="1" dirty="0"/>
              <a:t>Cluster C:</a:t>
            </a:r>
            <a:r>
              <a:rPr lang="en-GB" dirty="0"/>
              <a:t> Low-spend bargain hunters</a:t>
            </a:r>
          </a:p>
          <a:p>
            <a:pPr marL="0" indent="0">
              <a:buNone/>
            </a:pPr>
            <a:r>
              <a:rPr lang="en-GB" dirty="0"/>
              <a:t>Businesses can then tailor:</a:t>
            </a:r>
          </a:p>
          <a:p>
            <a:pPr lvl="1">
              <a:buFont typeface="Courier New" panose="02070309020205020404" pitchFamily="49" charset="0"/>
              <a:buChar char="o"/>
            </a:pPr>
            <a:r>
              <a:rPr lang="en-GB" dirty="0"/>
              <a:t>Promotions</a:t>
            </a:r>
          </a:p>
          <a:p>
            <a:pPr lvl="1">
              <a:buFont typeface="Courier New" panose="02070309020205020404" pitchFamily="49" charset="0"/>
              <a:buChar char="o"/>
            </a:pPr>
            <a:r>
              <a:rPr lang="en-GB" dirty="0"/>
              <a:t>Product recommendations</a:t>
            </a:r>
          </a:p>
          <a:p>
            <a:pPr lvl="1">
              <a:buFont typeface="Courier New" panose="02070309020205020404" pitchFamily="49" charset="0"/>
              <a:buChar char="o"/>
            </a:pPr>
            <a:r>
              <a:rPr lang="en-GB" dirty="0"/>
              <a:t>Loyalty rewards</a:t>
            </a:r>
          </a:p>
          <a:p>
            <a:pPr marL="0" indent="0">
              <a:buNone/>
            </a:pPr>
            <a:endParaRPr lang="en-GB" dirty="0"/>
          </a:p>
        </p:txBody>
      </p:sp>
      <p:sp>
        <p:nvSpPr>
          <p:cNvPr id="4" name="Slide Number Placeholder 3">
            <a:extLst>
              <a:ext uri="{FF2B5EF4-FFF2-40B4-BE49-F238E27FC236}">
                <a16:creationId xmlns:a16="http://schemas.microsoft.com/office/drawing/2014/main" id="{9D9C2CFC-77E9-E9D8-9C4F-B0EB81DE82E4}"/>
              </a:ext>
            </a:extLst>
          </p:cNvPr>
          <p:cNvSpPr>
            <a:spLocks noGrp="1"/>
          </p:cNvSpPr>
          <p:nvPr>
            <p:ph type="sldNum" sz="quarter" idx="12"/>
          </p:nvPr>
        </p:nvSpPr>
        <p:spPr/>
        <p:txBody>
          <a:bodyPr/>
          <a:lstStyle/>
          <a:p>
            <a:pPr>
              <a:defRPr/>
            </a:pPr>
            <a:fld id="{8DF2D5D7-7669-4457-A70C-96FA064BB9B5}" type="slidenum">
              <a:rPr lang="en-US" altLang="en-US" smtClean="0"/>
              <a:pPr>
                <a:defRPr/>
              </a:pPr>
              <a:t>8</a:t>
            </a:fld>
            <a:endParaRPr lang="en-US" altLang="en-US"/>
          </a:p>
        </p:txBody>
      </p:sp>
    </p:spTree>
    <p:extLst>
      <p:ext uri="{BB962C8B-B14F-4D97-AF65-F5344CB8AC3E}">
        <p14:creationId xmlns:p14="http://schemas.microsoft.com/office/powerpoint/2010/main" val="36872517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07B34-C1BF-AC41-E66B-0F6B51E6E23C}"/>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a:t>Hierarchical Clustering</a:t>
            </a:r>
            <a:br>
              <a:rPr lang="en-GB" sz="3700"/>
            </a:br>
            <a:endParaRPr lang="en-GB" sz="3700"/>
          </a:p>
        </p:txBody>
      </p:sp>
      <p:sp>
        <p:nvSpPr>
          <p:cNvPr id="3" name="Content Placeholder 2">
            <a:extLst>
              <a:ext uri="{FF2B5EF4-FFF2-40B4-BE49-F238E27FC236}">
                <a16:creationId xmlns:a16="http://schemas.microsoft.com/office/drawing/2014/main" id="{0EFEC9EB-DA00-8BBA-D2CB-F91029E7B321}"/>
              </a:ext>
            </a:extLst>
          </p:cNvPr>
          <p:cNvSpPr>
            <a:spLocks noGrp="1"/>
          </p:cNvSpPr>
          <p:nvPr>
            <p:ph sz="half" idx="1"/>
          </p:nvPr>
        </p:nvSpPr>
        <p:spPr>
          <a:xfrm>
            <a:off x="609600" y="1600201"/>
            <a:ext cx="5384800" cy="3989040"/>
          </a:xfrm>
        </p:spPr>
        <p:txBody>
          <a:bodyPr>
            <a:normAutofit/>
          </a:bodyPr>
          <a:lstStyle/>
          <a:p>
            <a:pPr marL="0" indent="0">
              <a:lnSpc>
                <a:spcPct val="90000"/>
              </a:lnSpc>
              <a:buNone/>
            </a:pPr>
            <a:r>
              <a:rPr lang="en-GB" sz="2200"/>
              <a:t>A method that builds clusters step-by-step:</a:t>
            </a:r>
          </a:p>
          <a:p>
            <a:pPr lvl="0">
              <a:lnSpc>
                <a:spcPct val="90000"/>
              </a:lnSpc>
            </a:pPr>
            <a:r>
              <a:rPr lang="en-GB" sz="2200"/>
              <a:t>Start with every item as its own group</a:t>
            </a:r>
          </a:p>
          <a:p>
            <a:pPr lvl="0">
              <a:lnSpc>
                <a:spcPct val="90000"/>
              </a:lnSpc>
            </a:pPr>
            <a:r>
              <a:rPr lang="en-GB" sz="2200"/>
              <a:t>Gradually merge the closest ones</a:t>
            </a:r>
          </a:p>
          <a:p>
            <a:pPr lvl="0">
              <a:lnSpc>
                <a:spcPct val="90000"/>
              </a:lnSpc>
            </a:pPr>
            <a:r>
              <a:rPr lang="en-GB" sz="2200"/>
              <a:t>Keep merging until clusters form</a:t>
            </a:r>
          </a:p>
          <a:p>
            <a:pPr marL="0" indent="0">
              <a:lnSpc>
                <a:spcPct val="90000"/>
              </a:lnSpc>
              <a:buNone/>
            </a:pPr>
            <a:r>
              <a:rPr lang="en-GB" sz="2200"/>
              <a:t>Produces a “tree” called a </a:t>
            </a:r>
            <a:r>
              <a:rPr lang="en-GB" sz="2200" b="1"/>
              <a:t>dendrogram</a:t>
            </a:r>
            <a:r>
              <a:rPr lang="en-GB" sz="2200"/>
              <a:t>.</a:t>
            </a:r>
          </a:p>
          <a:p>
            <a:pPr marL="0" indent="0">
              <a:lnSpc>
                <a:spcPct val="90000"/>
              </a:lnSpc>
              <a:buNone/>
            </a:pPr>
            <a:endParaRPr lang="en-GB" sz="2200"/>
          </a:p>
          <a:p>
            <a:pPr marL="0" indent="0">
              <a:lnSpc>
                <a:spcPct val="90000"/>
              </a:lnSpc>
              <a:buNone/>
            </a:pPr>
            <a:r>
              <a:rPr lang="en-GB" sz="2200"/>
              <a:t>Easy for beginners because:</a:t>
            </a:r>
          </a:p>
          <a:p>
            <a:pPr lvl="0">
              <a:lnSpc>
                <a:spcPct val="90000"/>
              </a:lnSpc>
            </a:pPr>
            <a:r>
              <a:rPr lang="en-GB" sz="2200"/>
              <a:t>No need to pick K</a:t>
            </a:r>
          </a:p>
          <a:p>
            <a:pPr lvl="0">
              <a:lnSpc>
                <a:spcPct val="90000"/>
              </a:lnSpc>
            </a:pPr>
            <a:r>
              <a:rPr lang="en-GB" sz="2200"/>
              <a:t>You can visually decide how many groups look natural</a:t>
            </a:r>
          </a:p>
          <a:p>
            <a:pPr marL="0" indent="0">
              <a:lnSpc>
                <a:spcPct val="90000"/>
              </a:lnSpc>
              <a:buNone/>
            </a:pPr>
            <a:endParaRPr lang="en-GB" sz="2200"/>
          </a:p>
        </p:txBody>
      </p:sp>
      <p:pic>
        <p:nvPicPr>
          <p:cNvPr id="5" name="Picture 4">
            <a:extLst>
              <a:ext uri="{FF2B5EF4-FFF2-40B4-BE49-F238E27FC236}">
                <a16:creationId xmlns:a16="http://schemas.microsoft.com/office/drawing/2014/main" id="{796509F6-1CE6-95B0-13D9-CDCA798FC888}"/>
              </a:ext>
            </a:extLst>
          </p:cNvPr>
          <p:cNvPicPr>
            <a:picLocks noChangeAspect="1"/>
          </p:cNvPicPr>
          <p:nvPr/>
        </p:nvPicPr>
        <p:blipFill>
          <a:blip r:embed="rId2"/>
          <a:srcRect l="10170"/>
          <a:stretch>
            <a:fillRect/>
          </a:stretch>
        </p:blipFill>
        <p:spPr>
          <a:xfrm>
            <a:off x="6197600" y="1600201"/>
            <a:ext cx="5384800" cy="3989040"/>
          </a:xfrm>
          <a:prstGeom prst="rect">
            <a:avLst/>
          </a:prstGeom>
          <a:noFill/>
        </p:spPr>
      </p:pic>
      <p:sp>
        <p:nvSpPr>
          <p:cNvPr id="4" name="Slide Number Placeholder 3">
            <a:extLst>
              <a:ext uri="{FF2B5EF4-FFF2-40B4-BE49-F238E27FC236}">
                <a16:creationId xmlns:a16="http://schemas.microsoft.com/office/drawing/2014/main" id="{866046B7-41BB-3D2C-406F-C8211D2192BE}"/>
              </a:ext>
            </a:extLst>
          </p:cNvPr>
          <p:cNvSpPr>
            <a:spLocks noGrp="1"/>
          </p:cNvSpPr>
          <p:nvPr>
            <p:ph type="sldNum" sz="quarter" idx="12"/>
          </p:nvPr>
        </p:nvSpPr>
        <p:spPr>
          <a:xfrm>
            <a:off x="10608501" y="6380973"/>
            <a:ext cx="973899" cy="340503"/>
          </a:xfrm>
        </p:spPr>
        <p:txBody>
          <a:bodyPr anchor="ctr">
            <a:normAutofit/>
          </a:bodyPr>
          <a:lstStyle/>
          <a:p>
            <a:pPr>
              <a:spcAft>
                <a:spcPts val="600"/>
              </a:spcAft>
              <a:defRPr/>
            </a:pPr>
            <a:fld id="{8DF2D5D7-7669-4457-A70C-96FA064BB9B5}" type="slidenum">
              <a:rPr lang="en-US" altLang="en-US" smtClean="0"/>
              <a:pPr>
                <a:spcAft>
                  <a:spcPts val="600"/>
                </a:spcAft>
                <a:defRPr/>
              </a:pPr>
              <a:t>9</a:t>
            </a:fld>
            <a:endParaRPr lang="en-US" altLang="en-US"/>
          </a:p>
        </p:txBody>
      </p:sp>
    </p:spTree>
    <p:extLst>
      <p:ext uri="{BB962C8B-B14F-4D97-AF65-F5344CB8AC3E}">
        <p14:creationId xmlns:p14="http://schemas.microsoft.com/office/powerpoint/2010/main" val="32212538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71C5B99F-D94E-9233-AC66-783631560C02}"/>
              </a:ext>
            </a:extLst>
          </p:cNvPr>
          <p:cNvPicPr>
            <a:picLocks noGrp="1" noChangeAspect="1"/>
          </p:cNvPicPr>
          <p:nvPr>
            <p:ph idx="1"/>
          </p:nvPr>
        </p:nvPicPr>
        <p:blipFill>
          <a:blip r:embed="rId2"/>
          <a:stretch>
            <a:fillRect/>
          </a:stretch>
        </p:blipFill>
        <p:spPr>
          <a:xfrm>
            <a:off x="6095999" y="720020"/>
            <a:ext cx="5885254" cy="4311772"/>
          </a:xfrm>
          <a:prstGeom prst="rect">
            <a:avLst/>
          </a:prstGeom>
          <a:noFill/>
        </p:spPr>
      </p:pic>
      <p:sp>
        <p:nvSpPr>
          <p:cNvPr id="4" name="Slide Number Placeholder 3" hidden="1">
            <a:extLst>
              <a:ext uri="{FF2B5EF4-FFF2-40B4-BE49-F238E27FC236}">
                <a16:creationId xmlns:a16="http://schemas.microsoft.com/office/drawing/2014/main" id="{2276E150-D9AC-83AC-6FED-BA613F3E6A81}"/>
              </a:ext>
            </a:extLst>
          </p:cNvPr>
          <p:cNvSpPr>
            <a:spLocks noGrp="1"/>
          </p:cNvSpPr>
          <p:nvPr>
            <p:ph type="sldNum" sz="quarter" idx="12"/>
          </p:nvPr>
        </p:nvSpPr>
        <p:spPr/>
        <p:txBody>
          <a:bodyPr/>
          <a:lstStyle/>
          <a:p>
            <a:pPr>
              <a:spcAft>
                <a:spcPts val="600"/>
              </a:spcAft>
              <a:defRPr/>
            </a:pPr>
            <a:fld id="{8DF2D5D7-7669-4457-A70C-96FA064BB9B5}" type="slidenum">
              <a:rPr lang="en-US" altLang="en-US" smtClean="0"/>
              <a:pPr>
                <a:spcAft>
                  <a:spcPts val="600"/>
                </a:spcAft>
                <a:defRPr/>
              </a:pPr>
              <a:t>10</a:t>
            </a:fld>
            <a:endParaRPr lang="en-US" altLang="en-US"/>
          </a:p>
        </p:txBody>
      </p:sp>
      <p:sp>
        <p:nvSpPr>
          <p:cNvPr id="7" name="TextBox 6">
            <a:extLst>
              <a:ext uri="{FF2B5EF4-FFF2-40B4-BE49-F238E27FC236}">
                <a16:creationId xmlns:a16="http://schemas.microsoft.com/office/drawing/2014/main" id="{2BF9B7B0-C026-697C-6428-39CF07CFCAE5}"/>
              </a:ext>
            </a:extLst>
          </p:cNvPr>
          <p:cNvSpPr txBox="1"/>
          <p:nvPr/>
        </p:nvSpPr>
        <p:spPr>
          <a:xfrm>
            <a:off x="2708818" y="5264949"/>
            <a:ext cx="7286882" cy="369332"/>
          </a:xfrm>
          <a:prstGeom prst="rect">
            <a:avLst/>
          </a:prstGeom>
          <a:noFill/>
        </p:spPr>
        <p:txBody>
          <a:bodyPr wrap="square">
            <a:spAutoFit/>
          </a:bodyPr>
          <a:lstStyle/>
          <a:p>
            <a:r>
              <a:rPr lang="en-GB" dirty="0"/>
              <a:t>https://www2.cs.uregina.ca/~dbd/cs831/notes/kdd/1_kdd.html</a:t>
            </a:r>
          </a:p>
        </p:txBody>
      </p:sp>
      <p:sp>
        <p:nvSpPr>
          <p:cNvPr id="9" name="TextBox 8">
            <a:extLst>
              <a:ext uri="{FF2B5EF4-FFF2-40B4-BE49-F238E27FC236}">
                <a16:creationId xmlns:a16="http://schemas.microsoft.com/office/drawing/2014/main" id="{14F44FF2-1743-4111-661A-C183F48FC0FA}"/>
              </a:ext>
            </a:extLst>
          </p:cNvPr>
          <p:cNvSpPr txBox="1"/>
          <p:nvPr/>
        </p:nvSpPr>
        <p:spPr>
          <a:xfrm>
            <a:off x="121922" y="599810"/>
            <a:ext cx="5974078" cy="4801314"/>
          </a:xfrm>
          <a:prstGeom prst="rect">
            <a:avLst/>
          </a:prstGeom>
          <a:noFill/>
        </p:spPr>
        <p:txBody>
          <a:bodyPr wrap="square">
            <a:spAutoFit/>
          </a:bodyPr>
          <a:lstStyle/>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The term </a:t>
            </a:r>
            <a:r>
              <a:rPr lang="en-GB" i="1" dirty="0">
                <a:latin typeface="Arial" panose="020B0604020202020204" pitchFamily="34" charset="0"/>
                <a:cs typeface="Arial" panose="020B0604020202020204" pitchFamily="34" charset="0"/>
              </a:rPr>
              <a:t>Knowledge Discovery in Databases</a:t>
            </a:r>
            <a:r>
              <a:rPr lang="en-GB" dirty="0">
                <a:latin typeface="Arial" panose="020B0604020202020204" pitchFamily="34" charset="0"/>
                <a:cs typeface="Arial" panose="020B0604020202020204" pitchFamily="34" charset="0"/>
              </a:rPr>
              <a:t>, or KDD for short, refers to the broad process of finding knowledge in data, and emphasizes the "high-level" application of data mining methods. </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It is of interest to researchers in </a:t>
            </a:r>
            <a:r>
              <a:rPr lang="en-GB" dirty="0">
                <a:latin typeface="Arial" panose="020B0604020202020204" pitchFamily="34" charset="0"/>
                <a:cs typeface="Arial" panose="020B0604020202020204" pitchFamily="34" charset="0"/>
                <a:hlinkClick r:id="rId3"/>
              </a:rPr>
              <a:t>machine learning</a:t>
            </a:r>
            <a:r>
              <a:rPr lang="en-GB" dirty="0">
                <a:latin typeface="Arial" panose="020B0604020202020204" pitchFamily="34" charset="0"/>
                <a:cs typeface="Arial" panose="020B0604020202020204" pitchFamily="34" charset="0"/>
              </a:rPr>
              <a:t>, pattern recognition, databases, statistics, artificial intelligence, knowledge acquisition for expert systems, and data visualization.</a:t>
            </a:r>
          </a:p>
          <a:p>
            <a:pPr marL="285750" indent="-285750">
              <a:buFont typeface="Wingdings" panose="05000000000000000000" pitchFamily="2" charset="2"/>
              <a:buChar char="§"/>
            </a:pPr>
            <a:r>
              <a:rPr lang="en-GB" dirty="0">
                <a:latin typeface="Arial" panose="020B0604020202020204" pitchFamily="34" charset="0"/>
                <a:cs typeface="Arial" panose="020B0604020202020204" pitchFamily="34" charset="0"/>
              </a:rPr>
              <a:t>The unifying goal of the KDD process is to extract knowledge from data in the context of large databases.</a:t>
            </a:r>
          </a:p>
          <a:p>
            <a:pPr marL="285750" indent="-285750">
              <a:buFont typeface="Wingdings" panose="05000000000000000000" pitchFamily="2" charset="2"/>
              <a:buChar char="§"/>
            </a:pPr>
            <a:r>
              <a:rPr lang="en-GB" b="0" i="0" dirty="0">
                <a:solidFill>
                  <a:srgbClr val="000000"/>
                </a:solidFill>
                <a:effectLst/>
                <a:latin typeface="Arial" panose="020B0604020202020204" pitchFamily="34" charset="0"/>
                <a:cs typeface="Arial" panose="020B0604020202020204" pitchFamily="34" charset="0"/>
              </a:rPr>
              <a:t>It does this by using </a:t>
            </a:r>
            <a:r>
              <a:rPr lang="en-GB" b="0" i="0" dirty="0">
                <a:solidFill>
                  <a:srgbClr val="0000FF"/>
                </a:solidFill>
                <a:effectLst/>
                <a:latin typeface="Arial" panose="020B0604020202020204" pitchFamily="34" charset="0"/>
                <a:cs typeface="Arial" panose="020B0604020202020204" pitchFamily="34" charset="0"/>
                <a:hlinkClick r:id="rId4"/>
              </a:rPr>
              <a:t>data mining methods</a:t>
            </a:r>
            <a:r>
              <a:rPr lang="en-GB" b="0" i="0" dirty="0">
                <a:solidFill>
                  <a:srgbClr val="000000"/>
                </a:solidFill>
                <a:effectLst/>
                <a:latin typeface="Arial" panose="020B0604020202020204" pitchFamily="34" charset="0"/>
                <a:cs typeface="Arial" panose="020B0604020202020204" pitchFamily="34" charset="0"/>
              </a:rPr>
              <a:t> (algorithms) to extract (identify) what is deemed knowledge, according to the specifications of measures and thresholds, using a database along with any required preprocessing, subsampling, and transformations of that database</a:t>
            </a:r>
            <a:endParaRPr lang="en-GB"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257746B6-8E14-813F-B5DD-9668028702FE}"/>
              </a:ext>
            </a:extLst>
          </p:cNvPr>
          <p:cNvSpPr txBox="1"/>
          <p:nvPr/>
        </p:nvSpPr>
        <p:spPr>
          <a:xfrm>
            <a:off x="3502152" y="89654"/>
            <a:ext cx="6095128" cy="584775"/>
          </a:xfrm>
          <a:prstGeom prst="rect">
            <a:avLst/>
          </a:prstGeom>
          <a:noFill/>
        </p:spPr>
        <p:txBody>
          <a:bodyPr wrap="square">
            <a:spAutoFit/>
          </a:bodyPr>
          <a:lstStyle/>
          <a:p>
            <a:r>
              <a:rPr lang="en-GB" sz="3200" b="1" dirty="0"/>
              <a:t>What is the KDD Process?</a:t>
            </a:r>
          </a:p>
        </p:txBody>
      </p:sp>
    </p:spTree>
    <p:extLst>
      <p:ext uri="{BB962C8B-B14F-4D97-AF65-F5344CB8AC3E}">
        <p14:creationId xmlns:p14="http://schemas.microsoft.com/office/powerpoint/2010/main" val="4782379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53CC9-FFB3-6816-9D1B-C12645C9945B}"/>
              </a:ext>
            </a:extLst>
          </p:cNvPr>
          <p:cNvSpPr>
            <a:spLocks noGrp="1"/>
          </p:cNvSpPr>
          <p:nvPr>
            <p:ph type="title"/>
          </p:nvPr>
        </p:nvSpPr>
        <p:spPr/>
        <p:txBody>
          <a:bodyPr/>
          <a:lstStyle/>
          <a:p>
            <a:r>
              <a:rPr lang="en-GB" b="1" dirty="0"/>
              <a:t>Data Mining Overview</a:t>
            </a:r>
            <a:endParaRPr lang="en-GB" dirty="0"/>
          </a:p>
        </p:txBody>
      </p:sp>
      <p:sp>
        <p:nvSpPr>
          <p:cNvPr id="3" name="Content Placeholder 2">
            <a:extLst>
              <a:ext uri="{FF2B5EF4-FFF2-40B4-BE49-F238E27FC236}">
                <a16:creationId xmlns:a16="http://schemas.microsoft.com/office/drawing/2014/main" id="{E4E4CDF6-5B24-D783-56C8-9287C1BE8EC7}"/>
              </a:ext>
            </a:extLst>
          </p:cNvPr>
          <p:cNvSpPr>
            <a:spLocks noGrp="1"/>
          </p:cNvSpPr>
          <p:nvPr>
            <p:ph idx="1"/>
          </p:nvPr>
        </p:nvSpPr>
        <p:spPr/>
        <p:txBody>
          <a:bodyPr>
            <a:normAutofit fontScale="77500" lnSpcReduction="20000"/>
          </a:bodyPr>
          <a:lstStyle/>
          <a:p>
            <a:pPr marL="0" indent="0">
              <a:buNone/>
            </a:pPr>
            <a:r>
              <a:rPr lang="en-GB" dirty="0"/>
              <a:t>Data mining = </a:t>
            </a:r>
            <a:r>
              <a:rPr lang="en-GB" b="1" dirty="0"/>
              <a:t>finding useful patterns</a:t>
            </a:r>
            <a:r>
              <a:rPr lang="en-GB" dirty="0"/>
              <a:t> in large data sets.</a:t>
            </a:r>
          </a:p>
          <a:p>
            <a:pPr marL="0" indent="0">
              <a:buNone/>
            </a:pPr>
            <a:r>
              <a:rPr lang="en-GB" dirty="0"/>
              <a:t>It involves:</a:t>
            </a:r>
          </a:p>
          <a:p>
            <a:pPr lvl="0"/>
            <a:r>
              <a:rPr lang="en-GB" dirty="0"/>
              <a:t>Discovering trends</a:t>
            </a:r>
          </a:p>
          <a:p>
            <a:pPr lvl="0"/>
            <a:r>
              <a:rPr lang="en-GB" dirty="0"/>
              <a:t>Understanding relationships</a:t>
            </a:r>
          </a:p>
          <a:p>
            <a:pPr lvl="0"/>
            <a:r>
              <a:rPr lang="en-GB" dirty="0"/>
              <a:t>Predicting behaviour</a:t>
            </a:r>
          </a:p>
          <a:p>
            <a:pPr lvl="0"/>
            <a:r>
              <a:rPr lang="en-GB" dirty="0"/>
              <a:t>Supporting decisions</a:t>
            </a:r>
          </a:p>
          <a:p>
            <a:pPr marL="0" indent="0">
              <a:buNone/>
            </a:pPr>
            <a:r>
              <a:rPr lang="en-GB" dirty="0"/>
              <a:t>Examples:</a:t>
            </a:r>
          </a:p>
          <a:p>
            <a:pPr lvl="0"/>
            <a:r>
              <a:rPr lang="en-GB" dirty="0"/>
              <a:t>Customers who buy nappies also buy baby wipes</a:t>
            </a:r>
          </a:p>
          <a:p>
            <a:pPr lvl="0"/>
            <a:r>
              <a:rPr lang="en-GB" dirty="0"/>
              <a:t>People who shop evenings tend to buy snacks</a:t>
            </a:r>
          </a:p>
          <a:p>
            <a:pPr lvl="0"/>
            <a:r>
              <a:rPr lang="en-GB" dirty="0"/>
              <a:t>A product’s sales rise when another goes on promotion</a:t>
            </a:r>
          </a:p>
          <a:p>
            <a:pPr marL="0" indent="0">
              <a:buNone/>
            </a:pPr>
            <a:endParaRPr lang="en-GB" dirty="0"/>
          </a:p>
        </p:txBody>
      </p:sp>
      <p:sp>
        <p:nvSpPr>
          <p:cNvPr id="4" name="Slide Number Placeholder 3">
            <a:extLst>
              <a:ext uri="{FF2B5EF4-FFF2-40B4-BE49-F238E27FC236}">
                <a16:creationId xmlns:a16="http://schemas.microsoft.com/office/drawing/2014/main" id="{08E48218-7247-07B7-98F0-16B166447880}"/>
              </a:ext>
            </a:extLst>
          </p:cNvPr>
          <p:cNvSpPr>
            <a:spLocks noGrp="1"/>
          </p:cNvSpPr>
          <p:nvPr>
            <p:ph type="sldNum" sz="quarter" idx="12"/>
          </p:nvPr>
        </p:nvSpPr>
        <p:spPr/>
        <p:txBody>
          <a:bodyPr/>
          <a:lstStyle/>
          <a:p>
            <a:pPr>
              <a:defRPr/>
            </a:pPr>
            <a:fld id="{8DF2D5D7-7669-4457-A70C-96FA064BB9B5}" type="slidenum">
              <a:rPr lang="en-US" altLang="en-US" smtClean="0"/>
              <a:pPr>
                <a:defRPr/>
              </a:pPr>
              <a:t>11</a:t>
            </a:fld>
            <a:endParaRPr lang="en-US" altLang="en-US"/>
          </a:p>
        </p:txBody>
      </p:sp>
    </p:spTree>
    <p:extLst>
      <p:ext uri="{BB962C8B-B14F-4D97-AF65-F5344CB8AC3E}">
        <p14:creationId xmlns:p14="http://schemas.microsoft.com/office/powerpoint/2010/main" val="38558925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CB0E58-2FB6-3513-68BB-18586CE74512}"/>
              </a:ext>
            </a:extLst>
          </p:cNvPr>
          <p:cNvSpPr>
            <a:spLocks noGrp="1"/>
          </p:cNvSpPr>
          <p:nvPr>
            <p:ph type="title"/>
          </p:nvPr>
        </p:nvSpPr>
        <p:spPr>
          <a:xfrm>
            <a:off x="609600" y="136524"/>
            <a:ext cx="10972800" cy="644987"/>
          </a:xfrm>
        </p:spPr>
        <p:txBody>
          <a:bodyPr>
            <a:normAutofit fontScale="90000"/>
          </a:bodyPr>
          <a:lstStyle/>
          <a:p>
            <a:r>
              <a:rPr lang="en-GB" dirty="0"/>
              <a:t>Data Mining Paradigms</a:t>
            </a:r>
          </a:p>
        </p:txBody>
      </p:sp>
      <p:pic>
        <p:nvPicPr>
          <p:cNvPr id="5" name="Content Placeholder 4">
            <a:extLst>
              <a:ext uri="{FF2B5EF4-FFF2-40B4-BE49-F238E27FC236}">
                <a16:creationId xmlns:a16="http://schemas.microsoft.com/office/drawing/2014/main" id="{26CDC93B-96A5-C8FB-EB55-0E9B2C2D36FD}"/>
              </a:ext>
            </a:extLst>
          </p:cNvPr>
          <p:cNvPicPr>
            <a:picLocks noGrp="1" noChangeAspect="1"/>
          </p:cNvPicPr>
          <p:nvPr>
            <p:ph idx="1"/>
          </p:nvPr>
        </p:nvPicPr>
        <p:blipFill>
          <a:blip r:embed="rId2"/>
          <a:stretch>
            <a:fillRect/>
          </a:stretch>
        </p:blipFill>
        <p:spPr>
          <a:xfrm>
            <a:off x="7169412" y="271708"/>
            <a:ext cx="6135415" cy="4274226"/>
          </a:xfrm>
          <a:prstGeom prst="rect">
            <a:avLst/>
          </a:prstGeom>
        </p:spPr>
      </p:pic>
      <p:sp>
        <p:nvSpPr>
          <p:cNvPr id="4" name="Slide Number Placeholder 3">
            <a:extLst>
              <a:ext uri="{FF2B5EF4-FFF2-40B4-BE49-F238E27FC236}">
                <a16:creationId xmlns:a16="http://schemas.microsoft.com/office/drawing/2014/main" id="{54E531C9-2028-0A13-5606-5D8BCA897085}"/>
              </a:ext>
            </a:extLst>
          </p:cNvPr>
          <p:cNvSpPr>
            <a:spLocks noGrp="1"/>
          </p:cNvSpPr>
          <p:nvPr>
            <p:ph type="sldNum" sz="quarter" idx="12"/>
          </p:nvPr>
        </p:nvSpPr>
        <p:spPr/>
        <p:txBody>
          <a:bodyPr/>
          <a:lstStyle/>
          <a:p>
            <a:pPr>
              <a:defRPr/>
            </a:pPr>
            <a:fld id="{8DF2D5D7-7669-4457-A70C-96FA064BB9B5}" type="slidenum">
              <a:rPr lang="en-US" altLang="en-US" smtClean="0"/>
              <a:pPr>
                <a:defRPr/>
              </a:pPr>
              <a:t>12</a:t>
            </a:fld>
            <a:endParaRPr lang="en-US" altLang="en-US"/>
          </a:p>
        </p:txBody>
      </p:sp>
      <p:sp>
        <p:nvSpPr>
          <p:cNvPr id="7" name="TextBox 6">
            <a:extLst>
              <a:ext uri="{FF2B5EF4-FFF2-40B4-BE49-F238E27FC236}">
                <a16:creationId xmlns:a16="http://schemas.microsoft.com/office/drawing/2014/main" id="{3C3CC11F-6DE7-F61E-905C-1753EC27C59E}"/>
              </a:ext>
            </a:extLst>
          </p:cNvPr>
          <p:cNvSpPr txBox="1"/>
          <p:nvPr/>
        </p:nvSpPr>
        <p:spPr>
          <a:xfrm>
            <a:off x="277060" y="1112956"/>
            <a:ext cx="6135416" cy="3970318"/>
          </a:xfrm>
          <a:prstGeom prst="rect">
            <a:avLst/>
          </a:prstGeom>
          <a:noFill/>
        </p:spPr>
        <p:txBody>
          <a:bodyPr wrap="square">
            <a:spAutoFit/>
          </a:bodyPr>
          <a:lstStyle/>
          <a:p>
            <a:r>
              <a:rPr lang="en-GB" dirty="0"/>
              <a:t>Both functions of data mining algorithms listed under Discovery are relevant to evaluation:</a:t>
            </a:r>
          </a:p>
          <a:p>
            <a:endParaRPr lang="en-GB" dirty="0"/>
          </a:p>
          <a:p>
            <a:pPr marL="285750" indent="-285750">
              <a:buFont typeface="Wingdings" panose="05000000000000000000" pitchFamily="2" charset="2"/>
              <a:buChar char="§"/>
            </a:pPr>
            <a:r>
              <a:rPr lang="en-GB" dirty="0">
                <a:solidFill>
                  <a:srgbClr val="FF0000"/>
                </a:solidFill>
              </a:rPr>
              <a:t>Description</a:t>
            </a:r>
            <a:r>
              <a:rPr lang="en-GB" dirty="0"/>
              <a:t>: Clustering algorithms have potential for identifying stakeholder groups in beneficiary populations that do not simply fit under ‘one’ label (e.g., older migrant men who are unemployed). They can also enable identification of groups of projects within diverse portfolios which have sufficient commonality to allow meaningful comparison of effects of interventions or causes of outcomes. </a:t>
            </a:r>
          </a:p>
          <a:p>
            <a:pPr marL="285750" indent="-285750">
              <a:buFont typeface="Wingdings" panose="05000000000000000000" pitchFamily="2" charset="2"/>
              <a:buChar char="§"/>
            </a:pPr>
            <a:r>
              <a:rPr lang="en-GB" dirty="0">
                <a:solidFill>
                  <a:srgbClr val="FF0000"/>
                </a:solidFill>
              </a:rPr>
              <a:t>Prediction</a:t>
            </a:r>
            <a:r>
              <a:rPr lang="en-GB" dirty="0"/>
              <a:t>: </a:t>
            </a:r>
            <a:r>
              <a:rPr lang="en-GB" b="1" dirty="0"/>
              <a:t>Classification</a:t>
            </a:r>
            <a:r>
              <a:rPr lang="en-GB" dirty="0"/>
              <a:t> algorithms, such as Decision Trees, can identify multiple configurations of attributes of interventions associated with particular outcomes.</a:t>
            </a:r>
          </a:p>
        </p:txBody>
      </p:sp>
      <p:sp>
        <p:nvSpPr>
          <p:cNvPr id="9" name="TextBox 8">
            <a:extLst>
              <a:ext uri="{FF2B5EF4-FFF2-40B4-BE49-F238E27FC236}">
                <a16:creationId xmlns:a16="http://schemas.microsoft.com/office/drawing/2014/main" id="{76FF7C7C-314A-BF08-0203-479AB3A6FCC9}"/>
              </a:ext>
            </a:extLst>
          </p:cNvPr>
          <p:cNvSpPr txBox="1"/>
          <p:nvPr/>
        </p:nvSpPr>
        <p:spPr>
          <a:xfrm>
            <a:off x="297204" y="5064016"/>
            <a:ext cx="12164762" cy="369332"/>
          </a:xfrm>
          <a:prstGeom prst="rect">
            <a:avLst/>
          </a:prstGeom>
          <a:noFill/>
        </p:spPr>
        <p:txBody>
          <a:bodyPr wrap="square">
            <a:spAutoFit/>
          </a:bodyPr>
          <a:lstStyle/>
          <a:p>
            <a:r>
              <a:rPr lang="en-GB" dirty="0">
                <a:hlinkClick r:id="rId3"/>
              </a:rPr>
              <a:t>https://mandenews.blogspot.com/2012/06/representing-different-combinations-of.html</a:t>
            </a:r>
            <a:r>
              <a:rPr lang="en-GB" dirty="0"/>
              <a:t> </a:t>
            </a:r>
          </a:p>
        </p:txBody>
      </p:sp>
      <p:sp>
        <p:nvSpPr>
          <p:cNvPr id="11" name="TextBox 10">
            <a:extLst>
              <a:ext uri="{FF2B5EF4-FFF2-40B4-BE49-F238E27FC236}">
                <a16:creationId xmlns:a16="http://schemas.microsoft.com/office/drawing/2014/main" id="{AF31840F-694A-ED3C-95B2-4A6CD5CEE5AE}"/>
              </a:ext>
            </a:extLst>
          </p:cNvPr>
          <p:cNvSpPr txBox="1"/>
          <p:nvPr/>
        </p:nvSpPr>
        <p:spPr>
          <a:xfrm>
            <a:off x="297204" y="5353162"/>
            <a:ext cx="9738360" cy="369332"/>
          </a:xfrm>
          <a:prstGeom prst="rect">
            <a:avLst/>
          </a:prstGeom>
          <a:noFill/>
        </p:spPr>
        <p:txBody>
          <a:bodyPr wrap="square">
            <a:spAutoFit/>
          </a:bodyPr>
          <a:lstStyle/>
          <a:p>
            <a:r>
              <a:rPr lang="en-GB" dirty="0">
                <a:hlinkClick r:id="rId4"/>
              </a:rPr>
              <a:t>https://www.betterevaluation.org/methods-approaches/methods/data-mining</a:t>
            </a:r>
            <a:r>
              <a:rPr lang="en-GB" dirty="0"/>
              <a:t> </a:t>
            </a:r>
          </a:p>
        </p:txBody>
      </p:sp>
    </p:spTree>
    <p:extLst>
      <p:ext uri="{BB962C8B-B14F-4D97-AF65-F5344CB8AC3E}">
        <p14:creationId xmlns:p14="http://schemas.microsoft.com/office/powerpoint/2010/main" val="3282508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51BF7867-6137-B3B5-82C4-C66EE1CF254A}"/>
              </a:ext>
            </a:extLst>
          </p:cNvPr>
          <p:cNvSpPr>
            <a:spLocks noGrp="1"/>
          </p:cNvSpPr>
          <p:nvPr>
            <p:ph type="title"/>
          </p:nvPr>
        </p:nvSpPr>
        <p:spPr>
          <a:xfrm>
            <a:off x="609601" y="273050"/>
            <a:ext cx="4011084" cy="657582"/>
          </a:xfrm>
        </p:spPr>
        <p:txBody>
          <a:bodyPr>
            <a:normAutofit fontScale="90000"/>
          </a:bodyPr>
          <a:lstStyle/>
          <a:p>
            <a:r>
              <a:rPr lang="en-US" dirty="0"/>
              <a:t>Example: Women’s Representation in Parliament</a:t>
            </a:r>
          </a:p>
        </p:txBody>
      </p:sp>
      <p:sp>
        <p:nvSpPr>
          <p:cNvPr id="12" name="Text Placeholder 3">
            <a:extLst>
              <a:ext uri="{FF2B5EF4-FFF2-40B4-BE49-F238E27FC236}">
                <a16:creationId xmlns:a16="http://schemas.microsoft.com/office/drawing/2014/main" id="{35ECFF12-CF2E-66D2-6DCD-609FFEE2BDDD}"/>
              </a:ext>
            </a:extLst>
          </p:cNvPr>
          <p:cNvSpPr>
            <a:spLocks noGrp="1"/>
          </p:cNvSpPr>
          <p:nvPr>
            <p:ph type="body" sz="half" idx="2"/>
          </p:nvPr>
        </p:nvSpPr>
        <p:spPr>
          <a:xfrm>
            <a:off x="277746" y="984738"/>
            <a:ext cx="4342939" cy="4250855"/>
          </a:xfrm>
        </p:spPr>
        <p:txBody>
          <a:bodyPr>
            <a:normAutofit/>
          </a:bodyPr>
          <a:lstStyle/>
          <a:p>
            <a:pPr marL="285750" indent="-285750">
              <a:buFont typeface="Wingdings" panose="05000000000000000000" pitchFamily="2" charset="2"/>
              <a:buChar char="§"/>
            </a:pPr>
            <a:r>
              <a:rPr lang="en-GB" dirty="0"/>
              <a:t>Data mining methods can also be used to triangulate results of analyses using other methods. </a:t>
            </a:r>
          </a:p>
          <a:p>
            <a:pPr marL="285750" indent="-285750">
              <a:buFont typeface="Wingdings" panose="05000000000000000000" pitchFamily="2" charset="2"/>
              <a:buChar char="§"/>
            </a:pPr>
            <a:r>
              <a:rPr lang="en-GB" dirty="0"/>
              <a:t>Krook (2010) analysed the factors associated with high and low levels of women’s participation in parliament in 26 African countries, using Qualitative Comparative Analysis (QCA).</a:t>
            </a:r>
          </a:p>
          <a:p>
            <a:pPr marL="285750" indent="-285750">
              <a:buFont typeface="Wingdings" panose="05000000000000000000" pitchFamily="2" charset="2"/>
              <a:buChar char="§"/>
            </a:pPr>
            <a:r>
              <a:rPr lang="en-GB" dirty="0"/>
              <a:t>The two sets of findings, generated by using quite different methods, were in substantial agreement: six of the seven configurations associated with “high levels of participation” or “low levels of participation” were the same. </a:t>
            </a:r>
          </a:p>
          <a:p>
            <a:pPr marL="285750" indent="-285750">
              <a:buFont typeface="Wingdings" panose="05000000000000000000" pitchFamily="2" charset="2"/>
              <a:buChar char="§"/>
            </a:pPr>
            <a:r>
              <a:rPr lang="en-GB" dirty="0"/>
              <a:t>The Decision Tree model is shown below. It could be tested further by seeing how well it is able to predict the known outcomes in other African countries outside the original set of 26 used by Krook.</a:t>
            </a:r>
            <a:endParaRPr lang="en-US" dirty="0"/>
          </a:p>
        </p:txBody>
      </p:sp>
      <p:sp>
        <p:nvSpPr>
          <p:cNvPr id="14" name="Slide Number Placeholder 4">
            <a:extLst>
              <a:ext uri="{FF2B5EF4-FFF2-40B4-BE49-F238E27FC236}">
                <a16:creationId xmlns:a16="http://schemas.microsoft.com/office/drawing/2014/main" id="{13D352FA-F0A0-7655-2EC5-CDCF91CF0A42}"/>
              </a:ext>
            </a:extLst>
          </p:cNvPr>
          <p:cNvSpPr>
            <a:spLocks noGrp="1"/>
          </p:cNvSpPr>
          <p:nvPr>
            <p:ph type="sldNum" sz="quarter" idx="12"/>
          </p:nvPr>
        </p:nvSpPr>
        <p:spPr>
          <a:xfrm>
            <a:off x="10608501" y="6380973"/>
            <a:ext cx="973899" cy="340503"/>
          </a:xfrm>
        </p:spPr>
        <p:txBody>
          <a:bodyPr/>
          <a:lstStyle/>
          <a:p>
            <a:pPr>
              <a:spcAft>
                <a:spcPts val="600"/>
              </a:spcAft>
              <a:defRPr/>
            </a:pPr>
            <a:fld id="{49AA73DE-38AE-46ED-8F5A-A2C2D1E88961}" type="slidenum">
              <a:rPr lang="en-US" altLang="en-US" smtClean="0"/>
              <a:pPr>
                <a:spcAft>
                  <a:spcPts val="600"/>
                </a:spcAft>
                <a:defRPr/>
              </a:pPr>
              <a:t>13</a:t>
            </a:fld>
            <a:endParaRPr lang="en-US" altLang="en-US"/>
          </a:p>
        </p:txBody>
      </p:sp>
      <p:sp>
        <p:nvSpPr>
          <p:cNvPr id="4" name="Slide Number Placeholder 3" hidden="1">
            <a:extLst>
              <a:ext uri="{FF2B5EF4-FFF2-40B4-BE49-F238E27FC236}">
                <a16:creationId xmlns:a16="http://schemas.microsoft.com/office/drawing/2014/main" id="{67901D95-CD95-DD64-5EE6-6FAF7340B0BD}"/>
              </a:ext>
            </a:extLst>
          </p:cNvPr>
          <p:cNvSpPr>
            <a:spLocks noGrp="1"/>
          </p:cNvSpPr>
          <p:nvPr>
            <p:ph type="sldNum" sz="quarter" idx="12"/>
          </p:nvPr>
        </p:nvSpPr>
        <p:spPr/>
        <p:txBody>
          <a:bodyPr/>
          <a:lstStyle/>
          <a:p>
            <a:pPr>
              <a:spcAft>
                <a:spcPts val="600"/>
              </a:spcAft>
              <a:defRPr/>
            </a:pPr>
            <a:fld id="{8DF2D5D7-7669-4457-A70C-96FA064BB9B5}" type="slidenum">
              <a:rPr lang="en-US" altLang="en-US" smtClean="0"/>
              <a:pPr>
                <a:spcAft>
                  <a:spcPts val="600"/>
                </a:spcAft>
                <a:defRPr/>
              </a:pPr>
              <a:t>13</a:t>
            </a:fld>
            <a:endParaRPr lang="en-US" altLang="en-US"/>
          </a:p>
        </p:txBody>
      </p:sp>
      <p:pic>
        <p:nvPicPr>
          <p:cNvPr id="2050" name="Picture 2" descr="Example Decision tree model">
            <a:extLst>
              <a:ext uri="{FF2B5EF4-FFF2-40B4-BE49-F238E27FC236}">
                <a16:creationId xmlns:a16="http://schemas.microsoft.com/office/drawing/2014/main" id="{DC9777BC-BCA5-0EA7-4E37-00A747A1232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99441" y="226337"/>
            <a:ext cx="6914813" cy="49570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210079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9404BC-C9D0-98FE-0E7A-A75DB10D32D3}"/>
              </a:ext>
            </a:extLst>
          </p:cNvPr>
          <p:cNvSpPr>
            <a:spLocks noGrp="1"/>
          </p:cNvSpPr>
          <p:nvPr>
            <p:ph type="title"/>
          </p:nvPr>
        </p:nvSpPr>
        <p:spPr/>
        <p:txBody>
          <a:bodyPr>
            <a:normAutofit fontScale="90000"/>
          </a:bodyPr>
          <a:lstStyle/>
          <a:p>
            <a:r>
              <a:rPr lang="en-GB" b="1" dirty="0"/>
              <a:t>Key Data Mining Techniques </a:t>
            </a:r>
            <a:br>
              <a:rPr lang="en-GB" dirty="0"/>
            </a:br>
            <a:endParaRPr lang="en-GB" dirty="0"/>
          </a:p>
        </p:txBody>
      </p:sp>
      <p:sp>
        <p:nvSpPr>
          <p:cNvPr id="3" name="Content Placeholder 2">
            <a:extLst>
              <a:ext uri="{FF2B5EF4-FFF2-40B4-BE49-F238E27FC236}">
                <a16:creationId xmlns:a16="http://schemas.microsoft.com/office/drawing/2014/main" id="{FD2C4060-2034-1483-E5C4-5A823651295D}"/>
              </a:ext>
            </a:extLst>
          </p:cNvPr>
          <p:cNvSpPr>
            <a:spLocks noGrp="1"/>
          </p:cNvSpPr>
          <p:nvPr>
            <p:ph idx="1"/>
          </p:nvPr>
        </p:nvSpPr>
        <p:spPr/>
        <p:txBody>
          <a:bodyPr/>
          <a:lstStyle/>
          <a:p>
            <a:pPr lvl="0"/>
            <a:r>
              <a:rPr lang="en-GB" b="1" dirty="0"/>
              <a:t>Clustering</a:t>
            </a:r>
            <a:r>
              <a:rPr lang="en-GB" dirty="0"/>
              <a:t> – grouping similar items</a:t>
            </a:r>
          </a:p>
          <a:p>
            <a:pPr lvl="0"/>
            <a:r>
              <a:rPr lang="en-GB" b="1" dirty="0"/>
              <a:t>Classification</a:t>
            </a:r>
            <a:r>
              <a:rPr lang="en-GB" dirty="0"/>
              <a:t> – predicting categories (e.g., “Will this customer churn?”)</a:t>
            </a:r>
          </a:p>
          <a:p>
            <a:pPr lvl="0"/>
            <a:r>
              <a:rPr lang="en-GB" b="1" dirty="0"/>
              <a:t>Association Rules</a:t>
            </a:r>
            <a:r>
              <a:rPr lang="en-GB" dirty="0"/>
              <a:t> – “Customers who buy X also buy Y”</a:t>
            </a:r>
          </a:p>
          <a:p>
            <a:pPr lvl="0"/>
            <a:r>
              <a:rPr lang="en-GB" b="1" dirty="0"/>
              <a:t>Anomaly Detection</a:t>
            </a:r>
            <a:r>
              <a:rPr lang="en-GB" dirty="0"/>
              <a:t> – spotting unusual behaviour</a:t>
            </a:r>
          </a:p>
          <a:p>
            <a:pPr marL="0" indent="0">
              <a:buNone/>
            </a:pPr>
            <a:endParaRPr lang="en-GB" dirty="0"/>
          </a:p>
        </p:txBody>
      </p:sp>
      <p:sp>
        <p:nvSpPr>
          <p:cNvPr id="4" name="Slide Number Placeholder 3">
            <a:extLst>
              <a:ext uri="{FF2B5EF4-FFF2-40B4-BE49-F238E27FC236}">
                <a16:creationId xmlns:a16="http://schemas.microsoft.com/office/drawing/2014/main" id="{94B02C87-1133-151F-F046-636A0ED55CD1}"/>
              </a:ext>
            </a:extLst>
          </p:cNvPr>
          <p:cNvSpPr>
            <a:spLocks noGrp="1"/>
          </p:cNvSpPr>
          <p:nvPr>
            <p:ph type="sldNum" sz="quarter" idx="12"/>
          </p:nvPr>
        </p:nvSpPr>
        <p:spPr/>
        <p:txBody>
          <a:bodyPr/>
          <a:lstStyle/>
          <a:p>
            <a:pPr>
              <a:defRPr/>
            </a:pPr>
            <a:fld id="{8DF2D5D7-7669-4457-A70C-96FA064BB9B5}" type="slidenum">
              <a:rPr lang="en-US" altLang="en-US" smtClean="0"/>
              <a:pPr>
                <a:defRPr/>
              </a:pPr>
              <a:t>14</a:t>
            </a:fld>
            <a:endParaRPr lang="en-US" altLang="en-US"/>
          </a:p>
        </p:txBody>
      </p:sp>
    </p:spTree>
    <p:extLst>
      <p:ext uri="{BB962C8B-B14F-4D97-AF65-F5344CB8AC3E}">
        <p14:creationId xmlns:p14="http://schemas.microsoft.com/office/powerpoint/2010/main" val="27669261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A7DCC-46FF-B8BA-7886-6BD63CCFA8B7}"/>
              </a:ext>
            </a:extLst>
          </p:cNvPr>
          <p:cNvSpPr>
            <a:spLocks noGrp="1"/>
          </p:cNvSpPr>
          <p:nvPr>
            <p:ph type="title"/>
          </p:nvPr>
        </p:nvSpPr>
        <p:spPr/>
        <p:txBody>
          <a:bodyPr>
            <a:normAutofit fontScale="90000"/>
          </a:bodyPr>
          <a:lstStyle/>
          <a:p>
            <a:r>
              <a:rPr lang="en-GB" b="1" dirty="0"/>
              <a:t>Association Rules (Simple Retail Example)</a:t>
            </a:r>
            <a:br>
              <a:rPr lang="en-GB" dirty="0"/>
            </a:br>
            <a:endParaRPr lang="en-GB" dirty="0"/>
          </a:p>
        </p:txBody>
      </p:sp>
      <p:sp>
        <p:nvSpPr>
          <p:cNvPr id="3" name="Content Placeholder 2">
            <a:extLst>
              <a:ext uri="{FF2B5EF4-FFF2-40B4-BE49-F238E27FC236}">
                <a16:creationId xmlns:a16="http://schemas.microsoft.com/office/drawing/2014/main" id="{AEED4F65-58D3-00F3-1611-A7349C7A0BE5}"/>
              </a:ext>
            </a:extLst>
          </p:cNvPr>
          <p:cNvSpPr>
            <a:spLocks noGrp="1"/>
          </p:cNvSpPr>
          <p:nvPr>
            <p:ph idx="1"/>
          </p:nvPr>
        </p:nvSpPr>
        <p:spPr/>
        <p:txBody>
          <a:bodyPr>
            <a:normAutofit lnSpcReduction="10000"/>
          </a:bodyPr>
          <a:lstStyle/>
          <a:p>
            <a:pPr marL="0" indent="0">
              <a:buNone/>
            </a:pPr>
            <a:r>
              <a:rPr lang="en-GB" dirty="0"/>
              <a:t>Rules of the form:</a:t>
            </a:r>
          </a:p>
          <a:p>
            <a:pPr marL="0" indent="0">
              <a:buNone/>
            </a:pPr>
            <a:r>
              <a:rPr lang="en-GB" b="1" dirty="0">
                <a:solidFill>
                  <a:srgbClr val="FF0000"/>
                </a:solidFill>
              </a:rPr>
              <a:t>IF</a:t>
            </a:r>
            <a:r>
              <a:rPr lang="en-GB" dirty="0">
                <a:solidFill>
                  <a:srgbClr val="FF0000"/>
                </a:solidFill>
              </a:rPr>
              <a:t> a customer buys “Laptop”</a:t>
            </a:r>
            <a:br>
              <a:rPr lang="en-GB" dirty="0">
                <a:solidFill>
                  <a:srgbClr val="FF0000"/>
                </a:solidFill>
              </a:rPr>
            </a:br>
            <a:r>
              <a:rPr lang="en-GB" b="1" dirty="0">
                <a:solidFill>
                  <a:srgbClr val="FF0000"/>
                </a:solidFill>
              </a:rPr>
              <a:t>THEN</a:t>
            </a:r>
            <a:r>
              <a:rPr lang="en-GB" dirty="0">
                <a:solidFill>
                  <a:srgbClr val="FF0000"/>
                </a:solidFill>
              </a:rPr>
              <a:t> they may also buy “Mouse”</a:t>
            </a:r>
          </a:p>
          <a:p>
            <a:pPr marL="0" indent="0">
              <a:buNone/>
            </a:pPr>
            <a:r>
              <a:rPr lang="en-GB" dirty="0"/>
              <a:t>Used for:</a:t>
            </a:r>
          </a:p>
          <a:p>
            <a:pPr lvl="0"/>
            <a:r>
              <a:rPr lang="en-GB" dirty="0"/>
              <a:t>Product recommendations</a:t>
            </a:r>
          </a:p>
          <a:p>
            <a:pPr lvl="0"/>
            <a:r>
              <a:rPr lang="en-GB" dirty="0"/>
              <a:t>Bundle offers</a:t>
            </a:r>
          </a:p>
          <a:p>
            <a:pPr lvl="0"/>
            <a:r>
              <a:rPr lang="en-GB" dirty="0"/>
              <a:t>Store layout planning</a:t>
            </a:r>
          </a:p>
          <a:p>
            <a:endParaRPr lang="en-GB" dirty="0"/>
          </a:p>
        </p:txBody>
      </p:sp>
      <p:sp>
        <p:nvSpPr>
          <p:cNvPr id="4" name="Slide Number Placeholder 3">
            <a:extLst>
              <a:ext uri="{FF2B5EF4-FFF2-40B4-BE49-F238E27FC236}">
                <a16:creationId xmlns:a16="http://schemas.microsoft.com/office/drawing/2014/main" id="{CDFF2FA9-0E1A-3764-4D38-E6AA71E30C8E}"/>
              </a:ext>
            </a:extLst>
          </p:cNvPr>
          <p:cNvSpPr>
            <a:spLocks noGrp="1"/>
          </p:cNvSpPr>
          <p:nvPr>
            <p:ph type="sldNum" sz="quarter" idx="12"/>
          </p:nvPr>
        </p:nvSpPr>
        <p:spPr/>
        <p:txBody>
          <a:bodyPr/>
          <a:lstStyle/>
          <a:p>
            <a:pPr>
              <a:defRPr/>
            </a:pPr>
            <a:fld id="{8DF2D5D7-7669-4457-A70C-96FA064BB9B5}" type="slidenum">
              <a:rPr lang="en-US" altLang="en-US" smtClean="0"/>
              <a:pPr>
                <a:defRPr/>
              </a:pPr>
              <a:t>15</a:t>
            </a:fld>
            <a:endParaRPr lang="en-US" altLang="en-US"/>
          </a:p>
        </p:txBody>
      </p:sp>
    </p:spTree>
    <p:extLst>
      <p:ext uri="{BB962C8B-B14F-4D97-AF65-F5344CB8AC3E}">
        <p14:creationId xmlns:p14="http://schemas.microsoft.com/office/powerpoint/2010/main" val="5069710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DFA99-E60C-4D28-2D86-3EE5F44116EA}"/>
              </a:ext>
            </a:extLst>
          </p:cNvPr>
          <p:cNvSpPr>
            <a:spLocks noGrp="1"/>
          </p:cNvSpPr>
          <p:nvPr>
            <p:ph type="title"/>
          </p:nvPr>
        </p:nvSpPr>
        <p:spPr/>
        <p:txBody>
          <a:bodyPr>
            <a:normAutofit fontScale="90000"/>
          </a:bodyPr>
          <a:lstStyle/>
          <a:p>
            <a:r>
              <a:rPr lang="en-GB" b="1" dirty="0"/>
              <a:t>Why Businesses Use Clustering</a:t>
            </a:r>
            <a:br>
              <a:rPr lang="en-GB" dirty="0"/>
            </a:br>
            <a:endParaRPr lang="en-GB" dirty="0"/>
          </a:p>
        </p:txBody>
      </p:sp>
      <p:sp>
        <p:nvSpPr>
          <p:cNvPr id="3" name="Content Placeholder 2">
            <a:extLst>
              <a:ext uri="{FF2B5EF4-FFF2-40B4-BE49-F238E27FC236}">
                <a16:creationId xmlns:a16="http://schemas.microsoft.com/office/drawing/2014/main" id="{227A9A6C-8E85-95A7-6816-ACECE452934D}"/>
              </a:ext>
            </a:extLst>
          </p:cNvPr>
          <p:cNvSpPr>
            <a:spLocks noGrp="1"/>
          </p:cNvSpPr>
          <p:nvPr>
            <p:ph idx="1"/>
          </p:nvPr>
        </p:nvSpPr>
        <p:spPr/>
        <p:txBody>
          <a:bodyPr>
            <a:normAutofit lnSpcReduction="10000"/>
          </a:bodyPr>
          <a:lstStyle/>
          <a:p>
            <a:pPr marL="0" indent="0">
              <a:buNone/>
            </a:pPr>
            <a:r>
              <a:rPr lang="en-GB" dirty="0"/>
              <a:t>✔ Understand customers better</a:t>
            </a:r>
            <a:br>
              <a:rPr lang="en-GB" dirty="0"/>
            </a:br>
            <a:r>
              <a:rPr lang="en-GB" dirty="0"/>
              <a:t>✔ Launch targeted marketing</a:t>
            </a:r>
            <a:br>
              <a:rPr lang="en-GB" dirty="0"/>
            </a:br>
            <a:r>
              <a:rPr lang="en-GB" dirty="0"/>
              <a:t>✔ Improve customer experience</a:t>
            </a:r>
            <a:br>
              <a:rPr lang="en-GB" dirty="0"/>
            </a:br>
            <a:r>
              <a:rPr lang="en-GB" dirty="0"/>
              <a:t>✔ Cut costs through efficient stock management</a:t>
            </a:r>
            <a:br>
              <a:rPr lang="en-GB" dirty="0"/>
            </a:br>
            <a:r>
              <a:rPr lang="en-GB" dirty="0"/>
              <a:t>✔ Detect hidden patterns competitors miss</a:t>
            </a:r>
          </a:p>
          <a:p>
            <a:r>
              <a:rPr lang="en-GB" b="1" dirty="0"/>
              <a:t>Question:</a:t>
            </a:r>
            <a:br>
              <a:rPr lang="en-GB" dirty="0"/>
            </a:br>
            <a:r>
              <a:rPr lang="en-GB" dirty="0">
                <a:solidFill>
                  <a:srgbClr val="FF0000"/>
                </a:solidFill>
              </a:rPr>
              <a:t>Which departments in a retail company would benefit most from clustering?</a:t>
            </a:r>
          </a:p>
          <a:p>
            <a:pPr marL="0" indent="0">
              <a:buNone/>
            </a:pPr>
            <a:endParaRPr lang="en-GB" dirty="0"/>
          </a:p>
        </p:txBody>
      </p:sp>
      <p:sp>
        <p:nvSpPr>
          <p:cNvPr id="4" name="Slide Number Placeholder 3">
            <a:extLst>
              <a:ext uri="{FF2B5EF4-FFF2-40B4-BE49-F238E27FC236}">
                <a16:creationId xmlns:a16="http://schemas.microsoft.com/office/drawing/2014/main" id="{FF84BAF9-8D06-3910-FF46-FC11BF5923E6}"/>
              </a:ext>
            </a:extLst>
          </p:cNvPr>
          <p:cNvSpPr>
            <a:spLocks noGrp="1"/>
          </p:cNvSpPr>
          <p:nvPr>
            <p:ph type="sldNum" sz="quarter" idx="12"/>
          </p:nvPr>
        </p:nvSpPr>
        <p:spPr/>
        <p:txBody>
          <a:bodyPr/>
          <a:lstStyle/>
          <a:p>
            <a:pPr>
              <a:defRPr/>
            </a:pPr>
            <a:fld id="{8DF2D5D7-7669-4457-A70C-96FA064BB9B5}" type="slidenum">
              <a:rPr lang="en-US" altLang="en-US" smtClean="0"/>
              <a:pPr>
                <a:defRPr/>
              </a:pPr>
              <a:t>16</a:t>
            </a:fld>
            <a:endParaRPr lang="en-US" altLang="en-US"/>
          </a:p>
        </p:txBody>
      </p:sp>
    </p:spTree>
    <p:extLst>
      <p:ext uri="{BB962C8B-B14F-4D97-AF65-F5344CB8AC3E}">
        <p14:creationId xmlns:p14="http://schemas.microsoft.com/office/powerpoint/2010/main" val="19642261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B0B65-3A0D-A4BA-B302-03C73B88D67F}"/>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a:t>Cluster Visualisation (Concept Only)</a:t>
            </a:r>
            <a:br>
              <a:rPr lang="en-GB" sz="3700"/>
            </a:br>
            <a:endParaRPr lang="en-GB" sz="3700"/>
          </a:p>
        </p:txBody>
      </p:sp>
      <p:sp>
        <p:nvSpPr>
          <p:cNvPr id="3" name="Content Placeholder 2">
            <a:extLst>
              <a:ext uri="{FF2B5EF4-FFF2-40B4-BE49-F238E27FC236}">
                <a16:creationId xmlns:a16="http://schemas.microsoft.com/office/drawing/2014/main" id="{4523C785-F50D-51DC-9EA2-921E3C4A432B}"/>
              </a:ext>
            </a:extLst>
          </p:cNvPr>
          <p:cNvSpPr>
            <a:spLocks noGrp="1"/>
          </p:cNvSpPr>
          <p:nvPr>
            <p:ph sz="half" idx="1"/>
          </p:nvPr>
        </p:nvSpPr>
        <p:spPr>
          <a:xfrm>
            <a:off x="609600" y="1600201"/>
            <a:ext cx="5384800" cy="3989040"/>
          </a:xfrm>
        </p:spPr>
        <p:txBody>
          <a:bodyPr>
            <a:normAutofit/>
          </a:bodyPr>
          <a:lstStyle/>
          <a:p>
            <a:pPr marL="0" indent="0">
              <a:lnSpc>
                <a:spcPct val="90000"/>
              </a:lnSpc>
              <a:buNone/>
            </a:pPr>
            <a:r>
              <a:rPr lang="en-GB" dirty="0"/>
              <a:t>A scatterplot with:</a:t>
            </a:r>
            <a:endParaRPr lang="en-GB"/>
          </a:p>
          <a:p>
            <a:pPr lvl="0">
              <a:lnSpc>
                <a:spcPct val="90000"/>
              </a:lnSpc>
            </a:pPr>
            <a:r>
              <a:rPr lang="en-GB" dirty="0"/>
              <a:t>X-axis: Income</a:t>
            </a:r>
            <a:endParaRPr lang="en-GB"/>
          </a:p>
          <a:p>
            <a:pPr lvl="0">
              <a:lnSpc>
                <a:spcPct val="90000"/>
              </a:lnSpc>
            </a:pPr>
            <a:r>
              <a:rPr lang="en-GB" dirty="0"/>
              <a:t>Y-axis: Annual Spend</a:t>
            </a:r>
            <a:endParaRPr lang="en-GB"/>
          </a:p>
          <a:p>
            <a:pPr lvl="0">
              <a:lnSpc>
                <a:spcPct val="90000"/>
              </a:lnSpc>
            </a:pPr>
            <a:r>
              <a:rPr lang="en-GB" dirty="0"/>
              <a:t>Colour-coded dots = clusters</a:t>
            </a:r>
            <a:endParaRPr lang="en-GB"/>
          </a:p>
          <a:p>
            <a:pPr marL="0" indent="0">
              <a:lnSpc>
                <a:spcPct val="90000"/>
              </a:lnSpc>
              <a:buNone/>
            </a:pPr>
            <a:r>
              <a:rPr lang="en-GB" dirty="0"/>
              <a:t>Students can interpret visually:</a:t>
            </a:r>
            <a:endParaRPr lang="en-GB"/>
          </a:p>
          <a:p>
            <a:pPr lvl="0">
              <a:lnSpc>
                <a:spcPct val="90000"/>
              </a:lnSpc>
            </a:pPr>
            <a:r>
              <a:rPr lang="en-GB" dirty="0"/>
              <a:t>Which group spends most?</a:t>
            </a:r>
            <a:endParaRPr lang="en-GB"/>
          </a:p>
          <a:p>
            <a:pPr lvl="0">
              <a:lnSpc>
                <a:spcPct val="90000"/>
              </a:lnSpc>
            </a:pPr>
            <a:r>
              <a:rPr lang="en-GB" dirty="0"/>
              <a:t>Which group is largest?</a:t>
            </a:r>
            <a:endParaRPr lang="en-GB"/>
          </a:p>
          <a:p>
            <a:pPr lvl="0">
              <a:lnSpc>
                <a:spcPct val="90000"/>
              </a:lnSpc>
            </a:pPr>
            <a:r>
              <a:rPr lang="en-GB" dirty="0"/>
              <a:t>Which group visits most often?</a:t>
            </a:r>
            <a:endParaRPr lang="en-GB"/>
          </a:p>
          <a:p>
            <a:pPr marL="0" indent="0">
              <a:lnSpc>
                <a:spcPct val="90000"/>
              </a:lnSpc>
              <a:buNone/>
            </a:pPr>
            <a:endParaRPr lang="en-GB"/>
          </a:p>
        </p:txBody>
      </p:sp>
      <p:pic>
        <p:nvPicPr>
          <p:cNvPr id="1026" name="Picture 2" descr="A scatter-plot of household income and expenditure in Indonesia and the...  | Download Scientific Diagram">
            <a:extLst>
              <a:ext uri="{FF2B5EF4-FFF2-40B4-BE49-F238E27FC236}">
                <a16:creationId xmlns:a16="http://schemas.microsoft.com/office/drawing/2014/main" id="{B2839970-EAE1-6CCA-2A09-EBCFA582D2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9774" r="11947" b="-2"/>
          <a:stretch>
            <a:fillRect/>
          </a:stretch>
        </p:blipFill>
        <p:spPr bwMode="auto">
          <a:xfrm>
            <a:off x="6197600" y="1600201"/>
            <a:ext cx="5384800" cy="3989040"/>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4FDCA25A-6384-C16D-AE77-787C6E5FB562}"/>
              </a:ext>
            </a:extLst>
          </p:cNvPr>
          <p:cNvSpPr>
            <a:spLocks noGrp="1"/>
          </p:cNvSpPr>
          <p:nvPr>
            <p:ph type="sldNum" sz="quarter" idx="12"/>
          </p:nvPr>
        </p:nvSpPr>
        <p:spPr>
          <a:xfrm>
            <a:off x="10608501" y="6380973"/>
            <a:ext cx="973899" cy="340503"/>
          </a:xfrm>
        </p:spPr>
        <p:txBody>
          <a:bodyPr anchor="ctr">
            <a:normAutofit/>
          </a:bodyPr>
          <a:lstStyle/>
          <a:p>
            <a:pPr>
              <a:spcAft>
                <a:spcPts val="600"/>
              </a:spcAft>
              <a:defRPr/>
            </a:pPr>
            <a:fld id="{8DF2D5D7-7669-4457-A70C-96FA064BB9B5}" type="slidenum">
              <a:rPr lang="en-US" altLang="en-US" smtClean="0"/>
              <a:pPr>
                <a:spcAft>
                  <a:spcPts val="600"/>
                </a:spcAft>
                <a:defRPr/>
              </a:pPr>
              <a:t>17</a:t>
            </a:fld>
            <a:endParaRPr lang="en-US" altLang="en-US"/>
          </a:p>
        </p:txBody>
      </p:sp>
    </p:spTree>
    <p:extLst>
      <p:ext uri="{BB962C8B-B14F-4D97-AF65-F5344CB8AC3E}">
        <p14:creationId xmlns:p14="http://schemas.microsoft.com/office/powerpoint/2010/main" val="13942129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86318-0E1F-E87D-B9B0-0F32EE00557B}"/>
              </a:ext>
            </a:extLst>
          </p:cNvPr>
          <p:cNvSpPr>
            <a:spLocks noGrp="1"/>
          </p:cNvSpPr>
          <p:nvPr>
            <p:ph type="title"/>
          </p:nvPr>
        </p:nvSpPr>
        <p:spPr>
          <a:xfrm>
            <a:off x="609600" y="274638"/>
            <a:ext cx="10972800" cy="1143000"/>
          </a:xfrm>
        </p:spPr>
        <p:txBody>
          <a:bodyPr anchor="ctr">
            <a:normAutofit/>
          </a:bodyPr>
          <a:lstStyle/>
          <a:p>
            <a:pPr>
              <a:lnSpc>
                <a:spcPct val="90000"/>
              </a:lnSpc>
            </a:pPr>
            <a:r>
              <a:rPr lang="en-GB" sz="3700" b="1"/>
              <a:t>Tutorial Activity (Part 1)</a:t>
            </a:r>
            <a:br>
              <a:rPr lang="en-GB" sz="3700"/>
            </a:br>
            <a:endParaRPr lang="en-GB" sz="3700"/>
          </a:p>
        </p:txBody>
      </p:sp>
      <p:sp>
        <p:nvSpPr>
          <p:cNvPr id="3" name="Content Placeholder 2">
            <a:extLst>
              <a:ext uri="{FF2B5EF4-FFF2-40B4-BE49-F238E27FC236}">
                <a16:creationId xmlns:a16="http://schemas.microsoft.com/office/drawing/2014/main" id="{DFD51C61-9CFB-7CC5-F2C2-94CA3D145EDA}"/>
              </a:ext>
            </a:extLst>
          </p:cNvPr>
          <p:cNvSpPr>
            <a:spLocks noGrp="1"/>
          </p:cNvSpPr>
          <p:nvPr>
            <p:ph sz="half" idx="1"/>
          </p:nvPr>
        </p:nvSpPr>
        <p:spPr>
          <a:xfrm>
            <a:off x="609600" y="1600201"/>
            <a:ext cx="5384800" cy="3989040"/>
          </a:xfrm>
        </p:spPr>
        <p:txBody>
          <a:bodyPr>
            <a:normAutofit/>
          </a:bodyPr>
          <a:lstStyle/>
          <a:p>
            <a:pPr>
              <a:lnSpc>
                <a:spcPct val="90000"/>
              </a:lnSpc>
            </a:pPr>
            <a:r>
              <a:rPr lang="en-GB" sz="2200" b="1"/>
              <a:t>Look at a scatterplot with three coloured clusters.</a:t>
            </a:r>
            <a:br>
              <a:rPr lang="en-GB" sz="2200"/>
            </a:br>
            <a:r>
              <a:rPr lang="en-GB" sz="2200"/>
              <a:t>Answer:</a:t>
            </a:r>
          </a:p>
          <a:p>
            <a:pPr lvl="0">
              <a:lnSpc>
                <a:spcPct val="90000"/>
              </a:lnSpc>
            </a:pPr>
            <a:r>
              <a:rPr lang="en-GB" sz="2200"/>
              <a:t>Which cluster looks highest spending?</a:t>
            </a:r>
          </a:p>
          <a:p>
            <a:pPr lvl="0">
              <a:lnSpc>
                <a:spcPct val="90000"/>
              </a:lnSpc>
            </a:pPr>
            <a:r>
              <a:rPr lang="en-GB" sz="2200"/>
              <a:t>Which cluster is closest together (tight)?</a:t>
            </a:r>
          </a:p>
          <a:p>
            <a:pPr lvl="0">
              <a:lnSpc>
                <a:spcPct val="90000"/>
              </a:lnSpc>
            </a:pPr>
            <a:r>
              <a:rPr lang="en-GB" sz="2200"/>
              <a:t>What might each cluster represent in retail terms?</a:t>
            </a:r>
          </a:p>
          <a:p>
            <a:pPr lvl="0">
              <a:lnSpc>
                <a:spcPct val="90000"/>
              </a:lnSpc>
            </a:pPr>
            <a:r>
              <a:rPr lang="en-GB" sz="2200"/>
              <a:t>Why might a business want to target the high-spending cluster differently?</a:t>
            </a:r>
          </a:p>
          <a:p>
            <a:pPr marL="0" indent="0">
              <a:lnSpc>
                <a:spcPct val="90000"/>
              </a:lnSpc>
              <a:buNone/>
            </a:pPr>
            <a:endParaRPr lang="en-GB" sz="2200"/>
          </a:p>
        </p:txBody>
      </p:sp>
      <p:pic>
        <p:nvPicPr>
          <p:cNvPr id="5" name="Content Placeholder 4">
            <a:extLst>
              <a:ext uri="{FF2B5EF4-FFF2-40B4-BE49-F238E27FC236}">
                <a16:creationId xmlns:a16="http://schemas.microsoft.com/office/drawing/2014/main" id="{7D2318AD-2413-BD6B-2B60-CE68589BC1EA}"/>
              </a:ext>
            </a:extLst>
          </p:cNvPr>
          <p:cNvPicPr>
            <a:picLocks noChangeAspect="1"/>
          </p:cNvPicPr>
          <p:nvPr/>
        </p:nvPicPr>
        <p:blipFill>
          <a:blip r:embed="rId2"/>
          <a:srcRect t="5446"/>
          <a:stretch>
            <a:fillRect/>
          </a:stretch>
        </p:blipFill>
        <p:spPr>
          <a:xfrm>
            <a:off x="6197600" y="1600201"/>
            <a:ext cx="5384800" cy="3989040"/>
          </a:xfrm>
          <a:prstGeom prst="rect">
            <a:avLst/>
          </a:prstGeom>
          <a:noFill/>
        </p:spPr>
      </p:pic>
      <p:sp>
        <p:nvSpPr>
          <p:cNvPr id="4" name="Slide Number Placeholder 3">
            <a:extLst>
              <a:ext uri="{FF2B5EF4-FFF2-40B4-BE49-F238E27FC236}">
                <a16:creationId xmlns:a16="http://schemas.microsoft.com/office/drawing/2014/main" id="{34B42EC0-BE2B-7263-F1BA-4A92F2B5A626}"/>
              </a:ext>
            </a:extLst>
          </p:cNvPr>
          <p:cNvSpPr>
            <a:spLocks noGrp="1"/>
          </p:cNvSpPr>
          <p:nvPr>
            <p:ph type="sldNum" sz="quarter" idx="12"/>
          </p:nvPr>
        </p:nvSpPr>
        <p:spPr>
          <a:xfrm>
            <a:off x="10608501" y="6380973"/>
            <a:ext cx="973899" cy="340503"/>
          </a:xfrm>
        </p:spPr>
        <p:txBody>
          <a:bodyPr anchor="ctr">
            <a:normAutofit/>
          </a:bodyPr>
          <a:lstStyle/>
          <a:p>
            <a:pPr>
              <a:spcAft>
                <a:spcPts val="600"/>
              </a:spcAft>
              <a:defRPr/>
            </a:pPr>
            <a:fld id="{8DF2D5D7-7669-4457-A70C-96FA064BB9B5}" type="slidenum">
              <a:rPr lang="en-US" altLang="en-US" smtClean="0"/>
              <a:pPr>
                <a:spcAft>
                  <a:spcPts val="600"/>
                </a:spcAft>
                <a:defRPr/>
              </a:pPr>
              <a:t>18</a:t>
            </a:fld>
            <a:endParaRPr lang="en-US" altLang="en-US"/>
          </a:p>
        </p:txBody>
      </p:sp>
    </p:spTree>
    <p:extLst>
      <p:ext uri="{BB962C8B-B14F-4D97-AF65-F5344CB8AC3E}">
        <p14:creationId xmlns:p14="http://schemas.microsoft.com/office/powerpoint/2010/main" val="397952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D6987-0E87-C106-2EF9-483E5C5D9587}"/>
              </a:ext>
            </a:extLst>
          </p:cNvPr>
          <p:cNvSpPr>
            <a:spLocks noGrp="1"/>
          </p:cNvSpPr>
          <p:nvPr>
            <p:ph type="title"/>
          </p:nvPr>
        </p:nvSpPr>
        <p:spPr/>
        <p:txBody>
          <a:bodyPr>
            <a:normAutofit/>
          </a:bodyPr>
          <a:lstStyle/>
          <a:p>
            <a:r>
              <a:rPr lang="en-GB" b="1" dirty="0"/>
              <a:t>Tutorial Activity </a:t>
            </a:r>
            <a:endParaRPr lang="en-GB" dirty="0"/>
          </a:p>
        </p:txBody>
      </p:sp>
      <p:sp>
        <p:nvSpPr>
          <p:cNvPr id="3" name="Content Placeholder 2">
            <a:extLst>
              <a:ext uri="{FF2B5EF4-FFF2-40B4-BE49-F238E27FC236}">
                <a16:creationId xmlns:a16="http://schemas.microsoft.com/office/drawing/2014/main" id="{49624ABF-42E4-C0F0-EB9D-702E5F65990E}"/>
              </a:ext>
            </a:extLst>
          </p:cNvPr>
          <p:cNvSpPr>
            <a:spLocks noGrp="1"/>
          </p:cNvSpPr>
          <p:nvPr>
            <p:ph idx="1"/>
          </p:nvPr>
        </p:nvSpPr>
        <p:spPr/>
        <p:txBody>
          <a:bodyPr>
            <a:normAutofit/>
          </a:bodyPr>
          <a:lstStyle/>
          <a:p>
            <a:pPr marL="0" indent="0">
              <a:buNone/>
            </a:pPr>
            <a:r>
              <a:rPr lang="en-GB" dirty="0"/>
              <a:t>Search and summarise</a:t>
            </a:r>
          </a:p>
          <a:p>
            <a:pPr marL="514350" lvl="0" indent="-514350">
              <a:buFont typeface="+mj-lt"/>
              <a:buAutoNum type="arabicPeriod"/>
            </a:pPr>
            <a:r>
              <a:rPr lang="en-GB" dirty="0"/>
              <a:t>What is K-Means clustering used for in retail?</a:t>
            </a:r>
          </a:p>
          <a:p>
            <a:pPr marL="514350" lvl="0" indent="-514350">
              <a:buFont typeface="+mj-lt"/>
              <a:buAutoNum type="arabicPeriod"/>
            </a:pPr>
            <a:r>
              <a:rPr lang="en-GB" dirty="0"/>
              <a:t>Find one example of data mining improving customer loyalty.</a:t>
            </a:r>
          </a:p>
          <a:p>
            <a:pPr marL="514350" lvl="0" indent="-514350">
              <a:buFont typeface="+mj-lt"/>
              <a:buAutoNum type="arabicPeriod"/>
            </a:pPr>
            <a:r>
              <a:rPr lang="en-GB" dirty="0"/>
              <a:t>What is the purpose of a dendrogram?</a:t>
            </a:r>
          </a:p>
          <a:p>
            <a:pPr marL="514350" lvl="0" indent="-514350">
              <a:buFont typeface="+mj-lt"/>
              <a:buAutoNum type="arabicPeriod"/>
            </a:pPr>
            <a:r>
              <a:rPr lang="en-GB" dirty="0"/>
              <a:t>How does Amazon use “customers who bought X also bought Y”?</a:t>
            </a:r>
          </a:p>
          <a:p>
            <a:pPr marL="0" indent="0">
              <a:buNone/>
            </a:pPr>
            <a:endParaRPr lang="en-GB" dirty="0"/>
          </a:p>
        </p:txBody>
      </p:sp>
      <p:sp>
        <p:nvSpPr>
          <p:cNvPr id="4" name="Slide Number Placeholder 3">
            <a:extLst>
              <a:ext uri="{FF2B5EF4-FFF2-40B4-BE49-F238E27FC236}">
                <a16:creationId xmlns:a16="http://schemas.microsoft.com/office/drawing/2014/main" id="{165F76AB-B2BF-2CD1-8A65-69673970287A}"/>
              </a:ext>
            </a:extLst>
          </p:cNvPr>
          <p:cNvSpPr>
            <a:spLocks noGrp="1"/>
          </p:cNvSpPr>
          <p:nvPr>
            <p:ph type="sldNum" sz="quarter" idx="12"/>
          </p:nvPr>
        </p:nvSpPr>
        <p:spPr/>
        <p:txBody>
          <a:bodyPr/>
          <a:lstStyle/>
          <a:p>
            <a:pPr>
              <a:defRPr/>
            </a:pPr>
            <a:fld id="{8DF2D5D7-7669-4457-A70C-96FA064BB9B5}" type="slidenum">
              <a:rPr lang="en-US" altLang="en-US" smtClean="0"/>
              <a:pPr>
                <a:defRPr/>
              </a:pPr>
              <a:t>19</a:t>
            </a:fld>
            <a:endParaRPr lang="en-US" altLang="en-US"/>
          </a:p>
        </p:txBody>
      </p:sp>
    </p:spTree>
    <p:extLst>
      <p:ext uri="{BB962C8B-B14F-4D97-AF65-F5344CB8AC3E}">
        <p14:creationId xmlns:p14="http://schemas.microsoft.com/office/powerpoint/2010/main" val="11876813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2E98E-DA13-43CD-E554-88B8ED87A37D}"/>
              </a:ext>
            </a:extLst>
          </p:cNvPr>
          <p:cNvSpPr>
            <a:spLocks noGrp="1"/>
          </p:cNvSpPr>
          <p:nvPr>
            <p:ph type="title"/>
          </p:nvPr>
        </p:nvSpPr>
        <p:spPr/>
        <p:txBody>
          <a:bodyPr>
            <a:normAutofit fontScale="90000"/>
          </a:bodyPr>
          <a:lstStyle/>
          <a:p>
            <a:r>
              <a:rPr lang="en-GB" b="1" dirty="0"/>
              <a:t>Data Mining Case Study</a:t>
            </a:r>
            <a:br>
              <a:rPr lang="en-GB" dirty="0"/>
            </a:br>
            <a:endParaRPr lang="en-GB" dirty="0"/>
          </a:p>
        </p:txBody>
      </p:sp>
      <p:sp>
        <p:nvSpPr>
          <p:cNvPr id="3" name="Content Placeholder 2">
            <a:extLst>
              <a:ext uri="{FF2B5EF4-FFF2-40B4-BE49-F238E27FC236}">
                <a16:creationId xmlns:a16="http://schemas.microsoft.com/office/drawing/2014/main" id="{2BD5E3BA-E02E-A6C3-398F-769028E4620A}"/>
              </a:ext>
            </a:extLst>
          </p:cNvPr>
          <p:cNvSpPr>
            <a:spLocks noGrp="1"/>
          </p:cNvSpPr>
          <p:nvPr>
            <p:ph idx="1"/>
          </p:nvPr>
        </p:nvSpPr>
        <p:spPr/>
        <p:txBody>
          <a:bodyPr>
            <a:normAutofit fontScale="77500" lnSpcReduction="20000"/>
          </a:bodyPr>
          <a:lstStyle/>
          <a:p>
            <a:pPr marL="0" indent="0">
              <a:buNone/>
            </a:pPr>
            <a:r>
              <a:rPr lang="en-GB" dirty="0"/>
              <a:t>A supermarket chain analysed customer behaviour and found:</a:t>
            </a:r>
          </a:p>
          <a:p>
            <a:pPr lvl="0"/>
            <a:r>
              <a:rPr lang="en-GB" dirty="0"/>
              <a:t>Families buy more fresh produce weekends</a:t>
            </a:r>
          </a:p>
          <a:p>
            <a:pPr lvl="0"/>
            <a:r>
              <a:rPr lang="en-GB" dirty="0"/>
              <a:t>Students purchase snacks late evening</a:t>
            </a:r>
          </a:p>
          <a:p>
            <a:pPr lvl="0"/>
            <a:r>
              <a:rPr lang="en-GB" dirty="0"/>
              <a:t>Professionals buy ready meals mid-week</a:t>
            </a:r>
          </a:p>
          <a:p>
            <a:pPr marL="0" indent="0">
              <a:buNone/>
            </a:pPr>
            <a:r>
              <a:rPr lang="en-GB" dirty="0"/>
              <a:t>Actions taken:</a:t>
            </a:r>
          </a:p>
          <a:p>
            <a:pPr lvl="0"/>
            <a:r>
              <a:rPr lang="en-GB" dirty="0"/>
              <a:t>Adjusted stock levels</a:t>
            </a:r>
          </a:p>
          <a:p>
            <a:pPr lvl="0"/>
            <a:r>
              <a:rPr lang="en-GB" dirty="0"/>
              <a:t>Launched targeted offers</a:t>
            </a:r>
          </a:p>
          <a:p>
            <a:pPr lvl="0"/>
            <a:r>
              <a:rPr lang="en-GB" dirty="0"/>
              <a:t>Rearranged store layout</a:t>
            </a:r>
          </a:p>
          <a:p>
            <a:pPr marL="0" indent="0">
              <a:buNone/>
            </a:pPr>
            <a:r>
              <a:rPr lang="en-GB" dirty="0"/>
              <a:t>Outcome:</a:t>
            </a:r>
          </a:p>
          <a:p>
            <a:pPr lvl="0"/>
            <a:r>
              <a:rPr lang="en-GB" dirty="0"/>
              <a:t>12% increase in sales (IBM, 2023 study)</a:t>
            </a:r>
          </a:p>
          <a:p>
            <a:pPr marL="0" indent="0">
              <a:buNone/>
            </a:pPr>
            <a:endParaRPr lang="en-GB" dirty="0"/>
          </a:p>
        </p:txBody>
      </p:sp>
      <p:sp>
        <p:nvSpPr>
          <p:cNvPr id="4" name="Slide Number Placeholder 3">
            <a:extLst>
              <a:ext uri="{FF2B5EF4-FFF2-40B4-BE49-F238E27FC236}">
                <a16:creationId xmlns:a16="http://schemas.microsoft.com/office/drawing/2014/main" id="{B1DB8288-AC5C-94BB-4015-109C41C4D7C8}"/>
              </a:ext>
            </a:extLst>
          </p:cNvPr>
          <p:cNvSpPr>
            <a:spLocks noGrp="1"/>
          </p:cNvSpPr>
          <p:nvPr>
            <p:ph type="sldNum" sz="quarter" idx="12"/>
          </p:nvPr>
        </p:nvSpPr>
        <p:spPr/>
        <p:txBody>
          <a:bodyPr/>
          <a:lstStyle/>
          <a:p>
            <a:pPr>
              <a:defRPr/>
            </a:pPr>
            <a:fld id="{8DF2D5D7-7669-4457-A70C-96FA064BB9B5}" type="slidenum">
              <a:rPr lang="en-US" altLang="en-US" smtClean="0"/>
              <a:pPr>
                <a:defRPr/>
              </a:pPr>
              <a:t>20</a:t>
            </a:fld>
            <a:endParaRPr lang="en-US" altLang="en-US"/>
          </a:p>
        </p:txBody>
      </p:sp>
    </p:spTree>
    <p:extLst>
      <p:ext uri="{BB962C8B-B14F-4D97-AF65-F5344CB8AC3E}">
        <p14:creationId xmlns:p14="http://schemas.microsoft.com/office/powerpoint/2010/main" val="274091575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538FE-2BE5-4CCA-87F3-1D63CD99C409}"/>
              </a:ext>
            </a:extLst>
          </p:cNvPr>
          <p:cNvSpPr>
            <a:spLocks noGrp="1"/>
          </p:cNvSpPr>
          <p:nvPr>
            <p:ph type="title"/>
          </p:nvPr>
        </p:nvSpPr>
        <p:spPr/>
        <p:txBody>
          <a:bodyPr>
            <a:normAutofit/>
          </a:bodyPr>
          <a:lstStyle/>
          <a:p>
            <a:r>
              <a:rPr lang="en-GB" b="1" dirty="0"/>
              <a:t>Practice Questions</a:t>
            </a:r>
            <a:endParaRPr lang="en-GB" dirty="0"/>
          </a:p>
        </p:txBody>
      </p:sp>
      <p:sp>
        <p:nvSpPr>
          <p:cNvPr id="3" name="Content Placeholder 2">
            <a:extLst>
              <a:ext uri="{FF2B5EF4-FFF2-40B4-BE49-F238E27FC236}">
                <a16:creationId xmlns:a16="http://schemas.microsoft.com/office/drawing/2014/main" id="{A737595A-CEBC-4A2D-F2BC-5E6EFB3D9133}"/>
              </a:ext>
            </a:extLst>
          </p:cNvPr>
          <p:cNvSpPr>
            <a:spLocks noGrp="1"/>
          </p:cNvSpPr>
          <p:nvPr>
            <p:ph idx="1"/>
          </p:nvPr>
        </p:nvSpPr>
        <p:spPr/>
        <p:txBody>
          <a:bodyPr>
            <a:normAutofit/>
          </a:bodyPr>
          <a:lstStyle/>
          <a:p>
            <a:pPr lvl="0"/>
            <a:r>
              <a:rPr lang="en-GB" dirty="0"/>
              <a:t>What does clustering do?</a:t>
            </a:r>
          </a:p>
          <a:p>
            <a:pPr lvl="0"/>
            <a:r>
              <a:rPr lang="en-GB" dirty="0"/>
              <a:t>Why might clustering results differ depending on data quality?</a:t>
            </a:r>
          </a:p>
          <a:p>
            <a:pPr lvl="0"/>
            <a:r>
              <a:rPr lang="en-GB" dirty="0"/>
              <a:t>What types of data are best for clustering?</a:t>
            </a:r>
          </a:p>
          <a:p>
            <a:pPr lvl="0"/>
            <a:r>
              <a:rPr lang="en-GB" dirty="0"/>
              <a:t>How is clustering different from classification?</a:t>
            </a:r>
          </a:p>
          <a:p>
            <a:pPr lvl="0"/>
            <a:r>
              <a:rPr lang="en-GB" dirty="0"/>
              <a:t>Why do businesses care about discovering hidden patterns?</a:t>
            </a:r>
          </a:p>
          <a:p>
            <a:pPr marL="0" indent="0">
              <a:buNone/>
            </a:pPr>
            <a:endParaRPr lang="en-GB" dirty="0"/>
          </a:p>
        </p:txBody>
      </p:sp>
      <p:sp>
        <p:nvSpPr>
          <p:cNvPr id="4" name="Slide Number Placeholder 3">
            <a:extLst>
              <a:ext uri="{FF2B5EF4-FFF2-40B4-BE49-F238E27FC236}">
                <a16:creationId xmlns:a16="http://schemas.microsoft.com/office/drawing/2014/main" id="{B3480226-3C84-A087-EA91-541E8F03340C}"/>
              </a:ext>
            </a:extLst>
          </p:cNvPr>
          <p:cNvSpPr>
            <a:spLocks noGrp="1"/>
          </p:cNvSpPr>
          <p:nvPr>
            <p:ph type="sldNum" sz="quarter" idx="12"/>
          </p:nvPr>
        </p:nvSpPr>
        <p:spPr/>
        <p:txBody>
          <a:bodyPr/>
          <a:lstStyle/>
          <a:p>
            <a:pPr>
              <a:defRPr/>
            </a:pPr>
            <a:fld id="{8DF2D5D7-7669-4457-A70C-96FA064BB9B5}" type="slidenum">
              <a:rPr lang="en-US" altLang="en-US" smtClean="0"/>
              <a:pPr>
                <a:defRPr/>
              </a:pPr>
              <a:t>21</a:t>
            </a:fld>
            <a:endParaRPr lang="en-US" altLang="en-US"/>
          </a:p>
        </p:txBody>
      </p:sp>
    </p:spTree>
    <p:extLst>
      <p:ext uri="{BB962C8B-B14F-4D97-AF65-F5344CB8AC3E}">
        <p14:creationId xmlns:p14="http://schemas.microsoft.com/office/powerpoint/2010/main" val="41674189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2C652B-9901-96CC-26D4-CD02A1BDB7EC}"/>
              </a:ext>
            </a:extLst>
          </p:cNvPr>
          <p:cNvSpPr>
            <a:spLocks noGrp="1"/>
          </p:cNvSpPr>
          <p:nvPr>
            <p:ph type="title"/>
          </p:nvPr>
        </p:nvSpPr>
        <p:spPr/>
        <p:txBody>
          <a:bodyPr>
            <a:normAutofit fontScale="90000"/>
          </a:bodyPr>
          <a:lstStyle/>
          <a:p>
            <a:r>
              <a:rPr lang="en-GB" b="1" dirty="0"/>
              <a:t>Group Discussion</a:t>
            </a:r>
            <a:br>
              <a:rPr lang="en-GB" dirty="0"/>
            </a:br>
            <a:endParaRPr lang="en-GB" dirty="0"/>
          </a:p>
        </p:txBody>
      </p:sp>
      <p:sp>
        <p:nvSpPr>
          <p:cNvPr id="3" name="Content Placeholder 2">
            <a:extLst>
              <a:ext uri="{FF2B5EF4-FFF2-40B4-BE49-F238E27FC236}">
                <a16:creationId xmlns:a16="http://schemas.microsoft.com/office/drawing/2014/main" id="{A08E71E8-11AA-818D-59E3-8BCD5BE3DAA4}"/>
              </a:ext>
            </a:extLst>
          </p:cNvPr>
          <p:cNvSpPr>
            <a:spLocks noGrp="1"/>
          </p:cNvSpPr>
          <p:nvPr>
            <p:ph idx="1"/>
          </p:nvPr>
        </p:nvSpPr>
        <p:spPr>
          <a:xfrm>
            <a:off x="609600" y="1070811"/>
            <a:ext cx="10972800" cy="3917032"/>
          </a:xfrm>
        </p:spPr>
        <p:txBody>
          <a:bodyPr>
            <a:normAutofit fontScale="77500" lnSpcReduction="20000"/>
          </a:bodyPr>
          <a:lstStyle/>
          <a:p>
            <a:pPr marL="0" indent="0">
              <a:buNone/>
            </a:pPr>
            <a:r>
              <a:rPr lang="en-GB" b="1" dirty="0"/>
              <a:t>Scenario:</a:t>
            </a:r>
          </a:p>
          <a:p>
            <a:pPr marL="0" indent="0">
              <a:buNone/>
            </a:pPr>
            <a:r>
              <a:rPr lang="en-GB" dirty="0"/>
              <a:t>Your retail store collected customer data:</a:t>
            </a:r>
          </a:p>
          <a:p>
            <a:pPr lvl="0"/>
            <a:r>
              <a:rPr lang="en-GB" dirty="0"/>
              <a:t>Weekly spend</a:t>
            </a:r>
          </a:p>
          <a:p>
            <a:pPr lvl="0"/>
            <a:r>
              <a:rPr lang="en-GB" dirty="0"/>
              <a:t>Number of visits</a:t>
            </a:r>
          </a:p>
          <a:p>
            <a:pPr lvl="0"/>
            <a:r>
              <a:rPr lang="en-GB" dirty="0"/>
              <a:t>Preferred shopping day</a:t>
            </a:r>
          </a:p>
          <a:p>
            <a:pPr lvl="0"/>
            <a:r>
              <a:rPr lang="en-GB" dirty="0"/>
              <a:t>Product category interests</a:t>
            </a:r>
          </a:p>
          <a:p>
            <a:pPr marL="0" indent="0">
              <a:buNone/>
            </a:pPr>
            <a:r>
              <a:rPr lang="en-GB" dirty="0"/>
              <a:t>Discuss:</a:t>
            </a:r>
          </a:p>
          <a:p>
            <a:pPr marL="514350" lvl="0" indent="-514350">
              <a:buFont typeface="+mj-lt"/>
              <a:buAutoNum type="arabicPeriod"/>
            </a:pPr>
            <a:r>
              <a:rPr lang="en-GB" dirty="0"/>
              <a:t>How many natural customer groups do you expect?</a:t>
            </a:r>
          </a:p>
          <a:p>
            <a:pPr marL="514350" lvl="0" indent="-514350">
              <a:buFont typeface="+mj-lt"/>
              <a:buAutoNum type="arabicPeriod"/>
            </a:pPr>
            <a:r>
              <a:rPr lang="en-GB" dirty="0"/>
              <a:t>What patterns might appear?</a:t>
            </a:r>
          </a:p>
          <a:p>
            <a:pPr marL="514350" lvl="0" indent="-514350">
              <a:buFont typeface="+mj-lt"/>
              <a:buAutoNum type="arabicPeriod"/>
            </a:pPr>
            <a:r>
              <a:rPr lang="en-GB" dirty="0"/>
              <a:t>What business actions could you take?</a:t>
            </a:r>
          </a:p>
          <a:p>
            <a:pPr marL="0" indent="0">
              <a:buNone/>
            </a:pPr>
            <a:endParaRPr lang="en-GB" dirty="0"/>
          </a:p>
        </p:txBody>
      </p:sp>
      <p:sp>
        <p:nvSpPr>
          <p:cNvPr id="4" name="Slide Number Placeholder 3">
            <a:extLst>
              <a:ext uri="{FF2B5EF4-FFF2-40B4-BE49-F238E27FC236}">
                <a16:creationId xmlns:a16="http://schemas.microsoft.com/office/drawing/2014/main" id="{D0896680-7CEE-63E0-C2C4-A8CCA5EDECD8}"/>
              </a:ext>
            </a:extLst>
          </p:cNvPr>
          <p:cNvSpPr>
            <a:spLocks noGrp="1"/>
          </p:cNvSpPr>
          <p:nvPr>
            <p:ph type="sldNum" sz="quarter" idx="12"/>
          </p:nvPr>
        </p:nvSpPr>
        <p:spPr/>
        <p:txBody>
          <a:bodyPr/>
          <a:lstStyle/>
          <a:p>
            <a:pPr>
              <a:defRPr/>
            </a:pPr>
            <a:fld id="{8DF2D5D7-7669-4457-A70C-96FA064BB9B5}" type="slidenum">
              <a:rPr lang="en-US" altLang="en-US" smtClean="0"/>
              <a:pPr>
                <a:defRPr/>
              </a:pPr>
              <a:t>22</a:t>
            </a:fld>
            <a:endParaRPr lang="en-US" altLang="en-US"/>
          </a:p>
        </p:txBody>
      </p:sp>
    </p:spTree>
    <p:extLst>
      <p:ext uri="{BB962C8B-B14F-4D97-AF65-F5344CB8AC3E}">
        <p14:creationId xmlns:p14="http://schemas.microsoft.com/office/powerpoint/2010/main" val="244941727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FE341-1C58-1CB9-FCDF-A0193CDEFAE5}"/>
              </a:ext>
            </a:extLst>
          </p:cNvPr>
          <p:cNvSpPr>
            <a:spLocks noGrp="1"/>
          </p:cNvSpPr>
          <p:nvPr>
            <p:ph type="title"/>
          </p:nvPr>
        </p:nvSpPr>
        <p:spPr/>
        <p:txBody>
          <a:bodyPr>
            <a:normAutofit fontScale="90000"/>
          </a:bodyPr>
          <a:lstStyle/>
          <a:p>
            <a:r>
              <a:rPr lang="en-GB" b="1"/>
              <a:t>References</a:t>
            </a:r>
            <a:br>
              <a:rPr lang="en-GB" dirty="0"/>
            </a:br>
            <a:endParaRPr lang="en-GB" dirty="0"/>
          </a:p>
        </p:txBody>
      </p:sp>
      <p:sp>
        <p:nvSpPr>
          <p:cNvPr id="3" name="Content Placeholder 2">
            <a:extLst>
              <a:ext uri="{FF2B5EF4-FFF2-40B4-BE49-F238E27FC236}">
                <a16:creationId xmlns:a16="http://schemas.microsoft.com/office/drawing/2014/main" id="{8F0840E6-E697-F338-ED92-91B49F796094}"/>
              </a:ext>
            </a:extLst>
          </p:cNvPr>
          <p:cNvSpPr>
            <a:spLocks noGrp="1"/>
          </p:cNvSpPr>
          <p:nvPr>
            <p:ph idx="1"/>
          </p:nvPr>
        </p:nvSpPr>
        <p:spPr>
          <a:xfrm>
            <a:off x="609600" y="1222807"/>
            <a:ext cx="10972800" cy="4294426"/>
          </a:xfrm>
        </p:spPr>
        <p:txBody>
          <a:bodyPr>
            <a:normAutofit/>
          </a:bodyPr>
          <a:lstStyle/>
          <a:p>
            <a:pPr lvl="0"/>
            <a:r>
              <a:rPr lang="en-GB" dirty="0"/>
              <a:t>IBM Cloud Learn Hub (2023). </a:t>
            </a:r>
            <a:r>
              <a:rPr lang="en-GB" i="1" dirty="0"/>
              <a:t>Introduction to Clustering &amp; Data Mining.</a:t>
            </a:r>
            <a:endParaRPr lang="en-GB" dirty="0"/>
          </a:p>
          <a:p>
            <a:pPr lvl="0"/>
            <a:r>
              <a:rPr lang="en-GB" dirty="0"/>
              <a:t>SAS (2024). </a:t>
            </a:r>
            <a:r>
              <a:rPr lang="en-GB" i="1" dirty="0"/>
              <a:t>Beginner’s Guide to K-Means.</a:t>
            </a:r>
            <a:endParaRPr lang="en-GB" dirty="0"/>
          </a:p>
          <a:p>
            <a:pPr lvl="0"/>
            <a:r>
              <a:rPr lang="en-GB" dirty="0"/>
              <a:t>Analytics Vidhya (2024). </a:t>
            </a:r>
            <a:r>
              <a:rPr lang="en-GB" i="1" dirty="0"/>
              <a:t>Clustering Techniques.</a:t>
            </a:r>
            <a:endParaRPr lang="en-GB" dirty="0"/>
          </a:p>
          <a:p>
            <a:pPr lvl="0"/>
            <a:r>
              <a:rPr lang="en-GB" dirty="0"/>
              <a:t>Towards Data Science (2023). </a:t>
            </a:r>
            <a:r>
              <a:rPr lang="en-GB" i="1" dirty="0"/>
              <a:t>K-Means for Beginners.</a:t>
            </a:r>
            <a:endParaRPr lang="en-GB" dirty="0"/>
          </a:p>
          <a:p>
            <a:pPr lvl="0"/>
            <a:r>
              <a:rPr lang="en-GB" dirty="0"/>
              <a:t>Springer (2022). </a:t>
            </a:r>
            <a:r>
              <a:rPr lang="en-GB" i="1" dirty="0"/>
              <a:t>Recent Advances in Data Mining.</a:t>
            </a: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D12DC13E-CB7F-EAE7-CB85-8E9A815D3104}"/>
              </a:ext>
            </a:extLst>
          </p:cNvPr>
          <p:cNvSpPr>
            <a:spLocks noGrp="1"/>
          </p:cNvSpPr>
          <p:nvPr>
            <p:ph type="sldNum" sz="quarter" idx="12"/>
          </p:nvPr>
        </p:nvSpPr>
        <p:spPr/>
        <p:txBody>
          <a:bodyPr/>
          <a:lstStyle/>
          <a:p>
            <a:pPr>
              <a:defRPr/>
            </a:pPr>
            <a:fld id="{8DF2D5D7-7669-4457-A70C-96FA064BB9B5}" type="slidenum">
              <a:rPr lang="en-US" altLang="en-US" smtClean="0"/>
              <a:pPr>
                <a:defRPr/>
              </a:pPr>
              <a:t>23</a:t>
            </a:fld>
            <a:endParaRPr lang="en-US" altLang="en-US"/>
          </a:p>
        </p:txBody>
      </p:sp>
    </p:spTree>
    <p:extLst>
      <p:ext uri="{BB962C8B-B14F-4D97-AF65-F5344CB8AC3E}">
        <p14:creationId xmlns:p14="http://schemas.microsoft.com/office/powerpoint/2010/main" val="236615273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278</TotalTime>
  <Words>1380</Words>
  <Application>Microsoft Office PowerPoint</Application>
  <PresentationFormat>Widescreen</PresentationFormat>
  <Paragraphs>194</Paragraphs>
  <Slides>23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Myriad Pro</vt:lpstr>
      <vt:lpstr>Aptos</vt:lpstr>
      <vt:lpstr>Arial</vt:lpstr>
      <vt:lpstr>Courier New</vt:lpstr>
      <vt:lpstr>Wingdings</vt:lpstr>
      <vt:lpstr>20140311PresentationUWTSDTemplate</vt:lpstr>
      <vt:lpstr>Week 6 Clustering and Data Mining</vt:lpstr>
      <vt:lpstr>Learning Objectives:</vt:lpstr>
      <vt:lpstr>What is Clustering? </vt:lpstr>
      <vt:lpstr>Everyday Analogy</vt:lpstr>
      <vt:lpstr>Retail Example Introduction </vt:lpstr>
      <vt:lpstr>PowerPoint Presentation</vt:lpstr>
      <vt:lpstr>K-Means Clustering </vt:lpstr>
      <vt:lpstr>Real-World K-Means Example (Retail) </vt:lpstr>
      <vt:lpstr>Hierarchical Clustering </vt:lpstr>
      <vt:lpstr>PowerPoint Presentation</vt:lpstr>
      <vt:lpstr>Data Mining Overview</vt:lpstr>
      <vt:lpstr>Data Mining Paradigms</vt:lpstr>
      <vt:lpstr>Example: Women’s Representation in Parliament</vt:lpstr>
      <vt:lpstr>Key Data Mining Techniques  </vt:lpstr>
      <vt:lpstr>Association Rules (Simple Retail Example) </vt:lpstr>
      <vt:lpstr>Why Businesses Use Clustering </vt:lpstr>
      <vt:lpstr>Cluster Visualisation (Concept Only) </vt:lpstr>
      <vt:lpstr>Tutorial Activity (Part 1) </vt:lpstr>
      <vt:lpstr>Tutorial Activity </vt:lpstr>
      <vt:lpstr>Data Mining Case Study </vt:lpstr>
      <vt:lpstr>Practice Questions</vt:lpstr>
      <vt:lpstr>Group Discussion </vt:lpstr>
      <vt:lpstr>References </vt:lpstr>
    </vt:vector>
  </TitlesOfParts>
  <Company>University Of Northampton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Xavier Matieni</dc:creator>
  <cp:lastModifiedBy>Xavier Matieni</cp:lastModifiedBy>
  <cp:revision>8</cp:revision>
  <dcterms:created xsi:type="dcterms:W3CDTF">2025-11-15T23:12:51Z</dcterms:created>
  <dcterms:modified xsi:type="dcterms:W3CDTF">2025-11-16T12:53:02Z</dcterms:modified>
</cp:coreProperties>
</file>