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70" r:id="rId4"/>
    <p:sldId id="262" r:id="rId5"/>
    <p:sldId id="260" r:id="rId6"/>
    <p:sldId id="267" r:id="rId7"/>
    <p:sldId id="263" r:id="rId8"/>
    <p:sldId id="261" r:id="rId9"/>
    <p:sldId id="264" r:id="rId10"/>
    <p:sldId id="265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15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2D0C3-FD8C-4FE9-885B-1D4062EF7BBA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40731C-79FE-42FE-86EC-52188402A4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49850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Not the most interesting but vitally important</a:t>
            </a:r>
          </a:p>
          <a:p>
            <a:r>
              <a:rPr lang="en-GB" dirty="0" smtClean="0"/>
              <a:t>Ref. Jude Carroll</a:t>
            </a:r>
          </a:p>
          <a:p>
            <a:r>
              <a:rPr lang="en-GB" dirty="0" smtClean="0"/>
              <a:t>Ref.</a:t>
            </a:r>
            <a:r>
              <a:rPr lang="en-GB" baseline="0" dirty="0" smtClean="0"/>
              <a:t> University website, on-line support and Rhiannon’s guide</a:t>
            </a:r>
          </a:p>
          <a:p>
            <a:r>
              <a:rPr lang="en-GB" baseline="0" dirty="0" smtClean="0"/>
              <a:t>My purpose: to outline some of the lessons learnt over past two years with learners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295552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Giving people the information and signposting early on (</a:t>
            </a:r>
            <a:r>
              <a:rPr lang="en-GB" dirty="0" err="1" smtClean="0"/>
              <a:t>ie</a:t>
            </a:r>
            <a:r>
              <a:rPr lang="en-GB" dirty="0" smtClean="0"/>
              <a:t> the first day we’re together)</a:t>
            </a:r>
          </a:p>
          <a:p>
            <a:r>
              <a:rPr lang="en-GB" dirty="0" smtClean="0"/>
              <a:t>Exit level competence = mastery of the subject</a:t>
            </a:r>
          </a:p>
          <a:p>
            <a:r>
              <a:rPr lang="en-GB" dirty="0" smtClean="0"/>
              <a:t>The substantive work is all about you – can’t go to the web and find the answers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363736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Jude Carroll’s favoured</a:t>
            </a:r>
            <a:r>
              <a:rPr lang="en-GB" baseline="0" dirty="0" smtClean="0"/>
              <a:t> definition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95838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So, plagiarism is about more than cheating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931445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 making is essential – saves you hours!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159124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look confusing at first sight!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408360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Remember in whatever context you come across ‘stuff’ these are questions you will be asked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958784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are pretty much the source materials you will draw upon.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817486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most straightforward.</a:t>
            </a:r>
          </a:p>
          <a:p>
            <a:r>
              <a:rPr lang="en-GB" dirty="0" smtClean="0"/>
              <a:t>Our reference list appears at the end of your submission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839566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little more complex but the same format still applies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912242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Just checking everyone’s awake – the quotation is as fictional as one of Austen’s novels!</a:t>
            </a:r>
          </a:p>
          <a:p>
            <a:r>
              <a:rPr lang="en-GB" dirty="0" smtClean="0"/>
              <a:t>Ephemeral – hence the date.</a:t>
            </a:r>
          </a:p>
          <a:p>
            <a:r>
              <a:rPr lang="en-GB" dirty="0" smtClean="0"/>
              <a:t>Avoid commercial sites </a:t>
            </a:r>
            <a:r>
              <a:rPr lang="en-GB" dirty="0" err="1" smtClean="0"/>
              <a:t>BusinessBalls</a:t>
            </a:r>
            <a:r>
              <a:rPr lang="en-GB" dirty="0" smtClean="0"/>
              <a:t> </a:t>
            </a:r>
            <a:r>
              <a:rPr lang="en-GB" dirty="0" err="1" smtClean="0"/>
              <a:t>etc</a:t>
            </a:r>
            <a:r>
              <a:rPr lang="en-GB" dirty="0" smtClean="0"/>
              <a:t> – always seek out the primary source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366220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Always attempt to refer to the primary source</a:t>
            </a:r>
          </a:p>
          <a:p>
            <a:r>
              <a:rPr lang="en-GB" dirty="0" smtClean="0"/>
              <a:t>When in doubt – confer with your</a:t>
            </a:r>
            <a:r>
              <a:rPr lang="en-GB" baseline="0" dirty="0" smtClean="0"/>
              <a:t> tutor</a:t>
            </a:r>
          </a:p>
          <a:p>
            <a:r>
              <a:rPr lang="en-GB" baseline="0" dirty="0" smtClean="0"/>
              <a:t>Check those on-line assets available to </a:t>
            </a:r>
            <a:r>
              <a:rPr lang="en-GB" baseline="0" smtClean="0"/>
              <a:t>you also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40731C-79FE-42FE-86EC-52188402A4DB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662385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09115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74789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42330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18436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630113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93027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31467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98237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117088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3507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027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E53B1-A0D2-4397-841A-999ECF9A49E0}" type="datetimeFigureOut">
              <a:rPr lang="en-US" smtClean="0"/>
              <a:pPr/>
              <a:t>4/15/2013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BBA1B4-0FB1-47A4-8FCD-19917E54D9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4223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erley.com/janeinfo/litallus.html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PP_TSD_whit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Plagiarism and </a:t>
            </a:r>
            <a:r>
              <a:rPr lang="en-GB" dirty="0" smtClean="0"/>
              <a:t>Referencing </a:t>
            </a:r>
            <a:br>
              <a:rPr lang="en-GB" dirty="0" smtClean="0"/>
            </a:br>
            <a:r>
              <a:rPr lang="en-GB" dirty="0" err="1" smtClean="0"/>
              <a:t>Llên-ladrad</a:t>
            </a:r>
            <a:r>
              <a:rPr lang="en-GB" dirty="0" smtClean="0"/>
              <a:t> a </a:t>
            </a:r>
            <a:r>
              <a:rPr lang="en-GB" dirty="0" err="1" smtClean="0"/>
              <a:t>Chyfeirnodi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227283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Helping you on your journey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alerting students  – </a:t>
            </a:r>
            <a:r>
              <a:rPr lang="en-US" i="1" dirty="0" smtClean="0"/>
              <a:t>‘wake up!’  ‘new game, new rules’</a:t>
            </a:r>
          </a:p>
          <a:p>
            <a:r>
              <a:rPr lang="en-US" dirty="0" smtClean="0"/>
              <a:t>early diagnostics (‘</a:t>
            </a:r>
            <a:r>
              <a:rPr lang="en-US" i="1" dirty="0" smtClean="0"/>
              <a:t>Ah, I have these weaknesses …)</a:t>
            </a:r>
          </a:p>
          <a:p>
            <a:r>
              <a:rPr lang="en-US" dirty="0" smtClean="0"/>
              <a:t>learning the skills</a:t>
            </a:r>
          </a:p>
          <a:p>
            <a:r>
              <a:rPr lang="en-US" dirty="0" smtClean="0"/>
              <a:t>safe practice and feedback</a:t>
            </a:r>
          </a:p>
          <a:p>
            <a:r>
              <a:rPr lang="en-US" dirty="0" smtClean="0"/>
              <a:t>progression – improving skill use</a:t>
            </a:r>
          </a:p>
          <a:p>
            <a:r>
              <a:rPr lang="en-US" dirty="0" smtClean="0"/>
              <a:t>achieving exit- level competence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4837052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Plagiarism defined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charset="2"/>
              <a:buNone/>
            </a:pPr>
            <a:r>
              <a:rPr lang="en-US" dirty="0"/>
              <a:t>“Submitting the words, ideas or work product</a:t>
            </a:r>
          </a:p>
          <a:p>
            <a:pPr algn="ctr">
              <a:buFont typeface="Wingdings 2" charset="2"/>
              <a:buNone/>
            </a:pPr>
            <a:r>
              <a:rPr lang="en-US" dirty="0"/>
              <a:t>of a named person or source</a:t>
            </a:r>
            <a:r>
              <a:rPr lang="en-US" b="1" dirty="0"/>
              <a:t> </a:t>
            </a:r>
          </a:p>
          <a:p>
            <a:pPr algn="ctr">
              <a:buFont typeface="Wingdings 2" charset="2"/>
              <a:buNone/>
            </a:pPr>
            <a:r>
              <a:rPr lang="en-US" dirty="0"/>
              <a:t>in a situation where originality is expected</a:t>
            </a:r>
          </a:p>
          <a:p>
            <a:pPr algn="ctr">
              <a:buFont typeface="Wingdings 2" charset="2"/>
              <a:buNone/>
            </a:pPr>
            <a:r>
              <a:rPr lang="en-US" dirty="0"/>
              <a:t>as if it is the result of your own work</a:t>
            </a:r>
          </a:p>
          <a:p>
            <a:pPr algn="ctr">
              <a:buFont typeface="Wingdings 2" charset="2"/>
              <a:buNone/>
            </a:pPr>
            <a:r>
              <a:rPr lang="en-US" dirty="0"/>
              <a:t>for credit or other benefit.”   </a:t>
            </a:r>
            <a:endParaRPr lang="en-US" dirty="0" smtClean="0"/>
          </a:p>
          <a:p>
            <a:pPr algn="ctr">
              <a:buFont typeface="Wingdings 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						Fishman</a:t>
            </a:r>
            <a:r>
              <a:rPr lang="en-US" sz="2000" dirty="0"/>
              <a:t>, 2010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835505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spectrum of plagiarism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914400" y="2133600"/>
            <a:ext cx="6934200" cy="35814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6858000" y="2743200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Misconduct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4446814" y="4114800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Misuse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1654629" y="5410200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Misunderstanding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638800" y="1219200"/>
            <a:ext cx="1981200" cy="10287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Deliberate cheating – intent to deceive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2971800" y="2487385"/>
            <a:ext cx="1981200" cy="102870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knows the rules &amp; makes a mistake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457200" y="3450771"/>
            <a:ext cx="1981200" cy="1028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Student doesn’t know the rules &amp; breaks them</a:t>
            </a:r>
            <a:endParaRPr lang="en-US" dirty="0"/>
          </a:p>
        </p:txBody>
      </p:sp>
      <p:cxnSp>
        <p:nvCxnSpPr>
          <p:cNvPr id="13" name="Straight Connector 12"/>
          <p:cNvCxnSpPr/>
          <p:nvPr/>
        </p:nvCxnSpPr>
        <p:spPr>
          <a:xfrm>
            <a:off x="2438400" y="3124200"/>
            <a:ext cx="1828800" cy="266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4996543" y="1779814"/>
            <a:ext cx="1828800" cy="266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50162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sub-skills of scholarship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Finding ‘good stuff’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Making notes – keeping links between sources and notes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Weaving in others’ words and ideas :  summary, direct quotes, paraphrasing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Structuring an argument, using appropriate evidence </a:t>
            </a:r>
          </a:p>
          <a:p>
            <a:pPr marL="596900" indent="-514350">
              <a:buFont typeface="Gill Sans MT" charset="0"/>
              <a:buAutoNum type="arabicPeriod"/>
            </a:pPr>
            <a:r>
              <a:rPr lang="en-US" dirty="0" smtClean="0"/>
              <a:t>Using an agreed referencing system consistently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00945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 first sight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"The approach to media discourse analysis used in this chapter was developed by Bell (1991). It draws on elements from general frameworks of story analysis, especially </a:t>
            </a:r>
            <a:r>
              <a:rPr lang="en-US" sz="2000" dirty="0" err="1"/>
              <a:t>Labov's</a:t>
            </a:r>
            <a:r>
              <a:rPr lang="en-US" sz="2000" dirty="0"/>
              <a:t> analysis of narratives of personal experience told in conversation (</a:t>
            </a:r>
            <a:r>
              <a:rPr lang="en-US" sz="2000" dirty="0" err="1"/>
              <a:t>Labov</a:t>
            </a:r>
            <a:r>
              <a:rPr lang="en-US" sz="2000" dirty="0"/>
              <a:t> and </a:t>
            </a:r>
            <a:r>
              <a:rPr lang="en-US" sz="2000" dirty="0" err="1"/>
              <a:t>Waletzky</a:t>
            </a:r>
            <a:r>
              <a:rPr lang="en-US" sz="2000" dirty="0"/>
              <a:t>, 1967; </a:t>
            </a:r>
            <a:r>
              <a:rPr lang="en-US" sz="2000" dirty="0" err="1"/>
              <a:t>Labov</a:t>
            </a:r>
            <a:r>
              <a:rPr lang="en-US" sz="2000" dirty="0"/>
              <a:t>, 1972) as well as from van </a:t>
            </a:r>
            <a:r>
              <a:rPr lang="en-US" sz="2000" dirty="0" err="1"/>
              <a:t>Dijk's</a:t>
            </a:r>
            <a:r>
              <a:rPr lang="en-US" sz="2000" dirty="0"/>
              <a:t> framework for </a:t>
            </a:r>
            <a:r>
              <a:rPr lang="en-US" sz="2000" dirty="0" err="1"/>
              <a:t>analysing</a:t>
            </a:r>
            <a:r>
              <a:rPr lang="en-US" sz="2000" dirty="0"/>
              <a:t> news discourse (1998b). The analysis of time in news stories derives from Bell (1995b, 1996). The frameworks used to </a:t>
            </a:r>
            <a:r>
              <a:rPr lang="en-US" sz="2000" dirty="0" err="1"/>
              <a:t>analyse</a:t>
            </a:r>
            <a:r>
              <a:rPr lang="en-US" sz="2000" dirty="0"/>
              <a:t> the structure of different kinds of stories have a lot of their elements in common (</a:t>
            </a:r>
            <a:r>
              <a:rPr lang="en-US" sz="2000" dirty="0" err="1"/>
              <a:t>Labov</a:t>
            </a:r>
            <a:r>
              <a:rPr lang="en-US" sz="2000" dirty="0"/>
              <a:t>, 1972; </a:t>
            </a:r>
            <a:r>
              <a:rPr lang="en-US" sz="2000" dirty="0" err="1"/>
              <a:t>Rumelhart</a:t>
            </a:r>
            <a:r>
              <a:rPr lang="en-US" sz="2000" dirty="0"/>
              <a:t>, 1975; van </a:t>
            </a:r>
            <a:r>
              <a:rPr lang="en-US" sz="2000" dirty="0" err="1"/>
              <a:t>Dijk</a:t>
            </a:r>
            <a:r>
              <a:rPr lang="en-US" sz="2000" dirty="0"/>
              <a:t>, 1988b</a:t>
            </a:r>
            <a:r>
              <a:rPr lang="en-US" sz="2000" dirty="0" smtClean="0"/>
              <a:t>).“</a:t>
            </a:r>
          </a:p>
          <a:p>
            <a:pPr marL="0" indent="0">
              <a:buNone/>
            </a:pPr>
            <a:r>
              <a:rPr lang="en-US" sz="2000" dirty="0"/>
              <a:t/>
            </a:r>
            <a:br>
              <a:rPr lang="en-US" sz="2000" dirty="0"/>
            </a:br>
            <a:r>
              <a:rPr lang="en-US" sz="2000" dirty="0" smtClean="0"/>
              <a:t>					(</a:t>
            </a:r>
            <a:r>
              <a:rPr lang="en-US" sz="2000" dirty="0"/>
              <a:t>Bell and Garrett, 1998, p. 67)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56213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Referencing’s seven questions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reference is complete when we know:</a:t>
            </a:r>
          </a:p>
          <a:p>
            <a:pPr lvl="1"/>
            <a:r>
              <a:rPr lang="en-GB" dirty="0" smtClean="0"/>
              <a:t>Who wrote it or edited it ?</a:t>
            </a:r>
          </a:p>
          <a:p>
            <a:pPr lvl="1"/>
            <a:r>
              <a:rPr lang="en-GB" dirty="0" smtClean="0"/>
              <a:t>When was it published ?</a:t>
            </a:r>
          </a:p>
          <a:p>
            <a:pPr lvl="1"/>
            <a:r>
              <a:rPr lang="en-GB" dirty="0" smtClean="0"/>
              <a:t>What’s it called ?</a:t>
            </a:r>
          </a:p>
          <a:p>
            <a:pPr lvl="1"/>
            <a:r>
              <a:rPr lang="en-GB" dirty="0" smtClean="0"/>
              <a:t>What kind of a thing is it (book, article </a:t>
            </a:r>
            <a:r>
              <a:rPr lang="en-GB" dirty="0" err="1" smtClean="0"/>
              <a:t>etc</a:t>
            </a:r>
            <a:r>
              <a:rPr lang="en-GB" dirty="0" smtClean="0"/>
              <a:t>) ?</a:t>
            </a:r>
          </a:p>
          <a:p>
            <a:pPr lvl="1"/>
            <a:r>
              <a:rPr lang="en-GB" dirty="0" smtClean="0"/>
              <a:t>Where was it published ?</a:t>
            </a:r>
          </a:p>
          <a:p>
            <a:pPr lvl="1"/>
            <a:r>
              <a:rPr lang="en-GB" dirty="0" smtClean="0"/>
              <a:t>Who published it ?</a:t>
            </a:r>
          </a:p>
          <a:p>
            <a:pPr lvl="1"/>
            <a:r>
              <a:rPr lang="en-GB" dirty="0" smtClean="0"/>
              <a:t>What page is the relevant material on 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906054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Books</a:t>
            </a:r>
          </a:p>
          <a:p>
            <a:r>
              <a:rPr lang="en-GB" dirty="0" smtClean="0"/>
              <a:t>Journal Articles</a:t>
            </a:r>
          </a:p>
          <a:p>
            <a:r>
              <a:rPr lang="en-GB" dirty="0" smtClean="0"/>
              <a:t>Websites and on-line material</a:t>
            </a:r>
          </a:p>
          <a:p>
            <a:r>
              <a:rPr lang="en-GB" dirty="0" smtClean="0"/>
              <a:t>Newspapers</a:t>
            </a:r>
          </a:p>
          <a:p>
            <a:r>
              <a:rPr lang="en-GB" dirty="0" smtClean="0"/>
              <a:t>Unpublished materials</a:t>
            </a:r>
          </a:p>
          <a:p>
            <a:r>
              <a:rPr lang="en-GB" dirty="0" smtClean="0"/>
              <a:t>Secondary 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62441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Books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the text:</a:t>
            </a:r>
          </a:p>
          <a:p>
            <a:r>
              <a:rPr lang="en-GB" dirty="0" smtClean="0"/>
              <a:t>‘what distinguishes stylistics from literary criticism on the one hand..’ (Widdowson,1975,p.3)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  <a:endParaRPr lang="en-GB" dirty="0"/>
          </a:p>
          <a:p>
            <a:r>
              <a:rPr lang="en-GB" dirty="0" err="1" smtClean="0"/>
              <a:t>Widdowson</a:t>
            </a:r>
            <a:r>
              <a:rPr lang="en-GB" dirty="0" smtClean="0"/>
              <a:t>, H.G. (1975) </a:t>
            </a:r>
            <a:r>
              <a:rPr lang="en-GB" i="1" dirty="0" smtClean="0"/>
              <a:t>Stylistics and the Teaching of Literature</a:t>
            </a:r>
            <a:r>
              <a:rPr lang="en-GB" dirty="0" smtClean="0"/>
              <a:t>. London : Longman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35458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Journal Articles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the text:</a:t>
            </a:r>
          </a:p>
          <a:p>
            <a:r>
              <a:rPr lang="en-GB" dirty="0" smtClean="0"/>
              <a:t>‘keeping silent while someone else discloses facilitates dominance’ (Jenkins and Kramer, 1978,p.80)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r>
              <a:rPr lang="en-GB" dirty="0" smtClean="0"/>
              <a:t>Jenkins, L. and Kramer, C. (1978) ‘Small Group Processes: Learning from Women’ </a:t>
            </a:r>
            <a:r>
              <a:rPr lang="en-GB" i="1" dirty="0" smtClean="0"/>
              <a:t>Women’s Studies International Quarterly,</a:t>
            </a:r>
            <a:r>
              <a:rPr lang="en-GB" dirty="0" smtClean="0"/>
              <a:t> 1(1), pp. 67-84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31289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Websites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 the text:</a:t>
            </a:r>
          </a:p>
          <a:p>
            <a:r>
              <a:rPr lang="en-GB" dirty="0" smtClean="0"/>
              <a:t>‘Jane Austen was a wonderful gymnast’ (</a:t>
            </a:r>
            <a:r>
              <a:rPr lang="en-GB" i="1" dirty="0" smtClean="0"/>
              <a:t>The Republic of </a:t>
            </a:r>
            <a:r>
              <a:rPr lang="en-GB" i="1" dirty="0" err="1" smtClean="0"/>
              <a:t>Pemberley</a:t>
            </a:r>
            <a:r>
              <a:rPr lang="en-GB" dirty="0" smtClean="0"/>
              <a:t>, no date)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r>
              <a:rPr lang="en-GB" dirty="0" smtClean="0"/>
              <a:t>The Republic of </a:t>
            </a:r>
            <a:r>
              <a:rPr lang="en-GB" dirty="0" err="1" smtClean="0"/>
              <a:t>Pemberley</a:t>
            </a:r>
            <a:r>
              <a:rPr lang="en-GB" dirty="0" smtClean="0"/>
              <a:t> (no date) ‘Allusions to books and authors in Jane Austen’s writings’ in The Republic of </a:t>
            </a:r>
            <a:r>
              <a:rPr lang="en-GB" dirty="0" err="1" smtClean="0"/>
              <a:t>Pemberley</a:t>
            </a:r>
            <a:r>
              <a:rPr lang="en-GB" dirty="0" smtClean="0"/>
              <a:t>. Available at </a:t>
            </a:r>
            <a:r>
              <a:rPr lang="en-GB" dirty="0" smtClean="0">
                <a:hlinkClick r:id="rId3"/>
              </a:rPr>
              <a:t>http://www.pemberley.com/janeinfo/litallus.html</a:t>
            </a:r>
            <a:r>
              <a:rPr lang="en-GB" dirty="0" smtClean="0"/>
              <a:t> (accessed: 12.2.2010)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459579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Referencing Newspapers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In the text:</a:t>
            </a:r>
          </a:p>
          <a:p>
            <a:r>
              <a:rPr lang="en-GB" dirty="0" smtClean="0"/>
              <a:t>‘John Prescott played the male chauvinist pig’ (</a:t>
            </a:r>
            <a:r>
              <a:rPr lang="en-GB" i="1" dirty="0" smtClean="0"/>
              <a:t>The Guardian</a:t>
            </a:r>
            <a:r>
              <a:rPr lang="en-GB" dirty="0" smtClean="0"/>
              <a:t>, 2000, p.23)</a:t>
            </a:r>
          </a:p>
          <a:p>
            <a:endParaRPr lang="en-GB" dirty="0"/>
          </a:p>
          <a:p>
            <a:r>
              <a:rPr lang="en-GB" dirty="0" smtClean="0"/>
              <a:t>In the reference list:</a:t>
            </a:r>
          </a:p>
          <a:p>
            <a:r>
              <a:rPr lang="en-GB" i="1" dirty="0" smtClean="0"/>
              <a:t>The Guardian </a:t>
            </a:r>
            <a:r>
              <a:rPr lang="en-GB" dirty="0" smtClean="0"/>
              <a:t>(2000) ‘Editorial’, 28 November, p.23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Note: if the writer’s name is given:</a:t>
            </a:r>
          </a:p>
          <a:p>
            <a:r>
              <a:rPr lang="en-GB" dirty="0" smtClean="0"/>
              <a:t>‘he adopted a standard macho attitude’ (</a:t>
            </a:r>
            <a:r>
              <a:rPr lang="en-GB" dirty="0" err="1" smtClean="0"/>
              <a:t>Voynet</a:t>
            </a:r>
            <a:r>
              <a:rPr lang="en-GB" dirty="0" smtClean="0"/>
              <a:t>, 2000, p.23)</a:t>
            </a:r>
          </a:p>
          <a:p>
            <a:r>
              <a:rPr lang="en-GB" dirty="0" err="1" smtClean="0"/>
              <a:t>Voynet</a:t>
            </a:r>
            <a:r>
              <a:rPr lang="en-GB" dirty="0" smtClean="0"/>
              <a:t>, D. (2000) ‘Dear John’, </a:t>
            </a:r>
            <a:r>
              <a:rPr lang="en-GB" i="1" dirty="0" smtClean="0"/>
              <a:t>The Guardian</a:t>
            </a:r>
            <a:r>
              <a:rPr lang="en-GB" dirty="0" smtClean="0"/>
              <a:t>, 28 November, p.23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7209205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‘…’  (Smith, [date], cited in Jones, [date], p.123)</a:t>
            </a:r>
          </a:p>
          <a:p>
            <a:endParaRPr lang="en-GB" dirty="0"/>
          </a:p>
          <a:p>
            <a:r>
              <a:rPr lang="en-GB" dirty="0" smtClean="0"/>
              <a:t>Note, the references list the work you actually looked at: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‘each of us has to learn to see’ (Williams 1975, cited in Spender, 1985, p.140)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In the reference list:</a:t>
            </a:r>
          </a:p>
          <a:p>
            <a:r>
              <a:rPr lang="en-GB" dirty="0" smtClean="0"/>
              <a:t>Spender, D. (1985) </a:t>
            </a:r>
            <a:r>
              <a:rPr lang="en-GB" i="1" dirty="0" smtClean="0"/>
              <a:t>Man Made Language.</a:t>
            </a:r>
            <a:r>
              <a:rPr lang="en-GB" dirty="0" smtClean="0"/>
              <a:t> London : </a:t>
            </a:r>
            <a:r>
              <a:rPr lang="en-GB" dirty="0" err="1" smtClean="0"/>
              <a:t>Routledge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527375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899</Words>
  <Application>Microsoft Office PowerPoint</Application>
  <PresentationFormat>On-screen Show (4:3)</PresentationFormat>
  <Paragraphs>119</Paragraphs>
  <Slides>13</Slides>
  <Notes>12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Plagiarism and Referencing  Llên-ladrad a Chyfeirnodi</vt:lpstr>
      <vt:lpstr>Helping you on your journey</vt:lpstr>
      <vt:lpstr>Plagiarism defined</vt:lpstr>
      <vt:lpstr>A spectrum of plagiarism</vt:lpstr>
      <vt:lpstr>The sub-skills of scholarship</vt:lpstr>
      <vt:lpstr>At first sight</vt:lpstr>
      <vt:lpstr>Referencing’s seven questions</vt:lpstr>
      <vt:lpstr>Referencing Sources</vt:lpstr>
      <vt:lpstr>Referencing Books</vt:lpstr>
      <vt:lpstr>Referencing Journal Articles</vt:lpstr>
      <vt:lpstr>Referencing Websites</vt:lpstr>
      <vt:lpstr>Referencing Newspapers</vt:lpstr>
      <vt:lpstr>Secondary 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Plagiarism and Referencing</dc:title>
  <dc:creator>Administrator</dc:creator>
  <cp:lastModifiedBy>clientadmin</cp:lastModifiedBy>
  <cp:revision>15</cp:revision>
  <dcterms:created xsi:type="dcterms:W3CDTF">2013-04-11T11:59:58Z</dcterms:created>
  <dcterms:modified xsi:type="dcterms:W3CDTF">2013-04-15T14:00:45Z</dcterms:modified>
</cp:coreProperties>
</file>