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6" d="100"/>
          <a:sy n="66" d="100"/>
        </p:scale>
        <p:origin x="679"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A6225D-95FA-48C5-B06D-B62850E7D180}"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3792381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A6225D-95FA-48C5-B06D-B62850E7D180}"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2984896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A6225D-95FA-48C5-B06D-B62850E7D180}"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1790073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A6225D-95FA-48C5-B06D-B62850E7D180}"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2217470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A6225D-95FA-48C5-B06D-B62850E7D180}" type="datetimeFigureOut">
              <a:rPr lang="en-GB" smtClean="0"/>
              <a:t>16/02/2023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634815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A6225D-95FA-48C5-B06D-B62850E7D180}" type="datetimeFigureOut">
              <a:rPr lang="en-GB" smtClean="0"/>
              <a:t>16/02/2023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10337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A6225D-95FA-48C5-B06D-B62850E7D180}" type="datetimeFigureOut">
              <a:rPr lang="en-GB" smtClean="0"/>
              <a:t>16/02/2023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2849531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A6225D-95FA-48C5-B06D-B62850E7D180}"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3507998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A6225D-95FA-48C5-B06D-B62850E7D180}"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4163846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A6225D-95FA-48C5-B06D-B62850E7D180}"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1903026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A6225D-95FA-48C5-B06D-B62850E7D180}"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A8CB51-688F-406B-B3DC-1D757F532435}" type="slidenum">
              <a:rPr lang="en-GB" smtClean="0"/>
              <a:t>‹#›</a:t>
            </a:fld>
            <a:endParaRPr lang="en-GB"/>
          </a:p>
        </p:txBody>
      </p:sp>
    </p:spTree>
    <p:extLst>
      <p:ext uri="{BB962C8B-B14F-4D97-AF65-F5344CB8AC3E}">
        <p14:creationId xmlns:p14="http://schemas.microsoft.com/office/powerpoint/2010/main" val="3108582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A6225D-95FA-48C5-B06D-B62850E7D180}" type="datetimeFigureOut">
              <a:rPr lang="en-GB" smtClean="0"/>
              <a:t>16/02/2023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A8CB51-688F-406B-B3DC-1D757F532435}" type="slidenum">
              <a:rPr lang="en-GB" smtClean="0"/>
              <a:t>‹#›</a:t>
            </a:fld>
            <a:endParaRPr lang="en-GB"/>
          </a:p>
        </p:txBody>
      </p:sp>
    </p:spTree>
    <p:extLst>
      <p:ext uri="{BB962C8B-B14F-4D97-AF65-F5344CB8AC3E}">
        <p14:creationId xmlns:p14="http://schemas.microsoft.com/office/powerpoint/2010/main" val="2495383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arriott.com/culture-and-values/core-values.mi"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taahonline.medium.com/the-importance-of-customer-service-in-the-hospitality-industry-8caa0e024521" TargetMode="External"/><Relationship Id="rId2" Type="http://schemas.openxmlformats.org/officeDocument/2006/relationships/hyperlink" Target="https://www.customerservicemanager.com/why-customer-service-matters-most-in-the-hospitality-industry/" TargetMode="External"/><Relationship Id="rId1" Type="http://schemas.openxmlformats.org/officeDocument/2006/relationships/slideLayout" Target="../slideLayouts/slideLayout2.xml"/><Relationship Id="rId6" Type="http://schemas.openxmlformats.org/officeDocument/2006/relationships/hyperlink" Target="https://www.marriott.com/culture-and-values/core-values.mi" TargetMode="External"/><Relationship Id="rId5" Type="http://schemas.openxmlformats.org/officeDocument/2006/relationships/hyperlink" Target="https://hotello.com/en/customer-service-hotels/" TargetMode="External"/><Relationship Id="rId4" Type="http://schemas.openxmlformats.org/officeDocument/2006/relationships/hyperlink" Target="https://hotello.com/en/customer-service-hospitality-industr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hotello.com/en/customer-service-hospitality-industry" TargetMode="External"/><Relationship Id="rId7" Type="http://schemas.openxmlformats.org/officeDocument/2006/relationships/hyperlink" Target="https://staahonline.medium.com/the-importance-of-customer-service-in-the-hospitality-industry-8caa0e024521" TargetMode="External"/><Relationship Id="rId2" Type="http://schemas.openxmlformats.org/officeDocument/2006/relationships/hyperlink" Target="https://www.customerservicemanager.com/why-customer-service-matters-most-in-the-hospitality-industry/" TargetMode="External"/><Relationship Id="rId1" Type="http://schemas.openxmlformats.org/officeDocument/2006/relationships/slideLayout" Target="../slideLayouts/slideLayout2.xml"/><Relationship Id="rId6" Type="http://schemas.openxmlformats.org/officeDocument/2006/relationships/hyperlink" Target="https://www.marriott.com/culture-and-values/core-values.mi" TargetMode="External"/><Relationship Id="rId5" Type="http://schemas.openxmlformats.org/officeDocument/2006/relationships/hyperlink" Target="https://www.marriott.com/about/culture-and-values/history.mi" TargetMode="External"/><Relationship Id="rId4" Type="http://schemas.openxmlformats.org/officeDocument/2006/relationships/hyperlink" Target="https://hotello.com/en/customer-service-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448" y="751973"/>
            <a:ext cx="9144000" cy="2387600"/>
          </a:xfrm>
        </p:spPr>
        <p:txBody>
          <a:bodyPr>
            <a:normAutofit fontScale="90000"/>
          </a:bodyPr>
          <a:lstStyle/>
          <a:p>
            <a:r>
              <a:rPr lang="en-GB" dirty="0" smtClean="0"/>
              <a:t>The role &amp; importance of hospitality &amp; guest services within the hotel industry</a:t>
            </a:r>
            <a:endParaRPr lang="en-GB" dirty="0"/>
          </a:p>
        </p:txBody>
      </p:sp>
      <p:sp>
        <p:nvSpPr>
          <p:cNvPr id="3" name="Subtitle 2"/>
          <p:cNvSpPr>
            <a:spLocks noGrp="1"/>
          </p:cNvSpPr>
          <p:nvPr>
            <p:ph type="subTitle" idx="1"/>
          </p:nvPr>
        </p:nvSpPr>
        <p:spPr>
          <a:xfrm>
            <a:off x="1524000" y="3353181"/>
            <a:ext cx="9144000" cy="3001319"/>
          </a:xfrm>
        </p:spPr>
        <p:txBody>
          <a:bodyPr>
            <a:normAutofit/>
          </a:bodyPr>
          <a:lstStyle/>
          <a:p>
            <a:pPr fontAlgn="base"/>
            <a:r>
              <a:rPr lang="en-GB" dirty="0"/>
              <a:t>Name: </a:t>
            </a:r>
            <a:r>
              <a:rPr lang="en-GB" dirty="0" err="1"/>
              <a:t>Ridhwaanah</a:t>
            </a:r>
            <a:r>
              <a:rPr lang="en-GB" dirty="0"/>
              <a:t> </a:t>
            </a:r>
            <a:r>
              <a:rPr lang="en-GB" dirty="0" err="1"/>
              <a:t>Rifat</a:t>
            </a:r>
            <a:r>
              <a:rPr lang="en-GB" dirty="0"/>
              <a:t> Ahmed</a:t>
            </a:r>
          </a:p>
          <a:p>
            <a:pPr fontAlgn="base"/>
            <a:r>
              <a:rPr lang="en-GB" dirty="0"/>
              <a:t> </a:t>
            </a:r>
          </a:p>
          <a:p>
            <a:pPr fontAlgn="base"/>
            <a:r>
              <a:rPr lang="en-GB" dirty="0"/>
              <a:t>Student ID number: 2212158</a:t>
            </a:r>
          </a:p>
          <a:p>
            <a:pPr fontAlgn="base"/>
            <a:endParaRPr lang="en-GB" dirty="0" smtClean="0"/>
          </a:p>
          <a:p>
            <a:pPr fontAlgn="base"/>
            <a:r>
              <a:rPr lang="en-GB" dirty="0"/>
              <a:t> Lectures name</a:t>
            </a:r>
            <a:r>
              <a:rPr lang="en-GB" dirty="0" smtClean="0"/>
              <a:t>: Kathryn Flynn</a:t>
            </a:r>
            <a:endParaRPr lang="en-GB" dirty="0"/>
          </a:p>
          <a:p>
            <a:pPr fontAlgn="base"/>
            <a:r>
              <a:rPr lang="en-GB" dirty="0"/>
              <a:t> </a:t>
            </a:r>
          </a:p>
          <a:p>
            <a:pPr fontAlgn="base"/>
            <a:endParaRPr lang="en-GB" dirty="0"/>
          </a:p>
          <a:p>
            <a:endParaRPr lang="en-GB" dirty="0"/>
          </a:p>
        </p:txBody>
      </p:sp>
    </p:spTree>
    <p:extLst>
      <p:ext uri="{BB962C8B-B14F-4D97-AF65-F5344CB8AC3E}">
        <p14:creationId xmlns:p14="http://schemas.microsoft.com/office/powerpoint/2010/main" val="3554030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Marriott international has around 7,642 hotels based worldwide. They have 30 brands and was founded by </a:t>
            </a:r>
            <a:r>
              <a:rPr lang="en-GB" dirty="0" err="1" smtClean="0"/>
              <a:t>newlweds</a:t>
            </a:r>
            <a:r>
              <a:rPr lang="en-GB" dirty="0" smtClean="0"/>
              <a:t> J. Willard and Alice Marriot since 1927. It started with them having a root beer stand and then they started to add food items to their menus and having drive in restaurants and in 1957, they opened the first motor hotel in Arlington Virginia.</a:t>
            </a:r>
          </a:p>
          <a:p>
            <a:pPr marL="0" indent="0">
              <a:buNone/>
            </a:pPr>
            <a:r>
              <a:rPr lang="en-GB" sz="1700" dirty="0" smtClean="0"/>
              <a:t>(Marriott) ‘Marriott </a:t>
            </a:r>
            <a:r>
              <a:rPr lang="en-GB" sz="1700" dirty="0"/>
              <a:t>made a historic shift into the hotel business in 1957. The world’s first motor hotel opened in Arlington, Virginia, under the management of J. Willard Marriott’s son, Bill</a:t>
            </a:r>
            <a:r>
              <a:rPr lang="en-GB" sz="1700" dirty="0" smtClean="0"/>
              <a:t>.’ </a:t>
            </a:r>
            <a:r>
              <a:rPr lang="en-GB" sz="1700" dirty="0" smtClean="0">
                <a:hlinkClick r:id="rId2"/>
              </a:rPr>
              <a:t>https://www.marriott.com/about/culture-and-values/history.mi</a:t>
            </a:r>
            <a:r>
              <a:rPr lang="en-GB" sz="1700" dirty="0" smtClean="0"/>
              <a:t> (Accessed: 6/02/2023)</a:t>
            </a:r>
            <a:endParaRPr lang="en-GB" dirty="0"/>
          </a:p>
          <a:p>
            <a:pPr marL="0" indent="0">
              <a:buNone/>
            </a:pPr>
            <a:r>
              <a:rPr lang="en-GB" sz="1700" dirty="0" smtClean="0"/>
              <a:t>(Marriott) ‘It </a:t>
            </a:r>
            <a:r>
              <a:rPr lang="en-GB" sz="1700" dirty="0"/>
              <a:t>all began with an A&amp;W root beer stand. Founder J. Willard Marriott and his wife, Alice, got their young business off the ground by quenching people’s thirst during Washington D.C.’s hot, muggy summers. Good food and good service at a fair price became a guiding principle for Hot Shoppes restaurants--and for Marriott International as it grew</a:t>
            </a:r>
            <a:r>
              <a:rPr lang="en-GB" sz="1700" dirty="0" smtClean="0"/>
              <a:t>.’ Available at: </a:t>
            </a:r>
            <a:r>
              <a:rPr lang="en-GB" sz="1700" dirty="0" smtClean="0">
                <a:hlinkClick r:id="rId2"/>
              </a:rPr>
              <a:t>https://www.marriott.com/about/culture-and-values/history.mi</a:t>
            </a:r>
            <a:r>
              <a:rPr lang="en-GB" sz="1700" dirty="0" smtClean="0"/>
              <a:t> (Accessed: 6/02/2023)</a:t>
            </a:r>
          </a:p>
          <a:p>
            <a:pPr marL="0" indent="0">
              <a:buNone/>
            </a:pPr>
            <a:r>
              <a:rPr lang="en-GB" sz="1700" dirty="0" smtClean="0"/>
              <a:t>(Marriott) ‘One company, many brands--that's the innovative model that Marriott began building in the late 1980s. From pioneering the extended-stay business to launching distinctive brands geared toward the business </a:t>
            </a:r>
            <a:r>
              <a:rPr lang="en-GB" sz="1700" dirty="0" err="1" smtClean="0"/>
              <a:t>traveler</a:t>
            </a:r>
            <a:r>
              <a:rPr lang="en-GB" sz="1700" dirty="0" smtClean="0"/>
              <a:t> to increasing its presence overseas, Marriott International broke new ground in its quest to become the #1 hospitality company in the world’ </a:t>
            </a:r>
            <a:r>
              <a:rPr lang="en-GB" sz="1700" dirty="0" smtClean="0">
                <a:hlinkClick r:id="rId2"/>
              </a:rPr>
              <a:t>https://www.marriott.com/about/culture-and-values/history.mi</a:t>
            </a:r>
            <a:r>
              <a:rPr lang="en-GB" sz="1700" dirty="0" smtClean="0"/>
              <a:t> (Accessed: 6/02/2023)</a:t>
            </a:r>
            <a:r>
              <a:rPr lang="en-GB" sz="1700" dirty="0" smtClean="0"/>
              <a:t>	</a:t>
            </a:r>
            <a:endParaRPr lang="en-GB" sz="1700" dirty="0"/>
          </a:p>
        </p:txBody>
      </p:sp>
    </p:spTree>
    <p:extLst>
      <p:ext uri="{BB962C8B-B14F-4D97-AF65-F5344CB8AC3E}">
        <p14:creationId xmlns:p14="http://schemas.microsoft.com/office/powerpoint/2010/main" val="3913625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Marriott International</a:t>
            </a:r>
            <a:endParaRPr lang="en-GB" dirty="0"/>
          </a:p>
        </p:txBody>
      </p:sp>
      <p:sp>
        <p:nvSpPr>
          <p:cNvPr id="3" name="Content Placeholder 2"/>
          <p:cNvSpPr>
            <a:spLocks noGrp="1"/>
          </p:cNvSpPr>
          <p:nvPr>
            <p:ph idx="1"/>
          </p:nvPr>
        </p:nvSpPr>
        <p:spPr>
          <a:xfrm>
            <a:off x="838200" y="1455234"/>
            <a:ext cx="10515600" cy="5153909"/>
          </a:xfrm>
        </p:spPr>
        <p:txBody>
          <a:bodyPr>
            <a:normAutofit fontScale="92500" lnSpcReduction="10000"/>
          </a:bodyPr>
          <a:lstStyle/>
          <a:p>
            <a:pPr marL="0" indent="0">
              <a:buNone/>
            </a:pPr>
            <a:r>
              <a:rPr lang="en-GB" dirty="0" smtClean="0"/>
              <a:t>Marriott international have messages within the brand for example, they empower people with disabilities, they give the opportunity for workers to grow and succeed. They take pride in making sure they have good customer service and taking care in details, their motto is “Good food and good service at a fair price”. They also welcome change alongside with how the world is changing </a:t>
            </a:r>
            <a:r>
              <a:rPr lang="en-GB" sz="1700" dirty="0" smtClean="0"/>
              <a:t>(Marriott) ‘The </a:t>
            </a:r>
            <a:r>
              <a:rPr lang="en-GB" sz="1700" dirty="0"/>
              <a:t>Marriott family helped shape the modern hospitality industry. We’re driven to continually challenge the status quo and anticipate our customers’ changing needs with new brands, new global locations and new guest experiences</a:t>
            </a:r>
            <a:r>
              <a:rPr lang="en-GB" sz="1700" dirty="0" smtClean="0"/>
              <a:t>.’ </a:t>
            </a:r>
            <a:r>
              <a:rPr lang="en-GB" dirty="0" smtClean="0"/>
              <a:t>and making sure they follow human rights and act with integrity. They also make sure they are sustainable and using social media platform to portray their message.</a:t>
            </a:r>
          </a:p>
          <a:p>
            <a:pPr marL="0" indent="0">
              <a:buNone/>
            </a:pPr>
            <a:r>
              <a:rPr lang="en-GB" sz="1700" dirty="0" smtClean="0"/>
              <a:t>(Marriott) ‘We </a:t>
            </a:r>
            <a:r>
              <a:rPr lang="en-GB" sz="1700" dirty="0"/>
              <a:t>hold ourselves to uncompromising ethical and legal standards. This extends to our day-to-day business conduct, our employee policies, our supply chain policies, our environmental programs and practices, and our commitment to human rights and social responsibility</a:t>
            </a:r>
            <a:r>
              <a:rPr lang="en-GB" sz="1700" dirty="0" smtClean="0"/>
              <a:t>.’ Available at: </a:t>
            </a:r>
            <a:r>
              <a:rPr lang="en-GB" sz="1700" dirty="0" smtClean="0">
                <a:hlinkClick r:id="rId2"/>
              </a:rPr>
              <a:t>https://www.marriott.com/culture-and-values/core-values.mi</a:t>
            </a:r>
            <a:r>
              <a:rPr lang="en-GB" sz="1700" dirty="0" smtClean="0"/>
              <a:t> (Accessed: 6/02/2023)</a:t>
            </a:r>
          </a:p>
          <a:p>
            <a:pPr marL="0" indent="0">
              <a:buNone/>
            </a:pPr>
            <a:r>
              <a:rPr lang="en-GB" sz="1700" dirty="0" smtClean="0"/>
              <a:t>(Marriott) ‘Marriott’s </a:t>
            </a:r>
            <a:r>
              <a:rPr lang="en-GB" sz="1700" dirty="0"/>
              <a:t>reputation for superior customer service dates back to J. Willard Marriott’s original goal for his business: “good food and good service at a fair price.” We take pride in the details—every day, in every destination worldwide</a:t>
            </a:r>
            <a:r>
              <a:rPr lang="en-GB" sz="1700" dirty="0" smtClean="0"/>
              <a:t>.’ Available at: </a:t>
            </a:r>
            <a:r>
              <a:rPr lang="en-GB" sz="1700" dirty="0" smtClean="0">
                <a:hlinkClick r:id="rId2"/>
              </a:rPr>
              <a:t>https://www.marriott.com/culture-and-values/core-values.mi</a:t>
            </a:r>
            <a:r>
              <a:rPr lang="en-GB" sz="1700" dirty="0" smtClean="0"/>
              <a:t> (Accessed: 6/02/2023)</a:t>
            </a:r>
            <a:endParaRPr lang="en-GB" sz="17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122755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guest service </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The importance of guest service is a very big aspect in the hotel industry, in order to create loyalty with guests to be able to come back to a certain hotel, the hotels need to be able to provide quality customer service whether it’s the cleanliness of a hotel, the friendliness of staff, to be empathetic towards customers or providing good service in hotel restaurants, it’s all important. </a:t>
            </a:r>
          </a:p>
          <a:p>
            <a:pPr marL="0" indent="0">
              <a:buNone/>
            </a:pPr>
            <a:r>
              <a:rPr lang="en-GB" sz="2300" dirty="0" smtClean="0"/>
              <a:t>(CSM) ‘The </a:t>
            </a:r>
            <a:r>
              <a:rPr lang="en-GB" sz="2300" dirty="0"/>
              <a:t>hospitality industry relies a lot upon reputation in order to attract new customers. Whether you’re running a hotel or restaurant business, how you treat your customers is going to determine just how successful you become</a:t>
            </a:r>
            <a:r>
              <a:rPr lang="en-GB" sz="2300" dirty="0" smtClean="0"/>
              <a:t>.’ Available at: </a:t>
            </a:r>
            <a:r>
              <a:rPr lang="en-GB" sz="2300" dirty="0" smtClean="0">
                <a:hlinkClick r:id="rId2"/>
              </a:rPr>
              <a:t>https://www.customerservicemanager.com/why-customer-service-matters-most-in-the-hospitality-industry/</a:t>
            </a:r>
            <a:r>
              <a:rPr lang="en-GB" sz="2300" dirty="0" smtClean="0"/>
              <a:t> (Accessed: 6/02/2023)</a:t>
            </a:r>
          </a:p>
          <a:p>
            <a:pPr marL="0" indent="0">
              <a:buNone/>
            </a:pPr>
            <a:r>
              <a:rPr lang="en-GB" sz="2300" dirty="0" smtClean="0"/>
              <a:t>(</a:t>
            </a:r>
            <a:r>
              <a:rPr lang="en-GB" sz="2300" dirty="0" err="1" smtClean="0"/>
              <a:t>Staah</a:t>
            </a:r>
            <a:r>
              <a:rPr lang="en-GB" sz="2300" dirty="0" smtClean="0"/>
              <a:t> 2020) ‘Whether </a:t>
            </a:r>
            <a:r>
              <a:rPr lang="en-GB" sz="2300" dirty="0"/>
              <a:t>someone is traveling for business or pleasure, the level of customer service she receives on her trip will help determine whether she comes back for another visit or warns her friends to avoid your business in the future</a:t>
            </a:r>
            <a:r>
              <a:rPr lang="en-GB" sz="2300" dirty="0" smtClean="0"/>
              <a:t>.’ Available at: </a:t>
            </a:r>
            <a:r>
              <a:rPr lang="en-GB" sz="2300" dirty="0" smtClean="0">
                <a:hlinkClick r:id="rId3"/>
              </a:rPr>
              <a:t>https://staahonline.medium.com/the-importance-of-customer-service-in-the-hospitality-industry-8caa0e024521</a:t>
            </a:r>
            <a:r>
              <a:rPr lang="en-GB" sz="2300" dirty="0" smtClean="0"/>
              <a:t> (Accessed: 6/02/2023)</a:t>
            </a:r>
          </a:p>
          <a:p>
            <a:pPr marL="0" indent="0">
              <a:buNone/>
            </a:pPr>
            <a:r>
              <a:rPr lang="en-GB" sz="2300" dirty="0" smtClean="0"/>
              <a:t>(</a:t>
            </a:r>
            <a:r>
              <a:rPr lang="en-GB" sz="2300" dirty="0" err="1" smtClean="0"/>
              <a:t>Daoust</a:t>
            </a:r>
            <a:r>
              <a:rPr lang="en-GB" sz="2300" dirty="0" smtClean="0"/>
              <a:t> K 2021) ‘Offering </a:t>
            </a:r>
            <a:r>
              <a:rPr lang="en-GB" sz="2300" dirty="0"/>
              <a:t>excellent </a:t>
            </a:r>
            <a:r>
              <a:rPr lang="en-GB" sz="2300" dirty="0">
                <a:hlinkClick r:id="rId4"/>
              </a:rPr>
              <a:t>customer service</a:t>
            </a:r>
            <a:r>
              <a:rPr lang="en-GB" sz="2300" dirty="0"/>
              <a:t> requires constant work and effort from your employees. They need to be involved, respectful, available and more importantly attentive to your </a:t>
            </a:r>
            <a:r>
              <a:rPr lang="en-GB" sz="2300" dirty="0" smtClean="0"/>
              <a:t>guests’ Available at: </a:t>
            </a:r>
            <a:r>
              <a:rPr lang="en-GB" sz="2300" dirty="0" smtClean="0">
                <a:hlinkClick r:id="rId5"/>
              </a:rPr>
              <a:t>https://hotello.com/en/customer-service-hotels/</a:t>
            </a:r>
            <a:r>
              <a:rPr lang="en-GB" sz="2300" dirty="0" smtClean="0"/>
              <a:t> (Accessed: 6/02/2023)</a:t>
            </a:r>
          </a:p>
          <a:p>
            <a:pPr marL="0" indent="0">
              <a:buNone/>
            </a:pPr>
            <a:r>
              <a:rPr lang="en-GB" dirty="0" smtClean="0"/>
              <a:t>Marriot International, they want to take care of their employees in order for employees to be able to take care of customers. </a:t>
            </a:r>
          </a:p>
          <a:p>
            <a:pPr marL="0" indent="0">
              <a:buNone/>
            </a:pPr>
            <a:r>
              <a:rPr lang="en-GB" sz="2300" dirty="0" smtClean="0"/>
              <a:t>(Marriott) ‘Take </a:t>
            </a:r>
            <a:r>
              <a:rPr lang="en-GB" sz="2300" dirty="0"/>
              <a:t>care of associates and they will take care of the customers</a:t>
            </a:r>
            <a:r>
              <a:rPr lang="en-GB" sz="2300" dirty="0" smtClean="0"/>
              <a:t>.’ Available at: </a:t>
            </a:r>
            <a:r>
              <a:rPr lang="en-GB" sz="2300" dirty="0" smtClean="0">
                <a:hlinkClick r:id="rId6"/>
              </a:rPr>
              <a:t>https://www.marriott.com/culture-and-values/core-values.mi</a:t>
            </a:r>
            <a:r>
              <a:rPr lang="en-GB" sz="2300" dirty="0" smtClean="0"/>
              <a:t> (Accessed: 6/02/2023)</a:t>
            </a:r>
            <a:endParaRPr lang="en-GB" sz="2300" dirty="0"/>
          </a:p>
        </p:txBody>
      </p:sp>
    </p:spTree>
    <p:extLst>
      <p:ext uri="{BB962C8B-B14F-4D97-AF65-F5344CB8AC3E}">
        <p14:creationId xmlns:p14="http://schemas.microsoft.com/office/powerpoint/2010/main" val="1416916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406324"/>
            <a:ext cx="10515600" cy="5359079"/>
          </a:xfrm>
        </p:spPr>
        <p:txBody>
          <a:bodyPr>
            <a:normAutofit fontScale="85000" lnSpcReduction="20000"/>
          </a:bodyPr>
          <a:lstStyle/>
          <a:p>
            <a:pPr marL="0" indent="0">
              <a:buNone/>
            </a:pPr>
            <a:r>
              <a:rPr lang="en-GB" sz="1500" dirty="0" smtClean="0"/>
              <a:t>(CSM) ‘The hospitality industry relies a lot upon reputation in order to attract new customers. Whether you’re running a hotel or restaurant business, how you treat your customers is going to determine just how successful you become.’ Available at: </a:t>
            </a:r>
            <a:r>
              <a:rPr lang="en-GB" sz="1500" dirty="0" smtClean="0">
                <a:hlinkClick r:id="rId2"/>
              </a:rPr>
              <a:t>https://www.customerservicemanager.com/why-customer-service-matters-most-in-the-hospitality-industry/</a:t>
            </a:r>
            <a:r>
              <a:rPr lang="en-GB" sz="1500" dirty="0" smtClean="0"/>
              <a:t> (Accessed: 6/02/2023)</a:t>
            </a:r>
          </a:p>
          <a:p>
            <a:pPr marL="0" indent="0">
              <a:buNone/>
            </a:pPr>
            <a:r>
              <a:rPr lang="en-GB" sz="1500" dirty="0" smtClean="0"/>
              <a:t>(</a:t>
            </a:r>
            <a:r>
              <a:rPr lang="en-GB" sz="1500" dirty="0" err="1" smtClean="0"/>
              <a:t>Daoust</a:t>
            </a:r>
            <a:r>
              <a:rPr lang="en-GB" sz="1500" dirty="0" smtClean="0"/>
              <a:t> K 2021) ‘Offering excellent </a:t>
            </a:r>
            <a:r>
              <a:rPr lang="en-GB" sz="1500" dirty="0" smtClean="0">
                <a:hlinkClick r:id="rId3"/>
              </a:rPr>
              <a:t>customer service</a:t>
            </a:r>
            <a:r>
              <a:rPr lang="en-GB" sz="1500" dirty="0" smtClean="0"/>
              <a:t> requires constant work and effort from your employees. They need to be involved, respectful, available and more importantly attentive to your guests’ Available at: </a:t>
            </a:r>
            <a:r>
              <a:rPr lang="en-GB" sz="1500" dirty="0" smtClean="0">
                <a:hlinkClick r:id="rId4"/>
              </a:rPr>
              <a:t>https://hotello.com/en/customer-service-hotels/</a:t>
            </a:r>
            <a:r>
              <a:rPr lang="en-GB" sz="1500" dirty="0" smtClean="0"/>
              <a:t> (Accessed: 6/02/2023)</a:t>
            </a:r>
          </a:p>
          <a:p>
            <a:pPr marL="0" indent="0">
              <a:buNone/>
            </a:pPr>
            <a:r>
              <a:rPr lang="en-GB" sz="1500" dirty="0" smtClean="0"/>
              <a:t>(Marriott</a:t>
            </a:r>
            <a:r>
              <a:rPr lang="en-GB" sz="1500" dirty="0"/>
              <a:t>) ‘It all began with an A&amp;W root beer stand. Founder J. Willard Marriott and his wife, Alice, got their young business off the ground by quenching people’s thirst during Washington D.C.’s hot, muggy summers. Good food and good service at a fair price became a guiding principle for Hot Shoppes restaurants--and for Marriott International as it grew.’ Available at: </a:t>
            </a:r>
            <a:r>
              <a:rPr lang="en-GB" sz="1500" dirty="0">
                <a:hlinkClick r:id="rId5"/>
              </a:rPr>
              <a:t>https://www.marriott.com/about/culture-and-values/history.mi</a:t>
            </a:r>
            <a:r>
              <a:rPr lang="en-GB" sz="1500" dirty="0"/>
              <a:t> (Accessed: 6/02/2023)	</a:t>
            </a:r>
            <a:endParaRPr lang="en-GB" sz="1500" dirty="0" smtClean="0"/>
          </a:p>
          <a:p>
            <a:pPr marL="0" indent="0">
              <a:buNone/>
            </a:pPr>
            <a:r>
              <a:rPr lang="en-GB" sz="1500" dirty="0" smtClean="0"/>
              <a:t>(Marriott) ‘Marriott made a historic shift into the hotel business in 1957. The world’s first motor hotel opened in Arlington, Virginia, under the management of J. Willard Marriott’s son, Bill.’ </a:t>
            </a:r>
            <a:r>
              <a:rPr lang="en-GB" sz="1500" dirty="0" smtClean="0">
                <a:hlinkClick r:id="rId5"/>
              </a:rPr>
              <a:t>https://www.marriott.com/about/culture-and-values/history.mi</a:t>
            </a:r>
            <a:r>
              <a:rPr lang="en-GB" sz="1500" dirty="0" smtClean="0"/>
              <a:t> (Accessed: 6/02/2023)</a:t>
            </a:r>
          </a:p>
          <a:p>
            <a:pPr marL="0" indent="0">
              <a:buNone/>
            </a:pPr>
            <a:r>
              <a:rPr lang="en-GB" sz="1500" dirty="0" smtClean="0"/>
              <a:t>(Marriott) ‘One company, many brands--that's the innovative model that Marriott began building in the late 1980s. From pioneering the extended-stay business to launching distinctive brands geared toward the business </a:t>
            </a:r>
            <a:r>
              <a:rPr lang="en-GB" sz="1500" dirty="0" err="1" smtClean="0"/>
              <a:t>traveler</a:t>
            </a:r>
            <a:r>
              <a:rPr lang="en-GB" sz="1500" dirty="0" smtClean="0"/>
              <a:t> to increasing its presence overseas, Marriott International broke new ground in its quest to become the #1 hospitality company in the world’ </a:t>
            </a:r>
            <a:r>
              <a:rPr lang="en-GB" sz="1500" dirty="0" smtClean="0">
                <a:hlinkClick r:id="rId5"/>
              </a:rPr>
              <a:t>https://www.marriott.com/about/culture-and-values/history.mi</a:t>
            </a:r>
            <a:r>
              <a:rPr lang="en-GB" sz="1500" dirty="0" smtClean="0"/>
              <a:t> (Accessed: 6/02/2023)</a:t>
            </a:r>
          </a:p>
          <a:p>
            <a:pPr marL="0" indent="0">
              <a:buNone/>
            </a:pPr>
            <a:r>
              <a:rPr lang="en-GB" sz="1500" dirty="0" smtClean="0"/>
              <a:t>(Marriott) ‘Take care of associates and they will take care of the customers.’ Available at: </a:t>
            </a:r>
            <a:r>
              <a:rPr lang="en-GB" sz="1500" dirty="0" smtClean="0">
                <a:hlinkClick r:id="rId6"/>
              </a:rPr>
              <a:t>https://www.marriott.com/culture-and-values/core-values.mi</a:t>
            </a:r>
            <a:r>
              <a:rPr lang="en-GB" sz="1500" dirty="0" smtClean="0"/>
              <a:t> (Accessed: 6/02/2023)</a:t>
            </a:r>
          </a:p>
          <a:p>
            <a:pPr marL="0" indent="0">
              <a:buNone/>
            </a:pPr>
            <a:r>
              <a:rPr lang="en-GB" sz="1500" dirty="0" smtClean="0"/>
              <a:t>(Marriott) ‘The Marriott family helped shape the modern hospitality industry. We’re driven to continually challenge the status quo and anticipate our customers’ changing needs with new brands, new global locations and new guest experiences.’ Available at: </a:t>
            </a:r>
            <a:r>
              <a:rPr lang="en-GB" sz="1500" dirty="0" smtClean="0">
                <a:hlinkClick r:id="rId6"/>
              </a:rPr>
              <a:t>https://www.marriott.com/culture-and-values/core-values.mi</a:t>
            </a:r>
            <a:r>
              <a:rPr lang="en-GB" sz="1500" dirty="0" smtClean="0"/>
              <a:t> </a:t>
            </a:r>
          </a:p>
          <a:p>
            <a:pPr marL="0" indent="0">
              <a:buNone/>
            </a:pPr>
            <a:r>
              <a:rPr lang="en-GB" sz="1500" dirty="0" smtClean="0"/>
              <a:t>(Marriott) ‘We hold ourselves to uncompromising ethical and legal standards. This extends to our day-to-day business conduct, our employee policies, our supply chain policies, our environmental programs and practices, and our commitment to human rights and social responsibility.’ Available at: </a:t>
            </a:r>
            <a:r>
              <a:rPr lang="en-GB" sz="1500" dirty="0" smtClean="0">
                <a:hlinkClick r:id="rId6"/>
              </a:rPr>
              <a:t>https://www.marriott.com/culture-and-values/core-values.mi</a:t>
            </a:r>
            <a:r>
              <a:rPr lang="en-GB" sz="1500" dirty="0" smtClean="0"/>
              <a:t> (Accessed: 6/02/2023)</a:t>
            </a:r>
          </a:p>
          <a:p>
            <a:pPr marL="0" indent="0">
              <a:buNone/>
            </a:pPr>
            <a:r>
              <a:rPr lang="en-GB" sz="1500" dirty="0" smtClean="0"/>
              <a:t>(Marriott) ‘Marriott’s reputation for superior customer service dates back to J. Willard Marriott’s original goal for his business: “good food and good service at a fair price.” We take pride in the details—every day, in every destination worldwide.’ Available at: </a:t>
            </a:r>
            <a:r>
              <a:rPr lang="en-GB" sz="1500" dirty="0" smtClean="0">
                <a:hlinkClick r:id="rId6"/>
              </a:rPr>
              <a:t>https://www.marriott.com/culture-and-values/core-values.mi</a:t>
            </a:r>
            <a:r>
              <a:rPr lang="en-GB" sz="1500" dirty="0" smtClean="0"/>
              <a:t> (Accessed: 6/02/2023)</a:t>
            </a:r>
          </a:p>
          <a:p>
            <a:pPr marL="0" indent="0">
              <a:buNone/>
            </a:pPr>
            <a:r>
              <a:rPr lang="en-GB" sz="1500" dirty="0" smtClean="0"/>
              <a:t>(</a:t>
            </a:r>
            <a:r>
              <a:rPr lang="en-GB" sz="1500" dirty="0" err="1" smtClean="0"/>
              <a:t>Staah</a:t>
            </a:r>
            <a:r>
              <a:rPr lang="en-GB" sz="1500" dirty="0" smtClean="0"/>
              <a:t> 2020) ‘Whether someone is traveling for business or pleasure, the level of customer service she receives on her trip will help determine whether she comes back for another visit or warns her friends to avoid your business in the future.’ Available at: </a:t>
            </a:r>
            <a:r>
              <a:rPr lang="en-GB" sz="1500" dirty="0" smtClean="0">
                <a:hlinkClick r:id="rId7"/>
              </a:rPr>
              <a:t>https://staahonline.medium.com/the-importance-of-customer-service-in-the-hospitality-industry-8caa0e024521</a:t>
            </a:r>
            <a:r>
              <a:rPr lang="en-GB" sz="1500" dirty="0" smtClean="0"/>
              <a:t> (Accessed: 6/02/2023)</a:t>
            </a:r>
          </a:p>
          <a:p>
            <a:pPr marL="0" indent="0">
              <a:buNone/>
            </a:pPr>
            <a:endParaRPr lang="en-GB" sz="1600" dirty="0" smtClean="0"/>
          </a:p>
          <a:p>
            <a:pPr marL="0" indent="0">
              <a:buNone/>
            </a:pPr>
            <a:endParaRPr lang="en-GB" sz="1600" dirty="0" smtClean="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914410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1387</TotalTime>
  <Words>756</Words>
  <Application>Microsoft Office PowerPoint</Application>
  <PresentationFormat>Widescreen</PresentationFormat>
  <Paragraphs>36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The role &amp; importance of hospitality &amp; guest services within the hotel industry</vt:lpstr>
      <vt:lpstr>Introduction </vt:lpstr>
      <vt:lpstr>Marriott International</vt:lpstr>
      <vt:lpstr>The importance of guest service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dc:title>
  <dc:creator>Asura -</dc:creator>
  <cp:lastModifiedBy>Asura -</cp:lastModifiedBy>
  <cp:revision>10</cp:revision>
  <dcterms:created xsi:type="dcterms:W3CDTF">2023-02-16T09:50:37Z</dcterms:created>
  <dcterms:modified xsi:type="dcterms:W3CDTF">2023-02-17T08:58:10Z</dcterms:modified>
</cp:coreProperties>
</file>