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8" r:id="rId3"/>
    <p:sldId id="266" r:id="rId4"/>
    <p:sldId id="269" r:id="rId5"/>
    <p:sldId id="268" r:id="rId6"/>
    <p:sldId id="267" r:id="rId7"/>
    <p:sldId id="270" r:id="rId8"/>
    <p:sldId id="271" r:id="rId9"/>
    <p:sldId id="272" r:id="rId10"/>
    <p:sldId id="274" r:id="rId11"/>
    <p:sldId id="273" r:id="rId12"/>
    <p:sldId id="275" r:id="rId13"/>
    <p:sldId id="25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A2054"/>
    <a:srgbClr val="78206E"/>
    <a:srgbClr val="A92D9A"/>
    <a:srgbClr val="001A48"/>
    <a:srgbClr val="481F53"/>
    <a:srgbClr val="FFD85B"/>
    <a:srgbClr val="361241"/>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82E899-67F6-4904-981F-CCE810D75124}" v="205" dt="2026-04-21T10:29:01.3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98" autoAdjust="0"/>
    <p:restoredTop sz="90065" autoAdjust="0"/>
  </p:normalViewPr>
  <p:slideViewPr>
    <p:cSldViewPr snapToGrid="0">
      <p:cViewPr varScale="1">
        <p:scale>
          <a:sx n="74" d="100"/>
          <a:sy n="74" d="100"/>
        </p:scale>
        <p:origin x="8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uno Rodrigues Dias (2518128)" userId="aacaabd4-dab9-44bd-9acb-1b037c673518" providerId="ADAL" clId="{55EC142F-0B2E-4FE0-AA93-D1A65843FA59}"/>
    <pc:docChg chg="undo redo custSel addSld delSld modSld sldOrd">
      <pc:chgData name="Nuno Rodrigues Dias (2518128)" userId="aacaabd4-dab9-44bd-9acb-1b037c673518" providerId="ADAL" clId="{55EC142F-0B2E-4FE0-AA93-D1A65843FA59}" dt="2026-04-21T11:01:10.570" v="3954" actId="20577"/>
      <pc:docMkLst>
        <pc:docMk/>
      </pc:docMkLst>
      <pc:sldChg chg="addSp delSp modSp add del mod ord">
        <pc:chgData name="Nuno Rodrigues Dias (2518128)" userId="aacaabd4-dab9-44bd-9acb-1b037c673518" providerId="ADAL" clId="{55EC142F-0B2E-4FE0-AA93-D1A65843FA59}" dt="2026-04-15T12:14:47.991" v="3744" actId="14100"/>
        <pc:sldMkLst>
          <pc:docMk/>
          <pc:sldMk cId="314873781" sldId="256"/>
        </pc:sldMkLst>
        <pc:picChg chg="add mod">
          <ac:chgData name="Nuno Rodrigues Dias (2518128)" userId="aacaabd4-dab9-44bd-9acb-1b037c673518" providerId="ADAL" clId="{55EC142F-0B2E-4FE0-AA93-D1A65843FA59}" dt="2026-04-15T12:14:47.991" v="3744" actId="14100"/>
          <ac:picMkLst>
            <pc:docMk/>
            <pc:sldMk cId="314873781" sldId="256"/>
            <ac:picMk id="1028" creationId="{9E488355-A39F-4B27-A5DE-774522F667A0}"/>
          </ac:picMkLst>
        </pc:picChg>
      </pc:sldChg>
      <pc:sldChg chg="addSp delSp modSp new mod">
        <pc:chgData name="Nuno Rodrigues Dias (2518128)" userId="aacaabd4-dab9-44bd-9acb-1b037c673518" providerId="ADAL" clId="{55EC142F-0B2E-4FE0-AA93-D1A65843FA59}" dt="2026-04-15T13:08:30.749" v="3777"/>
        <pc:sldMkLst>
          <pc:docMk/>
          <pc:sldMk cId="272126745" sldId="258"/>
        </pc:sldMkLst>
        <pc:spChg chg="add mod">
          <ac:chgData name="Nuno Rodrigues Dias (2518128)" userId="aacaabd4-dab9-44bd-9acb-1b037c673518" providerId="ADAL" clId="{55EC142F-0B2E-4FE0-AA93-D1A65843FA59}" dt="2026-04-15T13:07:53.994" v="3773" actId="1076"/>
          <ac:spMkLst>
            <pc:docMk/>
            <pc:sldMk cId="272126745" sldId="258"/>
            <ac:spMk id="2" creationId="{AF2B08F3-AB55-B8B9-1405-14B6E4BA9E90}"/>
          </ac:spMkLst>
        </pc:spChg>
        <pc:picChg chg="add mod">
          <ac:chgData name="Nuno Rodrigues Dias (2518128)" userId="aacaabd4-dab9-44bd-9acb-1b037c673518" providerId="ADAL" clId="{55EC142F-0B2E-4FE0-AA93-D1A65843FA59}" dt="2026-04-15T13:08:30.749" v="3777"/>
          <ac:picMkLst>
            <pc:docMk/>
            <pc:sldMk cId="272126745" sldId="258"/>
            <ac:picMk id="1026" creationId="{EC0CF358-28AB-407B-3760-36F0CDE24986}"/>
          </ac:picMkLst>
        </pc:picChg>
      </pc:sldChg>
      <pc:sldChg chg="addSp delSp modSp add mod modNotesTx">
        <pc:chgData name="Nuno Rodrigues Dias (2518128)" userId="aacaabd4-dab9-44bd-9acb-1b037c673518" providerId="ADAL" clId="{55EC142F-0B2E-4FE0-AA93-D1A65843FA59}" dt="2026-04-21T11:01:10.570" v="3954" actId="20577"/>
        <pc:sldMkLst>
          <pc:docMk/>
          <pc:sldMk cId="1839751017" sldId="266"/>
        </pc:sldMkLst>
        <pc:spChg chg="add mod">
          <ac:chgData name="Nuno Rodrigues Dias (2518128)" userId="aacaabd4-dab9-44bd-9acb-1b037c673518" providerId="ADAL" clId="{55EC142F-0B2E-4FE0-AA93-D1A65843FA59}" dt="2026-04-13T18:57:37.771" v="3647" actId="20577"/>
          <ac:spMkLst>
            <pc:docMk/>
            <pc:sldMk cId="1839751017" sldId="266"/>
            <ac:spMk id="2" creationId="{B52606D7-FC9C-9409-986F-F6CA907FE29D}"/>
          </ac:spMkLst>
        </pc:spChg>
        <pc:picChg chg="add mod">
          <ac:chgData name="Nuno Rodrigues Dias (2518128)" userId="aacaabd4-dab9-44bd-9acb-1b037c673518" providerId="ADAL" clId="{55EC142F-0B2E-4FE0-AA93-D1A65843FA59}" dt="2026-04-15T13:15:02.795" v="3819" actId="14100"/>
          <ac:picMkLst>
            <pc:docMk/>
            <pc:sldMk cId="1839751017" sldId="266"/>
            <ac:picMk id="2052" creationId="{654D0262-DF5F-395C-4AD9-258A59F949B7}"/>
          </ac:picMkLst>
        </pc:picChg>
      </pc:sldChg>
      <pc:sldChg chg="addSp delSp modSp add mod modNotesTx">
        <pc:chgData name="Nuno Rodrigues Dias (2518128)" userId="aacaabd4-dab9-44bd-9acb-1b037c673518" providerId="ADAL" clId="{55EC142F-0B2E-4FE0-AA93-D1A65843FA59}" dt="2026-04-15T13:33:44.727" v="3902" actId="1076"/>
        <pc:sldMkLst>
          <pc:docMk/>
          <pc:sldMk cId="2483534944" sldId="267"/>
        </pc:sldMkLst>
        <pc:picChg chg="add mod">
          <ac:chgData name="Nuno Rodrigues Dias (2518128)" userId="aacaabd4-dab9-44bd-9acb-1b037c673518" providerId="ADAL" clId="{55EC142F-0B2E-4FE0-AA93-D1A65843FA59}" dt="2026-04-15T13:33:44.727" v="3902" actId="1076"/>
          <ac:picMkLst>
            <pc:docMk/>
            <pc:sldMk cId="2483534944" sldId="267"/>
            <ac:picMk id="5130" creationId="{482F0181-07F7-E7C0-522A-AE0FAABCE5BC}"/>
          </ac:picMkLst>
        </pc:picChg>
      </pc:sldChg>
      <pc:sldChg chg="addSp delSp modSp add mod modNotesTx">
        <pc:chgData name="Nuno Rodrigues Dias (2518128)" userId="aacaabd4-dab9-44bd-9acb-1b037c673518" providerId="ADAL" clId="{55EC142F-0B2E-4FE0-AA93-D1A65843FA59}" dt="2026-04-15T13:28:52.803" v="3883"/>
        <pc:sldMkLst>
          <pc:docMk/>
          <pc:sldMk cId="57729824" sldId="268"/>
        </pc:sldMkLst>
        <pc:picChg chg="add mod">
          <ac:chgData name="Nuno Rodrigues Dias (2518128)" userId="aacaabd4-dab9-44bd-9acb-1b037c673518" providerId="ADAL" clId="{55EC142F-0B2E-4FE0-AA93-D1A65843FA59}" dt="2026-04-15T13:28:52.803" v="3883"/>
          <ac:picMkLst>
            <pc:docMk/>
            <pc:sldMk cId="57729824" sldId="268"/>
            <ac:picMk id="9" creationId="{EC32A64A-21BF-3CA0-3D35-4BCF89EA11FC}"/>
          </ac:picMkLst>
        </pc:picChg>
      </pc:sldChg>
      <pc:sldChg chg="addSp delSp modSp add mod modNotesTx">
        <pc:chgData name="Nuno Rodrigues Dias (2518128)" userId="aacaabd4-dab9-44bd-9acb-1b037c673518" providerId="ADAL" clId="{55EC142F-0B2E-4FE0-AA93-D1A65843FA59}" dt="2026-04-15T13:23:15.295" v="3851" actId="1076"/>
        <pc:sldMkLst>
          <pc:docMk/>
          <pc:sldMk cId="2871486797" sldId="269"/>
        </pc:sldMkLst>
        <pc:picChg chg="add mod">
          <ac:chgData name="Nuno Rodrigues Dias (2518128)" userId="aacaabd4-dab9-44bd-9acb-1b037c673518" providerId="ADAL" clId="{55EC142F-0B2E-4FE0-AA93-D1A65843FA59}" dt="2026-04-15T13:23:15.295" v="3851" actId="1076"/>
          <ac:picMkLst>
            <pc:docMk/>
            <pc:sldMk cId="2871486797" sldId="269"/>
            <ac:picMk id="11" creationId="{B4E18003-FC86-09DE-71B3-3771DAA732F0}"/>
          </ac:picMkLst>
        </pc:picChg>
      </pc:sldChg>
      <pc:sldChg chg="addSp delSp modSp add mod modNotesTx">
        <pc:chgData name="Nuno Rodrigues Dias (2518128)" userId="aacaabd4-dab9-44bd-9acb-1b037c673518" providerId="ADAL" clId="{55EC142F-0B2E-4FE0-AA93-D1A65843FA59}" dt="2026-04-15T13:50:42.380" v="3943" actId="14100"/>
        <pc:sldMkLst>
          <pc:docMk/>
          <pc:sldMk cId="3292307024" sldId="270"/>
        </pc:sldMkLst>
        <pc:spChg chg="add mod">
          <ac:chgData name="Nuno Rodrigues Dias (2518128)" userId="aacaabd4-dab9-44bd-9acb-1b037c673518" providerId="ADAL" clId="{55EC142F-0B2E-4FE0-AA93-D1A65843FA59}" dt="2026-04-13T16:30:18.133" v="3062" actId="1076"/>
          <ac:spMkLst>
            <pc:docMk/>
            <pc:sldMk cId="3292307024" sldId="270"/>
            <ac:spMk id="7" creationId="{69807435-C470-A893-E528-6772E7C49742}"/>
          </ac:spMkLst>
        </pc:spChg>
        <pc:spChg chg="add mod">
          <ac:chgData name="Nuno Rodrigues Dias (2518128)" userId="aacaabd4-dab9-44bd-9acb-1b037c673518" providerId="ADAL" clId="{55EC142F-0B2E-4FE0-AA93-D1A65843FA59}" dt="2026-04-13T15:41:47.292" v="2870" actId="14100"/>
          <ac:spMkLst>
            <pc:docMk/>
            <pc:sldMk cId="3292307024" sldId="270"/>
            <ac:spMk id="8" creationId="{5027AD5A-9B5D-76E9-183D-659AC61B09A7}"/>
          </ac:spMkLst>
        </pc:spChg>
        <pc:spChg chg="add mod">
          <ac:chgData name="Nuno Rodrigues Dias (2518128)" userId="aacaabd4-dab9-44bd-9acb-1b037c673518" providerId="ADAL" clId="{55EC142F-0B2E-4FE0-AA93-D1A65843FA59}" dt="2026-04-13T15:41:40.019" v="2869" actId="14100"/>
          <ac:spMkLst>
            <pc:docMk/>
            <pc:sldMk cId="3292307024" sldId="270"/>
            <ac:spMk id="9" creationId="{D906DF3D-1CBE-2137-3B42-743D0387AFA0}"/>
          </ac:spMkLst>
        </pc:spChg>
        <pc:spChg chg="add mod">
          <ac:chgData name="Nuno Rodrigues Dias (2518128)" userId="aacaabd4-dab9-44bd-9acb-1b037c673518" providerId="ADAL" clId="{55EC142F-0B2E-4FE0-AA93-D1A65843FA59}" dt="2026-04-13T15:51:52.412" v="2963" actId="1076"/>
          <ac:spMkLst>
            <pc:docMk/>
            <pc:sldMk cId="3292307024" sldId="270"/>
            <ac:spMk id="10" creationId="{3B46132A-C93E-5AD9-21CC-C0E0D8E29487}"/>
          </ac:spMkLst>
        </pc:spChg>
        <pc:spChg chg="add mod">
          <ac:chgData name="Nuno Rodrigues Dias (2518128)" userId="aacaabd4-dab9-44bd-9acb-1b037c673518" providerId="ADAL" clId="{55EC142F-0B2E-4FE0-AA93-D1A65843FA59}" dt="2026-04-13T15:51:56.170" v="2964" actId="1076"/>
          <ac:spMkLst>
            <pc:docMk/>
            <pc:sldMk cId="3292307024" sldId="270"/>
            <ac:spMk id="11" creationId="{7ACD6DE2-13F2-6B2A-CA4C-EE3D2F5EC9DA}"/>
          </ac:spMkLst>
        </pc:spChg>
        <pc:spChg chg="add mod">
          <ac:chgData name="Nuno Rodrigues Dias (2518128)" userId="aacaabd4-dab9-44bd-9acb-1b037c673518" providerId="ADAL" clId="{55EC142F-0B2E-4FE0-AA93-D1A65843FA59}" dt="2026-04-13T15:52:25.237" v="2968" actId="113"/>
          <ac:spMkLst>
            <pc:docMk/>
            <pc:sldMk cId="3292307024" sldId="270"/>
            <ac:spMk id="12" creationId="{FEC95A13-4F0B-9053-676A-1FED976ECF76}"/>
          </ac:spMkLst>
        </pc:spChg>
        <pc:spChg chg="add mod">
          <ac:chgData name="Nuno Rodrigues Dias (2518128)" userId="aacaabd4-dab9-44bd-9acb-1b037c673518" providerId="ADAL" clId="{55EC142F-0B2E-4FE0-AA93-D1A65843FA59}" dt="2026-04-13T15:55:39.448" v="2977" actId="20577"/>
          <ac:spMkLst>
            <pc:docMk/>
            <pc:sldMk cId="3292307024" sldId="270"/>
            <ac:spMk id="13" creationId="{0D4E00EE-74E4-C3E4-7713-8F9257519EF9}"/>
          </ac:spMkLst>
        </pc:spChg>
        <pc:spChg chg="add mod">
          <ac:chgData name="Nuno Rodrigues Dias (2518128)" userId="aacaabd4-dab9-44bd-9acb-1b037c673518" providerId="ADAL" clId="{55EC142F-0B2E-4FE0-AA93-D1A65843FA59}" dt="2026-04-15T13:39:07.189" v="3919" actId="1076"/>
          <ac:spMkLst>
            <pc:docMk/>
            <pc:sldMk cId="3292307024" sldId="270"/>
            <ac:spMk id="14" creationId="{B357E80B-BC5B-B5B7-748D-75FDA4186272}"/>
          </ac:spMkLst>
        </pc:spChg>
        <pc:spChg chg="add mod">
          <ac:chgData name="Nuno Rodrigues Dias (2518128)" userId="aacaabd4-dab9-44bd-9acb-1b037c673518" providerId="ADAL" clId="{55EC142F-0B2E-4FE0-AA93-D1A65843FA59}" dt="2026-04-15T13:39:11.096" v="3920" actId="1076"/>
          <ac:spMkLst>
            <pc:docMk/>
            <pc:sldMk cId="3292307024" sldId="270"/>
            <ac:spMk id="15" creationId="{0FDF374C-5139-3E2A-9B8F-28DEF69B0475}"/>
          </ac:spMkLst>
        </pc:spChg>
        <pc:picChg chg="add mod">
          <ac:chgData name="Nuno Rodrigues Dias (2518128)" userId="aacaabd4-dab9-44bd-9acb-1b037c673518" providerId="ADAL" clId="{55EC142F-0B2E-4FE0-AA93-D1A65843FA59}" dt="2026-04-15T13:50:42.380" v="3943" actId="14100"/>
          <ac:picMkLst>
            <pc:docMk/>
            <pc:sldMk cId="3292307024" sldId="270"/>
            <ac:picMk id="17" creationId="{A9D08348-AFED-8665-E3BA-A22CF679894F}"/>
          </ac:picMkLst>
        </pc:picChg>
      </pc:sldChg>
      <pc:sldChg chg="addSp delSp modSp add mod modNotesTx">
        <pc:chgData name="Nuno Rodrigues Dias (2518128)" userId="aacaabd4-dab9-44bd-9acb-1b037c673518" providerId="ADAL" clId="{55EC142F-0B2E-4FE0-AA93-D1A65843FA59}" dt="2026-04-15T13:50:22.089" v="3942" actId="1076"/>
        <pc:sldMkLst>
          <pc:docMk/>
          <pc:sldMk cId="362049948" sldId="271"/>
        </pc:sldMkLst>
        <pc:spChg chg="mod">
          <ac:chgData name="Nuno Rodrigues Dias (2518128)" userId="aacaabd4-dab9-44bd-9acb-1b037c673518" providerId="ADAL" clId="{55EC142F-0B2E-4FE0-AA93-D1A65843FA59}" dt="2026-04-13T16:51:28.843" v="3126" actId="1076"/>
          <ac:spMkLst>
            <pc:docMk/>
            <pc:sldMk cId="362049948" sldId="271"/>
            <ac:spMk id="4" creationId="{FCFDF135-F7A4-4E61-7D4E-B2A0F43BEF8B}"/>
          </ac:spMkLst>
        </pc:spChg>
        <pc:spChg chg="add mod">
          <ac:chgData name="Nuno Rodrigues Dias (2518128)" userId="aacaabd4-dab9-44bd-9acb-1b037c673518" providerId="ADAL" clId="{55EC142F-0B2E-4FE0-AA93-D1A65843FA59}" dt="2026-04-15T13:48:54.710" v="3936" actId="1076"/>
          <ac:spMkLst>
            <pc:docMk/>
            <pc:sldMk cId="362049948" sldId="271"/>
            <ac:spMk id="9" creationId="{AEE233BC-EC8A-9DC7-FDA1-149565652241}"/>
          </ac:spMkLst>
        </pc:spChg>
        <pc:spChg chg="add mod">
          <ac:chgData name="Nuno Rodrigues Dias (2518128)" userId="aacaabd4-dab9-44bd-9acb-1b037c673518" providerId="ADAL" clId="{55EC142F-0B2E-4FE0-AA93-D1A65843FA59}" dt="2026-04-13T16:29:52.185" v="3060" actId="255"/>
          <ac:spMkLst>
            <pc:docMk/>
            <pc:sldMk cId="362049948" sldId="271"/>
            <ac:spMk id="10" creationId="{16C1692D-1BF6-C24D-840C-88B868019A73}"/>
          </ac:spMkLst>
        </pc:spChg>
        <pc:spChg chg="add mod ord">
          <ac:chgData name="Nuno Rodrigues Dias (2518128)" userId="aacaabd4-dab9-44bd-9acb-1b037c673518" providerId="ADAL" clId="{55EC142F-0B2E-4FE0-AA93-D1A65843FA59}" dt="2026-04-13T17:35:53.206" v="3404" actId="1076"/>
          <ac:spMkLst>
            <pc:docMk/>
            <pc:sldMk cId="362049948" sldId="271"/>
            <ac:spMk id="12" creationId="{08361F91-A8FE-B197-4989-2A3978413641}"/>
          </ac:spMkLst>
        </pc:spChg>
        <pc:spChg chg="add mod">
          <ac:chgData name="Nuno Rodrigues Dias (2518128)" userId="aacaabd4-dab9-44bd-9acb-1b037c673518" providerId="ADAL" clId="{55EC142F-0B2E-4FE0-AA93-D1A65843FA59}" dt="2026-04-13T17:36:46.987" v="3412" actId="1076"/>
          <ac:spMkLst>
            <pc:docMk/>
            <pc:sldMk cId="362049948" sldId="271"/>
            <ac:spMk id="14" creationId="{5A92260B-13BD-80AF-1DE8-CF3A251F8463}"/>
          </ac:spMkLst>
        </pc:spChg>
        <pc:spChg chg="add mod">
          <ac:chgData name="Nuno Rodrigues Dias (2518128)" userId="aacaabd4-dab9-44bd-9acb-1b037c673518" providerId="ADAL" clId="{55EC142F-0B2E-4FE0-AA93-D1A65843FA59}" dt="2026-04-13T17:36:43.398" v="3410" actId="1076"/>
          <ac:spMkLst>
            <pc:docMk/>
            <pc:sldMk cId="362049948" sldId="271"/>
            <ac:spMk id="15" creationId="{4A16A6F5-D3FA-EA36-3683-3B05F847B996}"/>
          </ac:spMkLst>
        </pc:spChg>
        <pc:spChg chg="add mod">
          <ac:chgData name="Nuno Rodrigues Dias (2518128)" userId="aacaabd4-dab9-44bd-9acb-1b037c673518" providerId="ADAL" clId="{55EC142F-0B2E-4FE0-AA93-D1A65843FA59}" dt="2026-04-13T17:36:51.723" v="3413" actId="1076"/>
          <ac:spMkLst>
            <pc:docMk/>
            <pc:sldMk cId="362049948" sldId="271"/>
            <ac:spMk id="16" creationId="{DF29AF49-E5D0-6284-5B5A-65A0DD28256D}"/>
          </ac:spMkLst>
        </pc:spChg>
        <pc:spChg chg="add mod">
          <ac:chgData name="Nuno Rodrigues Dias (2518128)" userId="aacaabd4-dab9-44bd-9acb-1b037c673518" providerId="ADAL" clId="{55EC142F-0B2E-4FE0-AA93-D1A65843FA59}" dt="2026-04-13T17:36:30.994" v="3408" actId="207"/>
          <ac:spMkLst>
            <pc:docMk/>
            <pc:sldMk cId="362049948" sldId="271"/>
            <ac:spMk id="18" creationId="{23B6BA48-D30A-316E-3EAC-D62515000A29}"/>
          </ac:spMkLst>
        </pc:spChg>
        <pc:spChg chg="add mod">
          <ac:chgData name="Nuno Rodrigues Dias (2518128)" userId="aacaabd4-dab9-44bd-9acb-1b037c673518" providerId="ADAL" clId="{55EC142F-0B2E-4FE0-AA93-D1A65843FA59}" dt="2026-04-13T17:37:05.449" v="3416" actId="1076"/>
          <ac:spMkLst>
            <pc:docMk/>
            <pc:sldMk cId="362049948" sldId="271"/>
            <ac:spMk id="19" creationId="{235D2AEA-E048-1AE7-AFFC-9C89DD5742DF}"/>
          </ac:spMkLst>
        </pc:spChg>
        <pc:spChg chg="add mod">
          <ac:chgData name="Nuno Rodrigues Dias (2518128)" userId="aacaabd4-dab9-44bd-9acb-1b037c673518" providerId="ADAL" clId="{55EC142F-0B2E-4FE0-AA93-D1A65843FA59}" dt="2026-04-13T17:37:02.014" v="3415" actId="1076"/>
          <ac:spMkLst>
            <pc:docMk/>
            <pc:sldMk cId="362049948" sldId="271"/>
            <ac:spMk id="20" creationId="{69E7A32C-9036-D051-54F5-7232F7A6E736}"/>
          </ac:spMkLst>
        </pc:spChg>
        <pc:spChg chg="add mod">
          <ac:chgData name="Nuno Rodrigues Dias (2518128)" userId="aacaabd4-dab9-44bd-9acb-1b037c673518" providerId="ADAL" clId="{55EC142F-0B2E-4FE0-AA93-D1A65843FA59}" dt="2026-04-13T17:37:08.727" v="3417" actId="1076"/>
          <ac:spMkLst>
            <pc:docMk/>
            <pc:sldMk cId="362049948" sldId="271"/>
            <ac:spMk id="21" creationId="{DD7F801B-A2DC-3398-735B-7AA9549853AC}"/>
          </ac:spMkLst>
        </pc:spChg>
        <pc:spChg chg="add mod">
          <ac:chgData name="Nuno Rodrigues Dias (2518128)" userId="aacaabd4-dab9-44bd-9acb-1b037c673518" providerId="ADAL" clId="{55EC142F-0B2E-4FE0-AA93-D1A65843FA59}" dt="2026-04-13T17:56:44.831" v="3497" actId="14100"/>
          <ac:spMkLst>
            <pc:docMk/>
            <pc:sldMk cId="362049948" sldId="271"/>
            <ac:spMk id="23" creationId="{BD4E61E2-F2CA-0D28-6C27-4B32AFDAF674}"/>
          </ac:spMkLst>
        </pc:spChg>
        <pc:spChg chg="add mod">
          <ac:chgData name="Nuno Rodrigues Dias (2518128)" userId="aacaabd4-dab9-44bd-9acb-1b037c673518" providerId="ADAL" clId="{55EC142F-0B2E-4FE0-AA93-D1A65843FA59}" dt="2026-04-13T17:57:07.312" v="3498" actId="207"/>
          <ac:spMkLst>
            <pc:docMk/>
            <pc:sldMk cId="362049948" sldId="271"/>
            <ac:spMk id="24" creationId="{BD55CEDF-9CB5-9044-BE17-E6B7F120557C}"/>
          </ac:spMkLst>
        </pc:spChg>
        <pc:picChg chg="add mod">
          <ac:chgData name="Nuno Rodrigues Dias (2518128)" userId="aacaabd4-dab9-44bd-9acb-1b037c673518" providerId="ADAL" clId="{55EC142F-0B2E-4FE0-AA93-D1A65843FA59}" dt="2026-04-15T13:50:22.089" v="3942" actId="1076"/>
          <ac:picMkLst>
            <pc:docMk/>
            <pc:sldMk cId="362049948" sldId="271"/>
            <ac:picMk id="7178" creationId="{4C27E6AC-9874-CD22-616E-C540DBFB6505}"/>
          </ac:picMkLst>
        </pc:picChg>
      </pc:sldChg>
      <pc:sldChg chg="addSp modSp add mod modNotesTx">
        <pc:chgData name="Nuno Rodrigues Dias (2518128)" userId="aacaabd4-dab9-44bd-9acb-1b037c673518" providerId="ADAL" clId="{55EC142F-0B2E-4FE0-AA93-D1A65843FA59}" dt="2026-04-15T13:01:36.991" v="3755" actId="6549"/>
        <pc:sldMkLst>
          <pc:docMk/>
          <pc:sldMk cId="2808437585" sldId="272"/>
        </pc:sldMkLst>
        <pc:spChg chg="add mod">
          <ac:chgData name="Nuno Rodrigues Dias (2518128)" userId="aacaabd4-dab9-44bd-9acb-1b037c673518" providerId="ADAL" clId="{55EC142F-0B2E-4FE0-AA93-D1A65843FA59}" dt="2026-04-13T17:52:52.437" v="3466" actId="14100"/>
          <ac:spMkLst>
            <pc:docMk/>
            <pc:sldMk cId="2808437585" sldId="272"/>
            <ac:spMk id="7" creationId="{BA711C3D-CC48-F3EC-0EEB-64C80F065F32}"/>
          </ac:spMkLst>
        </pc:spChg>
        <pc:spChg chg="add mod">
          <ac:chgData name="Nuno Rodrigues Dias (2518128)" userId="aacaabd4-dab9-44bd-9acb-1b037c673518" providerId="ADAL" clId="{55EC142F-0B2E-4FE0-AA93-D1A65843FA59}" dt="2026-04-13T17:58:45.878" v="3508" actId="20577"/>
          <ac:spMkLst>
            <pc:docMk/>
            <pc:sldMk cId="2808437585" sldId="272"/>
            <ac:spMk id="8" creationId="{946F96F7-DEFD-8261-E606-DD728A6FAFE7}"/>
          </ac:spMkLst>
        </pc:spChg>
      </pc:sldChg>
      <pc:sldChg chg="addSp modSp add mod">
        <pc:chgData name="Nuno Rodrigues Dias (2518128)" userId="aacaabd4-dab9-44bd-9acb-1b037c673518" providerId="ADAL" clId="{55EC142F-0B2E-4FE0-AA93-D1A65843FA59}" dt="2026-04-15T11:56:26.816" v="3719" actId="1076"/>
        <pc:sldMkLst>
          <pc:docMk/>
          <pc:sldMk cId="528926194" sldId="273"/>
        </pc:sldMkLst>
        <pc:spChg chg="mod">
          <ac:chgData name="Nuno Rodrigues Dias (2518128)" userId="aacaabd4-dab9-44bd-9acb-1b037c673518" providerId="ADAL" clId="{55EC142F-0B2E-4FE0-AA93-D1A65843FA59}" dt="2026-04-15T11:51:05.889" v="3688" actId="1076"/>
          <ac:spMkLst>
            <pc:docMk/>
            <pc:sldMk cId="528926194" sldId="273"/>
            <ac:spMk id="4" creationId="{6F07015F-1CA2-DDEC-F7E8-96AD630EBD99}"/>
          </ac:spMkLst>
        </pc:spChg>
        <pc:spChg chg="add mod">
          <ac:chgData name="Nuno Rodrigues Dias (2518128)" userId="aacaabd4-dab9-44bd-9acb-1b037c673518" providerId="ADAL" clId="{55EC142F-0B2E-4FE0-AA93-D1A65843FA59}" dt="2026-04-15T11:56:26.816" v="3719" actId="1076"/>
          <ac:spMkLst>
            <pc:docMk/>
            <pc:sldMk cId="528926194" sldId="273"/>
            <ac:spMk id="7" creationId="{8173F97D-FBAD-CB76-9437-B5E42D8920EB}"/>
          </ac:spMkLst>
        </pc:spChg>
      </pc:sldChg>
      <pc:sldChg chg="addSp delSp modSp add mod">
        <pc:chgData name="Nuno Rodrigues Dias (2518128)" userId="aacaabd4-dab9-44bd-9acb-1b037c673518" providerId="ADAL" clId="{55EC142F-0B2E-4FE0-AA93-D1A65843FA59}" dt="2026-04-13T18:19:06.581" v="3645" actId="1076"/>
        <pc:sldMkLst>
          <pc:docMk/>
          <pc:sldMk cId="1741617988" sldId="274"/>
        </pc:sldMkLst>
        <pc:spChg chg="mod">
          <ac:chgData name="Nuno Rodrigues Dias (2518128)" userId="aacaabd4-dab9-44bd-9acb-1b037c673518" providerId="ADAL" clId="{55EC142F-0B2E-4FE0-AA93-D1A65843FA59}" dt="2026-04-13T18:17:03.331" v="3632" actId="1076"/>
          <ac:spMkLst>
            <pc:docMk/>
            <pc:sldMk cId="1741617988" sldId="274"/>
            <ac:spMk id="4" creationId="{FF7AC4E7-0E40-DAC9-6EB9-F3974E6165D7}"/>
          </ac:spMkLst>
        </pc:spChg>
        <pc:spChg chg="mod">
          <ac:chgData name="Nuno Rodrigues Dias (2518128)" userId="aacaabd4-dab9-44bd-9acb-1b037c673518" providerId="ADAL" clId="{55EC142F-0B2E-4FE0-AA93-D1A65843FA59}" dt="2026-03-24T11:51:43.463" v="2693" actId="1076"/>
          <ac:spMkLst>
            <pc:docMk/>
            <pc:sldMk cId="1741617988" sldId="274"/>
            <ac:spMk id="6" creationId="{C6577231-DABA-68DC-1A40-D36A49DA3C23}"/>
          </ac:spMkLst>
        </pc:spChg>
        <pc:spChg chg="mod">
          <ac:chgData name="Nuno Rodrigues Dias (2518128)" userId="aacaabd4-dab9-44bd-9acb-1b037c673518" providerId="ADAL" clId="{55EC142F-0B2E-4FE0-AA93-D1A65843FA59}" dt="2026-04-13T18:18:23.486" v="3638" actId="1076"/>
          <ac:spMkLst>
            <pc:docMk/>
            <pc:sldMk cId="1741617988" sldId="274"/>
            <ac:spMk id="11" creationId="{ACE01EB9-41FB-6F01-9190-0E765FD81533}"/>
          </ac:spMkLst>
        </pc:spChg>
        <pc:spChg chg="add mod ord">
          <ac:chgData name="Nuno Rodrigues Dias (2518128)" userId="aacaabd4-dab9-44bd-9acb-1b037c673518" providerId="ADAL" clId="{55EC142F-0B2E-4FE0-AA93-D1A65843FA59}" dt="2026-04-13T18:19:06.581" v="3645" actId="1076"/>
          <ac:spMkLst>
            <pc:docMk/>
            <pc:sldMk cId="1741617988" sldId="274"/>
            <ac:spMk id="12" creationId="{86597DE5-3F6E-8DB4-9730-6C66B9134037}"/>
          </ac:spMkLst>
        </pc:spChg>
        <pc:picChg chg="add mod">
          <ac:chgData name="Nuno Rodrigues Dias (2518128)" userId="aacaabd4-dab9-44bd-9acb-1b037c673518" providerId="ADAL" clId="{55EC142F-0B2E-4FE0-AA93-D1A65843FA59}" dt="2026-04-13T18:18:59.491" v="3644" actId="1076"/>
          <ac:picMkLst>
            <pc:docMk/>
            <pc:sldMk cId="1741617988" sldId="274"/>
            <ac:picMk id="2056" creationId="{E26CD716-2D9A-285B-A100-33EC60827318}"/>
          </ac:picMkLst>
        </pc:picChg>
        <pc:picChg chg="add mod">
          <ac:chgData name="Nuno Rodrigues Dias (2518128)" userId="aacaabd4-dab9-44bd-9acb-1b037c673518" providerId="ADAL" clId="{55EC142F-0B2E-4FE0-AA93-D1A65843FA59}" dt="2026-04-13T18:18:25.902" v="3639" actId="1076"/>
          <ac:picMkLst>
            <pc:docMk/>
            <pc:sldMk cId="1741617988" sldId="274"/>
            <ac:picMk id="2060" creationId="{FB241CED-42B2-2289-B99D-A064B9122BCF}"/>
          </ac:picMkLst>
        </pc:picChg>
      </pc:sldChg>
      <pc:sldChg chg="addSp delSp modSp add mod">
        <pc:chgData name="Nuno Rodrigues Dias (2518128)" userId="aacaabd4-dab9-44bd-9acb-1b037c673518" providerId="ADAL" clId="{55EC142F-0B2E-4FE0-AA93-D1A65843FA59}" dt="2026-04-15T12:14:10.042" v="3742" actId="1076"/>
        <pc:sldMkLst>
          <pc:docMk/>
          <pc:sldMk cId="1969318865" sldId="275"/>
        </pc:sldMkLst>
        <pc:spChg chg="mod">
          <ac:chgData name="Nuno Rodrigues Dias (2518128)" userId="aacaabd4-dab9-44bd-9acb-1b037c673518" providerId="ADAL" clId="{55EC142F-0B2E-4FE0-AA93-D1A65843FA59}" dt="2026-04-15T11:51:33.694" v="3690"/>
          <ac:spMkLst>
            <pc:docMk/>
            <pc:sldMk cId="1969318865" sldId="275"/>
            <ac:spMk id="4" creationId="{9CBA2D6C-5B28-DA52-C245-3B3C5BFEDDF6}"/>
          </ac:spMkLst>
        </pc:spChg>
        <pc:spChg chg="add mod">
          <ac:chgData name="Nuno Rodrigues Dias (2518128)" userId="aacaabd4-dab9-44bd-9acb-1b037c673518" providerId="ADAL" clId="{55EC142F-0B2E-4FE0-AA93-D1A65843FA59}" dt="2026-04-15T12:14:10.042" v="3742" actId="1076"/>
          <ac:spMkLst>
            <pc:docMk/>
            <pc:sldMk cId="1969318865" sldId="275"/>
            <ac:spMk id="9" creationId="{B4229838-C91B-B042-7188-56C3053768C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0BE2E5-E3F4-455E-9E6B-FCA35BE0F4CC}" type="datetimeFigureOut">
              <a:rPr lang="en-GB" smtClean="0"/>
              <a:t>21/04/2026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622E5A-F6E8-42FF-B91C-36EDE0521418}" type="slidenum">
              <a:rPr lang="en-GB" smtClean="0"/>
              <a:t>‹#›</a:t>
            </a:fld>
            <a:endParaRPr lang="en-GB"/>
          </a:p>
        </p:txBody>
      </p:sp>
    </p:spTree>
    <p:extLst>
      <p:ext uri="{BB962C8B-B14F-4D97-AF65-F5344CB8AC3E}">
        <p14:creationId xmlns:p14="http://schemas.microsoft.com/office/powerpoint/2010/main" val="79529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622E5A-F6E8-42FF-B91C-36EDE0521418}" type="slidenum">
              <a:rPr lang="en-GB" smtClean="0"/>
              <a:t>1</a:t>
            </a:fld>
            <a:endParaRPr lang="en-GB"/>
          </a:p>
        </p:txBody>
      </p:sp>
    </p:spTree>
    <p:extLst>
      <p:ext uri="{BB962C8B-B14F-4D97-AF65-F5344CB8AC3E}">
        <p14:creationId xmlns:p14="http://schemas.microsoft.com/office/powerpoint/2010/main" val="2323346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"Force for Good":</a:t>
            </a:r>
            <a:r>
              <a:rPr lang="en-US" sz="1200" b="0" i="0" kern="1200" dirty="0">
                <a:solidFill>
                  <a:schemeClr val="tx1"/>
                </a:solidFill>
                <a:effectLst/>
                <a:latin typeface="+mn-lt"/>
                <a:ea typeface="+mn-ea"/>
                <a:cs typeface="+mn-cs"/>
              </a:rPr>
              <a:t> Their sustainability strategy, focusing on local, environmental, and ethical responsibilities.</a:t>
            </a:r>
          </a:p>
          <a:p>
            <a:r>
              <a:rPr lang="en-US" sz="1200" b="1" i="0" kern="1200" dirty="0">
                <a:solidFill>
                  <a:schemeClr val="tx1"/>
                </a:solidFill>
                <a:effectLst/>
                <a:latin typeface="+mn-lt"/>
                <a:ea typeface="+mn-ea"/>
                <a:cs typeface="+mn-cs"/>
              </a:rPr>
              <a:t>"Rest easy":</a:t>
            </a:r>
            <a:r>
              <a:rPr lang="en-US" sz="1200" b="0" i="0" kern="1200" dirty="0">
                <a:solidFill>
                  <a:schemeClr val="tx1"/>
                </a:solidFill>
                <a:effectLst/>
                <a:latin typeface="+mn-lt"/>
                <a:ea typeface="+mn-ea"/>
                <a:cs typeface="+mn-cs"/>
              </a:rPr>
              <a:t> The core promise, focusing on comfort and reliability.</a:t>
            </a:r>
          </a:p>
          <a:p>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bg1"/>
              </a:solidFill>
            </a:endParaRPr>
          </a:p>
          <a:p>
            <a:endParaRPr lang="en-GB" dirty="0"/>
          </a:p>
        </p:txBody>
      </p:sp>
      <p:sp>
        <p:nvSpPr>
          <p:cNvPr id="4" name="Slide Number Placeholder 3"/>
          <p:cNvSpPr>
            <a:spLocks noGrp="1"/>
          </p:cNvSpPr>
          <p:nvPr>
            <p:ph type="sldNum" sz="quarter" idx="5"/>
          </p:nvPr>
        </p:nvSpPr>
        <p:spPr/>
        <p:txBody>
          <a:bodyPr/>
          <a:lstStyle/>
          <a:p>
            <a:fld id="{63622E5A-F6E8-42FF-B91C-36EDE0521418}" type="slidenum">
              <a:rPr lang="en-GB" smtClean="0"/>
              <a:t>3</a:t>
            </a:fld>
            <a:endParaRPr lang="en-GB"/>
          </a:p>
        </p:txBody>
      </p:sp>
    </p:spTree>
    <p:extLst>
      <p:ext uri="{BB962C8B-B14F-4D97-AF65-F5344CB8AC3E}">
        <p14:creationId xmlns:p14="http://schemas.microsoft.com/office/powerpoint/2010/main" val="919739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622E5A-F6E8-42FF-B91C-36EDE0521418}" type="slidenum">
              <a:rPr lang="en-GB" smtClean="0"/>
              <a:t>4</a:t>
            </a:fld>
            <a:endParaRPr lang="en-GB"/>
          </a:p>
        </p:txBody>
      </p:sp>
    </p:spTree>
    <p:extLst>
      <p:ext uri="{BB962C8B-B14F-4D97-AF65-F5344CB8AC3E}">
        <p14:creationId xmlns:p14="http://schemas.microsoft.com/office/powerpoint/2010/main" val="28485739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solidFill>
                <a:schemeClr val="bg1"/>
              </a:solidFill>
            </a:endParaRPr>
          </a:p>
          <a:p>
            <a:endParaRPr lang="en-GB" dirty="0"/>
          </a:p>
        </p:txBody>
      </p:sp>
      <p:sp>
        <p:nvSpPr>
          <p:cNvPr id="4" name="Slide Number Placeholder 3"/>
          <p:cNvSpPr>
            <a:spLocks noGrp="1"/>
          </p:cNvSpPr>
          <p:nvPr>
            <p:ph type="sldNum" sz="quarter" idx="5"/>
          </p:nvPr>
        </p:nvSpPr>
        <p:spPr/>
        <p:txBody>
          <a:bodyPr/>
          <a:lstStyle/>
          <a:p>
            <a:fld id="{63622E5A-F6E8-42FF-B91C-36EDE0521418}" type="slidenum">
              <a:rPr lang="en-GB" smtClean="0"/>
              <a:t>5</a:t>
            </a:fld>
            <a:endParaRPr lang="en-GB"/>
          </a:p>
        </p:txBody>
      </p:sp>
    </p:spTree>
    <p:extLst>
      <p:ext uri="{BB962C8B-B14F-4D97-AF65-F5344CB8AC3E}">
        <p14:creationId xmlns:p14="http://schemas.microsoft.com/office/powerpoint/2010/main" val="312992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63622E5A-F6E8-42FF-B91C-36EDE0521418}" type="slidenum">
              <a:rPr lang="en-GB" smtClean="0"/>
              <a:t>6</a:t>
            </a:fld>
            <a:endParaRPr lang="en-GB"/>
          </a:p>
        </p:txBody>
      </p:sp>
    </p:spTree>
    <p:extLst>
      <p:ext uri="{BB962C8B-B14F-4D97-AF65-F5344CB8AC3E}">
        <p14:creationId xmlns:p14="http://schemas.microsoft.com/office/powerpoint/2010/main" val="21660247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rgbClr val="FFC000"/>
              </a:solidFill>
            </a:endParaRPr>
          </a:p>
          <a:p>
            <a:endParaRPr lang="en-GB" dirty="0"/>
          </a:p>
        </p:txBody>
      </p:sp>
      <p:sp>
        <p:nvSpPr>
          <p:cNvPr id="4" name="Slide Number Placeholder 3"/>
          <p:cNvSpPr>
            <a:spLocks noGrp="1"/>
          </p:cNvSpPr>
          <p:nvPr>
            <p:ph type="sldNum" sz="quarter" idx="5"/>
          </p:nvPr>
        </p:nvSpPr>
        <p:spPr/>
        <p:txBody>
          <a:bodyPr/>
          <a:lstStyle/>
          <a:p>
            <a:fld id="{63622E5A-F6E8-42FF-B91C-36EDE0521418}" type="slidenum">
              <a:rPr lang="en-GB" smtClean="0"/>
              <a:t>7</a:t>
            </a:fld>
            <a:endParaRPr lang="en-GB"/>
          </a:p>
        </p:txBody>
      </p:sp>
    </p:spTree>
    <p:extLst>
      <p:ext uri="{BB962C8B-B14F-4D97-AF65-F5344CB8AC3E}">
        <p14:creationId xmlns:p14="http://schemas.microsoft.com/office/powerpoint/2010/main" val="2828303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622E5A-F6E8-42FF-B91C-36EDE0521418}" type="slidenum">
              <a:rPr lang="en-GB" smtClean="0"/>
              <a:t>8</a:t>
            </a:fld>
            <a:endParaRPr lang="en-GB"/>
          </a:p>
        </p:txBody>
      </p:sp>
    </p:spTree>
    <p:extLst>
      <p:ext uri="{BB962C8B-B14F-4D97-AF65-F5344CB8AC3E}">
        <p14:creationId xmlns:p14="http://schemas.microsoft.com/office/powerpoint/2010/main" val="2186584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622E5A-F6E8-42FF-B91C-36EDE0521418}" type="slidenum">
              <a:rPr lang="en-GB" smtClean="0"/>
              <a:t>9</a:t>
            </a:fld>
            <a:endParaRPr lang="en-GB"/>
          </a:p>
        </p:txBody>
      </p:sp>
    </p:spTree>
    <p:extLst>
      <p:ext uri="{BB962C8B-B14F-4D97-AF65-F5344CB8AC3E}">
        <p14:creationId xmlns:p14="http://schemas.microsoft.com/office/powerpoint/2010/main" val="16121194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622E5A-F6E8-42FF-B91C-36EDE0521418}" type="slidenum">
              <a:rPr lang="en-GB" smtClean="0"/>
              <a:t>10</a:t>
            </a:fld>
            <a:endParaRPr lang="en-GB"/>
          </a:p>
        </p:txBody>
      </p:sp>
    </p:spTree>
    <p:extLst>
      <p:ext uri="{BB962C8B-B14F-4D97-AF65-F5344CB8AC3E}">
        <p14:creationId xmlns:p14="http://schemas.microsoft.com/office/powerpoint/2010/main" val="1525886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622E5A-F6E8-42FF-B91C-36EDE0521418}" type="slidenum">
              <a:rPr lang="en-GB" smtClean="0"/>
              <a:t>11</a:t>
            </a:fld>
            <a:endParaRPr lang="en-GB"/>
          </a:p>
        </p:txBody>
      </p:sp>
    </p:spTree>
    <p:extLst>
      <p:ext uri="{BB962C8B-B14F-4D97-AF65-F5344CB8AC3E}">
        <p14:creationId xmlns:p14="http://schemas.microsoft.com/office/powerpoint/2010/main" val="34923680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46181F-4363-4617-29A3-123E3C0EFF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78030C-4915-4F6F-0C1C-CCEFFCEBDF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6C8C98-B45D-55E2-3A84-CFD1596897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AB4964-2D10-65C2-CD50-DC8DD032639B}"/>
              </a:ext>
            </a:extLst>
          </p:cNvPr>
          <p:cNvSpPr>
            <a:spLocks noGrp="1"/>
          </p:cNvSpPr>
          <p:nvPr>
            <p:ph type="sldNum" sz="quarter" idx="5"/>
          </p:nvPr>
        </p:nvSpPr>
        <p:spPr/>
        <p:txBody>
          <a:bodyPr/>
          <a:lstStyle/>
          <a:p>
            <a:fld id="{63622E5A-F6E8-42FF-B91C-36EDE0521418}" type="slidenum">
              <a:rPr lang="en-GB" smtClean="0"/>
              <a:t>12</a:t>
            </a:fld>
            <a:endParaRPr lang="en-GB"/>
          </a:p>
        </p:txBody>
      </p:sp>
    </p:spTree>
    <p:extLst>
      <p:ext uri="{BB962C8B-B14F-4D97-AF65-F5344CB8AC3E}">
        <p14:creationId xmlns:p14="http://schemas.microsoft.com/office/powerpoint/2010/main" val="314303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1B91F-2DBC-BCBF-41A1-66AA62862F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00DD01D-0143-00E7-5F2B-054E544DD1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7590FF-EEFC-CF7F-F648-962899822499}"/>
              </a:ext>
            </a:extLst>
          </p:cNvPr>
          <p:cNvSpPr>
            <a:spLocks noGrp="1"/>
          </p:cNvSpPr>
          <p:nvPr>
            <p:ph type="dt" sz="half" idx="10"/>
          </p:nvPr>
        </p:nvSpPr>
        <p:spPr/>
        <p:txBody>
          <a:bodyPr/>
          <a:lstStyle/>
          <a:p>
            <a:fld id="{34045EB3-B0FA-460B-9D03-D23EF98E8D8E}" type="datetimeFigureOut">
              <a:rPr lang="en-GB" smtClean="0"/>
              <a:t>21/04/2026</a:t>
            </a:fld>
            <a:endParaRPr lang="en-GB"/>
          </a:p>
        </p:txBody>
      </p:sp>
      <p:sp>
        <p:nvSpPr>
          <p:cNvPr id="5" name="Footer Placeholder 4">
            <a:extLst>
              <a:ext uri="{FF2B5EF4-FFF2-40B4-BE49-F238E27FC236}">
                <a16:creationId xmlns:a16="http://schemas.microsoft.com/office/drawing/2014/main" id="{6A4F6FA0-13CA-DFDD-5A21-88DE5CD3DB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266F49-607A-98D1-C942-F3FB213E5466}"/>
              </a:ext>
            </a:extLst>
          </p:cNvPr>
          <p:cNvSpPr>
            <a:spLocks noGrp="1"/>
          </p:cNvSpPr>
          <p:nvPr>
            <p:ph type="sldNum" sz="quarter" idx="12"/>
          </p:nvPr>
        </p:nvSpPr>
        <p:spPr/>
        <p:txBody>
          <a:bodyPr/>
          <a:lstStyle/>
          <a:p>
            <a:fld id="{E1B90234-1ABC-4D1A-BFE9-21B7DE4EBC07}" type="slidenum">
              <a:rPr lang="en-GB" smtClean="0"/>
              <a:t>‹#›</a:t>
            </a:fld>
            <a:endParaRPr lang="en-GB"/>
          </a:p>
        </p:txBody>
      </p:sp>
    </p:spTree>
    <p:extLst>
      <p:ext uri="{BB962C8B-B14F-4D97-AF65-F5344CB8AC3E}">
        <p14:creationId xmlns:p14="http://schemas.microsoft.com/office/powerpoint/2010/main" val="1046978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733C1-29DD-0914-EBE4-FD3EEA54CD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BFEEE8-B247-3633-B344-CB0730B17E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BB4264-75A4-5E83-37AC-E43F0752CE5B}"/>
              </a:ext>
            </a:extLst>
          </p:cNvPr>
          <p:cNvSpPr>
            <a:spLocks noGrp="1"/>
          </p:cNvSpPr>
          <p:nvPr>
            <p:ph type="dt" sz="half" idx="10"/>
          </p:nvPr>
        </p:nvSpPr>
        <p:spPr/>
        <p:txBody>
          <a:bodyPr/>
          <a:lstStyle/>
          <a:p>
            <a:fld id="{34045EB3-B0FA-460B-9D03-D23EF98E8D8E}" type="datetimeFigureOut">
              <a:rPr lang="en-GB" smtClean="0"/>
              <a:t>21/04/2026</a:t>
            </a:fld>
            <a:endParaRPr lang="en-GB"/>
          </a:p>
        </p:txBody>
      </p:sp>
      <p:sp>
        <p:nvSpPr>
          <p:cNvPr id="5" name="Footer Placeholder 4">
            <a:extLst>
              <a:ext uri="{FF2B5EF4-FFF2-40B4-BE49-F238E27FC236}">
                <a16:creationId xmlns:a16="http://schemas.microsoft.com/office/drawing/2014/main" id="{BE1F8384-3BDA-3509-14FD-7DD6033C0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814B5D-AD22-2BFC-A85A-0946FED8C604}"/>
              </a:ext>
            </a:extLst>
          </p:cNvPr>
          <p:cNvSpPr>
            <a:spLocks noGrp="1"/>
          </p:cNvSpPr>
          <p:nvPr>
            <p:ph type="sldNum" sz="quarter" idx="12"/>
          </p:nvPr>
        </p:nvSpPr>
        <p:spPr/>
        <p:txBody>
          <a:bodyPr/>
          <a:lstStyle/>
          <a:p>
            <a:fld id="{E1B90234-1ABC-4D1A-BFE9-21B7DE4EBC07}" type="slidenum">
              <a:rPr lang="en-GB" smtClean="0"/>
              <a:t>‹#›</a:t>
            </a:fld>
            <a:endParaRPr lang="en-GB"/>
          </a:p>
        </p:txBody>
      </p:sp>
    </p:spTree>
    <p:extLst>
      <p:ext uri="{BB962C8B-B14F-4D97-AF65-F5344CB8AC3E}">
        <p14:creationId xmlns:p14="http://schemas.microsoft.com/office/powerpoint/2010/main" val="4291472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7C07D-2B9B-B743-26D7-7323D04A1D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C1A083-4436-9261-28D6-4E79FACD3CA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F7103F-BFDB-2E6D-42FF-ABD26FE60CCB}"/>
              </a:ext>
            </a:extLst>
          </p:cNvPr>
          <p:cNvSpPr>
            <a:spLocks noGrp="1"/>
          </p:cNvSpPr>
          <p:nvPr>
            <p:ph type="dt" sz="half" idx="10"/>
          </p:nvPr>
        </p:nvSpPr>
        <p:spPr/>
        <p:txBody>
          <a:bodyPr/>
          <a:lstStyle/>
          <a:p>
            <a:fld id="{34045EB3-B0FA-460B-9D03-D23EF98E8D8E}" type="datetimeFigureOut">
              <a:rPr lang="en-GB" smtClean="0"/>
              <a:t>21/04/2026</a:t>
            </a:fld>
            <a:endParaRPr lang="en-GB"/>
          </a:p>
        </p:txBody>
      </p:sp>
      <p:sp>
        <p:nvSpPr>
          <p:cNvPr id="5" name="Footer Placeholder 4">
            <a:extLst>
              <a:ext uri="{FF2B5EF4-FFF2-40B4-BE49-F238E27FC236}">
                <a16:creationId xmlns:a16="http://schemas.microsoft.com/office/drawing/2014/main" id="{BFD6E1A7-6048-54E1-8DA1-55492726BD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3415DA-7C6D-2356-2A6A-1DE798A5D17F}"/>
              </a:ext>
            </a:extLst>
          </p:cNvPr>
          <p:cNvSpPr>
            <a:spLocks noGrp="1"/>
          </p:cNvSpPr>
          <p:nvPr>
            <p:ph type="sldNum" sz="quarter" idx="12"/>
          </p:nvPr>
        </p:nvSpPr>
        <p:spPr/>
        <p:txBody>
          <a:bodyPr/>
          <a:lstStyle/>
          <a:p>
            <a:fld id="{E1B90234-1ABC-4D1A-BFE9-21B7DE4EBC07}" type="slidenum">
              <a:rPr lang="en-GB" smtClean="0"/>
              <a:t>‹#›</a:t>
            </a:fld>
            <a:endParaRPr lang="en-GB"/>
          </a:p>
        </p:txBody>
      </p:sp>
    </p:spTree>
    <p:extLst>
      <p:ext uri="{BB962C8B-B14F-4D97-AF65-F5344CB8AC3E}">
        <p14:creationId xmlns:p14="http://schemas.microsoft.com/office/powerpoint/2010/main" val="2816864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B9AB6-990A-16D7-E20A-4705816DF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765FD6-F653-2169-267F-728C1FBCC2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E5CC71-AA7D-AD6B-0EAB-13885934E2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64EFBD8-B477-2BDA-D7ED-CEE8D9BDE43C}"/>
              </a:ext>
            </a:extLst>
          </p:cNvPr>
          <p:cNvSpPr>
            <a:spLocks noGrp="1"/>
          </p:cNvSpPr>
          <p:nvPr>
            <p:ph type="dt" sz="half" idx="10"/>
          </p:nvPr>
        </p:nvSpPr>
        <p:spPr/>
        <p:txBody>
          <a:bodyPr/>
          <a:lstStyle/>
          <a:p>
            <a:fld id="{34045EB3-B0FA-460B-9D03-D23EF98E8D8E}" type="datetimeFigureOut">
              <a:rPr lang="en-GB" smtClean="0"/>
              <a:t>21/04/2026</a:t>
            </a:fld>
            <a:endParaRPr lang="en-GB"/>
          </a:p>
        </p:txBody>
      </p:sp>
      <p:sp>
        <p:nvSpPr>
          <p:cNvPr id="6" name="Footer Placeholder 5">
            <a:extLst>
              <a:ext uri="{FF2B5EF4-FFF2-40B4-BE49-F238E27FC236}">
                <a16:creationId xmlns:a16="http://schemas.microsoft.com/office/drawing/2014/main" id="{2FD2F917-8541-C8B2-7ADE-5C79BF2774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D3CE5B-40C2-1B68-A0A1-9F756824E585}"/>
              </a:ext>
            </a:extLst>
          </p:cNvPr>
          <p:cNvSpPr>
            <a:spLocks noGrp="1"/>
          </p:cNvSpPr>
          <p:nvPr>
            <p:ph type="sldNum" sz="quarter" idx="12"/>
          </p:nvPr>
        </p:nvSpPr>
        <p:spPr/>
        <p:txBody>
          <a:bodyPr/>
          <a:lstStyle/>
          <a:p>
            <a:fld id="{E1B90234-1ABC-4D1A-BFE9-21B7DE4EBC07}" type="slidenum">
              <a:rPr lang="en-GB" smtClean="0"/>
              <a:t>‹#›</a:t>
            </a:fld>
            <a:endParaRPr lang="en-GB"/>
          </a:p>
        </p:txBody>
      </p:sp>
    </p:spTree>
    <p:extLst>
      <p:ext uri="{BB962C8B-B14F-4D97-AF65-F5344CB8AC3E}">
        <p14:creationId xmlns:p14="http://schemas.microsoft.com/office/powerpoint/2010/main" val="1552839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2F82C-B6BC-45A9-FC9C-8D6309F7D3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700056-798F-2F88-62E9-742E3DBF33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076E71-6C4F-0349-FF8F-138B5E1556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91D0BF9-A8DC-F667-071A-FD7E7F6E42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59250A6-FDCB-2490-6D99-25ADB015C6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098A99-9E6B-18D2-6714-8711F4B21B71}"/>
              </a:ext>
            </a:extLst>
          </p:cNvPr>
          <p:cNvSpPr>
            <a:spLocks noGrp="1"/>
          </p:cNvSpPr>
          <p:nvPr>
            <p:ph type="dt" sz="half" idx="10"/>
          </p:nvPr>
        </p:nvSpPr>
        <p:spPr/>
        <p:txBody>
          <a:bodyPr/>
          <a:lstStyle/>
          <a:p>
            <a:fld id="{34045EB3-B0FA-460B-9D03-D23EF98E8D8E}" type="datetimeFigureOut">
              <a:rPr lang="en-GB" smtClean="0"/>
              <a:t>21/04/2026</a:t>
            </a:fld>
            <a:endParaRPr lang="en-GB"/>
          </a:p>
        </p:txBody>
      </p:sp>
      <p:sp>
        <p:nvSpPr>
          <p:cNvPr id="8" name="Footer Placeholder 7">
            <a:extLst>
              <a:ext uri="{FF2B5EF4-FFF2-40B4-BE49-F238E27FC236}">
                <a16:creationId xmlns:a16="http://schemas.microsoft.com/office/drawing/2014/main" id="{EFEC5B48-3CFF-7095-1494-19E6FE99D1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C672C7-65BE-CB91-6FD8-C31B9AEE55BC}"/>
              </a:ext>
            </a:extLst>
          </p:cNvPr>
          <p:cNvSpPr>
            <a:spLocks noGrp="1"/>
          </p:cNvSpPr>
          <p:nvPr>
            <p:ph type="sldNum" sz="quarter" idx="12"/>
          </p:nvPr>
        </p:nvSpPr>
        <p:spPr/>
        <p:txBody>
          <a:bodyPr/>
          <a:lstStyle/>
          <a:p>
            <a:fld id="{E1B90234-1ABC-4D1A-BFE9-21B7DE4EBC07}" type="slidenum">
              <a:rPr lang="en-GB" smtClean="0"/>
              <a:t>‹#›</a:t>
            </a:fld>
            <a:endParaRPr lang="en-GB"/>
          </a:p>
        </p:txBody>
      </p:sp>
    </p:spTree>
    <p:extLst>
      <p:ext uri="{BB962C8B-B14F-4D97-AF65-F5344CB8AC3E}">
        <p14:creationId xmlns:p14="http://schemas.microsoft.com/office/powerpoint/2010/main" val="223460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95E1C-3618-46D7-C9B2-3B78FA068B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B2D22E-8739-FD78-2C1C-72CDEDECD811}"/>
              </a:ext>
            </a:extLst>
          </p:cNvPr>
          <p:cNvSpPr>
            <a:spLocks noGrp="1"/>
          </p:cNvSpPr>
          <p:nvPr>
            <p:ph type="dt" sz="half" idx="10"/>
          </p:nvPr>
        </p:nvSpPr>
        <p:spPr/>
        <p:txBody>
          <a:bodyPr/>
          <a:lstStyle/>
          <a:p>
            <a:fld id="{34045EB3-B0FA-460B-9D03-D23EF98E8D8E}" type="datetimeFigureOut">
              <a:rPr lang="en-GB" smtClean="0"/>
              <a:t>21/04/2026</a:t>
            </a:fld>
            <a:endParaRPr lang="en-GB"/>
          </a:p>
        </p:txBody>
      </p:sp>
      <p:sp>
        <p:nvSpPr>
          <p:cNvPr id="4" name="Footer Placeholder 3">
            <a:extLst>
              <a:ext uri="{FF2B5EF4-FFF2-40B4-BE49-F238E27FC236}">
                <a16:creationId xmlns:a16="http://schemas.microsoft.com/office/drawing/2014/main" id="{34A510B6-5C09-D862-5048-DFE130C69B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20796B-F3ED-4673-80A0-F9BD06B2C2D4}"/>
              </a:ext>
            </a:extLst>
          </p:cNvPr>
          <p:cNvSpPr>
            <a:spLocks noGrp="1"/>
          </p:cNvSpPr>
          <p:nvPr>
            <p:ph type="sldNum" sz="quarter" idx="12"/>
          </p:nvPr>
        </p:nvSpPr>
        <p:spPr/>
        <p:txBody>
          <a:bodyPr/>
          <a:lstStyle/>
          <a:p>
            <a:fld id="{E1B90234-1ABC-4D1A-BFE9-21B7DE4EBC07}" type="slidenum">
              <a:rPr lang="en-GB" smtClean="0"/>
              <a:t>‹#›</a:t>
            </a:fld>
            <a:endParaRPr lang="en-GB"/>
          </a:p>
        </p:txBody>
      </p:sp>
    </p:spTree>
    <p:extLst>
      <p:ext uri="{BB962C8B-B14F-4D97-AF65-F5344CB8AC3E}">
        <p14:creationId xmlns:p14="http://schemas.microsoft.com/office/powerpoint/2010/main" val="3434759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5175F4-99AB-A197-A40A-A59C016BAC51}"/>
              </a:ext>
            </a:extLst>
          </p:cNvPr>
          <p:cNvSpPr>
            <a:spLocks noGrp="1"/>
          </p:cNvSpPr>
          <p:nvPr>
            <p:ph type="dt" sz="half" idx="10"/>
          </p:nvPr>
        </p:nvSpPr>
        <p:spPr/>
        <p:txBody>
          <a:bodyPr/>
          <a:lstStyle/>
          <a:p>
            <a:fld id="{34045EB3-B0FA-460B-9D03-D23EF98E8D8E}" type="datetimeFigureOut">
              <a:rPr lang="en-GB" smtClean="0"/>
              <a:t>21/04/2026</a:t>
            </a:fld>
            <a:endParaRPr lang="en-GB"/>
          </a:p>
        </p:txBody>
      </p:sp>
      <p:sp>
        <p:nvSpPr>
          <p:cNvPr id="3" name="Footer Placeholder 2">
            <a:extLst>
              <a:ext uri="{FF2B5EF4-FFF2-40B4-BE49-F238E27FC236}">
                <a16:creationId xmlns:a16="http://schemas.microsoft.com/office/drawing/2014/main" id="{5F09E36E-3EC8-040D-3774-488381CFBE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4AD128-4C8D-809C-9A14-592CE3129559}"/>
              </a:ext>
            </a:extLst>
          </p:cNvPr>
          <p:cNvSpPr>
            <a:spLocks noGrp="1"/>
          </p:cNvSpPr>
          <p:nvPr>
            <p:ph type="sldNum" sz="quarter" idx="12"/>
          </p:nvPr>
        </p:nvSpPr>
        <p:spPr/>
        <p:txBody>
          <a:bodyPr/>
          <a:lstStyle/>
          <a:p>
            <a:fld id="{E1B90234-1ABC-4D1A-BFE9-21B7DE4EBC07}" type="slidenum">
              <a:rPr lang="en-GB" smtClean="0"/>
              <a:t>‹#›</a:t>
            </a:fld>
            <a:endParaRPr lang="en-GB"/>
          </a:p>
        </p:txBody>
      </p:sp>
    </p:spTree>
    <p:extLst>
      <p:ext uri="{BB962C8B-B14F-4D97-AF65-F5344CB8AC3E}">
        <p14:creationId xmlns:p14="http://schemas.microsoft.com/office/powerpoint/2010/main" val="1894502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EB0C7-0F43-1BE2-D0AF-BFA5BBC5D7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28E2437-D1BA-EF79-43FD-BCBDF120D4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D1A529-4047-22C1-3D6A-B3C7C0BB7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4AB092-67C7-ECD0-FE34-A2A194FD72EC}"/>
              </a:ext>
            </a:extLst>
          </p:cNvPr>
          <p:cNvSpPr>
            <a:spLocks noGrp="1"/>
          </p:cNvSpPr>
          <p:nvPr>
            <p:ph type="dt" sz="half" idx="10"/>
          </p:nvPr>
        </p:nvSpPr>
        <p:spPr/>
        <p:txBody>
          <a:bodyPr/>
          <a:lstStyle/>
          <a:p>
            <a:fld id="{34045EB3-B0FA-460B-9D03-D23EF98E8D8E}" type="datetimeFigureOut">
              <a:rPr lang="en-GB" smtClean="0"/>
              <a:t>21/04/2026</a:t>
            </a:fld>
            <a:endParaRPr lang="en-GB"/>
          </a:p>
        </p:txBody>
      </p:sp>
      <p:sp>
        <p:nvSpPr>
          <p:cNvPr id="6" name="Footer Placeholder 5">
            <a:extLst>
              <a:ext uri="{FF2B5EF4-FFF2-40B4-BE49-F238E27FC236}">
                <a16:creationId xmlns:a16="http://schemas.microsoft.com/office/drawing/2014/main" id="{7358C26E-9F52-7891-9386-2D0F8A1C31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8F3F42-EF1D-BA37-7B59-BBC9FFE013E8}"/>
              </a:ext>
            </a:extLst>
          </p:cNvPr>
          <p:cNvSpPr>
            <a:spLocks noGrp="1"/>
          </p:cNvSpPr>
          <p:nvPr>
            <p:ph type="sldNum" sz="quarter" idx="12"/>
          </p:nvPr>
        </p:nvSpPr>
        <p:spPr/>
        <p:txBody>
          <a:bodyPr/>
          <a:lstStyle/>
          <a:p>
            <a:fld id="{E1B90234-1ABC-4D1A-BFE9-21B7DE4EBC07}" type="slidenum">
              <a:rPr lang="en-GB" smtClean="0"/>
              <a:t>‹#›</a:t>
            </a:fld>
            <a:endParaRPr lang="en-GB"/>
          </a:p>
        </p:txBody>
      </p:sp>
    </p:spTree>
    <p:extLst>
      <p:ext uri="{BB962C8B-B14F-4D97-AF65-F5344CB8AC3E}">
        <p14:creationId xmlns:p14="http://schemas.microsoft.com/office/powerpoint/2010/main" val="3793136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CD21B-DC80-DFBA-EA26-9C078D914D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AF37A1-68E6-B762-8C06-B55C8B6998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BBDD68D-E89D-760B-43C2-2B1ABC4297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000D78-356B-D2A5-F857-A99263B05730}"/>
              </a:ext>
            </a:extLst>
          </p:cNvPr>
          <p:cNvSpPr>
            <a:spLocks noGrp="1"/>
          </p:cNvSpPr>
          <p:nvPr>
            <p:ph type="dt" sz="half" idx="10"/>
          </p:nvPr>
        </p:nvSpPr>
        <p:spPr/>
        <p:txBody>
          <a:bodyPr/>
          <a:lstStyle/>
          <a:p>
            <a:fld id="{34045EB3-B0FA-460B-9D03-D23EF98E8D8E}" type="datetimeFigureOut">
              <a:rPr lang="en-GB" smtClean="0"/>
              <a:t>21/04/2026</a:t>
            </a:fld>
            <a:endParaRPr lang="en-GB"/>
          </a:p>
        </p:txBody>
      </p:sp>
      <p:sp>
        <p:nvSpPr>
          <p:cNvPr id="6" name="Footer Placeholder 5">
            <a:extLst>
              <a:ext uri="{FF2B5EF4-FFF2-40B4-BE49-F238E27FC236}">
                <a16:creationId xmlns:a16="http://schemas.microsoft.com/office/drawing/2014/main" id="{4869C3E4-BC31-129C-AAB0-D195C0E857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9BE48B-D5FE-31F0-94B4-07B89FFED5C4}"/>
              </a:ext>
            </a:extLst>
          </p:cNvPr>
          <p:cNvSpPr>
            <a:spLocks noGrp="1"/>
          </p:cNvSpPr>
          <p:nvPr>
            <p:ph type="sldNum" sz="quarter" idx="12"/>
          </p:nvPr>
        </p:nvSpPr>
        <p:spPr/>
        <p:txBody>
          <a:bodyPr/>
          <a:lstStyle/>
          <a:p>
            <a:fld id="{E1B90234-1ABC-4D1A-BFE9-21B7DE4EBC07}" type="slidenum">
              <a:rPr lang="en-GB" smtClean="0"/>
              <a:t>‹#›</a:t>
            </a:fld>
            <a:endParaRPr lang="en-GB"/>
          </a:p>
        </p:txBody>
      </p:sp>
    </p:spTree>
    <p:extLst>
      <p:ext uri="{BB962C8B-B14F-4D97-AF65-F5344CB8AC3E}">
        <p14:creationId xmlns:p14="http://schemas.microsoft.com/office/powerpoint/2010/main" val="1599685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6ECF-9557-B0C3-6984-F40E6A2D2C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A7DC05-367D-DB2F-9523-E9ADF5192D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B2D282-8D44-CBF8-3F3A-97EAD407670E}"/>
              </a:ext>
            </a:extLst>
          </p:cNvPr>
          <p:cNvSpPr>
            <a:spLocks noGrp="1"/>
          </p:cNvSpPr>
          <p:nvPr>
            <p:ph type="dt" sz="half" idx="10"/>
          </p:nvPr>
        </p:nvSpPr>
        <p:spPr/>
        <p:txBody>
          <a:bodyPr/>
          <a:lstStyle/>
          <a:p>
            <a:fld id="{34045EB3-B0FA-460B-9D03-D23EF98E8D8E}" type="datetimeFigureOut">
              <a:rPr lang="en-GB" smtClean="0"/>
              <a:t>21/04/2026</a:t>
            </a:fld>
            <a:endParaRPr lang="en-GB"/>
          </a:p>
        </p:txBody>
      </p:sp>
      <p:sp>
        <p:nvSpPr>
          <p:cNvPr id="5" name="Footer Placeholder 4">
            <a:extLst>
              <a:ext uri="{FF2B5EF4-FFF2-40B4-BE49-F238E27FC236}">
                <a16:creationId xmlns:a16="http://schemas.microsoft.com/office/drawing/2014/main" id="{0173C2F6-2D0C-B473-DA81-65224BBF56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5C490E-E05E-677B-6658-5F396FA5305F}"/>
              </a:ext>
            </a:extLst>
          </p:cNvPr>
          <p:cNvSpPr>
            <a:spLocks noGrp="1"/>
          </p:cNvSpPr>
          <p:nvPr>
            <p:ph type="sldNum" sz="quarter" idx="12"/>
          </p:nvPr>
        </p:nvSpPr>
        <p:spPr/>
        <p:txBody>
          <a:bodyPr/>
          <a:lstStyle/>
          <a:p>
            <a:fld id="{E1B90234-1ABC-4D1A-BFE9-21B7DE4EBC07}" type="slidenum">
              <a:rPr lang="en-GB" smtClean="0"/>
              <a:t>‹#›</a:t>
            </a:fld>
            <a:endParaRPr lang="en-GB"/>
          </a:p>
        </p:txBody>
      </p:sp>
    </p:spTree>
    <p:extLst>
      <p:ext uri="{BB962C8B-B14F-4D97-AF65-F5344CB8AC3E}">
        <p14:creationId xmlns:p14="http://schemas.microsoft.com/office/powerpoint/2010/main" val="3100003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61F80F-4302-B2E9-D0F3-831CA886DAD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95563B-B307-2574-5382-247DF1FA04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C4B2E6-91C8-C503-1528-16E7B3E79B6C}"/>
              </a:ext>
            </a:extLst>
          </p:cNvPr>
          <p:cNvSpPr>
            <a:spLocks noGrp="1"/>
          </p:cNvSpPr>
          <p:nvPr>
            <p:ph type="dt" sz="half" idx="10"/>
          </p:nvPr>
        </p:nvSpPr>
        <p:spPr/>
        <p:txBody>
          <a:bodyPr/>
          <a:lstStyle/>
          <a:p>
            <a:fld id="{34045EB3-B0FA-460B-9D03-D23EF98E8D8E}" type="datetimeFigureOut">
              <a:rPr lang="en-GB" smtClean="0"/>
              <a:t>21/04/2026</a:t>
            </a:fld>
            <a:endParaRPr lang="en-GB"/>
          </a:p>
        </p:txBody>
      </p:sp>
      <p:sp>
        <p:nvSpPr>
          <p:cNvPr id="5" name="Footer Placeholder 4">
            <a:extLst>
              <a:ext uri="{FF2B5EF4-FFF2-40B4-BE49-F238E27FC236}">
                <a16:creationId xmlns:a16="http://schemas.microsoft.com/office/drawing/2014/main" id="{93B89E84-2780-EBF0-140F-FAB49AF62B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62056A-989C-A385-EC46-30E6A93FC968}"/>
              </a:ext>
            </a:extLst>
          </p:cNvPr>
          <p:cNvSpPr>
            <a:spLocks noGrp="1"/>
          </p:cNvSpPr>
          <p:nvPr>
            <p:ph type="sldNum" sz="quarter" idx="12"/>
          </p:nvPr>
        </p:nvSpPr>
        <p:spPr/>
        <p:txBody>
          <a:bodyPr/>
          <a:lstStyle/>
          <a:p>
            <a:fld id="{E1B90234-1ABC-4D1A-BFE9-21B7DE4EBC07}" type="slidenum">
              <a:rPr lang="en-GB" smtClean="0"/>
              <a:t>‹#›</a:t>
            </a:fld>
            <a:endParaRPr lang="en-GB"/>
          </a:p>
        </p:txBody>
      </p:sp>
    </p:spTree>
    <p:extLst>
      <p:ext uri="{BB962C8B-B14F-4D97-AF65-F5344CB8AC3E}">
        <p14:creationId xmlns:p14="http://schemas.microsoft.com/office/powerpoint/2010/main" val="805640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032346-8CBC-5A96-333A-C7AF748947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7E6672-491F-3ED9-8BC8-BDBCCB4499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D2A7E2-81B9-9E93-298A-1946AEB4E2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045EB3-B0FA-460B-9D03-D23EF98E8D8E}" type="datetimeFigureOut">
              <a:rPr lang="en-GB" smtClean="0"/>
              <a:t>21/04/2026</a:t>
            </a:fld>
            <a:endParaRPr lang="en-GB"/>
          </a:p>
        </p:txBody>
      </p:sp>
      <p:sp>
        <p:nvSpPr>
          <p:cNvPr id="5" name="Footer Placeholder 4">
            <a:extLst>
              <a:ext uri="{FF2B5EF4-FFF2-40B4-BE49-F238E27FC236}">
                <a16:creationId xmlns:a16="http://schemas.microsoft.com/office/drawing/2014/main" id="{2287C6ED-3E79-0B8E-4C0E-BA6EAFCCDC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A868CBA-4B32-3299-96EC-C12EFC081C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B90234-1ABC-4D1A-BFE9-21B7DE4EBC07}" type="slidenum">
              <a:rPr lang="en-GB" smtClean="0"/>
              <a:t>‹#›</a:t>
            </a:fld>
            <a:endParaRPr lang="en-GB"/>
          </a:p>
        </p:txBody>
      </p:sp>
    </p:spTree>
    <p:extLst>
      <p:ext uri="{BB962C8B-B14F-4D97-AF65-F5344CB8AC3E}">
        <p14:creationId xmlns:p14="http://schemas.microsoft.com/office/powerpoint/2010/main" val="31744859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lipart-library.com/clipart/recruitment-clipart_51.html" TargetMode="Externa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pixabay.com/fr/mentor-ic%C3%B4ne-tuteur-ic%C3%B4ne-mentor-2895941/" TargetMode="External"/><Relationship Id="rId5" Type="http://schemas.microsoft.com/office/2007/relationships/hdphoto" Target="../media/hdphoto4.wdp"/><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1.png"/><Relationship Id="rId5" Type="http://schemas.microsoft.com/office/2007/relationships/hdphoto" Target="../media/hdphoto7.wdp"/><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1491CA-4E35-350D-D460-A545AB26C3E3}"/>
              </a:ext>
            </a:extLst>
          </p:cNvPr>
          <p:cNvSpPr/>
          <p:nvPr/>
        </p:nvSpPr>
        <p:spPr>
          <a:xfrm>
            <a:off x="0" y="0"/>
            <a:ext cx="12192000" cy="6858000"/>
          </a:xfrm>
          <a:prstGeom prst="rect">
            <a:avLst/>
          </a:prstGeom>
          <a:gradFill flip="none" rotWithShape="1">
            <a:gsLst>
              <a:gs pos="0">
                <a:srgbClr val="481F53">
                  <a:shade val="30000"/>
                  <a:satMod val="115000"/>
                </a:srgbClr>
              </a:gs>
              <a:gs pos="50000">
                <a:srgbClr val="481F53">
                  <a:shade val="67500"/>
                  <a:satMod val="115000"/>
                </a:srgbClr>
              </a:gs>
              <a:gs pos="100000">
                <a:srgbClr val="481F53">
                  <a:shade val="100000"/>
                  <a:satMod val="115000"/>
                </a:srgbClr>
              </a:gs>
            </a:gsLst>
            <a:path path="circle">
              <a:fillToRect l="50000" t="50000" r="50000" b="50000"/>
            </a:path>
            <a:tileRect/>
          </a:gradFill>
          <a:ln>
            <a:solidFill>
              <a:srgbClr val="4A20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C712B144-F724-BAC6-6E85-AE4C2AA0022D}"/>
              </a:ext>
            </a:extLst>
          </p:cNvPr>
          <p:cNvSpPr/>
          <p:nvPr/>
        </p:nvSpPr>
        <p:spPr>
          <a:xfrm>
            <a:off x="197314" y="6007960"/>
            <a:ext cx="9643484" cy="923330"/>
          </a:xfrm>
          <a:prstGeom prst="rect">
            <a:avLst/>
          </a:prstGeom>
          <a:noFill/>
        </p:spPr>
        <p:txBody>
          <a:bodyPr wrap="square" lIns="91440" tIns="45720" rIns="91440" bIns="45720">
            <a:spAutoFit/>
          </a:bodyPr>
          <a:lstStyle/>
          <a:p>
            <a:r>
              <a:rPr lang="en-GB" dirty="0">
                <a:solidFill>
                  <a:srgbClr val="FFC000"/>
                </a:solidFill>
              </a:rPr>
              <a:t>Lecturer: </a:t>
            </a:r>
            <a:r>
              <a:rPr lang="en-GB" dirty="0">
                <a:solidFill>
                  <a:schemeClr val="bg1"/>
                </a:solidFill>
              </a:rPr>
              <a:t>Natalie Brailsford </a:t>
            </a:r>
          </a:p>
          <a:p>
            <a:r>
              <a:rPr lang="en-GB" dirty="0">
                <a:solidFill>
                  <a:srgbClr val="FFC000"/>
                </a:solidFill>
              </a:rPr>
              <a:t>Module: </a:t>
            </a:r>
            <a:r>
              <a:rPr lang="en-GB" dirty="0">
                <a:solidFill>
                  <a:schemeClr val="bg1"/>
                </a:solidFill>
              </a:rPr>
              <a:t>Personnel Resourcing and Development  - BMIH4010 </a:t>
            </a:r>
            <a:endParaRPr lang="en-US" b="1" dirty="0">
              <a:ln w="10160">
                <a:solidFill>
                  <a:schemeClr val="accent5"/>
                </a:solidFill>
                <a:prstDash val="solid"/>
              </a:ln>
              <a:solidFill>
                <a:schemeClr val="bg1"/>
              </a:solidFill>
              <a:effectLst>
                <a:outerShdw blurRad="38100" dist="22860" dir="5400000" algn="tl" rotWithShape="0">
                  <a:srgbClr val="000000">
                    <a:alpha val="30000"/>
                  </a:srgbClr>
                </a:outerShdw>
              </a:effectLst>
            </a:endParaRPr>
          </a:p>
          <a:p>
            <a:pPr algn="ctr"/>
            <a:endParaRPr lang="en-US" b="1" cap="none" spc="0" dirty="0">
              <a:ln w="10160">
                <a:solidFill>
                  <a:schemeClr val="accent5"/>
                </a:solidFill>
                <a:prstDash val="solid"/>
              </a:ln>
              <a:solidFill>
                <a:schemeClr val="bg1"/>
              </a:solidFill>
              <a:effectLst>
                <a:outerShdw blurRad="38100" dist="22860" dir="5400000" algn="tl" rotWithShape="0">
                  <a:srgbClr val="000000">
                    <a:alpha val="30000"/>
                  </a:srgbClr>
                </a:outerShdw>
              </a:effectLst>
            </a:endParaRPr>
          </a:p>
        </p:txBody>
      </p:sp>
      <p:sp>
        <p:nvSpPr>
          <p:cNvPr id="6" name="Rectangle 5">
            <a:extLst>
              <a:ext uri="{FF2B5EF4-FFF2-40B4-BE49-F238E27FC236}">
                <a16:creationId xmlns:a16="http://schemas.microsoft.com/office/drawing/2014/main" id="{2C48D001-2C4D-530A-AF8C-191052623F73}"/>
              </a:ext>
            </a:extLst>
          </p:cNvPr>
          <p:cNvSpPr/>
          <p:nvPr/>
        </p:nvSpPr>
        <p:spPr>
          <a:xfrm>
            <a:off x="8142761" y="6029010"/>
            <a:ext cx="3790701" cy="923330"/>
          </a:xfrm>
          <a:prstGeom prst="rect">
            <a:avLst/>
          </a:prstGeom>
          <a:noFill/>
        </p:spPr>
        <p:txBody>
          <a:bodyPr wrap="square" lIns="91440" tIns="45720" rIns="91440" bIns="45720">
            <a:spAutoFit/>
          </a:bodyPr>
          <a:lstStyle/>
          <a:p>
            <a:r>
              <a:rPr lang="en-GB" dirty="0">
                <a:solidFill>
                  <a:srgbClr val="FFC000"/>
                </a:solidFill>
              </a:rPr>
              <a:t>Nuno Miguel Rodrigues Dias</a:t>
            </a:r>
          </a:p>
          <a:p>
            <a:r>
              <a:rPr lang="en-GB" dirty="0">
                <a:solidFill>
                  <a:srgbClr val="FFC000"/>
                </a:solidFill>
              </a:rPr>
              <a:t>Student Number: </a:t>
            </a:r>
            <a:r>
              <a:rPr lang="en-GB" dirty="0">
                <a:solidFill>
                  <a:schemeClr val="bg1"/>
                </a:solidFill>
              </a:rPr>
              <a:t>2518128</a:t>
            </a:r>
          </a:p>
          <a:p>
            <a:pPr algn="ctr"/>
            <a:endParaRPr lang="en-US" b="1" cap="none" spc="0" dirty="0">
              <a:ln w="10160">
                <a:solidFill>
                  <a:schemeClr val="accent5"/>
                </a:solidFill>
                <a:prstDash val="solid"/>
              </a:ln>
              <a:solidFill>
                <a:schemeClr val="bg1"/>
              </a:solidFill>
              <a:effectLst>
                <a:outerShdw blurRad="38100" dist="22860" dir="5400000" algn="tl" rotWithShape="0">
                  <a:srgbClr val="000000">
                    <a:alpha val="30000"/>
                  </a:srgbClr>
                </a:outerShdw>
              </a:effectLst>
            </a:endParaRPr>
          </a:p>
        </p:txBody>
      </p:sp>
      <p:sp>
        <p:nvSpPr>
          <p:cNvPr id="9" name="Rectangle 8">
            <a:extLst>
              <a:ext uri="{FF2B5EF4-FFF2-40B4-BE49-F238E27FC236}">
                <a16:creationId xmlns:a16="http://schemas.microsoft.com/office/drawing/2014/main" id="{8B366D03-D665-4F96-3D2F-334144739C96}"/>
              </a:ext>
            </a:extLst>
          </p:cNvPr>
          <p:cNvSpPr/>
          <p:nvPr/>
        </p:nvSpPr>
        <p:spPr>
          <a:xfrm>
            <a:off x="0" y="0"/>
            <a:ext cx="12192000" cy="923330"/>
          </a:xfrm>
          <a:prstGeom prst="rect">
            <a:avLst/>
          </a:prstGeom>
          <a:gradFill flip="none" rotWithShape="1">
            <a:gsLst>
              <a:gs pos="0">
                <a:srgbClr val="481F53">
                  <a:shade val="30000"/>
                  <a:satMod val="115000"/>
                </a:srgbClr>
              </a:gs>
              <a:gs pos="50000">
                <a:srgbClr val="481F53">
                  <a:shade val="67500"/>
                  <a:satMod val="115000"/>
                </a:srgbClr>
              </a:gs>
              <a:gs pos="100000">
                <a:srgbClr val="481F53">
                  <a:shade val="100000"/>
                  <a:satMod val="115000"/>
                </a:srgbClr>
              </a:gs>
            </a:gsLst>
            <a:path path="circle">
              <a:fillToRect l="50000" t="50000" r="50000" b="50000"/>
            </a:path>
            <a:tileRect/>
          </a:gradFill>
          <a:ln>
            <a:solidFill>
              <a:srgbClr val="481F53"/>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8239A562-8D39-B1AD-8329-5A84B0DCE2C6}"/>
              </a:ext>
            </a:extLst>
          </p:cNvPr>
          <p:cNvSpPr/>
          <p:nvPr/>
        </p:nvSpPr>
        <p:spPr>
          <a:xfrm>
            <a:off x="197314" y="153888"/>
            <a:ext cx="11200138" cy="707886"/>
          </a:xfrm>
          <a:prstGeom prst="rect">
            <a:avLst/>
          </a:prstGeom>
          <a:noFill/>
        </p:spPr>
        <p:txBody>
          <a:bodyPr wrap="square" lIns="91440" tIns="45720" rIns="91440" bIns="45720">
            <a:spAutoFit/>
          </a:bodyPr>
          <a:lstStyle/>
          <a:p>
            <a:pPr algn="ctr"/>
            <a:r>
              <a:rPr lang="en-US" sz="4000" b="1" cap="none" spc="50" dirty="0">
                <a:ln w="9525" cmpd="sng">
                  <a:solidFill>
                    <a:schemeClr val="accent1"/>
                  </a:solidFill>
                  <a:prstDash val="solid"/>
                </a:ln>
                <a:solidFill>
                  <a:srgbClr val="70AD47">
                    <a:tint val="1000"/>
                  </a:srgbClr>
                </a:solidFill>
                <a:effectLst>
                  <a:glow rad="38100">
                    <a:schemeClr val="accent1">
                      <a:alpha val="40000"/>
                    </a:schemeClr>
                  </a:glow>
                  <a:outerShdw blurRad="50800" dist="50800" dir="5400000" algn="ctr" rotWithShape="0">
                    <a:srgbClr val="000000">
                      <a:alpha val="60000"/>
                    </a:srgbClr>
                  </a:outerShdw>
                </a:effectLst>
              </a:rPr>
              <a:t>Hospitality </a:t>
            </a:r>
            <a:r>
              <a:rPr lang="en-US" sz="4000" b="1" spc="50" dirty="0">
                <a:ln w="9525" cmpd="sng">
                  <a:solidFill>
                    <a:schemeClr val="accent1"/>
                  </a:solidFill>
                  <a:prstDash val="solid"/>
                </a:ln>
                <a:solidFill>
                  <a:srgbClr val="70AD47">
                    <a:tint val="1000"/>
                  </a:srgbClr>
                </a:solidFill>
                <a:effectLst>
                  <a:glow rad="38100">
                    <a:schemeClr val="accent1">
                      <a:alpha val="40000"/>
                    </a:schemeClr>
                  </a:glow>
                  <a:outerShdw blurRad="50800" dist="50800" dir="5400000" algn="ctr" rotWithShape="0">
                    <a:srgbClr val="000000">
                      <a:alpha val="60000"/>
                    </a:srgbClr>
                  </a:outerShdw>
                </a:effectLst>
              </a:rPr>
              <a:t>And </a:t>
            </a:r>
            <a:r>
              <a:rPr lang="en-US" sz="4000" b="1" cap="none" spc="50" dirty="0">
                <a:ln w="9525" cmpd="sng">
                  <a:solidFill>
                    <a:schemeClr val="accent1"/>
                  </a:solidFill>
                  <a:prstDash val="solid"/>
                </a:ln>
                <a:solidFill>
                  <a:srgbClr val="70AD47">
                    <a:tint val="1000"/>
                  </a:srgbClr>
                </a:solidFill>
                <a:effectLst>
                  <a:glow rad="38100">
                    <a:schemeClr val="accent1">
                      <a:alpha val="40000"/>
                    </a:schemeClr>
                  </a:glow>
                  <a:outerShdw blurRad="50800" dist="50800" dir="5400000" algn="ctr" rotWithShape="0">
                    <a:srgbClr val="000000">
                      <a:alpha val="60000"/>
                    </a:srgbClr>
                  </a:outerShdw>
                </a:effectLst>
              </a:rPr>
              <a:t>Hotel </a:t>
            </a:r>
            <a:r>
              <a:rPr lang="en-US" sz="4000" b="1" spc="50" dirty="0">
                <a:ln w="9525" cmpd="sng">
                  <a:solidFill>
                    <a:schemeClr val="accent1"/>
                  </a:solidFill>
                  <a:prstDash val="solid"/>
                </a:ln>
                <a:solidFill>
                  <a:srgbClr val="70AD47">
                    <a:tint val="1000"/>
                  </a:srgbClr>
                </a:solidFill>
                <a:effectLst>
                  <a:glow rad="38100">
                    <a:schemeClr val="accent1">
                      <a:alpha val="40000"/>
                    </a:schemeClr>
                  </a:glow>
                  <a:outerShdw blurRad="50800" dist="50800" dir="5400000" algn="ctr" rotWithShape="0">
                    <a:srgbClr val="000000">
                      <a:alpha val="60000"/>
                    </a:srgbClr>
                  </a:outerShdw>
                </a:effectLst>
              </a:rPr>
              <a:t>Management</a:t>
            </a:r>
            <a:endParaRPr lang="en-US" sz="4000" b="1" cap="none" spc="50" dirty="0">
              <a:ln w="9525" cmpd="sng">
                <a:solidFill>
                  <a:schemeClr val="accent1"/>
                </a:solidFill>
                <a:prstDash val="solid"/>
              </a:ln>
              <a:solidFill>
                <a:srgbClr val="70AD47">
                  <a:tint val="1000"/>
                </a:srgbClr>
              </a:solidFill>
              <a:effectLst>
                <a:glow rad="38100">
                  <a:schemeClr val="accent1">
                    <a:alpha val="40000"/>
                  </a:schemeClr>
                </a:glow>
                <a:outerShdw blurRad="50800" dist="50800" dir="5400000" algn="ctr" rotWithShape="0">
                  <a:srgbClr val="000000">
                    <a:alpha val="60000"/>
                  </a:srgbClr>
                </a:outerShdw>
              </a:effectLst>
            </a:endParaRPr>
          </a:p>
        </p:txBody>
      </p:sp>
      <p:pic>
        <p:nvPicPr>
          <p:cNvPr id="2052" name="Picture 4">
            <a:extLst>
              <a:ext uri="{FF2B5EF4-FFF2-40B4-BE49-F238E27FC236}">
                <a16:creationId xmlns:a16="http://schemas.microsoft.com/office/drawing/2014/main" id="{E2EE6178-F476-BEC2-6030-4C181069E263}"/>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451818" y="1408315"/>
            <a:ext cx="6730032" cy="4234448"/>
          </a:xfrm>
          <a:prstGeom prst="roundRect">
            <a:avLst>
              <a:gd name="adj" fmla="val 16667"/>
            </a:avLst>
          </a:prstGeom>
          <a:ln>
            <a:noFill/>
          </a:ln>
          <a:effectLst>
            <a:outerShdw blurRad="76200" dist="38100" dir="7800000" algn="tl" rotWithShape="0">
              <a:srgbClr val="000000">
                <a:alpha val="40000"/>
              </a:srgbClr>
            </a:outerShdw>
          </a:effectLst>
          <a:scene3d>
            <a:camera prst="obliqueTopRight"/>
            <a:lightRig rig="contrasting" dir="t">
              <a:rot lat="0" lon="0" rev="4200000"/>
            </a:lightRig>
          </a:scene3d>
          <a:sp3d prstMaterial="plastic">
            <a:bevelT w="381000" h="114300" prst="softRound"/>
            <a:contourClr>
              <a:srgbClr val="969696"/>
            </a:contourClr>
          </a:sp3d>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CFEE480-C24B-1948-C053-9CF5AC41C004}"/>
              </a:ext>
            </a:extLst>
          </p:cNvPr>
          <p:cNvSpPr txBox="1"/>
          <p:nvPr/>
        </p:nvSpPr>
        <p:spPr>
          <a:xfrm>
            <a:off x="443498" y="1871110"/>
            <a:ext cx="2998170" cy="2585323"/>
          </a:xfrm>
          <a:prstGeom prst="rect">
            <a:avLst/>
          </a:prstGeom>
          <a:noFill/>
          <a:scene3d>
            <a:camera prst="isometricOffAxis1Right"/>
            <a:lightRig rig="threePt" dir="t"/>
          </a:scene3d>
        </p:spPr>
        <p:txBody>
          <a:bodyPr wrap="square">
            <a:spAutoFit/>
          </a:bodyPr>
          <a:lstStyle/>
          <a:p>
            <a:pPr algn="ctr"/>
            <a:r>
              <a:rPr lang="en-GB" sz="5400" b="1" dirty="0">
                <a:solidFill>
                  <a:srgbClr val="FFC000"/>
                </a:solidFill>
                <a:latin typeface="Baskerville Old Face" panose="02020602080505020303" pitchFamily="18" charset="0"/>
              </a:rPr>
              <a:t>The </a:t>
            </a:r>
          </a:p>
          <a:p>
            <a:pPr algn="ctr"/>
            <a:r>
              <a:rPr lang="en-GB" sz="5400" b="1" dirty="0">
                <a:solidFill>
                  <a:srgbClr val="FFC000"/>
                </a:solidFill>
                <a:latin typeface="Baskerville Old Face" panose="02020602080505020303" pitchFamily="18" charset="0"/>
              </a:rPr>
              <a:t>Employee </a:t>
            </a:r>
          </a:p>
          <a:p>
            <a:pPr algn="ctr"/>
            <a:r>
              <a:rPr lang="en-GB" sz="5400" b="1" dirty="0">
                <a:solidFill>
                  <a:srgbClr val="FFC000"/>
                </a:solidFill>
                <a:latin typeface="Baskerville Old Face" panose="02020602080505020303" pitchFamily="18" charset="0"/>
              </a:rPr>
              <a:t>Lifecycle</a:t>
            </a:r>
          </a:p>
        </p:txBody>
      </p:sp>
      <p:sp>
        <p:nvSpPr>
          <p:cNvPr id="14" name="Rectangle 13">
            <a:extLst>
              <a:ext uri="{FF2B5EF4-FFF2-40B4-BE49-F238E27FC236}">
                <a16:creationId xmlns:a16="http://schemas.microsoft.com/office/drawing/2014/main" id="{63D5E721-E055-A783-CB1F-37373F21CF74}"/>
              </a:ext>
            </a:extLst>
          </p:cNvPr>
          <p:cNvSpPr/>
          <p:nvPr/>
        </p:nvSpPr>
        <p:spPr>
          <a:xfrm>
            <a:off x="170420" y="4631235"/>
            <a:ext cx="9643484" cy="646331"/>
          </a:xfrm>
          <a:prstGeom prst="rect">
            <a:avLst/>
          </a:prstGeom>
          <a:noFill/>
        </p:spPr>
        <p:txBody>
          <a:bodyPr wrap="square" lIns="91440" tIns="45720" rIns="91440" bIns="45720">
            <a:spAutoFit/>
          </a:bodyPr>
          <a:lstStyle/>
          <a:p>
            <a:r>
              <a:rPr lang="en-GB" dirty="0">
                <a:solidFill>
                  <a:srgbClr val="FFC000"/>
                </a:solidFill>
              </a:rPr>
              <a:t>SWANSEA WATERFRONT PREMIER INN</a:t>
            </a:r>
            <a:r>
              <a:rPr lang="en-GB" dirty="0">
                <a:solidFill>
                  <a:schemeClr val="bg1"/>
                </a:solidFill>
              </a:rPr>
              <a:t> </a:t>
            </a:r>
          </a:p>
          <a:p>
            <a:pPr algn="ctr"/>
            <a:endParaRPr lang="en-US" b="1" cap="none" spc="0" dirty="0">
              <a:ln w="10160">
                <a:solidFill>
                  <a:schemeClr val="accent5"/>
                </a:solidFill>
                <a:prstDash val="solid"/>
              </a:ln>
              <a:solidFill>
                <a:schemeClr val="bg1"/>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58603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1B5D2E8-FCEB-ABCB-05DE-C8A205C4B93F}"/>
              </a:ext>
            </a:extLst>
          </p:cNvPr>
          <p:cNvSpPr/>
          <p:nvPr/>
        </p:nvSpPr>
        <p:spPr>
          <a:xfrm>
            <a:off x="0" y="0"/>
            <a:ext cx="12192000" cy="6858000"/>
          </a:xfrm>
          <a:prstGeom prst="rect">
            <a:avLst/>
          </a:prstGeom>
          <a:solidFill>
            <a:srgbClr val="481F53"/>
          </a:solidFill>
          <a:ln>
            <a:solidFill>
              <a:srgbClr val="4A20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0" name="Group 9">
            <a:extLst>
              <a:ext uri="{FF2B5EF4-FFF2-40B4-BE49-F238E27FC236}">
                <a16:creationId xmlns:a16="http://schemas.microsoft.com/office/drawing/2014/main" id="{FBB6C9F1-97D3-13AC-93C2-E5E2F44EB690}"/>
              </a:ext>
            </a:extLst>
          </p:cNvPr>
          <p:cNvGrpSpPr/>
          <p:nvPr/>
        </p:nvGrpSpPr>
        <p:grpSpPr>
          <a:xfrm>
            <a:off x="0" y="82062"/>
            <a:ext cx="12192000" cy="1146970"/>
            <a:chOff x="0" y="82062"/>
            <a:chExt cx="12192000" cy="1146970"/>
          </a:xfrm>
        </p:grpSpPr>
        <p:pic>
          <p:nvPicPr>
            <p:cNvPr id="1028" name="Picture 4" descr="Premier Inn Logo, symbol, meaning, history, PNG, brand">
              <a:extLst>
                <a:ext uri="{FF2B5EF4-FFF2-40B4-BE49-F238E27FC236}">
                  <a16:creationId xmlns:a16="http://schemas.microsoft.com/office/drawing/2014/main" id="{01321B92-356F-4E41-34D0-C024FFB3B4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165" b="26236"/>
            <a:stretch>
              <a:fillRect/>
            </a:stretch>
          </p:blipFill>
          <p:spPr bwMode="auto">
            <a:xfrm>
              <a:off x="7601641" y="82062"/>
              <a:ext cx="4590359" cy="114697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B6D4D35A-4786-253C-2EEA-235BA3F4CB99}"/>
                </a:ext>
              </a:extLst>
            </p:cNvPr>
            <p:cNvSpPr/>
            <p:nvPr/>
          </p:nvSpPr>
          <p:spPr>
            <a:xfrm>
              <a:off x="0" y="82062"/>
              <a:ext cx="10913806" cy="114697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7" name="Rectangle 6">
            <a:extLst>
              <a:ext uri="{FF2B5EF4-FFF2-40B4-BE49-F238E27FC236}">
                <a16:creationId xmlns:a16="http://schemas.microsoft.com/office/drawing/2014/main" id="{A115782A-009F-E6D7-32C9-B0122D4D0F38}"/>
              </a:ext>
            </a:extLst>
          </p:cNvPr>
          <p:cNvSpPr/>
          <p:nvPr/>
        </p:nvSpPr>
        <p:spPr>
          <a:xfrm>
            <a:off x="259555" y="229795"/>
            <a:ext cx="4129656" cy="769441"/>
          </a:xfrm>
          <a:prstGeom prst="rect">
            <a:avLst/>
          </a:prstGeom>
          <a:noFill/>
        </p:spPr>
        <p:txBody>
          <a:bodyPr wrap="none" lIns="91440" tIns="45720" rIns="91440" bIns="45720">
            <a:spAutoFit/>
          </a:bodyPr>
          <a:lstStyle/>
          <a:p>
            <a:pPr algn="ctr"/>
            <a:r>
              <a:rPr lang="en-US" sz="4400" b="0" cap="none" spc="0" dirty="0">
                <a:ln w="0"/>
                <a:solidFill>
                  <a:srgbClr val="481F53"/>
                </a:solidFill>
                <a:effectLst>
                  <a:outerShdw blurRad="38100" dist="19050" dir="2700000" algn="tl" rotWithShape="0">
                    <a:schemeClr val="dk1">
                      <a:alpha val="40000"/>
                    </a:schemeClr>
                  </a:outerShdw>
                </a:effectLst>
              </a:rPr>
              <a:t>INTRODUCTION</a:t>
            </a:r>
          </a:p>
        </p:txBody>
      </p:sp>
      <p:sp>
        <p:nvSpPr>
          <p:cNvPr id="2" name="TextBox 1">
            <a:extLst>
              <a:ext uri="{FF2B5EF4-FFF2-40B4-BE49-F238E27FC236}">
                <a16:creationId xmlns:a16="http://schemas.microsoft.com/office/drawing/2014/main" id="{AF2B08F3-AB55-B8B9-1405-14B6E4BA9E90}"/>
              </a:ext>
            </a:extLst>
          </p:cNvPr>
          <p:cNvSpPr txBox="1"/>
          <p:nvPr/>
        </p:nvSpPr>
        <p:spPr>
          <a:xfrm>
            <a:off x="259556" y="2258890"/>
            <a:ext cx="6224372" cy="2862322"/>
          </a:xfrm>
          <a:prstGeom prst="rect">
            <a:avLst/>
          </a:prstGeom>
          <a:noFill/>
        </p:spPr>
        <p:txBody>
          <a:bodyPr wrap="square" rtlCol="0">
            <a:spAutoFit/>
          </a:bodyPr>
          <a:lstStyle/>
          <a:p>
            <a:r>
              <a:rPr lang="en-US" sz="2000" dirty="0">
                <a:solidFill>
                  <a:schemeClr val="bg1"/>
                </a:solidFill>
              </a:rPr>
              <a:t>I chose this hotel because it's one of the leading budget hotel brands in the UK and offers great comfort and good quality service, not only for guests but also for employees. In this module, I will talk about the employee lifecycle from their first contact with the brand until they leave the company. Premier Inn stands out for its strong customer service culture, investment in staff training, and commitment to continuous improvement.</a:t>
            </a:r>
            <a:endParaRPr lang="en-GB" sz="2000" dirty="0">
              <a:solidFill>
                <a:schemeClr val="bg1"/>
              </a:solidFill>
            </a:endParaRPr>
          </a:p>
        </p:txBody>
      </p:sp>
      <p:pic>
        <p:nvPicPr>
          <p:cNvPr id="1026" name="Picture 2" descr="Force for Good | Premier Inn">
            <a:extLst>
              <a:ext uri="{FF2B5EF4-FFF2-40B4-BE49-F238E27FC236}">
                <a16:creationId xmlns:a16="http://schemas.microsoft.com/office/drawing/2014/main" id="{EC0CF358-28AB-407B-3760-36F0CDE24986}"/>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colorTemperature colorTemp="8800"/>
                    </a14:imgEffect>
                    <a14:imgEffect>
                      <a14:brightnessContrast contrast="20000"/>
                    </a14:imgEffect>
                  </a14:imgLayer>
                </a14:imgProps>
              </a:ext>
              <a:ext uri="{28A0092B-C50C-407E-A947-70E740481C1C}">
                <a14:useLocalDpi xmlns:a14="http://schemas.microsoft.com/office/drawing/2010/main" val="0"/>
              </a:ext>
            </a:extLst>
          </a:blip>
          <a:srcRect l="28268" r="28187"/>
          <a:stretch>
            <a:fillRect/>
          </a:stretch>
        </p:blipFill>
        <p:spPr bwMode="auto">
          <a:xfrm>
            <a:off x="6641565" y="1930180"/>
            <a:ext cx="5205378" cy="3992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126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EF20E2-F329-F46D-D780-D5D13C2B4DE9}"/>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D1C5EFEF-3390-E864-1FBC-A86197DF9F0F}"/>
              </a:ext>
            </a:extLst>
          </p:cNvPr>
          <p:cNvSpPr/>
          <p:nvPr/>
        </p:nvSpPr>
        <p:spPr>
          <a:xfrm>
            <a:off x="0" y="0"/>
            <a:ext cx="12192000" cy="6858000"/>
          </a:xfrm>
          <a:prstGeom prst="rect">
            <a:avLst/>
          </a:prstGeom>
          <a:solidFill>
            <a:srgbClr val="481F53"/>
          </a:solidFill>
          <a:ln>
            <a:solidFill>
              <a:srgbClr val="4A20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4" name="Group 13">
            <a:extLst>
              <a:ext uri="{FF2B5EF4-FFF2-40B4-BE49-F238E27FC236}">
                <a16:creationId xmlns:a16="http://schemas.microsoft.com/office/drawing/2014/main" id="{77AE78A7-B9CD-B54A-1C76-5534FE9ACAB2}"/>
              </a:ext>
            </a:extLst>
          </p:cNvPr>
          <p:cNvGrpSpPr/>
          <p:nvPr/>
        </p:nvGrpSpPr>
        <p:grpSpPr>
          <a:xfrm>
            <a:off x="0" y="82062"/>
            <a:ext cx="12192000" cy="1146970"/>
            <a:chOff x="0" y="82062"/>
            <a:chExt cx="12192000" cy="1146970"/>
          </a:xfrm>
        </p:grpSpPr>
        <p:pic>
          <p:nvPicPr>
            <p:cNvPr id="15" name="Picture 4" descr="Premier Inn Logo, symbol, meaning, history, PNG, brand">
              <a:extLst>
                <a:ext uri="{FF2B5EF4-FFF2-40B4-BE49-F238E27FC236}">
                  <a16:creationId xmlns:a16="http://schemas.microsoft.com/office/drawing/2014/main" id="{25F1081D-5E99-C6AC-73E4-12E25ED318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165" b="26236"/>
            <a:stretch>
              <a:fillRect/>
            </a:stretch>
          </p:blipFill>
          <p:spPr bwMode="auto">
            <a:xfrm>
              <a:off x="7601641" y="82062"/>
              <a:ext cx="4590359" cy="114697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47E8FF71-241B-9A2E-7358-D4F381D9437E}"/>
                </a:ext>
              </a:extLst>
            </p:cNvPr>
            <p:cNvSpPr/>
            <p:nvPr/>
          </p:nvSpPr>
          <p:spPr>
            <a:xfrm>
              <a:off x="0" y="82062"/>
              <a:ext cx="10913806" cy="114697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 name="Rectangle 5">
            <a:extLst>
              <a:ext uri="{FF2B5EF4-FFF2-40B4-BE49-F238E27FC236}">
                <a16:creationId xmlns:a16="http://schemas.microsoft.com/office/drawing/2014/main" id="{9EFE9A6E-AF64-028E-5DD6-810D3BC6A3D4}"/>
              </a:ext>
            </a:extLst>
          </p:cNvPr>
          <p:cNvSpPr/>
          <p:nvPr/>
        </p:nvSpPr>
        <p:spPr>
          <a:xfrm>
            <a:off x="370160" y="270826"/>
            <a:ext cx="3298852" cy="769441"/>
          </a:xfrm>
          <a:prstGeom prst="rect">
            <a:avLst/>
          </a:prstGeom>
          <a:noFill/>
        </p:spPr>
        <p:txBody>
          <a:bodyPr wrap="none" lIns="91440" tIns="45720" rIns="91440" bIns="45720">
            <a:spAutoFit/>
          </a:bodyPr>
          <a:lstStyle/>
          <a:p>
            <a:pPr algn="ctr"/>
            <a:r>
              <a:rPr lang="en-US" sz="4400" b="0" cap="none" spc="0" dirty="0">
                <a:ln w="0"/>
                <a:solidFill>
                  <a:srgbClr val="481F53"/>
                </a:solidFill>
                <a:effectLst>
                  <a:outerShdw blurRad="38100" dist="19050" dir="2700000" algn="tl" rotWithShape="0">
                    <a:schemeClr val="dk1">
                      <a:alpha val="40000"/>
                    </a:schemeClr>
                  </a:outerShdw>
                </a:effectLst>
              </a:rPr>
              <a:t>ATTRACTION</a:t>
            </a:r>
          </a:p>
        </p:txBody>
      </p:sp>
      <p:sp>
        <p:nvSpPr>
          <p:cNvPr id="2" name="TextBox 1">
            <a:extLst>
              <a:ext uri="{FF2B5EF4-FFF2-40B4-BE49-F238E27FC236}">
                <a16:creationId xmlns:a16="http://schemas.microsoft.com/office/drawing/2014/main" id="{B52606D7-FC9C-9409-986F-F6CA907FE29D}"/>
              </a:ext>
            </a:extLst>
          </p:cNvPr>
          <p:cNvSpPr txBox="1"/>
          <p:nvPr/>
        </p:nvSpPr>
        <p:spPr>
          <a:xfrm>
            <a:off x="2207769" y="1600013"/>
            <a:ext cx="9379730" cy="400110"/>
          </a:xfrm>
          <a:prstGeom prst="rect">
            <a:avLst/>
          </a:prstGeom>
          <a:noFill/>
        </p:spPr>
        <p:txBody>
          <a:bodyPr wrap="square" rtlCol="0">
            <a:spAutoFit/>
          </a:bodyPr>
          <a:lstStyle/>
          <a:p>
            <a:r>
              <a:rPr lang="en-US" sz="2000" dirty="0">
                <a:solidFill>
                  <a:schemeClr val="bg1"/>
                </a:solidFill>
              </a:rPr>
              <a:t>- Premier Inn prioritizes making guests feel good through a great night's sleep</a:t>
            </a:r>
          </a:p>
        </p:txBody>
      </p:sp>
      <p:sp>
        <p:nvSpPr>
          <p:cNvPr id="5" name="Arrow: Right 4">
            <a:extLst>
              <a:ext uri="{FF2B5EF4-FFF2-40B4-BE49-F238E27FC236}">
                <a16:creationId xmlns:a16="http://schemas.microsoft.com/office/drawing/2014/main" id="{9BD2DFC8-BA5E-D02D-BAF2-28759A828E56}"/>
              </a:ext>
            </a:extLst>
          </p:cNvPr>
          <p:cNvSpPr/>
          <p:nvPr/>
        </p:nvSpPr>
        <p:spPr>
          <a:xfrm>
            <a:off x="150669" y="1417796"/>
            <a:ext cx="1911957" cy="786580"/>
          </a:xfrm>
          <a:prstGeom prst="rightArrow">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C29AEE38-4D4D-BA41-A943-925C584F1ABE}"/>
              </a:ext>
            </a:extLst>
          </p:cNvPr>
          <p:cNvSpPr txBox="1"/>
          <p:nvPr/>
        </p:nvSpPr>
        <p:spPr>
          <a:xfrm>
            <a:off x="373664" y="1611031"/>
            <a:ext cx="1161777" cy="400110"/>
          </a:xfrm>
          <a:prstGeom prst="rect">
            <a:avLst/>
          </a:prstGeom>
          <a:noFill/>
        </p:spPr>
        <p:txBody>
          <a:bodyPr wrap="square" rtlCol="0">
            <a:spAutoFit/>
          </a:bodyPr>
          <a:lstStyle/>
          <a:p>
            <a:r>
              <a:rPr lang="en-US" sz="2000" b="1" dirty="0">
                <a:solidFill>
                  <a:schemeClr val="bg1"/>
                </a:solidFill>
              </a:rPr>
              <a:t>Culture</a:t>
            </a:r>
          </a:p>
        </p:txBody>
      </p:sp>
      <p:sp>
        <p:nvSpPr>
          <p:cNvPr id="7" name="Arrow: Right 6">
            <a:extLst>
              <a:ext uri="{FF2B5EF4-FFF2-40B4-BE49-F238E27FC236}">
                <a16:creationId xmlns:a16="http://schemas.microsoft.com/office/drawing/2014/main" id="{DDB9662C-DF7C-CF15-A0DC-0A5FB9E8527E}"/>
              </a:ext>
            </a:extLst>
          </p:cNvPr>
          <p:cNvSpPr/>
          <p:nvPr/>
        </p:nvSpPr>
        <p:spPr>
          <a:xfrm>
            <a:off x="161258" y="2335282"/>
            <a:ext cx="1911957" cy="786580"/>
          </a:xfrm>
          <a:prstGeom prst="rightArrow">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DA0502D3-624A-4874-00C4-D00949C9673E}"/>
              </a:ext>
            </a:extLst>
          </p:cNvPr>
          <p:cNvSpPr txBox="1"/>
          <p:nvPr/>
        </p:nvSpPr>
        <p:spPr>
          <a:xfrm>
            <a:off x="161258" y="2528517"/>
            <a:ext cx="1823516" cy="400110"/>
          </a:xfrm>
          <a:prstGeom prst="rect">
            <a:avLst/>
          </a:prstGeom>
          <a:noFill/>
        </p:spPr>
        <p:txBody>
          <a:bodyPr wrap="square" rtlCol="0">
            <a:spAutoFit/>
          </a:bodyPr>
          <a:lstStyle/>
          <a:p>
            <a:r>
              <a:rPr lang="en-US" sz="2000" b="1" dirty="0">
                <a:solidFill>
                  <a:schemeClr val="bg1"/>
                </a:solidFill>
              </a:rPr>
              <a:t>Development</a:t>
            </a:r>
          </a:p>
        </p:txBody>
      </p:sp>
      <p:sp>
        <p:nvSpPr>
          <p:cNvPr id="9" name="TextBox 8">
            <a:extLst>
              <a:ext uri="{FF2B5EF4-FFF2-40B4-BE49-F238E27FC236}">
                <a16:creationId xmlns:a16="http://schemas.microsoft.com/office/drawing/2014/main" id="{C6769126-9CD3-C909-1304-B1E550114A76}"/>
              </a:ext>
            </a:extLst>
          </p:cNvPr>
          <p:cNvSpPr txBox="1"/>
          <p:nvPr/>
        </p:nvSpPr>
        <p:spPr>
          <a:xfrm>
            <a:off x="2207769" y="2499576"/>
            <a:ext cx="9379730" cy="400110"/>
          </a:xfrm>
          <a:prstGeom prst="rect">
            <a:avLst/>
          </a:prstGeom>
          <a:noFill/>
        </p:spPr>
        <p:txBody>
          <a:bodyPr wrap="square" rtlCol="0">
            <a:spAutoFit/>
          </a:bodyPr>
          <a:lstStyle/>
          <a:p>
            <a:r>
              <a:rPr lang="en-US" sz="2000" dirty="0">
                <a:solidFill>
                  <a:schemeClr val="bg1"/>
                </a:solidFill>
              </a:rPr>
              <a:t>- Whitbread is known for promoting internal growth</a:t>
            </a:r>
          </a:p>
        </p:txBody>
      </p:sp>
      <p:sp>
        <p:nvSpPr>
          <p:cNvPr id="10" name="Arrow: Right 9">
            <a:extLst>
              <a:ext uri="{FF2B5EF4-FFF2-40B4-BE49-F238E27FC236}">
                <a16:creationId xmlns:a16="http://schemas.microsoft.com/office/drawing/2014/main" id="{A5F37765-8ABB-9B1A-2143-0FB969CCE5EC}"/>
              </a:ext>
            </a:extLst>
          </p:cNvPr>
          <p:cNvSpPr/>
          <p:nvPr/>
        </p:nvSpPr>
        <p:spPr>
          <a:xfrm>
            <a:off x="161258" y="3270922"/>
            <a:ext cx="1911957" cy="786580"/>
          </a:xfrm>
          <a:prstGeom prst="rightArrow">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2F3851D-3837-D3A2-C706-63EE60B60DD0}"/>
              </a:ext>
            </a:extLst>
          </p:cNvPr>
          <p:cNvSpPr txBox="1"/>
          <p:nvPr/>
        </p:nvSpPr>
        <p:spPr>
          <a:xfrm>
            <a:off x="441890" y="3464157"/>
            <a:ext cx="1262252" cy="400110"/>
          </a:xfrm>
          <a:prstGeom prst="rect">
            <a:avLst/>
          </a:prstGeom>
          <a:noFill/>
        </p:spPr>
        <p:txBody>
          <a:bodyPr wrap="square" rtlCol="0">
            <a:spAutoFit/>
          </a:bodyPr>
          <a:lstStyle/>
          <a:p>
            <a:r>
              <a:rPr lang="en-US" sz="2000" b="1" dirty="0">
                <a:solidFill>
                  <a:schemeClr val="bg1"/>
                </a:solidFill>
              </a:rPr>
              <a:t>Values</a:t>
            </a:r>
          </a:p>
        </p:txBody>
      </p:sp>
      <p:sp>
        <p:nvSpPr>
          <p:cNvPr id="12" name="TextBox 11">
            <a:extLst>
              <a:ext uri="{FF2B5EF4-FFF2-40B4-BE49-F238E27FC236}">
                <a16:creationId xmlns:a16="http://schemas.microsoft.com/office/drawing/2014/main" id="{14E68EFB-4B26-D766-A0F6-F3676EAE99E9}"/>
              </a:ext>
            </a:extLst>
          </p:cNvPr>
          <p:cNvSpPr txBox="1"/>
          <p:nvPr/>
        </p:nvSpPr>
        <p:spPr>
          <a:xfrm>
            <a:off x="2207769" y="3429000"/>
            <a:ext cx="9379730" cy="707886"/>
          </a:xfrm>
          <a:prstGeom prst="rect">
            <a:avLst/>
          </a:prstGeom>
          <a:noFill/>
        </p:spPr>
        <p:txBody>
          <a:bodyPr wrap="square" rtlCol="0">
            <a:spAutoFit/>
          </a:bodyPr>
          <a:lstStyle/>
          <a:p>
            <a:r>
              <a:rPr lang="en-US" sz="2000" dirty="0">
                <a:solidFill>
                  <a:schemeClr val="bg1"/>
                </a:solidFill>
              </a:rPr>
              <a:t>- The brand's promise of attentive service, affordable stays, and flexible rooms </a:t>
            </a:r>
          </a:p>
          <a:p>
            <a:r>
              <a:rPr lang="en-US" sz="2000" dirty="0">
                <a:solidFill>
                  <a:schemeClr val="bg1"/>
                </a:solidFill>
              </a:rPr>
              <a:t>   is  reflected in its internal culture and values</a:t>
            </a:r>
          </a:p>
        </p:txBody>
      </p:sp>
      <p:sp>
        <p:nvSpPr>
          <p:cNvPr id="13" name="Rectangle 12">
            <a:extLst>
              <a:ext uri="{FF2B5EF4-FFF2-40B4-BE49-F238E27FC236}">
                <a16:creationId xmlns:a16="http://schemas.microsoft.com/office/drawing/2014/main" id="{BEE18843-988D-CD83-6B5F-65AFE6F91A3F}"/>
              </a:ext>
            </a:extLst>
          </p:cNvPr>
          <p:cNvSpPr/>
          <p:nvPr/>
        </p:nvSpPr>
        <p:spPr>
          <a:xfrm>
            <a:off x="0" y="5311277"/>
            <a:ext cx="12192000" cy="1540397"/>
          </a:xfrm>
          <a:prstGeom prst="rect">
            <a:avLst/>
          </a:prstGeom>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1D25A30D-2E6C-FA93-5411-06F158B25EEA}"/>
              </a:ext>
            </a:extLst>
          </p:cNvPr>
          <p:cNvSpPr txBox="1"/>
          <p:nvPr/>
        </p:nvSpPr>
        <p:spPr>
          <a:xfrm>
            <a:off x="1704142" y="4375637"/>
            <a:ext cx="8151155" cy="769441"/>
          </a:xfrm>
          <a:prstGeom prst="rect">
            <a:avLst/>
          </a:prstGeom>
          <a:noFill/>
        </p:spPr>
        <p:txBody>
          <a:bodyPr wrap="square" rtlCol="0">
            <a:spAutoFit/>
          </a:bodyPr>
          <a:lstStyle/>
          <a:p>
            <a:pPr algn="ctr"/>
            <a:r>
              <a:rPr lang="en-US" sz="2000" dirty="0">
                <a:solidFill>
                  <a:schemeClr val="bg1"/>
                </a:solidFill>
              </a:rPr>
              <a:t>Premier Inn communicates a simple, powerful message: </a:t>
            </a:r>
          </a:p>
          <a:p>
            <a:pPr algn="ctr"/>
            <a:r>
              <a:rPr lang="en-US" sz="2400" i="1" dirty="0">
                <a:solidFill>
                  <a:schemeClr val="accent6">
                    <a:lumMod val="40000"/>
                    <a:lumOff val="60000"/>
                  </a:schemeClr>
                </a:solidFill>
              </a:rPr>
              <a:t>“You can build a career here, no matter where you start”</a:t>
            </a:r>
          </a:p>
        </p:txBody>
      </p:sp>
      <p:sp>
        <p:nvSpPr>
          <p:cNvPr id="19" name="TextBox 18">
            <a:extLst>
              <a:ext uri="{FF2B5EF4-FFF2-40B4-BE49-F238E27FC236}">
                <a16:creationId xmlns:a16="http://schemas.microsoft.com/office/drawing/2014/main" id="{0A7182B2-6349-332D-6D99-53460995887C}"/>
              </a:ext>
            </a:extLst>
          </p:cNvPr>
          <p:cNvSpPr txBox="1"/>
          <p:nvPr/>
        </p:nvSpPr>
        <p:spPr>
          <a:xfrm>
            <a:off x="807491" y="5559692"/>
            <a:ext cx="4567950" cy="400110"/>
          </a:xfrm>
          <a:prstGeom prst="rect">
            <a:avLst/>
          </a:prstGeom>
          <a:noFill/>
        </p:spPr>
        <p:txBody>
          <a:bodyPr wrap="square" rtlCol="0">
            <a:spAutoFit/>
          </a:bodyPr>
          <a:lstStyle/>
          <a:p>
            <a:r>
              <a:rPr lang="en-US" sz="2000" b="1" dirty="0">
                <a:solidFill>
                  <a:srgbClr val="FFD85B"/>
                </a:solidFill>
              </a:rPr>
              <a:t>Reputation for Training and Support</a:t>
            </a:r>
          </a:p>
        </p:txBody>
      </p:sp>
      <p:sp>
        <p:nvSpPr>
          <p:cNvPr id="21" name="TextBox 20">
            <a:extLst>
              <a:ext uri="{FF2B5EF4-FFF2-40B4-BE49-F238E27FC236}">
                <a16:creationId xmlns:a16="http://schemas.microsoft.com/office/drawing/2014/main" id="{D814E070-2AE5-500F-579F-448D92F09102}"/>
              </a:ext>
            </a:extLst>
          </p:cNvPr>
          <p:cNvSpPr txBox="1"/>
          <p:nvPr/>
        </p:nvSpPr>
        <p:spPr>
          <a:xfrm>
            <a:off x="1704142" y="6053682"/>
            <a:ext cx="3470742" cy="400110"/>
          </a:xfrm>
          <a:prstGeom prst="rect">
            <a:avLst/>
          </a:prstGeom>
          <a:noFill/>
        </p:spPr>
        <p:txBody>
          <a:bodyPr wrap="square" rtlCol="0">
            <a:spAutoFit/>
          </a:bodyPr>
          <a:lstStyle/>
          <a:p>
            <a:r>
              <a:rPr lang="en-US" sz="2000" b="1" dirty="0">
                <a:solidFill>
                  <a:schemeClr val="accent5">
                    <a:lumMod val="40000"/>
                    <a:lumOff val="60000"/>
                  </a:schemeClr>
                </a:solidFill>
              </a:rPr>
              <a:t>Strong Brand Recognition</a:t>
            </a:r>
          </a:p>
        </p:txBody>
      </p:sp>
      <p:sp>
        <p:nvSpPr>
          <p:cNvPr id="23" name="TextBox 22">
            <a:extLst>
              <a:ext uri="{FF2B5EF4-FFF2-40B4-BE49-F238E27FC236}">
                <a16:creationId xmlns:a16="http://schemas.microsoft.com/office/drawing/2014/main" id="{00246615-459A-CC9F-C3CE-B7CBB03C1B38}"/>
              </a:ext>
            </a:extLst>
          </p:cNvPr>
          <p:cNvSpPr txBox="1"/>
          <p:nvPr/>
        </p:nvSpPr>
        <p:spPr>
          <a:xfrm>
            <a:off x="7054934" y="6130860"/>
            <a:ext cx="3470742" cy="400110"/>
          </a:xfrm>
          <a:prstGeom prst="rect">
            <a:avLst/>
          </a:prstGeom>
          <a:noFill/>
        </p:spPr>
        <p:txBody>
          <a:bodyPr wrap="square" rtlCol="0">
            <a:spAutoFit/>
          </a:bodyPr>
          <a:lstStyle/>
          <a:p>
            <a:r>
              <a:rPr lang="en-US" sz="2000" b="1" dirty="0">
                <a:solidFill>
                  <a:srgbClr val="00B0F0"/>
                </a:solidFill>
              </a:rPr>
              <a:t>Positive Guest Experiences</a:t>
            </a:r>
          </a:p>
        </p:txBody>
      </p:sp>
      <p:sp>
        <p:nvSpPr>
          <p:cNvPr id="24" name="TextBox 23">
            <a:extLst>
              <a:ext uri="{FF2B5EF4-FFF2-40B4-BE49-F238E27FC236}">
                <a16:creationId xmlns:a16="http://schemas.microsoft.com/office/drawing/2014/main" id="{E66BE434-2AB9-4C4D-CE17-22BFCACFBD73}"/>
              </a:ext>
            </a:extLst>
          </p:cNvPr>
          <p:cNvSpPr txBox="1"/>
          <p:nvPr/>
        </p:nvSpPr>
        <p:spPr>
          <a:xfrm>
            <a:off x="5866270" y="5612837"/>
            <a:ext cx="3470742" cy="400110"/>
          </a:xfrm>
          <a:prstGeom prst="rect">
            <a:avLst/>
          </a:prstGeom>
          <a:noFill/>
        </p:spPr>
        <p:txBody>
          <a:bodyPr wrap="square" rtlCol="0">
            <a:spAutoFit/>
          </a:bodyPr>
          <a:lstStyle/>
          <a:p>
            <a:r>
              <a:rPr lang="en-US" sz="2000" b="1" dirty="0">
                <a:solidFill>
                  <a:srgbClr val="92D050"/>
                </a:solidFill>
              </a:rPr>
              <a:t>Employer Brand Messaging</a:t>
            </a:r>
          </a:p>
        </p:txBody>
      </p:sp>
      <p:pic>
        <p:nvPicPr>
          <p:cNvPr id="2052" name="Picture 4" descr="Premier Inn Logo Vector Free PNG Transparent Background">
            <a:extLst>
              <a:ext uri="{FF2B5EF4-FFF2-40B4-BE49-F238E27FC236}">
                <a16:creationId xmlns:a16="http://schemas.microsoft.com/office/drawing/2014/main" id="{654D0262-DF5F-395C-4AD9-258A59F949B7}"/>
              </a:ext>
            </a:extLst>
          </p:cNvPr>
          <p:cNvPicPr>
            <a:picLocks noChangeAspect="1" noChangeArrowheads="1"/>
          </p:cNvPicPr>
          <p:nvPr/>
        </p:nvPicPr>
        <p:blipFill rotWithShape="1">
          <a:blip r:embed="rId4">
            <a:alphaModFix amt="20000"/>
            <a:extLst>
              <a:ext uri="{BEBA8EAE-BF5A-486C-A8C5-ECC9F3942E4B}">
                <a14:imgProps xmlns:a14="http://schemas.microsoft.com/office/drawing/2010/main">
                  <a14:imgLayer r:embed="rId5">
                    <a14:imgEffect>
                      <a14:backgroundRemoval t="9779" b="89872" l="6786" r="95595">
                        <a14:foregroundMark x1="9286" y1="34692" x2="47976" y2="25960"/>
                        <a14:foregroundMark x1="47976" y1="25960" x2="82024" y2="35623"/>
                        <a14:foregroundMark x1="82024" y1="35623" x2="88690" y2="45751"/>
                        <a14:foregroundMark x1="88690" y1="45751" x2="92024" y2="59022"/>
                        <a14:foregroundMark x1="92024" y1="59022" x2="79048" y2="70664"/>
                        <a14:foregroundMark x1="79048" y1="70664" x2="63690" y2="72759"/>
                        <a14:foregroundMark x1="63690" y1="72759" x2="6786" y2="63912"/>
                        <a14:foregroundMark x1="49762" y1="44587" x2="45357" y2="55413"/>
                        <a14:foregroundMark x1="94048" y1="40745" x2="94286" y2="58673"/>
                        <a14:foregroundMark x1="94286" y1="58673" x2="91905" y2="67753"/>
                        <a14:foregroundMark x1="91905" y1="67753" x2="75119" y2="70198"/>
                        <a14:foregroundMark x1="75119" y1="70198" x2="23690" y2="64726"/>
                        <a14:foregroundMark x1="54881" y1="60419" x2="60952" y2="64959"/>
                        <a14:foregroundMark x1="60952" y1="64959" x2="63810" y2="64494"/>
                        <a14:foregroundMark x1="68929" y1="60885" x2="81071" y2="64959"/>
                        <a14:foregroundMark x1="81071" y1="64959" x2="82024" y2="64959"/>
                        <a14:foregroundMark x1="95595" y1="36321" x2="94881" y2="41676"/>
                        <a14:foregroundMark x1="11786" y1="58673" x2="13690" y2="64959"/>
                        <a14:foregroundMark x1="24762" y1="69849" x2="32381" y2="69383"/>
                        <a14:foregroundMark x1="50238" y1="65891" x2="59405" y2="65192"/>
                        <a14:backgroundMark x1="10714" y1="17928" x2="72143" y2="12340"/>
                        <a14:backgroundMark x1="72143" y1="12340" x2="83214" y2="15600"/>
                        <a14:backgroundMark x1="83214" y1="15600" x2="93452" y2="24214"/>
                        <a14:backgroundMark x1="12262" y1="88009" x2="42500" y2="90803"/>
                        <a14:backgroundMark x1="42500" y1="90803" x2="82381" y2="90570"/>
                      </a14:backgroundRemoval>
                    </a14:imgEffect>
                    <a14:imgEffect>
                      <a14:colorTemperature colorTemp="7200"/>
                    </a14:imgEffect>
                    <a14:imgEffect>
                      <a14:saturation sat="200000"/>
                    </a14:imgEffect>
                  </a14:imgLayer>
                </a14:imgProps>
              </a:ext>
              <a:ext uri="{28A0092B-C50C-407E-A947-70E740481C1C}">
                <a14:useLocalDpi xmlns:a14="http://schemas.microsoft.com/office/drawing/2010/main" val="0"/>
              </a:ext>
            </a:extLst>
          </a:blip>
          <a:srcRect l="4649" t="18791" r="21654" b="41338"/>
          <a:stretch>
            <a:fillRect/>
          </a:stretch>
        </p:blipFill>
        <p:spPr bwMode="auto">
          <a:xfrm>
            <a:off x="5548745" y="1616361"/>
            <a:ext cx="6643256" cy="3675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9751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694B1-D95F-0EFD-9F75-8C75E77F992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1AA7311-4CB5-3B0D-7387-FDB38404ABF3}"/>
              </a:ext>
            </a:extLst>
          </p:cNvPr>
          <p:cNvSpPr/>
          <p:nvPr/>
        </p:nvSpPr>
        <p:spPr>
          <a:xfrm>
            <a:off x="0" y="0"/>
            <a:ext cx="12192000" cy="6858000"/>
          </a:xfrm>
          <a:prstGeom prst="rect">
            <a:avLst/>
          </a:prstGeom>
          <a:solidFill>
            <a:srgbClr val="481F53"/>
          </a:solidFill>
          <a:ln>
            <a:solidFill>
              <a:srgbClr val="4A20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 name="Group 1">
            <a:extLst>
              <a:ext uri="{FF2B5EF4-FFF2-40B4-BE49-F238E27FC236}">
                <a16:creationId xmlns:a16="http://schemas.microsoft.com/office/drawing/2014/main" id="{3D54A611-A01F-B12C-700B-6C29DE549011}"/>
              </a:ext>
            </a:extLst>
          </p:cNvPr>
          <p:cNvGrpSpPr/>
          <p:nvPr/>
        </p:nvGrpSpPr>
        <p:grpSpPr>
          <a:xfrm>
            <a:off x="0" y="82062"/>
            <a:ext cx="12192000" cy="1146970"/>
            <a:chOff x="0" y="82062"/>
            <a:chExt cx="12192000" cy="1146970"/>
          </a:xfrm>
        </p:grpSpPr>
        <p:pic>
          <p:nvPicPr>
            <p:cNvPr id="3" name="Picture 4" descr="Premier Inn Logo, symbol, meaning, history, PNG, brand">
              <a:extLst>
                <a:ext uri="{FF2B5EF4-FFF2-40B4-BE49-F238E27FC236}">
                  <a16:creationId xmlns:a16="http://schemas.microsoft.com/office/drawing/2014/main" id="{A0C1F67B-4D4C-D5B8-C067-BF28534794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165" b="26236"/>
            <a:stretch>
              <a:fillRect/>
            </a:stretch>
          </p:blipFill>
          <p:spPr bwMode="auto">
            <a:xfrm>
              <a:off x="7601641" y="82062"/>
              <a:ext cx="4590359" cy="114697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1B205EF7-D4E8-FEB8-59ED-0B50B4441005}"/>
                </a:ext>
              </a:extLst>
            </p:cNvPr>
            <p:cNvSpPr/>
            <p:nvPr/>
          </p:nvSpPr>
          <p:spPr>
            <a:xfrm>
              <a:off x="0" y="82062"/>
              <a:ext cx="10913806" cy="114697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 name="Rectangle 5">
            <a:extLst>
              <a:ext uri="{FF2B5EF4-FFF2-40B4-BE49-F238E27FC236}">
                <a16:creationId xmlns:a16="http://schemas.microsoft.com/office/drawing/2014/main" id="{F8550EE5-983B-D4B2-4CD4-C3F2C5EB35BD}"/>
              </a:ext>
            </a:extLst>
          </p:cNvPr>
          <p:cNvSpPr/>
          <p:nvPr/>
        </p:nvSpPr>
        <p:spPr>
          <a:xfrm>
            <a:off x="121023" y="270826"/>
            <a:ext cx="3797130" cy="769441"/>
          </a:xfrm>
          <a:prstGeom prst="rect">
            <a:avLst/>
          </a:prstGeom>
          <a:noFill/>
        </p:spPr>
        <p:txBody>
          <a:bodyPr wrap="none" lIns="91440" tIns="45720" rIns="91440" bIns="45720">
            <a:spAutoFit/>
          </a:bodyPr>
          <a:lstStyle/>
          <a:p>
            <a:pPr algn="ctr"/>
            <a:r>
              <a:rPr lang="en-US" sz="4400" b="0" cap="none" spc="0" dirty="0">
                <a:ln w="0"/>
                <a:solidFill>
                  <a:srgbClr val="481F53"/>
                </a:solidFill>
                <a:effectLst>
                  <a:outerShdw blurRad="38100" dist="19050" dir="2700000" algn="tl" rotWithShape="0">
                    <a:schemeClr val="dk1">
                      <a:alpha val="40000"/>
                    </a:schemeClr>
                  </a:outerShdw>
                </a:effectLst>
              </a:rPr>
              <a:t>RECRUITMENT</a:t>
            </a:r>
          </a:p>
        </p:txBody>
      </p:sp>
      <p:sp>
        <p:nvSpPr>
          <p:cNvPr id="10" name="TextBox 9">
            <a:extLst>
              <a:ext uri="{FF2B5EF4-FFF2-40B4-BE49-F238E27FC236}">
                <a16:creationId xmlns:a16="http://schemas.microsoft.com/office/drawing/2014/main" id="{8390F908-BA52-E51B-9E44-FD41A5ED0F08}"/>
              </a:ext>
            </a:extLst>
          </p:cNvPr>
          <p:cNvSpPr txBox="1"/>
          <p:nvPr/>
        </p:nvSpPr>
        <p:spPr>
          <a:xfrm>
            <a:off x="121023" y="1417796"/>
            <a:ext cx="11965469" cy="1015663"/>
          </a:xfrm>
          <a:prstGeom prst="rect">
            <a:avLst/>
          </a:prstGeom>
          <a:noFill/>
        </p:spPr>
        <p:txBody>
          <a:bodyPr wrap="square" rtlCol="0">
            <a:spAutoFit/>
          </a:bodyPr>
          <a:lstStyle/>
          <a:p>
            <a:pPr algn="ctr"/>
            <a:r>
              <a:rPr lang="en-US" sz="2000" dirty="0"/>
              <a:t> </a:t>
            </a:r>
            <a:r>
              <a:rPr lang="en-US" sz="2000" dirty="0">
                <a:solidFill>
                  <a:srgbClr val="FFD85B"/>
                </a:solidFill>
              </a:rPr>
              <a:t>Premier Inn uses a fully digital, tool‑supported recruitment process, not an old‑fashioned paper‑based one. Their hiring is managed through Whitbread’s online recruitment platform, which handles applications, screening, communication, and job matching</a:t>
            </a:r>
          </a:p>
        </p:txBody>
      </p:sp>
      <p:sp>
        <p:nvSpPr>
          <p:cNvPr id="13" name="Rectangle: Rounded Corners 12">
            <a:extLst>
              <a:ext uri="{FF2B5EF4-FFF2-40B4-BE49-F238E27FC236}">
                <a16:creationId xmlns:a16="http://schemas.microsoft.com/office/drawing/2014/main" id="{B6DD267C-5812-D536-0FFC-46F8D74E92E4}"/>
              </a:ext>
            </a:extLst>
          </p:cNvPr>
          <p:cNvSpPr/>
          <p:nvPr/>
        </p:nvSpPr>
        <p:spPr>
          <a:xfrm>
            <a:off x="121023" y="2713619"/>
            <a:ext cx="4730581" cy="609873"/>
          </a:xfrm>
          <a:prstGeom prst="roundRect">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C9F4C7B2-F835-0867-3412-A0D02D027331}"/>
              </a:ext>
            </a:extLst>
          </p:cNvPr>
          <p:cNvSpPr txBox="1"/>
          <p:nvPr/>
        </p:nvSpPr>
        <p:spPr>
          <a:xfrm>
            <a:off x="194007" y="2818288"/>
            <a:ext cx="4536574" cy="400110"/>
          </a:xfrm>
          <a:prstGeom prst="rect">
            <a:avLst/>
          </a:prstGeom>
          <a:noFill/>
        </p:spPr>
        <p:txBody>
          <a:bodyPr wrap="square" rtlCol="0">
            <a:spAutoFit/>
          </a:bodyPr>
          <a:lstStyle/>
          <a:p>
            <a:r>
              <a:rPr lang="en-GB" sz="2000" b="1" dirty="0">
                <a:solidFill>
                  <a:schemeClr val="bg1"/>
                </a:solidFill>
              </a:rPr>
              <a:t>Online Job Advertising &amp; Applications</a:t>
            </a:r>
            <a:endParaRPr lang="en-GB" sz="2000" dirty="0">
              <a:solidFill>
                <a:schemeClr val="bg1"/>
              </a:solidFill>
            </a:endParaRPr>
          </a:p>
        </p:txBody>
      </p:sp>
      <p:sp>
        <p:nvSpPr>
          <p:cNvPr id="14" name="Rectangle: Rounded Corners 13">
            <a:extLst>
              <a:ext uri="{FF2B5EF4-FFF2-40B4-BE49-F238E27FC236}">
                <a16:creationId xmlns:a16="http://schemas.microsoft.com/office/drawing/2014/main" id="{1D652474-AE06-E84B-28CF-FEB4863AB153}"/>
              </a:ext>
            </a:extLst>
          </p:cNvPr>
          <p:cNvSpPr/>
          <p:nvPr/>
        </p:nvSpPr>
        <p:spPr>
          <a:xfrm>
            <a:off x="152400" y="3557954"/>
            <a:ext cx="4730581" cy="609873"/>
          </a:xfrm>
          <a:prstGeom prst="roundRect">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11214C6D-C3A0-59D1-A312-00B4874AF4D8}"/>
              </a:ext>
            </a:extLst>
          </p:cNvPr>
          <p:cNvSpPr txBox="1"/>
          <p:nvPr/>
        </p:nvSpPr>
        <p:spPr>
          <a:xfrm>
            <a:off x="225384" y="3662623"/>
            <a:ext cx="4536574" cy="400110"/>
          </a:xfrm>
          <a:prstGeom prst="rect">
            <a:avLst/>
          </a:prstGeom>
          <a:noFill/>
        </p:spPr>
        <p:txBody>
          <a:bodyPr wrap="square" rtlCol="0">
            <a:spAutoFit/>
          </a:bodyPr>
          <a:lstStyle/>
          <a:p>
            <a:r>
              <a:rPr lang="en-GB" sz="2000" b="1" dirty="0">
                <a:solidFill>
                  <a:schemeClr val="bg1"/>
                </a:solidFill>
              </a:rPr>
              <a:t>Digital Screening and Shortlisting</a:t>
            </a:r>
          </a:p>
        </p:txBody>
      </p:sp>
      <p:sp>
        <p:nvSpPr>
          <p:cNvPr id="16" name="Rectangle: Rounded Corners 15">
            <a:extLst>
              <a:ext uri="{FF2B5EF4-FFF2-40B4-BE49-F238E27FC236}">
                <a16:creationId xmlns:a16="http://schemas.microsoft.com/office/drawing/2014/main" id="{811F4C45-736A-46A3-AA88-19338AC4C7E8}"/>
              </a:ext>
            </a:extLst>
          </p:cNvPr>
          <p:cNvSpPr/>
          <p:nvPr/>
        </p:nvSpPr>
        <p:spPr>
          <a:xfrm>
            <a:off x="194007" y="4402289"/>
            <a:ext cx="4730581" cy="609873"/>
          </a:xfrm>
          <a:prstGeom prst="roundRect">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FBD3E0E9-8A05-BB94-D597-86EDFC0463EE}"/>
              </a:ext>
            </a:extLst>
          </p:cNvPr>
          <p:cNvSpPr txBox="1"/>
          <p:nvPr/>
        </p:nvSpPr>
        <p:spPr>
          <a:xfrm>
            <a:off x="266991" y="4506958"/>
            <a:ext cx="4536574" cy="400110"/>
          </a:xfrm>
          <a:prstGeom prst="rect">
            <a:avLst/>
          </a:prstGeom>
          <a:noFill/>
        </p:spPr>
        <p:txBody>
          <a:bodyPr wrap="square" rtlCol="0">
            <a:spAutoFit/>
          </a:bodyPr>
          <a:lstStyle/>
          <a:p>
            <a:r>
              <a:rPr lang="en-GB" sz="2000" b="1" dirty="0">
                <a:solidFill>
                  <a:schemeClr val="bg1"/>
                </a:solidFill>
              </a:rPr>
              <a:t>Interviews</a:t>
            </a:r>
            <a:endParaRPr lang="en-GB" sz="2000" dirty="0">
              <a:solidFill>
                <a:schemeClr val="bg1"/>
              </a:solidFill>
            </a:endParaRPr>
          </a:p>
        </p:txBody>
      </p:sp>
      <p:sp>
        <p:nvSpPr>
          <p:cNvPr id="18" name="Rectangle: Rounded Corners 17">
            <a:extLst>
              <a:ext uri="{FF2B5EF4-FFF2-40B4-BE49-F238E27FC236}">
                <a16:creationId xmlns:a16="http://schemas.microsoft.com/office/drawing/2014/main" id="{2708EB30-C195-49C5-C268-6ADB01697B75}"/>
              </a:ext>
            </a:extLst>
          </p:cNvPr>
          <p:cNvSpPr/>
          <p:nvPr/>
        </p:nvSpPr>
        <p:spPr>
          <a:xfrm>
            <a:off x="194007" y="5246624"/>
            <a:ext cx="4730581" cy="609873"/>
          </a:xfrm>
          <a:prstGeom prst="roundRect">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TextBox 18">
            <a:extLst>
              <a:ext uri="{FF2B5EF4-FFF2-40B4-BE49-F238E27FC236}">
                <a16:creationId xmlns:a16="http://schemas.microsoft.com/office/drawing/2014/main" id="{E397BE79-1C89-6772-634C-742A48455F01}"/>
              </a:ext>
            </a:extLst>
          </p:cNvPr>
          <p:cNvSpPr txBox="1"/>
          <p:nvPr/>
        </p:nvSpPr>
        <p:spPr>
          <a:xfrm>
            <a:off x="266991" y="5351293"/>
            <a:ext cx="4536574" cy="400110"/>
          </a:xfrm>
          <a:prstGeom prst="rect">
            <a:avLst/>
          </a:prstGeom>
          <a:noFill/>
        </p:spPr>
        <p:txBody>
          <a:bodyPr wrap="square" rtlCol="0">
            <a:spAutoFit/>
          </a:bodyPr>
          <a:lstStyle/>
          <a:p>
            <a:r>
              <a:rPr lang="en-GB" sz="2000" b="1" dirty="0">
                <a:solidFill>
                  <a:schemeClr val="bg1"/>
                </a:solidFill>
              </a:rPr>
              <a:t>Availability / Assessment</a:t>
            </a:r>
            <a:endParaRPr lang="en-GB" sz="2000" dirty="0">
              <a:solidFill>
                <a:schemeClr val="bg1"/>
              </a:solidFill>
            </a:endParaRPr>
          </a:p>
        </p:txBody>
      </p:sp>
      <p:sp>
        <p:nvSpPr>
          <p:cNvPr id="20" name="Rectangle: Rounded Corners 19">
            <a:extLst>
              <a:ext uri="{FF2B5EF4-FFF2-40B4-BE49-F238E27FC236}">
                <a16:creationId xmlns:a16="http://schemas.microsoft.com/office/drawing/2014/main" id="{78232068-6F25-7ED0-A187-294FAA3B4A66}"/>
              </a:ext>
            </a:extLst>
          </p:cNvPr>
          <p:cNvSpPr/>
          <p:nvPr/>
        </p:nvSpPr>
        <p:spPr>
          <a:xfrm>
            <a:off x="225384" y="6031988"/>
            <a:ext cx="11732154" cy="609873"/>
          </a:xfrm>
          <a:prstGeom prst="roundRect">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58F23037-4BD2-E5C8-B47F-FAF5CAE0CB33}"/>
              </a:ext>
            </a:extLst>
          </p:cNvPr>
          <p:cNvSpPr txBox="1"/>
          <p:nvPr/>
        </p:nvSpPr>
        <p:spPr>
          <a:xfrm>
            <a:off x="298368" y="6136657"/>
            <a:ext cx="11251004" cy="400110"/>
          </a:xfrm>
          <a:prstGeom prst="rect">
            <a:avLst/>
          </a:prstGeom>
          <a:noFill/>
        </p:spPr>
        <p:txBody>
          <a:bodyPr wrap="square" rtlCol="0">
            <a:spAutoFit/>
          </a:bodyPr>
          <a:lstStyle/>
          <a:p>
            <a:pPr lvl="0">
              <a:defRPr/>
            </a:pPr>
            <a:r>
              <a:rPr lang="en-US" sz="2000" b="1" dirty="0">
                <a:solidFill>
                  <a:srgbClr val="FFD85B"/>
                </a:solidFill>
              </a:rPr>
              <a:t>These tools make recruitment faster and more efficient, aligned with company development</a:t>
            </a:r>
          </a:p>
        </p:txBody>
      </p:sp>
      <p:pic>
        <p:nvPicPr>
          <p:cNvPr id="11" name="Picture 10">
            <a:extLst>
              <a:ext uri="{FF2B5EF4-FFF2-40B4-BE49-F238E27FC236}">
                <a16:creationId xmlns:a16="http://schemas.microsoft.com/office/drawing/2014/main" id="{B4E18003-FC86-09DE-71B3-3771DAA732F0}"/>
              </a:ext>
            </a:extLst>
          </p:cNvPr>
          <p:cNvPicPr>
            <a:picLocks noChangeAspect="1"/>
          </p:cNvPicPr>
          <p:nvPr/>
        </p:nvPicPr>
        <p:blipFill>
          <a:blip r:embed="rId4">
            <a:duotone>
              <a:schemeClr val="accent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45239" y="2670819"/>
            <a:ext cx="4038095" cy="3123809"/>
          </a:xfrm>
          <a:prstGeom prst="rect">
            <a:avLst/>
          </a:prstGeom>
        </p:spPr>
      </p:pic>
    </p:spTree>
    <p:extLst>
      <p:ext uri="{BB962C8B-B14F-4D97-AF65-F5344CB8AC3E}">
        <p14:creationId xmlns:p14="http://schemas.microsoft.com/office/powerpoint/2010/main" val="2871486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040C5-F03B-86F6-1E4E-8E95CB0CA69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91A1607-9A3A-438E-032C-B6EA30BB1774}"/>
              </a:ext>
            </a:extLst>
          </p:cNvPr>
          <p:cNvSpPr/>
          <p:nvPr/>
        </p:nvSpPr>
        <p:spPr>
          <a:xfrm>
            <a:off x="0" y="0"/>
            <a:ext cx="12192000" cy="6858000"/>
          </a:xfrm>
          <a:prstGeom prst="rect">
            <a:avLst/>
          </a:prstGeom>
          <a:solidFill>
            <a:srgbClr val="481F53"/>
          </a:solidFill>
          <a:ln>
            <a:solidFill>
              <a:srgbClr val="4A20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 name="Group 1">
            <a:extLst>
              <a:ext uri="{FF2B5EF4-FFF2-40B4-BE49-F238E27FC236}">
                <a16:creationId xmlns:a16="http://schemas.microsoft.com/office/drawing/2014/main" id="{7AD28E29-28F9-EA5D-2682-32A3DBBA7CB4}"/>
              </a:ext>
            </a:extLst>
          </p:cNvPr>
          <p:cNvGrpSpPr/>
          <p:nvPr/>
        </p:nvGrpSpPr>
        <p:grpSpPr>
          <a:xfrm>
            <a:off x="0" y="82062"/>
            <a:ext cx="12192000" cy="1146970"/>
            <a:chOff x="0" y="82062"/>
            <a:chExt cx="12192000" cy="1146970"/>
          </a:xfrm>
        </p:grpSpPr>
        <p:pic>
          <p:nvPicPr>
            <p:cNvPr id="3" name="Picture 4" descr="Premier Inn Logo, symbol, meaning, history, PNG, brand">
              <a:extLst>
                <a:ext uri="{FF2B5EF4-FFF2-40B4-BE49-F238E27FC236}">
                  <a16:creationId xmlns:a16="http://schemas.microsoft.com/office/drawing/2014/main" id="{4F91F1C7-C8E5-CCB0-5263-353F2EABF1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165" b="26236"/>
            <a:stretch>
              <a:fillRect/>
            </a:stretch>
          </p:blipFill>
          <p:spPr bwMode="auto">
            <a:xfrm>
              <a:off x="7601641" y="82062"/>
              <a:ext cx="4590359" cy="114697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921C9511-2A10-63ED-03E4-371A76C0BC86}"/>
                </a:ext>
              </a:extLst>
            </p:cNvPr>
            <p:cNvSpPr/>
            <p:nvPr/>
          </p:nvSpPr>
          <p:spPr>
            <a:xfrm>
              <a:off x="0" y="82062"/>
              <a:ext cx="10913806" cy="114697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 name="Rectangle 5">
            <a:extLst>
              <a:ext uri="{FF2B5EF4-FFF2-40B4-BE49-F238E27FC236}">
                <a16:creationId xmlns:a16="http://schemas.microsoft.com/office/drawing/2014/main" id="{14C835E2-2694-7558-69F8-778EE256D7F2}"/>
              </a:ext>
            </a:extLst>
          </p:cNvPr>
          <p:cNvSpPr/>
          <p:nvPr/>
        </p:nvSpPr>
        <p:spPr>
          <a:xfrm>
            <a:off x="146350" y="270826"/>
            <a:ext cx="3746475" cy="769441"/>
          </a:xfrm>
          <a:prstGeom prst="rect">
            <a:avLst/>
          </a:prstGeom>
          <a:noFill/>
        </p:spPr>
        <p:txBody>
          <a:bodyPr wrap="none" lIns="91440" tIns="45720" rIns="91440" bIns="45720">
            <a:spAutoFit/>
          </a:bodyPr>
          <a:lstStyle/>
          <a:p>
            <a:pPr algn="ctr"/>
            <a:r>
              <a:rPr lang="en-US" sz="4400" b="0" cap="none" spc="0" dirty="0">
                <a:ln w="0"/>
                <a:solidFill>
                  <a:srgbClr val="481F53"/>
                </a:solidFill>
                <a:effectLst>
                  <a:outerShdw blurRad="38100" dist="19050" dir="2700000" algn="tl" rotWithShape="0">
                    <a:schemeClr val="dk1">
                      <a:alpha val="40000"/>
                    </a:schemeClr>
                  </a:outerShdw>
                </a:effectLst>
              </a:rPr>
              <a:t>ONBOARDING</a:t>
            </a:r>
          </a:p>
        </p:txBody>
      </p:sp>
      <p:sp>
        <p:nvSpPr>
          <p:cNvPr id="7" name="TextBox 6">
            <a:extLst>
              <a:ext uri="{FF2B5EF4-FFF2-40B4-BE49-F238E27FC236}">
                <a16:creationId xmlns:a16="http://schemas.microsoft.com/office/drawing/2014/main" id="{C03CD96D-6B66-8D70-EDA2-D01BB376B40D}"/>
              </a:ext>
            </a:extLst>
          </p:cNvPr>
          <p:cNvSpPr txBox="1"/>
          <p:nvPr/>
        </p:nvSpPr>
        <p:spPr>
          <a:xfrm>
            <a:off x="121023" y="1417796"/>
            <a:ext cx="11965469" cy="707886"/>
          </a:xfrm>
          <a:prstGeom prst="rect">
            <a:avLst/>
          </a:prstGeom>
          <a:noFill/>
        </p:spPr>
        <p:txBody>
          <a:bodyPr wrap="square" rtlCol="0">
            <a:spAutoFit/>
          </a:bodyPr>
          <a:lstStyle/>
          <a:p>
            <a:pPr algn="ctr"/>
            <a:r>
              <a:rPr lang="en-US" sz="2000" dirty="0"/>
              <a:t> </a:t>
            </a:r>
            <a:r>
              <a:rPr lang="en-US" sz="2000" dirty="0">
                <a:solidFill>
                  <a:srgbClr val="FFD85B"/>
                </a:solidFill>
              </a:rPr>
              <a:t>The onboarding stage typically includes several coordinated steps that help new employees settle into their role, understand expectations, and integrate into the team</a:t>
            </a:r>
          </a:p>
        </p:txBody>
      </p:sp>
      <p:sp>
        <p:nvSpPr>
          <p:cNvPr id="10" name="Frame 9">
            <a:extLst>
              <a:ext uri="{FF2B5EF4-FFF2-40B4-BE49-F238E27FC236}">
                <a16:creationId xmlns:a16="http://schemas.microsoft.com/office/drawing/2014/main" id="{C0ACBF74-E0A3-C7D2-51AE-3C3B17FB69E3}"/>
              </a:ext>
            </a:extLst>
          </p:cNvPr>
          <p:cNvSpPr/>
          <p:nvPr/>
        </p:nvSpPr>
        <p:spPr>
          <a:xfrm>
            <a:off x="879795" y="2533360"/>
            <a:ext cx="2283354" cy="707887"/>
          </a:xfrm>
          <a:prstGeom prst="frame">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TextBox 10">
            <a:extLst>
              <a:ext uri="{FF2B5EF4-FFF2-40B4-BE49-F238E27FC236}">
                <a16:creationId xmlns:a16="http://schemas.microsoft.com/office/drawing/2014/main" id="{11F3A981-E4D8-9166-B681-9567669CA92C}"/>
              </a:ext>
            </a:extLst>
          </p:cNvPr>
          <p:cNvSpPr txBox="1"/>
          <p:nvPr/>
        </p:nvSpPr>
        <p:spPr>
          <a:xfrm>
            <a:off x="1058286" y="2702506"/>
            <a:ext cx="2283354" cy="400110"/>
          </a:xfrm>
          <a:prstGeom prst="rect">
            <a:avLst/>
          </a:prstGeom>
          <a:noFill/>
        </p:spPr>
        <p:txBody>
          <a:bodyPr wrap="square" rtlCol="0">
            <a:spAutoFit/>
          </a:bodyPr>
          <a:lstStyle/>
          <a:p>
            <a:r>
              <a:rPr lang="en-GB" sz="2000" b="1" dirty="0">
                <a:solidFill>
                  <a:schemeClr val="bg1"/>
                </a:solidFill>
              </a:rPr>
              <a:t>Welcome Day</a:t>
            </a:r>
          </a:p>
        </p:txBody>
      </p:sp>
      <p:sp>
        <p:nvSpPr>
          <p:cNvPr id="13" name="Frame 12">
            <a:extLst>
              <a:ext uri="{FF2B5EF4-FFF2-40B4-BE49-F238E27FC236}">
                <a16:creationId xmlns:a16="http://schemas.microsoft.com/office/drawing/2014/main" id="{7800B23F-1B5D-5022-3712-8DE529224A13}"/>
              </a:ext>
            </a:extLst>
          </p:cNvPr>
          <p:cNvSpPr/>
          <p:nvPr/>
        </p:nvSpPr>
        <p:spPr>
          <a:xfrm>
            <a:off x="3423702" y="2533360"/>
            <a:ext cx="2543909" cy="707887"/>
          </a:xfrm>
          <a:prstGeom prst="frame">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7A803923-3D32-6A9E-7FF8-6A7ED017CC6C}"/>
              </a:ext>
            </a:extLst>
          </p:cNvPr>
          <p:cNvSpPr txBox="1"/>
          <p:nvPr/>
        </p:nvSpPr>
        <p:spPr>
          <a:xfrm>
            <a:off x="3484593" y="2702505"/>
            <a:ext cx="2483018" cy="400110"/>
          </a:xfrm>
          <a:prstGeom prst="rect">
            <a:avLst/>
          </a:prstGeom>
          <a:noFill/>
        </p:spPr>
        <p:txBody>
          <a:bodyPr wrap="square" rtlCol="0">
            <a:spAutoFit/>
          </a:bodyPr>
          <a:lstStyle/>
          <a:p>
            <a:r>
              <a:rPr lang="en-GB" sz="2000" b="1" dirty="0">
                <a:solidFill>
                  <a:schemeClr val="bg1"/>
                </a:solidFill>
              </a:rPr>
              <a:t>Mandatory Training</a:t>
            </a:r>
          </a:p>
        </p:txBody>
      </p:sp>
      <p:sp>
        <p:nvSpPr>
          <p:cNvPr id="15" name="Frame 14">
            <a:extLst>
              <a:ext uri="{FF2B5EF4-FFF2-40B4-BE49-F238E27FC236}">
                <a16:creationId xmlns:a16="http://schemas.microsoft.com/office/drawing/2014/main" id="{559D986B-4E08-0FA0-C938-31DE48483D0A}"/>
              </a:ext>
            </a:extLst>
          </p:cNvPr>
          <p:cNvSpPr/>
          <p:nvPr/>
        </p:nvSpPr>
        <p:spPr>
          <a:xfrm>
            <a:off x="6228164" y="2533360"/>
            <a:ext cx="4716081" cy="707887"/>
          </a:xfrm>
          <a:prstGeom prst="frame">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TextBox 15">
            <a:extLst>
              <a:ext uri="{FF2B5EF4-FFF2-40B4-BE49-F238E27FC236}">
                <a16:creationId xmlns:a16="http://schemas.microsoft.com/office/drawing/2014/main" id="{6932E22A-BA95-C66F-A0E5-9C3737EC8D6F}"/>
              </a:ext>
            </a:extLst>
          </p:cNvPr>
          <p:cNvSpPr txBox="1"/>
          <p:nvPr/>
        </p:nvSpPr>
        <p:spPr>
          <a:xfrm>
            <a:off x="6289054" y="2702505"/>
            <a:ext cx="4983437" cy="400110"/>
          </a:xfrm>
          <a:prstGeom prst="rect">
            <a:avLst/>
          </a:prstGeom>
          <a:noFill/>
        </p:spPr>
        <p:txBody>
          <a:bodyPr wrap="square" rtlCol="0">
            <a:spAutoFit/>
          </a:bodyPr>
          <a:lstStyle/>
          <a:p>
            <a:r>
              <a:rPr lang="en-US" sz="2000" b="1" dirty="0">
                <a:solidFill>
                  <a:schemeClr val="bg1"/>
                </a:solidFill>
              </a:rPr>
              <a:t>Manager Support During First 90 Days</a:t>
            </a:r>
            <a:endParaRPr lang="en-GB" sz="2000" b="1" dirty="0">
              <a:solidFill>
                <a:schemeClr val="bg1"/>
              </a:solidFill>
            </a:endParaRPr>
          </a:p>
        </p:txBody>
      </p:sp>
      <p:sp>
        <p:nvSpPr>
          <p:cNvPr id="19" name="Ribbon: Tilted Up 18">
            <a:extLst>
              <a:ext uri="{FF2B5EF4-FFF2-40B4-BE49-F238E27FC236}">
                <a16:creationId xmlns:a16="http://schemas.microsoft.com/office/drawing/2014/main" id="{24F07349-04C4-DB47-C16B-D6675A36E857}"/>
              </a:ext>
            </a:extLst>
          </p:cNvPr>
          <p:cNvSpPr/>
          <p:nvPr/>
        </p:nvSpPr>
        <p:spPr>
          <a:xfrm>
            <a:off x="879795" y="3569014"/>
            <a:ext cx="10186789" cy="3018159"/>
          </a:xfrm>
          <a:prstGeom prst="ribbon2">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3FEAA80A-B3E1-F805-C51E-AE9F56DFACAA}"/>
              </a:ext>
            </a:extLst>
          </p:cNvPr>
          <p:cNvSpPr txBox="1"/>
          <p:nvPr/>
        </p:nvSpPr>
        <p:spPr>
          <a:xfrm>
            <a:off x="3621845" y="3654230"/>
            <a:ext cx="4702687" cy="2246769"/>
          </a:xfrm>
          <a:prstGeom prst="rect">
            <a:avLst/>
          </a:prstGeom>
          <a:noFill/>
        </p:spPr>
        <p:txBody>
          <a:bodyPr wrap="square" rtlCol="0">
            <a:spAutoFit/>
          </a:bodyPr>
          <a:lstStyle/>
          <a:p>
            <a:pPr algn="ctr"/>
            <a:r>
              <a:rPr lang="en-US" sz="2000" b="1" dirty="0">
                <a:solidFill>
                  <a:schemeClr val="bg1"/>
                </a:solidFill>
              </a:rPr>
              <a:t>The onboarding process at Premier Inn is designed to help employees quickly build trust, ensuring consistency with brand standards, supporting initial performance, and preparing employees for career development and progression!</a:t>
            </a:r>
            <a:endParaRPr lang="en-GB" sz="2000" b="1" dirty="0">
              <a:solidFill>
                <a:schemeClr val="bg1"/>
              </a:solidFill>
            </a:endParaRPr>
          </a:p>
        </p:txBody>
      </p:sp>
      <p:pic>
        <p:nvPicPr>
          <p:cNvPr id="9" name="Picture 8">
            <a:extLst>
              <a:ext uri="{FF2B5EF4-FFF2-40B4-BE49-F238E27FC236}">
                <a16:creationId xmlns:a16="http://schemas.microsoft.com/office/drawing/2014/main" id="{EC32A64A-21BF-3CA0-3D35-4BCF89EA11FC}"/>
              </a:ext>
            </a:extLst>
          </p:cNvPr>
          <p:cNvPicPr>
            <a:picLocks noChangeAspect="1"/>
          </p:cNvPicPr>
          <p:nvPr/>
        </p:nvPicPr>
        <p:blipFill>
          <a:blip r:embed="rId4">
            <a:alphaModFix amt="85000"/>
            <a:duotone>
              <a:prstClr val="black"/>
              <a:schemeClr val="accent5">
                <a:tint val="45000"/>
                <a:satMod val="400000"/>
              </a:schemeClr>
            </a:duotone>
            <a:extLst>
              <a:ext uri="{BEBA8EAE-BF5A-486C-A8C5-ECC9F3942E4B}">
                <a14:imgProps xmlns:a14="http://schemas.microsoft.com/office/drawing/2010/main">
                  <a14:imgLayer r:embed="rId5">
                    <a14:imgEffect>
                      <a14:sharpenSoften amount="50000"/>
                    </a14:imgEffect>
                    <a14:imgEffect>
                      <a14:colorTemperature colorTemp="7200"/>
                    </a14:imgEffect>
                    <a14:imgEffect>
                      <a14:saturation sat="40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37701" y="4616815"/>
            <a:ext cx="1284184" cy="1284184"/>
          </a:xfrm>
          <a:prstGeom prst="rect">
            <a:avLst/>
          </a:prstGeom>
        </p:spPr>
      </p:pic>
    </p:spTree>
    <p:extLst>
      <p:ext uri="{BB962C8B-B14F-4D97-AF65-F5344CB8AC3E}">
        <p14:creationId xmlns:p14="http://schemas.microsoft.com/office/powerpoint/2010/main" val="577298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A448E-0CBC-1FC1-0B66-F750CD39678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CE4A183-B8E0-D327-7BFB-7ED37097B234}"/>
              </a:ext>
            </a:extLst>
          </p:cNvPr>
          <p:cNvSpPr/>
          <p:nvPr/>
        </p:nvSpPr>
        <p:spPr>
          <a:xfrm>
            <a:off x="0" y="0"/>
            <a:ext cx="12192000" cy="6858000"/>
          </a:xfrm>
          <a:prstGeom prst="rect">
            <a:avLst/>
          </a:prstGeom>
          <a:solidFill>
            <a:srgbClr val="481F53"/>
          </a:solidFill>
          <a:ln>
            <a:solidFill>
              <a:srgbClr val="4A20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 name="Group 1">
            <a:extLst>
              <a:ext uri="{FF2B5EF4-FFF2-40B4-BE49-F238E27FC236}">
                <a16:creationId xmlns:a16="http://schemas.microsoft.com/office/drawing/2014/main" id="{F9EE4424-5884-5C9C-AC06-FF4AE4FF2251}"/>
              </a:ext>
            </a:extLst>
          </p:cNvPr>
          <p:cNvGrpSpPr/>
          <p:nvPr/>
        </p:nvGrpSpPr>
        <p:grpSpPr>
          <a:xfrm>
            <a:off x="0" y="82062"/>
            <a:ext cx="12192000" cy="1146970"/>
            <a:chOff x="0" y="82062"/>
            <a:chExt cx="12192000" cy="1146970"/>
          </a:xfrm>
        </p:grpSpPr>
        <p:pic>
          <p:nvPicPr>
            <p:cNvPr id="3" name="Picture 4" descr="Premier Inn Logo, symbol, meaning, history, PNG, brand">
              <a:extLst>
                <a:ext uri="{FF2B5EF4-FFF2-40B4-BE49-F238E27FC236}">
                  <a16:creationId xmlns:a16="http://schemas.microsoft.com/office/drawing/2014/main" id="{8F3A22BA-DC92-F05B-5BB4-A7B3DCA56D9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165" b="26236"/>
            <a:stretch>
              <a:fillRect/>
            </a:stretch>
          </p:blipFill>
          <p:spPr bwMode="auto">
            <a:xfrm>
              <a:off x="7601641" y="82062"/>
              <a:ext cx="4590359" cy="114697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258AD26-9C26-D0A5-ADBE-8C63E512EB06}"/>
                </a:ext>
              </a:extLst>
            </p:cNvPr>
            <p:cNvSpPr/>
            <p:nvPr/>
          </p:nvSpPr>
          <p:spPr>
            <a:xfrm>
              <a:off x="0" y="82062"/>
              <a:ext cx="10913806" cy="114697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 name="Rectangle 5">
            <a:extLst>
              <a:ext uri="{FF2B5EF4-FFF2-40B4-BE49-F238E27FC236}">
                <a16:creationId xmlns:a16="http://schemas.microsoft.com/office/drawing/2014/main" id="{3F1A6128-8987-B7FE-4A86-3FCFC3A0028D}"/>
              </a:ext>
            </a:extLst>
          </p:cNvPr>
          <p:cNvSpPr/>
          <p:nvPr/>
        </p:nvSpPr>
        <p:spPr>
          <a:xfrm>
            <a:off x="39882" y="270826"/>
            <a:ext cx="3959417" cy="769441"/>
          </a:xfrm>
          <a:prstGeom prst="rect">
            <a:avLst/>
          </a:prstGeom>
          <a:noFill/>
        </p:spPr>
        <p:txBody>
          <a:bodyPr wrap="none" lIns="91440" tIns="45720" rIns="91440" bIns="45720">
            <a:spAutoFit/>
          </a:bodyPr>
          <a:lstStyle/>
          <a:p>
            <a:pPr algn="ctr"/>
            <a:r>
              <a:rPr lang="en-US" sz="4400" b="0" cap="none" spc="0" dirty="0">
                <a:ln w="0"/>
                <a:solidFill>
                  <a:srgbClr val="481F53"/>
                </a:solidFill>
                <a:effectLst>
                  <a:outerShdw blurRad="38100" dist="19050" dir="2700000" algn="tl" rotWithShape="0">
                    <a:schemeClr val="dk1">
                      <a:alpha val="40000"/>
                    </a:schemeClr>
                  </a:outerShdw>
                </a:effectLst>
              </a:rPr>
              <a:t>DEVELOPMENT</a:t>
            </a:r>
          </a:p>
        </p:txBody>
      </p:sp>
      <p:sp>
        <p:nvSpPr>
          <p:cNvPr id="8" name="Callout: Down Arrow 7">
            <a:extLst>
              <a:ext uri="{FF2B5EF4-FFF2-40B4-BE49-F238E27FC236}">
                <a16:creationId xmlns:a16="http://schemas.microsoft.com/office/drawing/2014/main" id="{C33D77F3-2D1A-F9FA-6626-40E9F48EA53D}"/>
              </a:ext>
            </a:extLst>
          </p:cNvPr>
          <p:cNvSpPr/>
          <p:nvPr/>
        </p:nvSpPr>
        <p:spPr>
          <a:xfrm>
            <a:off x="270953" y="2360674"/>
            <a:ext cx="3540370" cy="1068326"/>
          </a:xfrm>
          <a:prstGeom prst="downArrowCallout">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C1A618C-A711-1C87-5D69-B5E3B814CB47}"/>
              </a:ext>
            </a:extLst>
          </p:cNvPr>
          <p:cNvSpPr txBox="1"/>
          <p:nvPr/>
        </p:nvSpPr>
        <p:spPr>
          <a:xfrm>
            <a:off x="342614" y="2494727"/>
            <a:ext cx="3397048" cy="400110"/>
          </a:xfrm>
          <a:prstGeom prst="rect">
            <a:avLst/>
          </a:prstGeom>
          <a:noFill/>
        </p:spPr>
        <p:txBody>
          <a:bodyPr wrap="square" rtlCol="0">
            <a:spAutoFit/>
          </a:bodyPr>
          <a:lstStyle/>
          <a:p>
            <a:r>
              <a:rPr lang="en-GB" sz="2000" b="1" dirty="0">
                <a:solidFill>
                  <a:schemeClr val="bg1"/>
                </a:solidFill>
              </a:rPr>
              <a:t>Identify strengths and gaps </a:t>
            </a:r>
          </a:p>
        </p:txBody>
      </p:sp>
      <p:sp>
        <p:nvSpPr>
          <p:cNvPr id="14" name="TextBox 13">
            <a:extLst>
              <a:ext uri="{FF2B5EF4-FFF2-40B4-BE49-F238E27FC236}">
                <a16:creationId xmlns:a16="http://schemas.microsoft.com/office/drawing/2014/main" id="{58BC262C-D6EF-5E15-C177-664EA09B8E63}"/>
              </a:ext>
            </a:extLst>
          </p:cNvPr>
          <p:cNvSpPr txBox="1"/>
          <p:nvPr/>
        </p:nvSpPr>
        <p:spPr>
          <a:xfrm>
            <a:off x="121023" y="1417796"/>
            <a:ext cx="11379315" cy="461665"/>
          </a:xfrm>
          <a:prstGeom prst="rect">
            <a:avLst/>
          </a:prstGeom>
          <a:noFill/>
        </p:spPr>
        <p:txBody>
          <a:bodyPr wrap="square" rtlCol="0">
            <a:spAutoFit/>
          </a:bodyPr>
          <a:lstStyle/>
          <a:p>
            <a:pPr algn="ctr"/>
            <a:r>
              <a:rPr lang="en-US" sz="2000" dirty="0"/>
              <a:t> </a:t>
            </a:r>
            <a:r>
              <a:rPr lang="en-US" sz="2400" b="1" dirty="0">
                <a:solidFill>
                  <a:schemeClr val="accent5">
                    <a:lumMod val="60000"/>
                    <a:lumOff val="40000"/>
                  </a:schemeClr>
                </a:solidFill>
              </a:rPr>
              <a:t>Performance reviews  in Premier Inn's Development Culture</a:t>
            </a:r>
          </a:p>
        </p:txBody>
      </p:sp>
      <p:sp>
        <p:nvSpPr>
          <p:cNvPr id="16" name="TextBox 15">
            <a:extLst>
              <a:ext uri="{FF2B5EF4-FFF2-40B4-BE49-F238E27FC236}">
                <a16:creationId xmlns:a16="http://schemas.microsoft.com/office/drawing/2014/main" id="{B07AEA8B-FFB4-6783-792B-BA71A3D96458}"/>
              </a:ext>
            </a:extLst>
          </p:cNvPr>
          <p:cNvSpPr txBox="1"/>
          <p:nvPr/>
        </p:nvSpPr>
        <p:spPr>
          <a:xfrm>
            <a:off x="270953" y="3563053"/>
            <a:ext cx="3540370" cy="1323439"/>
          </a:xfrm>
          <a:prstGeom prst="rect">
            <a:avLst/>
          </a:prstGeom>
          <a:solidFill>
            <a:srgbClr val="001A48"/>
          </a:solidFill>
        </p:spPr>
        <p:txBody>
          <a:bodyPr wrap="square" rtlCol="0">
            <a:spAutoFit/>
          </a:bodyPr>
          <a:lstStyle/>
          <a:p>
            <a:pPr algn="ctr"/>
            <a:r>
              <a:rPr lang="en-US" sz="2000" dirty="0">
                <a:solidFill>
                  <a:srgbClr val="FFFF00"/>
                </a:solidFill>
              </a:rPr>
              <a:t>Helps the employee highlight their potential and identify areas where they need more training or mentoring</a:t>
            </a:r>
            <a:endParaRPr lang="en-GB" sz="2000" dirty="0">
              <a:solidFill>
                <a:srgbClr val="FFFF00"/>
              </a:solidFill>
            </a:endParaRPr>
          </a:p>
        </p:txBody>
      </p:sp>
      <p:sp>
        <p:nvSpPr>
          <p:cNvPr id="17" name="Callout: Down Arrow 16">
            <a:extLst>
              <a:ext uri="{FF2B5EF4-FFF2-40B4-BE49-F238E27FC236}">
                <a16:creationId xmlns:a16="http://schemas.microsoft.com/office/drawing/2014/main" id="{37496902-46A4-B99F-8D1F-6C6FA444AC8D}"/>
              </a:ext>
            </a:extLst>
          </p:cNvPr>
          <p:cNvSpPr/>
          <p:nvPr/>
        </p:nvSpPr>
        <p:spPr>
          <a:xfrm>
            <a:off x="3882984" y="2360674"/>
            <a:ext cx="3540370" cy="1068326"/>
          </a:xfrm>
          <a:prstGeom prst="downArrowCallout">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38281429-1906-B5DB-AAE8-0FA563B69C20}"/>
              </a:ext>
            </a:extLst>
          </p:cNvPr>
          <p:cNvSpPr txBox="1"/>
          <p:nvPr/>
        </p:nvSpPr>
        <p:spPr>
          <a:xfrm>
            <a:off x="4397476" y="2507191"/>
            <a:ext cx="3397048" cy="400110"/>
          </a:xfrm>
          <a:prstGeom prst="rect">
            <a:avLst/>
          </a:prstGeom>
          <a:noFill/>
        </p:spPr>
        <p:txBody>
          <a:bodyPr wrap="square" rtlCol="0">
            <a:spAutoFit/>
          </a:bodyPr>
          <a:lstStyle/>
          <a:p>
            <a:r>
              <a:rPr lang="en-GB" sz="2000" b="1" dirty="0">
                <a:solidFill>
                  <a:schemeClr val="bg1"/>
                </a:solidFill>
              </a:rPr>
              <a:t>Clarify expectations</a:t>
            </a:r>
          </a:p>
        </p:txBody>
      </p:sp>
      <p:sp>
        <p:nvSpPr>
          <p:cNvPr id="19" name="TextBox 18">
            <a:extLst>
              <a:ext uri="{FF2B5EF4-FFF2-40B4-BE49-F238E27FC236}">
                <a16:creationId xmlns:a16="http://schemas.microsoft.com/office/drawing/2014/main" id="{D7F8FD4B-F4B8-BF4E-41FD-648EE241390A}"/>
              </a:ext>
            </a:extLst>
          </p:cNvPr>
          <p:cNvSpPr txBox="1"/>
          <p:nvPr/>
        </p:nvSpPr>
        <p:spPr>
          <a:xfrm>
            <a:off x="3882984" y="3563053"/>
            <a:ext cx="3540370" cy="1631216"/>
          </a:xfrm>
          <a:prstGeom prst="rect">
            <a:avLst/>
          </a:prstGeom>
          <a:solidFill>
            <a:srgbClr val="001A48"/>
          </a:solidFill>
        </p:spPr>
        <p:txBody>
          <a:bodyPr wrap="square" rtlCol="0">
            <a:spAutoFit/>
          </a:bodyPr>
          <a:lstStyle/>
          <a:p>
            <a:pPr algn="ctr"/>
            <a:r>
              <a:rPr lang="en-US" sz="2000" dirty="0">
                <a:solidFill>
                  <a:srgbClr val="FFFF00"/>
                </a:solidFill>
              </a:rPr>
              <a:t>It helps employees understand what it means and which behaviors are aligned with Whitbread's service standards</a:t>
            </a:r>
            <a:endParaRPr lang="en-GB" sz="2000" dirty="0">
              <a:solidFill>
                <a:srgbClr val="FFFF00"/>
              </a:solidFill>
            </a:endParaRPr>
          </a:p>
        </p:txBody>
      </p:sp>
      <p:sp>
        <p:nvSpPr>
          <p:cNvPr id="21" name="Callout: Down Arrow 20">
            <a:extLst>
              <a:ext uri="{FF2B5EF4-FFF2-40B4-BE49-F238E27FC236}">
                <a16:creationId xmlns:a16="http://schemas.microsoft.com/office/drawing/2014/main" id="{DB3098DB-F2C7-A618-5E9E-BC8A0EACB5C3}"/>
              </a:ext>
            </a:extLst>
          </p:cNvPr>
          <p:cNvSpPr/>
          <p:nvPr/>
        </p:nvSpPr>
        <p:spPr>
          <a:xfrm>
            <a:off x="7495015" y="2360674"/>
            <a:ext cx="3540370" cy="1068326"/>
          </a:xfrm>
          <a:prstGeom prst="downArrowCallout">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85AEE748-1BA4-6F46-FF85-C6DD0EA75FA6}"/>
              </a:ext>
            </a:extLst>
          </p:cNvPr>
          <p:cNvSpPr txBox="1"/>
          <p:nvPr/>
        </p:nvSpPr>
        <p:spPr>
          <a:xfrm>
            <a:off x="7566676" y="2494727"/>
            <a:ext cx="3397048" cy="400110"/>
          </a:xfrm>
          <a:prstGeom prst="rect">
            <a:avLst/>
          </a:prstGeom>
          <a:noFill/>
        </p:spPr>
        <p:txBody>
          <a:bodyPr wrap="square" rtlCol="0">
            <a:spAutoFit/>
          </a:bodyPr>
          <a:lstStyle/>
          <a:p>
            <a:r>
              <a:rPr lang="en-GB" sz="2000" b="1" dirty="0">
                <a:solidFill>
                  <a:schemeClr val="bg1"/>
                </a:solidFill>
              </a:rPr>
              <a:t>Continuous improvement</a:t>
            </a:r>
          </a:p>
        </p:txBody>
      </p:sp>
      <p:sp>
        <p:nvSpPr>
          <p:cNvPr id="23" name="TextBox 22">
            <a:extLst>
              <a:ext uri="{FF2B5EF4-FFF2-40B4-BE49-F238E27FC236}">
                <a16:creationId xmlns:a16="http://schemas.microsoft.com/office/drawing/2014/main" id="{33FBD234-687A-F144-6B68-DB39B7CA29F6}"/>
              </a:ext>
            </a:extLst>
          </p:cNvPr>
          <p:cNvSpPr txBox="1"/>
          <p:nvPr/>
        </p:nvSpPr>
        <p:spPr>
          <a:xfrm>
            <a:off x="7495015" y="3563053"/>
            <a:ext cx="3540370" cy="1631216"/>
          </a:xfrm>
          <a:prstGeom prst="rect">
            <a:avLst/>
          </a:prstGeom>
          <a:solidFill>
            <a:srgbClr val="001A48"/>
          </a:solidFill>
        </p:spPr>
        <p:txBody>
          <a:bodyPr wrap="square" rtlCol="0">
            <a:spAutoFit/>
          </a:bodyPr>
          <a:lstStyle/>
          <a:p>
            <a:pPr algn="ctr"/>
            <a:r>
              <a:rPr lang="en-US" sz="2000" dirty="0">
                <a:solidFill>
                  <a:srgbClr val="FFFF00"/>
                </a:solidFill>
              </a:rPr>
              <a:t>Feedback helps maintain consistency in service quality, which is essential for a brand built on trust and customer satisfaction</a:t>
            </a:r>
            <a:endParaRPr lang="en-GB" sz="2000" dirty="0">
              <a:solidFill>
                <a:srgbClr val="FFFF00"/>
              </a:solidFill>
            </a:endParaRPr>
          </a:p>
        </p:txBody>
      </p:sp>
      <p:pic>
        <p:nvPicPr>
          <p:cNvPr id="5130" name="Picture 10" descr="Product Development Illustrations - Free Download in SVG, PNG">
            <a:extLst>
              <a:ext uri="{FF2B5EF4-FFF2-40B4-BE49-F238E27FC236}">
                <a16:creationId xmlns:a16="http://schemas.microsoft.com/office/drawing/2014/main" id="{482F0181-07F7-E7C0-522A-AE0FAABCE5BC}"/>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colorTemperature colorTemp="5900"/>
                    </a14:imgEffect>
                  </a14:imgLayer>
                </a14:imgProps>
              </a:ext>
              <a:ext uri="{28A0092B-C50C-407E-A947-70E740481C1C}">
                <a14:useLocalDpi xmlns:a14="http://schemas.microsoft.com/office/drawing/2010/main" val="0"/>
              </a:ext>
            </a:extLst>
          </a:blip>
          <a:srcRect/>
          <a:stretch>
            <a:fillRect/>
          </a:stretch>
        </p:blipFill>
        <p:spPr bwMode="auto">
          <a:xfrm>
            <a:off x="613482" y="4582391"/>
            <a:ext cx="2565912" cy="2565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3534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D39D77-0E71-CACA-6127-69677B832EA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3CD9825F-F122-4458-1097-D7845EFAC5E8}"/>
              </a:ext>
            </a:extLst>
          </p:cNvPr>
          <p:cNvSpPr/>
          <p:nvPr/>
        </p:nvSpPr>
        <p:spPr>
          <a:xfrm>
            <a:off x="0" y="0"/>
            <a:ext cx="12192000" cy="6858000"/>
          </a:xfrm>
          <a:prstGeom prst="rect">
            <a:avLst/>
          </a:prstGeom>
          <a:solidFill>
            <a:srgbClr val="481F53"/>
          </a:solidFill>
          <a:ln>
            <a:solidFill>
              <a:srgbClr val="4A20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 name="Group 1">
            <a:extLst>
              <a:ext uri="{FF2B5EF4-FFF2-40B4-BE49-F238E27FC236}">
                <a16:creationId xmlns:a16="http://schemas.microsoft.com/office/drawing/2014/main" id="{5B10275F-430A-B84F-6C0F-88DC3C44F0C1}"/>
              </a:ext>
            </a:extLst>
          </p:cNvPr>
          <p:cNvGrpSpPr/>
          <p:nvPr/>
        </p:nvGrpSpPr>
        <p:grpSpPr>
          <a:xfrm>
            <a:off x="0" y="82062"/>
            <a:ext cx="12192000" cy="1146970"/>
            <a:chOff x="0" y="82062"/>
            <a:chExt cx="12192000" cy="1146970"/>
          </a:xfrm>
        </p:grpSpPr>
        <p:pic>
          <p:nvPicPr>
            <p:cNvPr id="3" name="Picture 4" descr="Premier Inn Logo, symbol, meaning, history, PNG, brand">
              <a:extLst>
                <a:ext uri="{FF2B5EF4-FFF2-40B4-BE49-F238E27FC236}">
                  <a16:creationId xmlns:a16="http://schemas.microsoft.com/office/drawing/2014/main" id="{DE04DD7B-6E58-C7F3-90C0-52B379F29B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165" b="26236"/>
            <a:stretch>
              <a:fillRect/>
            </a:stretch>
          </p:blipFill>
          <p:spPr bwMode="auto">
            <a:xfrm>
              <a:off x="7601641" y="82062"/>
              <a:ext cx="4590359" cy="114697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A8CDA6FB-D85E-6B7F-5431-BD22F056390E}"/>
                </a:ext>
              </a:extLst>
            </p:cNvPr>
            <p:cNvSpPr/>
            <p:nvPr/>
          </p:nvSpPr>
          <p:spPr>
            <a:xfrm>
              <a:off x="0" y="82062"/>
              <a:ext cx="10913806" cy="114697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 name="Rectangle 5">
            <a:extLst>
              <a:ext uri="{FF2B5EF4-FFF2-40B4-BE49-F238E27FC236}">
                <a16:creationId xmlns:a16="http://schemas.microsoft.com/office/drawing/2014/main" id="{BB2E0631-8159-71EC-BA3D-4C585152CC60}"/>
              </a:ext>
            </a:extLst>
          </p:cNvPr>
          <p:cNvSpPr/>
          <p:nvPr/>
        </p:nvSpPr>
        <p:spPr>
          <a:xfrm>
            <a:off x="493373" y="270826"/>
            <a:ext cx="3052439" cy="769441"/>
          </a:xfrm>
          <a:prstGeom prst="rect">
            <a:avLst/>
          </a:prstGeom>
          <a:noFill/>
        </p:spPr>
        <p:txBody>
          <a:bodyPr wrap="none" lIns="91440" tIns="45720" rIns="91440" bIns="45720">
            <a:spAutoFit/>
          </a:bodyPr>
          <a:lstStyle/>
          <a:p>
            <a:pPr algn="ctr"/>
            <a:r>
              <a:rPr lang="en-US" sz="4400" b="0" cap="none" spc="0" dirty="0">
                <a:ln w="0"/>
                <a:solidFill>
                  <a:srgbClr val="481F53"/>
                </a:solidFill>
                <a:effectLst>
                  <a:outerShdw blurRad="38100" dist="19050" dir="2700000" algn="tl" rotWithShape="0">
                    <a:schemeClr val="dk1">
                      <a:alpha val="40000"/>
                    </a:schemeClr>
                  </a:outerShdw>
                </a:effectLst>
              </a:rPr>
              <a:t>RETENTION</a:t>
            </a:r>
          </a:p>
        </p:txBody>
      </p:sp>
      <p:sp>
        <p:nvSpPr>
          <p:cNvPr id="7" name="Rectangle 6">
            <a:extLst>
              <a:ext uri="{FF2B5EF4-FFF2-40B4-BE49-F238E27FC236}">
                <a16:creationId xmlns:a16="http://schemas.microsoft.com/office/drawing/2014/main" id="{69807435-C470-A893-E528-6772E7C49742}"/>
              </a:ext>
            </a:extLst>
          </p:cNvPr>
          <p:cNvSpPr/>
          <p:nvPr/>
        </p:nvSpPr>
        <p:spPr>
          <a:xfrm>
            <a:off x="330506" y="1417796"/>
            <a:ext cx="1840247" cy="523220"/>
          </a:xfrm>
          <a:prstGeom prst="rect">
            <a:avLst/>
          </a:prstGeom>
          <a:noFill/>
        </p:spPr>
        <p:txBody>
          <a:bodyPr wrap="none" lIns="91440" tIns="45720" rIns="91440" bIns="45720">
            <a:spAutoFit/>
          </a:bodyPr>
          <a:lstStyle/>
          <a:p>
            <a:pPr algn="ctr"/>
            <a:r>
              <a:rPr lang="en-US" sz="2800" b="1" dirty="0">
                <a:ln w="0"/>
                <a:solidFill>
                  <a:schemeClr val="bg1"/>
                </a:solidFill>
                <a:effectLst/>
              </a:rPr>
              <a:t>Strategies</a:t>
            </a:r>
            <a:endParaRPr lang="en-US" sz="2800" b="1" cap="none" spc="0" dirty="0">
              <a:ln w="0"/>
              <a:solidFill>
                <a:schemeClr val="bg1"/>
              </a:solidFill>
              <a:effectLst/>
            </a:endParaRPr>
          </a:p>
        </p:txBody>
      </p:sp>
      <p:sp>
        <p:nvSpPr>
          <p:cNvPr id="8" name="TextBox 7">
            <a:extLst>
              <a:ext uri="{FF2B5EF4-FFF2-40B4-BE49-F238E27FC236}">
                <a16:creationId xmlns:a16="http://schemas.microsoft.com/office/drawing/2014/main" id="{5027AD5A-9B5D-76E9-183D-659AC61B09A7}"/>
              </a:ext>
            </a:extLst>
          </p:cNvPr>
          <p:cNvSpPr txBox="1"/>
          <p:nvPr/>
        </p:nvSpPr>
        <p:spPr>
          <a:xfrm>
            <a:off x="2555630" y="1495759"/>
            <a:ext cx="3931666" cy="400110"/>
          </a:xfrm>
          <a:prstGeom prst="rect">
            <a:avLst/>
          </a:prstGeom>
          <a:solidFill>
            <a:srgbClr val="001A48"/>
          </a:solidFill>
        </p:spPr>
        <p:txBody>
          <a:bodyPr wrap="square" rtlCol="0">
            <a:spAutoFit/>
          </a:bodyPr>
          <a:lstStyle/>
          <a:p>
            <a:pPr algn="ctr"/>
            <a:r>
              <a:rPr lang="en-GB" sz="2000" b="1" dirty="0">
                <a:solidFill>
                  <a:srgbClr val="FFC000"/>
                </a:solidFill>
              </a:rPr>
              <a:t>Continuous Training </a:t>
            </a:r>
          </a:p>
        </p:txBody>
      </p:sp>
      <p:sp>
        <p:nvSpPr>
          <p:cNvPr id="9" name="TextBox 8">
            <a:extLst>
              <a:ext uri="{FF2B5EF4-FFF2-40B4-BE49-F238E27FC236}">
                <a16:creationId xmlns:a16="http://schemas.microsoft.com/office/drawing/2014/main" id="{D906DF3D-1CBE-2137-3B42-743D0387AFA0}"/>
              </a:ext>
            </a:extLst>
          </p:cNvPr>
          <p:cNvSpPr txBox="1"/>
          <p:nvPr/>
        </p:nvSpPr>
        <p:spPr>
          <a:xfrm>
            <a:off x="2555629" y="1962541"/>
            <a:ext cx="3931667" cy="400110"/>
          </a:xfrm>
          <a:prstGeom prst="rect">
            <a:avLst/>
          </a:prstGeom>
          <a:solidFill>
            <a:srgbClr val="001A48"/>
          </a:solidFill>
        </p:spPr>
        <p:txBody>
          <a:bodyPr wrap="square" rtlCol="0">
            <a:spAutoFit/>
          </a:bodyPr>
          <a:lstStyle/>
          <a:p>
            <a:pPr algn="ctr"/>
            <a:r>
              <a:rPr lang="en-GB" sz="2000" b="1" dirty="0">
                <a:solidFill>
                  <a:srgbClr val="FFC000"/>
                </a:solidFill>
              </a:rPr>
              <a:t>Competitive Pay and Benefits</a:t>
            </a:r>
          </a:p>
        </p:txBody>
      </p:sp>
      <p:sp>
        <p:nvSpPr>
          <p:cNvPr id="10" name="TextBox 9">
            <a:extLst>
              <a:ext uri="{FF2B5EF4-FFF2-40B4-BE49-F238E27FC236}">
                <a16:creationId xmlns:a16="http://schemas.microsoft.com/office/drawing/2014/main" id="{3B46132A-C93E-5AD9-21CC-C0E0D8E29487}"/>
              </a:ext>
            </a:extLst>
          </p:cNvPr>
          <p:cNvSpPr txBox="1"/>
          <p:nvPr/>
        </p:nvSpPr>
        <p:spPr>
          <a:xfrm>
            <a:off x="2555628" y="2429323"/>
            <a:ext cx="3931667" cy="400110"/>
          </a:xfrm>
          <a:prstGeom prst="rect">
            <a:avLst/>
          </a:prstGeom>
          <a:solidFill>
            <a:srgbClr val="001A48"/>
          </a:solidFill>
        </p:spPr>
        <p:txBody>
          <a:bodyPr wrap="square" rtlCol="0">
            <a:spAutoFit/>
          </a:bodyPr>
          <a:lstStyle/>
          <a:p>
            <a:pPr algn="ctr"/>
            <a:r>
              <a:rPr lang="en-GB" sz="2000" b="1" dirty="0">
                <a:solidFill>
                  <a:srgbClr val="FFC000"/>
                </a:solidFill>
              </a:rPr>
              <a:t>Career Progression</a:t>
            </a:r>
          </a:p>
        </p:txBody>
      </p:sp>
      <p:sp>
        <p:nvSpPr>
          <p:cNvPr id="11" name="TextBox 10">
            <a:extLst>
              <a:ext uri="{FF2B5EF4-FFF2-40B4-BE49-F238E27FC236}">
                <a16:creationId xmlns:a16="http://schemas.microsoft.com/office/drawing/2014/main" id="{7ACD6DE2-13F2-6B2A-CA4C-EE3D2F5EC9DA}"/>
              </a:ext>
            </a:extLst>
          </p:cNvPr>
          <p:cNvSpPr txBox="1"/>
          <p:nvPr/>
        </p:nvSpPr>
        <p:spPr>
          <a:xfrm>
            <a:off x="6720654" y="1510821"/>
            <a:ext cx="3931667" cy="400110"/>
          </a:xfrm>
          <a:prstGeom prst="rect">
            <a:avLst/>
          </a:prstGeom>
          <a:solidFill>
            <a:srgbClr val="001A48"/>
          </a:solidFill>
        </p:spPr>
        <p:txBody>
          <a:bodyPr wrap="square" rtlCol="0">
            <a:spAutoFit/>
          </a:bodyPr>
          <a:lstStyle/>
          <a:p>
            <a:pPr algn="ctr"/>
            <a:r>
              <a:rPr lang="en-GB" sz="2000" b="1" dirty="0">
                <a:solidFill>
                  <a:srgbClr val="FFC000"/>
                </a:solidFill>
              </a:rPr>
              <a:t>Wellbeing Support</a:t>
            </a:r>
          </a:p>
        </p:txBody>
      </p:sp>
      <p:sp>
        <p:nvSpPr>
          <p:cNvPr id="12" name="TextBox 11">
            <a:extLst>
              <a:ext uri="{FF2B5EF4-FFF2-40B4-BE49-F238E27FC236}">
                <a16:creationId xmlns:a16="http://schemas.microsoft.com/office/drawing/2014/main" id="{FEC95A13-4F0B-9053-676A-1FED976ECF76}"/>
              </a:ext>
            </a:extLst>
          </p:cNvPr>
          <p:cNvSpPr txBox="1"/>
          <p:nvPr/>
        </p:nvSpPr>
        <p:spPr>
          <a:xfrm>
            <a:off x="6720654" y="1987185"/>
            <a:ext cx="3931667" cy="400110"/>
          </a:xfrm>
          <a:prstGeom prst="rect">
            <a:avLst/>
          </a:prstGeom>
          <a:solidFill>
            <a:srgbClr val="001A48"/>
          </a:solidFill>
        </p:spPr>
        <p:txBody>
          <a:bodyPr wrap="square" rtlCol="0">
            <a:spAutoFit/>
          </a:bodyPr>
          <a:lstStyle/>
          <a:p>
            <a:pPr algn="ctr"/>
            <a:r>
              <a:rPr lang="en-GB" sz="2000" b="1" dirty="0">
                <a:solidFill>
                  <a:srgbClr val="FFC000"/>
                </a:solidFill>
              </a:rPr>
              <a:t>Stability</a:t>
            </a:r>
          </a:p>
        </p:txBody>
      </p:sp>
      <p:sp>
        <p:nvSpPr>
          <p:cNvPr id="13" name="TextBox 12">
            <a:extLst>
              <a:ext uri="{FF2B5EF4-FFF2-40B4-BE49-F238E27FC236}">
                <a16:creationId xmlns:a16="http://schemas.microsoft.com/office/drawing/2014/main" id="{0D4E00EE-74E4-C3E4-7713-8F9257519EF9}"/>
              </a:ext>
            </a:extLst>
          </p:cNvPr>
          <p:cNvSpPr txBox="1"/>
          <p:nvPr/>
        </p:nvSpPr>
        <p:spPr>
          <a:xfrm>
            <a:off x="6720654" y="2463549"/>
            <a:ext cx="3931667" cy="400110"/>
          </a:xfrm>
          <a:prstGeom prst="rect">
            <a:avLst/>
          </a:prstGeom>
          <a:solidFill>
            <a:srgbClr val="001A48"/>
          </a:solidFill>
        </p:spPr>
        <p:txBody>
          <a:bodyPr wrap="square" rtlCol="0">
            <a:spAutoFit/>
          </a:bodyPr>
          <a:lstStyle/>
          <a:p>
            <a:pPr algn="ctr"/>
            <a:r>
              <a:rPr lang="en-GB" sz="2000" b="1" dirty="0">
                <a:solidFill>
                  <a:srgbClr val="FFC000"/>
                </a:solidFill>
              </a:rPr>
              <a:t>Culture</a:t>
            </a:r>
          </a:p>
        </p:txBody>
      </p:sp>
      <p:sp>
        <p:nvSpPr>
          <p:cNvPr id="14" name="Teardrop 13">
            <a:extLst>
              <a:ext uri="{FF2B5EF4-FFF2-40B4-BE49-F238E27FC236}">
                <a16:creationId xmlns:a16="http://schemas.microsoft.com/office/drawing/2014/main" id="{B357E80B-BC5B-B5B7-748D-75FDA4186272}"/>
              </a:ext>
            </a:extLst>
          </p:cNvPr>
          <p:cNvSpPr/>
          <p:nvPr/>
        </p:nvSpPr>
        <p:spPr>
          <a:xfrm>
            <a:off x="199744" y="3232827"/>
            <a:ext cx="7605076" cy="3256005"/>
          </a:xfrm>
          <a:prstGeom prst="teardrop">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0FDF374C-5139-3E2A-9B8F-28DEF69B0475}"/>
              </a:ext>
            </a:extLst>
          </p:cNvPr>
          <p:cNvSpPr txBox="1"/>
          <p:nvPr/>
        </p:nvSpPr>
        <p:spPr>
          <a:xfrm>
            <a:off x="1657599" y="3597211"/>
            <a:ext cx="5560541" cy="2308324"/>
          </a:xfrm>
          <a:prstGeom prst="rect">
            <a:avLst/>
          </a:prstGeom>
          <a:noFill/>
        </p:spPr>
        <p:txBody>
          <a:bodyPr wrap="square" rtlCol="0">
            <a:spAutoFit/>
          </a:bodyPr>
          <a:lstStyle/>
          <a:p>
            <a:r>
              <a:rPr lang="en-US" sz="2400" dirty="0">
                <a:solidFill>
                  <a:schemeClr val="bg1"/>
                </a:solidFill>
              </a:rPr>
              <a:t>All of these strategies are important for the employee lifecycle, as the goal is to keep employees happy and developing them to become future leaders. And Premier Inn's approach process focuses on growth, recognition, and stability.</a:t>
            </a:r>
          </a:p>
        </p:txBody>
      </p:sp>
      <p:pic>
        <p:nvPicPr>
          <p:cNvPr id="17" name="Picture 8" descr="Why Employee Retention Is Important: 11 Benefits">
            <a:extLst>
              <a:ext uri="{FF2B5EF4-FFF2-40B4-BE49-F238E27FC236}">
                <a16:creationId xmlns:a16="http://schemas.microsoft.com/office/drawing/2014/main" id="{A9D08348-AFED-8665-E3BA-A22CF679894F}"/>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7894816" y="3222436"/>
            <a:ext cx="4207187" cy="25653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292307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82E27-BDC6-6B56-2F41-492A7626268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CFDF135-F7A4-4E61-7D4E-B2A0F43BEF8B}"/>
              </a:ext>
            </a:extLst>
          </p:cNvPr>
          <p:cNvSpPr/>
          <p:nvPr/>
        </p:nvSpPr>
        <p:spPr>
          <a:xfrm>
            <a:off x="0" y="0"/>
            <a:ext cx="12192000" cy="6858000"/>
          </a:xfrm>
          <a:prstGeom prst="rect">
            <a:avLst/>
          </a:prstGeom>
          <a:solidFill>
            <a:srgbClr val="481F53"/>
          </a:solidFill>
          <a:ln>
            <a:solidFill>
              <a:srgbClr val="4A20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 name="Group 1">
            <a:extLst>
              <a:ext uri="{FF2B5EF4-FFF2-40B4-BE49-F238E27FC236}">
                <a16:creationId xmlns:a16="http://schemas.microsoft.com/office/drawing/2014/main" id="{83153B9D-DD49-B198-23A6-B14FBE2C95DD}"/>
              </a:ext>
            </a:extLst>
          </p:cNvPr>
          <p:cNvGrpSpPr/>
          <p:nvPr/>
        </p:nvGrpSpPr>
        <p:grpSpPr>
          <a:xfrm>
            <a:off x="0" y="82062"/>
            <a:ext cx="12192000" cy="1146970"/>
            <a:chOff x="0" y="82062"/>
            <a:chExt cx="12192000" cy="1146970"/>
          </a:xfrm>
        </p:grpSpPr>
        <p:pic>
          <p:nvPicPr>
            <p:cNvPr id="3" name="Picture 4" descr="Premier Inn Logo, symbol, meaning, history, PNG, brand">
              <a:extLst>
                <a:ext uri="{FF2B5EF4-FFF2-40B4-BE49-F238E27FC236}">
                  <a16:creationId xmlns:a16="http://schemas.microsoft.com/office/drawing/2014/main" id="{4EFB2ECB-0A81-14D1-9817-4D86380599E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165" b="26236"/>
            <a:stretch>
              <a:fillRect/>
            </a:stretch>
          </p:blipFill>
          <p:spPr bwMode="auto">
            <a:xfrm>
              <a:off x="7601641" y="82062"/>
              <a:ext cx="4590359" cy="114697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AE1BE188-1171-0CD6-9779-D5D5B12DA474}"/>
                </a:ext>
              </a:extLst>
            </p:cNvPr>
            <p:cNvSpPr/>
            <p:nvPr/>
          </p:nvSpPr>
          <p:spPr>
            <a:xfrm>
              <a:off x="0" y="82062"/>
              <a:ext cx="10913806" cy="114697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 name="Rectangle 5">
            <a:extLst>
              <a:ext uri="{FF2B5EF4-FFF2-40B4-BE49-F238E27FC236}">
                <a16:creationId xmlns:a16="http://schemas.microsoft.com/office/drawing/2014/main" id="{B3973BFF-86EC-1F93-9D7B-15CF7E4624EC}"/>
              </a:ext>
            </a:extLst>
          </p:cNvPr>
          <p:cNvSpPr/>
          <p:nvPr/>
        </p:nvSpPr>
        <p:spPr>
          <a:xfrm>
            <a:off x="358752" y="270826"/>
            <a:ext cx="3321680" cy="769441"/>
          </a:xfrm>
          <a:prstGeom prst="rect">
            <a:avLst/>
          </a:prstGeom>
          <a:noFill/>
        </p:spPr>
        <p:txBody>
          <a:bodyPr wrap="none" lIns="91440" tIns="45720" rIns="91440" bIns="45720">
            <a:spAutoFit/>
          </a:bodyPr>
          <a:lstStyle/>
          <a:p>
            <a:pPr algn="ctr"/>
            <a:r>
              <a:rPr lang="en-US" sz="4400" b="0" cap="none" spc="0" dirty="0">
                <a:ln w="0"/>
                <a:solidFill>
                  <a:srgbClr val="481F53"/>
                </a:solidFill>
                <a:effectLst>
                  <a:outerShdw blurRad="38100" dist="19050" dir="2700000" algn="tl" rotWithShape="0">
                    <a:schemeClr val="dk1">
                      <a:alpha val="40000"/>
                    </a:schemeClr>
                  </a:outerShdw>
                </a:effectLst>
              </a:rPr>
              <a:t>SEPARATION</a:t>
            </a:r>
          </a:p>
        </p:txBody>
      </p:sp>
      <p:sp>
        <p:nvSpPr>
          <p:cNvPr id="10" name="Rectangle 9">
            <a:extLst>
              <a:ext uri="{FF2B5EF4-FFF2-40B4-BE49-F238E27FC236}">
                <a16:creationId xmlns:a16="http://schemas.microsoft.com/office/drawing/2014/main" id="{16C1692D-1BF6-C24D-840C-88B868019A73}"/>
              </a:ext>
            </a:extLst>
          </p:cNvPr>
          <p:cNvSpPr/>
          <p:nvPr/>
        </p:nvSpPr>
        <p:spPr>
          <a:xfrm>
            <a:off x="371476" y="1417796"/>
            <a:ext cx="3518847" cy="523220"/>
          </a:xfrm>
          <a:prstGeom prst="rect">
            <a:avLst/>
          </a:prstGeom>
          <a:noFill/>
        </p:spPr>
        <p:txBody>
          <a:bodyPr wrap="none" lIns="91440" tIns="45720" rIns="91440" bIns="45720">
            <a:spAutoFit/>
          </a:bodyPr>
          <a:lstStyle/>
          <a:p>
            <a:pPr algn="ctr"/>
            <a:r>
              <a:rPr lang="en-US" sz="2800" b="1" dirty="0">
                <a:ln w="0"/>
                <a:solidFill>
                  <a:schemeClr val="bg1"/>
                </a:solidFill>
                <a:effectLst/>
              </a:rPr>
              <a:t>Offboarding process</a:t>
            </a:r>
            <a:endParaRPr lang="en-US" sz="2800" b="1" cap="none" spc="0" dirty="0">
              <a:ln w="0"/>
              <a:solidFill>
                <a:schemeClr val="bg1"/>
              </a:solidFill>
              <a:effectLst/>
            </a:endParaRPr>
          </a:p>
        </p:txBody>
      </p:sp>
      <p:sp>
        <p:nvSpPr>
          <p:cNvPr id="14" name="Rectangle 13">
            <a:extLst>
              <a:ext uri="{FF2B5EF4-FFF2-40B4-BE49-F238E27FC236}">
                <a16:creationId xmlns:a16="http://schemas.microsoft.com/office/drawing/2014/main" id="{5A92260B-13BD-80AF-1DE8-CF3A251F8463}"/>
              </a:ext>
            </a:extLst>
          </p:cNvPr>
          <p:cNvSpPr/>
          <p:nvPr/>
        </p:nvSpPr>
        <p:spPr>
          <a:xfrm>
            <a:off x="0" y="2134927"/>
            <a:ext cx="7851602" cy="4723073"/>
          </a:xfrm>
          <a:prstGeom prst="rect">
            <a:avLst/>
          </a:prstGeom>
          <a:solidFill>
            <a:srgbClr val="78206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08361F91-A8FE-B197-4989-2A3978413641}"/>
              </a:ext>
            </a:extLst>
          </p:cNvPr>
          <p:cNvSpPr/>
          <p:nvPr/>
        </p:nvSpPr>
        <p:spPr>
          <a:xfrm>
            <a:off x="541234" y="2338010"/>
            <a:ext cx="1187761" cy="707886"/>
          </a:xfrm>
          <a:prstGeom prst="rect">
            <a:avLst/>
          </a:prstGeom>
          <a:noFill/>
        </p:spPr>
        <p:txBody>
          <a:bodyPr wrap="none" lIns="91440" tIns="45720" rIns="91440" bIns="45720">
            <a:spAutoFit/>
          </a:bodyPr>
          <a:lstStyle/>
          <a:p>
            <a:pPr algn="ctr"/>
            <a:r>
              <a:rPr lang="en-US" sz="2000" b="1" dirty="0">
                <a:ln w="0"/>
                <a:solidFill>
                  <a:srgbClr val="FFC000"/>
                </a:solidFill>
                <a:effectLst/>
              </a:rPr>
              <a:t>Uniform </a:t>
            </a:r>
          </a:p>
          <a:p>
            <a:pPr algn="ctr"/>
            <a:r>
              <a:rPr lang="en-US" sz="2000" b="1" dirty="0">
                <a:ln w="0"/>
                <a:solidFill>
                  <a:srgbClr val="FFC000"/>
                </a:solidFill>
                <a:effectLst/>
              </a:rPr>
              <a:t>Returns</a:t>
            </a:r>
            <a:endParaRPr lang="en-US" sz="2000" b="1" cap="none" spc="0" dirty="0">
              <a:ln w="0"/>
              <a:solidFill>
                <a:srgbClr val="FFC000"/>
              </a:solidFill>
              <a:effectLst/>
            </a:endParaRPr>
          </a:p>
        </p:txBody>
      </p:sp>
      <p:sp>
        <p:nvSpPr>
          <p:cNvPr id="15" name="Rectangle 14">
            <a:extLst>
              <a:ext uri="{FF2B5EF4-FFF2-40B4-BE49-F238E27FC236}">
                <a16:creationId xmlns:a16="http://schemas.microsoft.com/office/drawing/2014/main" id="{4A16A6F5-D3FA-EA36-3683-3B05F847B996}"/>
              </a:ext>
            </a:extLst>
          </p:cNvPr>
          <p:cNvSpPr/>
          <p:nvPr/>
        </p:nvSpPr>
        <p:spPr>
          <a:xfrm>
            <a:off x="2629268" y="2303668"/>
            <a:ext cx="1866217" cy="1015663"/>
          </a:xfrm>
          <a:prstGeom prst="rect">
            <a:avLst/>
          </a:prstGeom>
          <a:noFill/>
        </p:spPr>
        <p:txBody>
          <a:bodyPr wrap="none" lIns="91440" tIns="45720" rIns="91440" bIns="45720">
            <a:spAutoFit/>
          </a:bodyPr>
          <a:lstStyle/>
          <a:p>
            <a:pPr algn="ctr"/>
            <a:r>
              <a:rPr lang="en-US" sz="2000" b="1" dirty="0">
                <a:ln w="0"/>
                <a:solidFill>
                  <a:schemeClr val="bg2"/>
                </a:solidFill>
                <a:effectLst/>
              </a:rPr>
              <a:t>Final pay, </a:t>
            </a:r>
          </a:p>
          <a:p>
            <a:pPr algn="ctr"/>
            <a:r>
              <a:rPr lang="en-US" sz="2000" b="1" dirty="0">
                <a:ln w="0"/>
                <a:solidFill>
                  <a:schemeClr val="bg2"/>
                </a:solidFill>
                <a:effectLst/>
              </a:rPr>
              <a:t>holidays pay, </a:t>
            </a:r>
          </a:p>
          <a:p>
            <a:pPr algn="ctr"/>
            <a:r>
              <a:rPr lang="en-US" sz="2000" b="1" dirty="0">
                <a:ln w="0"/>
                <a:solidFill>
                  <a:schemeClr val="bg2"/>
                </a:solidFill>
                <a:effectLst/>
              </a:rPr>
              <a:t>notice periods</a:t>
            </a:r>
            <a:endParaRPr lang="en-US" sz="2000" b="1" cap="none" spc="0" dirty="0">
              <a:ln w="0"/>
              <a:solidFill>
                <a:schemeClr val="bg2"/>
              </a:solidFill>
              <a:effectLst/>
            </a:endParaRPr>
          </a:p>
        </p:txBody>
      </p:sp>
      <p:sp>
        <p:nvSpPr>
          <p:cNvPr id="16" name="Rectangle 15">
            <a:extLst>
              <a:ext uri="{FF2B5EF4-FFF2-40B4-BE49-F238E27FC236}">
                <a16:creationId xmlns:a16="http://schemas.microsoft.com/office/drawing/2014/main" id="{DF29AF49-E5D0-6284-5B5A-65A0DD28256D}"/>
              </a:ext>
            </a:extLst>
          </p:cNvPr>
          <p:cNvSpPr/>
          <p:nvPr/>
        </p:nvSpPr>
        <p:spPr>
          <a:xfrm>
            <a:off x="5030624" y="2324644"/>
            <a:ext cx="2115900" cy="1015663"/>
          </a:xfrm>
          <a:prstGeom prst="rect">
            <a:avLst/>
          </a:prstGeom>
          <a:noFill/>
        </p:spPr>
        <p:txBody>
          <a:bodyPr wrap="none" lIns="91440" tIns="45720" rIns="91440" bIns="45720">
            <a:spAutoFit/>
          </a:bodyPr>
          <a:lstStyle/>
          <a:p>
            <a:pPr algn="ctr"/>
            <a:r>
              <a:rPr lang="en-US" sz="2000" b="1" dirty="0">
                <a:solidFill>
                  <a:srgbClr val="FFC000"/>
                </a:solidFill>
              </a:rPr>
              <a:t>Pension options </a:t>
            </a:r>
          </a:p>
          <a:p>
            <a:pPr algn="ctr"/>
            <a:r>
              <a:rPr lang="en-US" sz="2000" b="1" dirty="0">
                <a:solidFill>
                  <a:srgbClr val="FFC000"/>
                </a:solidFill>
              </a:rPr>
              <a:t>may continue </a:t>
            </a:r>
          </a:p>
          <a:p>
            <a:pPr algn="ctr"/>
            <a:r>
              <a:rPr lang="en-US" sz="2000" b="1" dirty="0">
                <a:solidFill>
                  <a:srgbClr val="FFC000"/>
                </a:solidFill>
              </a:rPr>
              <a:t>after leaving</a:t>
            </a:r>
            <a:endParaRPr lang="en-US" sz="2000" b="1" cap="none" spc="0" dirty="0">
              <a:ln w="0"/>
              <a:solidFill>
                <a:srgbClr val="FFC000"/>
              </a:solidFill>
              <a:effectLst/>
            </a:endParaRPr>
          </a:p>
        </p:txBody>
      </p:sp>
      <p:sp>
        <p:nvSpPr>
          <p:cNvPr id="18" name="Rectangle 17">
            <a:extLst>
              <a:ext uri="{FF2B5EF4-FFF2-40B4-BE49-F238E27FC236}">
                <a16:creationId xmlns:a16="http://schemas.microsoft.com/office/drawing/2014/main" id="{23B6BA48-D30A-316E-3EAC-D62515000A29}"/>
              </a:ext>
            </a:extLst>
          </p:cNvPr>
          <p:cNvSpPr/>
          <p:nvPr/>
        </p:nvSpPr>
        <p:spPr>
          <a:xfrm>
            <a:off x="541234" y="3475707"/>
            <a:ext cx="1325619" cy="400110"/>
          </a:xfrm>
          <a:prstGeom prst="rect">
            <a:avLst/>
          </a:prstGeom>
          <a:noFill/>
        </p:spPr>
        <p:txBody>
          <a:bodyPr wrap="none" lIns="91440" tIns="45720" rIns="91440" bIns="45720">
            <a:spAutoFit/>
          </a:bodyPr>
          <a:lstStyle/>
          <a:p>
            <a:pPr algn="ctr"/>
            <a:r>
              <a:rPr lang="en-US" sz="2000" b="1" dirty="0">
                <a:ln w="0"/>
                <a:solidFill>
                  <a:schemeClr val="bg2"/>
                </a:solidFill>
                <a:effectLst/>
              </a:rPr>
              <a:t>Feedback</a:t>
            </a:r>
            <a:endParaRPr lang="en-US" sz="2000" b="1" cap="none" spc="0" dirty="0">
              <a:ln w="0"/>
              <a:solidFill>
                <a:schemeClr val="bg2"/>
              </a:solidFill>
              <a:effectLst/>
            </a:endParaRPr>
          </a:p>
        </p:txBody>
      </p:sp>
      <p:sp>
        <p:nvSpPr>
          <p:cNvPr id="19" name="Rectangle 18">
            <a:extLst>
              <a:ext uri="{FF2B5EF4-FFF2-40B4-BE49-F238E27FC236}">
                <a16:creationId xmlns:a16="http://schemas.microsoft.com/office/drawing/2014/main" id="{235D2AEA-E048-1AE7-AFFC-9C89DD5742DF}"/>
              </a:ext>
            </a:extLst>
          </p:cNvPr>
          <p:cNvSpPr/>
          <p:nvPr/>
        </p:nvSpPr>
        <p:spPr>
          <a:xfrm>
            <a:off x="2704266" y="3506573"/>
            <a:ext cx="1685398" cy="400110"/>
          </a:xfrm>
          <a:prstGeom prst="rect">
            <a:avLst/>
          </a:prstGeom>
          <a:noFill/>
        </p:spPr>
        <p:txBody>
          <a:bodyPr wrap="none" lIns="91440" tIns="45720" rIns="91440" bIns="45720">
            <a:spAutoFit/>
          </a:bodyPr>
          <a:lstStyle/>
          <a:p>
            <a:pPr algn="ctr"/>
            <a:r>
              <a:rPr lang="en-US" sz="2000" b="1" dirty="0">
                <a:ln w="0"/>
                <a:solidFill>
                  <a:srgbClr val="FFC000"/>
                </a:solidFill>
                <a:effectLst/>
              </a:rPr>
              <a:t>Appreciation</a:t>
            </a:r>
            <a:endParaRPr lang="en-US" sz="2000" b="1" cap="none" spc="0" dirty="0">
              <a:ln w="0"/>
              <a:solidFill>
                <a:srgbClr val="FFC000"/>
              </a:solidFill>
              <a:effectLst/>
            </a:endParaRPr>
          </a:p>
        </p:txBody>
      </p:sp>
      <p:sp>
        <p:nvSpPr>
          <p:cNvPr id="20" name="Rectangle 19">
            <a:extLst>
              <a:ext uri="{FF2B5EF4-FFF2-40B4-BE49-F238E27FC236}">
                <a16:creationId xmlns:a16="http://schemas.microsoft.com/office/drawing/2014/main" id="{69E7A32C-9036-D051-54F5-7232F7A6E736}"/>
              </a:ext>
            </a:extLst>
          </p:cNvPr>
          <p:cNvSpPr/>
          <p:nvPr/>
        </p:nvSpPr>
        <p:spPr>
          <a:xfrm>
            <a:off x="5156267" y="3535041"/>
            <a:ext cx="1864613" cy="707886"/>
          </a:xfrm>
          <a:prstGeom prst="rect">
            <a:avLst/>
          </a:prstGeom>
          <a:noFill/>
        </p:spPr>
        <p:txBody>
          <a:bodyPr wrap="none" lIns="91440" tIns="45720" rIns="91440" bIns="45720">
            <a:spAutoFit/>
          </a:bodyPr>
          <a:lstStyle/>
          <a:p>
            <a:pPr algn="ctr"/>
            <a:r>
              <a:rPr lang="en-US" sz="2000" b="1" dirty="0">
                <a:ln w="0"/>
                <a:solidFill>
                  <a:schemeClr val="bg2"/>
                </a:solidFill>
                <a:effectLst/>
              </a:rPr>
              <a:t>Opportunities </a:t>
            </a:r>
          </a:p>
          <a:p>
            <a:pPr algn="ctr"/>
            <a:r>
              <a:rPr lang="en-US" sz="2000" b="1" dirty="0">
                <a:ln w="0"/>
                <a:solidFill>
                  <a:schemeClr val="bg2"/>
                </a:solidFill>
                <a:effectLst/>
              </a:rPr>
              <a:t>to return</a:t>
            </a:r>
            <a:endParaRPr lang="en-US" sz="2000" b="1" cap="none" spc="0" dirty="0">
              <a:ln w="0"/>
              <a:solidFill>
                <a:schemeClr val="bg2"/>
              </a:solidFill>
              <a:effectLst/>
            </a:endParaRPr>
          </a:p>
        </p:txBody>
      </p:sp>
      <p:sp>
        <p:nvSpPr>
          <p:cNvPr id="21" name="Rectangle 20">
            <a:extLst>
              <a:ext uri="{FF2B5EF4-FFF2-40B4-BE49-F238E27FC236}">
                <a16:creationId xmlns:a16="http://schemas.microsoft.com/office/drawing/2014/main" id="{DD7F801B-A2DC-3398-735B-7AA9549853AC}"/>
              </a:ext>
            </a:extLst>
          </p:cNvPr>
          <p:cNvSpPr/>
          <p:nvPr/>
        </p:nvSpPr>
        <p:spPr>
          <a:xfrm>
            <a:off x="310945" y="4253488"/>
            <a:ext cx="1786195" cy="400110"/>
          </a:xfrm>
          <a:prstGeom prst="rect">
            <a:avLst/>
          </a:prstGeom>
          <a:noFill/>
        </p:spPr>
        <p:txBody>
          <a:bodyPr wrap="none" lIns="91440" tIns="45720" rIns="91440" bIns="45720">
            <a:spAutoFit/>
          </a:bodyPr>
          <a:lstStyle/>
          <a:p>
            <a:pPr algn="ctr"/>
            <a:r>
              <a:rPr lang="en-US" sz="2000" b="1" dirty="0">
                <a:ln w="0"/>
                <a:solidFill>
                  <a:srgbClr val="FFC000"/>
                </a:solidFill>
                <a:effectLst/>
              </a:rPr>
              <a:t>Positive leave</a:t>
            </a:r>
            <a:endParaRPr lang="en-US" sz="2000" b="1" cap="none" spc="0" dirty="0">
              <a:ln w="0"/>
              <a:solidFill>
                <a:srgbClr val="FFC000"/>
              </a:solidFill>
              <a:effectLst/>
            </a:endParaRPr>
          </a:p>
        </p:txBody>
      </p:sp>
      <p:sp>
        <p:nvSpPr>
          <p:cNvPr id="23" name="Flowchart: Decision 22">
            <a:extLst>
              <a:ext uri="{FF2B5EF4-FFF2-40B4-BE49-F238E27FC236}">
                <a16:creationId xmlns:a16="http://schemas.microsoft.com/office/drawing/2014/main" id="{BD4E61E2-F2CA-0D28-6C27-4B32AFDAF674}"/>
              </a:ext>
            </a:extLst>
          </p:cNvPr>
          <p:cNvSpPr/>
          <p:nvPr/>
        </p:nvSpPr>
        <p:spPr>
          <a:xfrm>
            <a:off x="-95922" y="4393862"/>
            <a:ext cx="7947524" cy="2406680"/>
          </a:xfrm>
          <a:prstGeom prst="flowChartDecision">
            <a:avLst/>
          </a:prstGeom>
          <a:solidFill>
            <a:srgbClr val="4A2054"/>
          </a:solidFill>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BD55CEDF-9CB5-9044-BE17-E6B7F120557C}"/>
              </a:ext>
            </a:extLst>
          </p:cNvPr>
          <p:cNvSpPr/>
          <p:nvPr/>
        </p:nvSpPr>
        <p:spPr>
          <a:xfrm>
            <a:off x="1340158" y="5010285"/>
            <a:ext cx="5171287" cy="1015663"/>
          </a:xfrm>
          <a:prstGeom prst="rect">
            <a:avLst/>
          </a:prstGeom>
          <a:noFill/>
        </p:spPr>
        <p:txBody>
          <a:bodyPr wrap="none" lIns="91440" tIns="45720" rIns="91440" bIns="45720">
            <a:spAutoFit/>
          </a:bodyPr>
          <a:lstStyle/>
          <a:p>
            <a:pPr algn="ctr"/>
            <a:r>
              <a:rPr lang="en-US" sz="2000" b="1" dirty="0">
                <a:solidFill>
                  <a:schemeClr val="accent5">
                    <a:lumMod val="60000"/>
                    <a:lumOff val="40000"/>
                  </a:schemeClr>
                </a:solidFill>
              </a:rPr>
              <a:t>A well-structured severance process </a:t>
            </a:r>
          </a:p>
          <a:p>
            <a:pPr algn="ctr"/>
            <a:r>
              <a:rPr lang="en-US" sz="2000" b="1" dirty="0">
                <a:solidFill>
                  <a:schemeClr val="accent5">
                    <a:lumMod val="60000"/>
                    <a:lumOff val="40000"/>
                  </a:schemeClr>
                </a:solidFill>
              </a:rPr>
              <a:t>protects Premier Inn's reputation </a:t>
            </a:r>
          </a:p>
          <a:p>
            <a:pPr algn="ctr"/>
            <a:r>
              <a:rPr lang="en-US" sz="2000" b="1" dirty="0">
                <a:solidFill>
                  <a:schemeClr val="accent5">
                    <a:lumMod val="60000"/>
                    <a:lumOff val="40000"/>
                  </a:schemeClr>
                </a:solidFill>
              </a:rPr>
              <a:t>as a company that supports its employees</a:t>
            </a:r>
            <a:endParaRPr lang="en-US" sz="2000" b="1" cap="none" spc="0" dirty="0">
              <a:ln w="0"/>
              <a:solidFill>
                <a:schemeClr val="accent5">
                  <a:lumMod val="60000"/>
                  <a:lumOff val="40000"/>
                </a:schemeClr>
              </a:solidFill>
              <a:effectLst/>
            </a:endParaRPr>
          </a:p>
        </p:txBody>
      </p:sp>
      <p:sp>
        <p:nvSpPr>
          <p:cNvPr id="9" name="AutoShape 6" descr="10 Aug Traveling For Work - Separation Anxiety Clipart - Free Transparent  PNG Clipart Images Download">
            <a:extLst>
              <a:ext uri="{FF2B5EF4-FFF2-40B4-BE49-F238E27FC236}">
                <a16:creationId xmlns:a16="http://schemas.microsoft.com/office/drawing/2014/main" id="{AEE233BC-EC8A-9DC7-FDA1-149565652241}"/>
              </a:ext>
            </a:extLst>
          </p:cNvPr>
          <p:cNvSpPr>
            <a:spLocks noChangeAspect="1" noChangeArrowheads="1"/>
          </p:cNvSpPr>
          <p:nvPr/>
        </p:nvSpPr>
        <p:spPr bwMode="auto">
          <a:xfrm>
            <a:off x="9891691" y="4014354"/>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8" name="Picture 10" descr="Job Separation Email Illustrations - Free Download in SVG, PNG">
            <a:extLst>
              <a:ext uri="{FF2B5EF4-FFF2-40B4-BE49-F238E27FC236}">
                <a16:creationId xmlns:a16="http://schemas.microsoft.com/office/drawing/2014/main" id="{4C27E6AC-9874-CD22-616E-C540DBFB65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32824" y="2110363"/>
            <a:ext cx="4286250"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49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F0C91C-56FE-EBBB-FE71-883429064E6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ED3DF4E2-5FB4-ACC6-4D33-ECBA25989A9B}"/>
              </a:ext>
            </a:extLst>
          </p:cNvPr>
          <p:cNvSpPr/>
          <p:nvPr/>
        </p:nvSpPr>
        <p:spPr>
          <a:xfrm>
            <a:off x="0" y="0"/>
            <a:ext cx="12192000" cy="6858000"/>
          </a:xfrm>
          <a:prstGeom prst="rect">
            <a:avLst/>
          </a:prstGeom>
          <a:solidFill>
            <a:srgbClr val="481F53"/>
          </a:solidFill>
          <a:ln>
            <a:solidFill>
              <a:srgbClr val="4A20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 name="Group 1">
            <a:extLst>
              <a:ext uri="{FF2B5EF4-FFF2-40B4-BE49-F238E27FC236}">
                <a16:creationId xmlns:a16="http://schemas.microsoft.com/office/drawing/2014/main" id="{DA01838D-4C80-B900-98CF-B1700F2E4B18}"/>
              </a:ext>
            </a:extLst>
          </p:cNvPr>
          <p:cNvGrpSpPr/>
          <p:nvPr/>
        </p:nvGrpSpPr>
        <p:grpSpPr>
          <a:xfrm>
            <a:off x="0" y="82062"/>
            <a:ext cx="12192000" cy="1146970"/>
            <a:chOff x="0" y="82062"/>
            <a:chExt cx="12192000" cy="1146970"/>
          </a:xfrm>
        </p:grpSpPr>
        <p:pic>
          <p:nvPicPr>
            <p:cNvPr id="3" name="Picture 4" descr="Premier Inn Logo, symbol, meaning, history, PNG, brand">
              <a:extLst>
                <a:ext uri="{FF2B5EF4-FFF2-40B4-BE49-F238E27FC236}">
                  <a16:creationId xmlns:a16="http://schemas.microsoft.com/office/drawing/2014/main" id="{2E9F8E3D-2DC5-A540-C1DA-039319B657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165" b="26236"/>
            <a:stretch>
              <a:fillRect/>
            </a:stretch>
          </p:blipFill>
          <p:spPr bwMode="auto">
            <a:xfrm>
              <a:off x="7601641" y="82062"/>
              <a:ext cx="4590359" cy="114697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9E8724B-C7D0-1495-3BF7-A0E0992AB4B5}"/>
                </a:ext>
              </a:extLst>
            </p:cNvPr>
            <p:cNvSpPr/>
            <p:nvPr/>
          </p:nvSpPr>
          <p:spPr>
            <a:xfrm>
              <a:off x="0" y="82062"/>
              <a:ext cx="10913806" cy="114697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 name="Rectangle 5">
            <a:extLst>
              <a:ext uri="{FF2B5EF4-FFF2-40B4-BE49-F238E27FC236}">
                <a16:creationId xmlns:a16="http://schemas.microsoft.com/office/drawing/2014/main" id="{65A77140-4D5D-9B15-B6BB-AB9F8CF4B2F1}"/>
              </a:ext>
            </a:extLst>
          </p:cNvPr>
          <p:cNvSpPr/>
          <p:nvPr/>
        </p:nvSpPr>
        <p:spPr>
          <a:xfrm>
            <a:off x="166650" y="270826"/>
            <a:ext cx="3705887" cy="769441"/>
          </a:xfrm>
          <a:prstGeom prst="rect">
            <a:avLst/>
          </a:prstGeom>
          <a:noFill/>
        </p:spPr>
        <p:txBody>
          <a:bodyPr wrap="none" lIns="91440" tIns="45720" rIns="91440" bIns="45720">
            <a:spAutoFit/>
          </a:bodyPr>
          <a:lstStyle/>
          <a:p>
            <a:pPr algn="ctr"/>
            <a:r>
              <a:rPr lang="en-US" sz="4400" b="0" cap="none" spc="0" dirty="0">
                <a:ln w="0"/>
                <a:solidFill>
                  <a:srgbClr val="481F53"/>
                </a:solidFill>
                <a:effectLst>
                  <a:outerShdw blurRad="38100" dist="19050" dir="2700000" algn="tl" rotWithShape="0">
                    <a:schemeClr val="dk1">
                      <a:alpha val="40000"/>
                    </a:schemeClr>
                  </a:outerShdw>
                </a:effectLst>
              </a:rPr>
              <a:t>CONCLUSION</a:t>
            </a:r>
          </a:p>
        </p:txBody>
      </p:sp>
      <p:sp>
        <p:nvSpPr>
          <p:cNvPr id="7" name="Flowchart: Terminator 6">
            <a:extLst>
              <a:ext uri="{FF2B5EF4-FFF2-40B4-BE49-F238E27FC236}">
                <a16:creationId xmlns:a16="http://schemas.microsoft.com/office/drawing/2014/main" id="{BA711C3D-CC48-F3EC-0EEB-64C80F065F32}"/>
              </a:ext>
            </a:extLst>
          </p:cNvPr>
          <p:cNvSpPr/>
          <p:nvPr/>
        </p:nvSpPr>
        <p:spPr>
          <a:xfrm>
            <a:off x="271849" y="2090057"/>
            <a:ext cx="11269362" cy="4075612"/>
          </a:xfrm>
          <a:prstGeom prst="flowChartTerminator">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946F96F7-DEFD-8261-E606-DD728A6FAFE7}"/>
              </a:ext>
            </a:extLst>
          </p:cNvPr>
          <p:cNvSpPr/>
          <p:nvPr/>
        </p:nvSpPr>
        <p:spPr>
          <a:xfrm>
            <a:off x="753570" y="2704688"/>
            <a:ext cx="10305920" cy="2677656"/>
          </a:xfrm>
          <a:prstGeom prst="rect">
            <a:avLst/>
          </a:prstGeom>
          <a:noFill/>
        </p:spPr>
        <p:txBody>
          <a:bodyPr wrap="square" lIns="91440" tIns="45720" rIns="91440" bIns="45720">
            <a:spAutoFit/>
          </a:bodyPr>
          <a:lstStyle/>
          <a:p>
            <a:pPr algn="ctr"/>
            <a:r>
              <a:rPr lang="en-US" sz="2400" b="1" dirty="0">
                <a:ln w="0"/>
                <a:solidFill>
                  <a:schemeClr val="bg1"/>
                </a:solidFill>
                <a:effectLst/>
              </a:rPr>
              <a:t>My conclusion regarding this presentation about the employee lifecycle is that the entire process was designed to support employees </a:t>
            </a:r>
          </a:p>
          <a:p>
            <a:pPr algn="ctr"/>
            <a:r>
              <a:rPr lang="en-US" sz="2400" b="1" dirty="0">
                <a:ln w="0"/>
                <a:solidFill>
                  <a:schemeClr val="bg1"/>
                </a:solidFill>
                <a:effectLst/>
              </a:rPr>
              <a:t>from the moment they apply until they leave. Premier Inn prioritizes </a:t>
            </a:r>
          </a:p>
          <a:p>
            <a:pPr algn="ctr"/>
            <a:r>
              <a:rPr lang="en-US" sz="2400" b="1" dirty="0">
                <a:ln w="0"/>
                <a:solidFill>
                  <a:schemeClr val="bg1"/>
                </a:solidFill>
                <a:effectLst/>
              </a:rPr>
              <a:t>clear communication and excellent training, based on its culture and </a:t>
            </a:r>
          </a:p>
          <a:p>
            <a:pPr algn="ctr"/>
            <a:r>
              <a:rPr lang="en-US" sz="2400" b="1" dirty="0">
                <a:ln w="0"/>
                <a:solidFill>
                  <a:schemeClr val="bg1"/>
                </a:solidFill>
                <a:effectLst/>
              </a:rPr>
              <a:t>values ​​ and this culture that puts people first. Even after leaving, </a:t>
            </a:r>
          </a:p>
          <a:p>
            <a:pPr algn="ctr"/>
            <a:r>
              <a:rPr lang="en-US" sz="2400" b="1" dirty="0">
                <a:ln w="0"/>
                <a:solidFill>
                  <a:schemeClr val="bg1"/>
                </a:solidFill>
                <a:effectLst/>
              </a:rPr>
              <a:t>Premier Inn ensures that employees feel valued and respected, </a:t>
            </a:r>
          </a:p>
          <a:p>
            <a:pPr algn="ctr"/>
            <a:r>
              <a:rPr lang="en-US" sz="2400" b="1" dirty="0">
                <a:ln w="0"/>
                <a:solidFill>
                  <a:schemeClr val="bg1"/>
                </a:solidFill>
                <a:effectLst/>
              </a:rPr>
              <a:t>contributing to a positive image of the company as an employer</a:t>
            </a:r>
            <a:endParaRPr lang="en-US" sz="2400" b="1" cap="none" spc="0" dirty="0">
              <a:ln w="0"/>
              <a:solidFill>
                <a:schemeClr val="bg1"/>
              </a:solidFill>
              <a:effectLst/>
            </a:endParaRPr>
          </a:p>
        </p:txBody>
      </p:sp>
    </p:spTree>
    <p:extLst>
      <p:ext uri="{BB962C8B-B14F-4D97-AF65-F5344CB8AC3E}">
        <p14:creationId xmlns:p14="http://schemas.microsoft.com/office/powerpoint/2010/main" val="2808437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91E727-F3B5-1AAA-08DC-5D50E546DCE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F7AC4E7-0E40-DAC9-6EB9-F3974E6165D7}"/>
              </a:ext>
            </a:extLst>
          </p:cNvPr>
          <p:cNvSpPr/>
          <p:nvPr/>
        </p:nvSpPr>
        <p:spPr>
          <a:xfrm>
            <a:off x="0" y="0"/>
            <a:ext cx="12192000" cy="6858000"/>
          </a:xfrm>
          <a:prstGeom prst="rect">
            <a:avLst/>
          </a:prstGeom>
          <a:solidFill>
            <a:srgbClr val="481F53"/>
          </a:solidFill>
          <a:ln>
            <a:solidFill>
              <a:srgbClr val="4A20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 name="Group 1">
            <a:extLst>
              <a:ext uri="{FF2B5EF4-FFF2-40B4-BE49-F238E27FC236}">
                <a16:creationId xmlns:a16="http://schemas.microsoft.com/office/drawing/2014/main" id="{1788E87A-DC77-0B8B-763A-AE10CB47664E}"/>
              </a:ext>
            </a:extLst>
          </p:cNvPr>
          <p:cNvGrpSpPr/>
          <p:nvPr/>
        </p:nvGrpSpPr>
        <p:grpSpPr>
          <a:xfrm>
            <a:off x="0" y="82062"/>
            <a:ext cx="12192000" cy="1146970"/>
            <a:chOff x="0" y="82062"/>
            <a:chExt cx="12192000" cy="1146970"/>
          </a:xfrm>
        </p:grpSpPr>
        <p:pic>
          <p:nvPicPr>
            <p:cNvPr id="3" name="Picture 4" descr="Premier Inn Logo, symbol, meaning, history, PNG, brand">
              <a:extLst>
                <a:ext uri="{FF2B5EF4-FFF2-40B4-BE49-F238E27FC236}">
                  <a16:creationId xmlns:a16="http://schemas.microsoft.com/office/drawing/2014/main" id="{965B5509-3C35-CA55-44D5-405D19CB5B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165" b="26236"/>
            <a:stretch>
              <a:fillRect/>
            </a:stretch>
          </p:blipFill>
          <p:spPr bwMode="auto">
            <a:xfrm>
              <a:off x="7601641" y="82062"/>
              <a:ext cx="4590359" cy="114697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303FA43-C966-7CEE-53E7-FAB90D11858E}"/>
                </a:ext>
              </a:extLst>
            </p:cNvPr>
            <p:cNvSpPr/>
            <p:nvPr/>
          </p:nvSpPr>
          <p:spPr>
            <a:xfrm>
              <a:off x="0" y="82062"/>
              <a:ext cx="10913806" cy="114697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 name="Rectangle 5">
            <a:extLst>
              <a:ext uri="{FF2B5EF4-FFF2-40B4-BE49-F238E27FC236}">
                <a16:creationId xmlns:a16="http://schemas.microsoft.com/office/drawing/2014/main" id="{C6577231-DABA-68DC-1A40-D36A49DA3C23}"/>
              </a:ext>
            </a:extLst>
          </p:cNvPr>
          <p:cNvSpPr/>
          <p:nvPr/>
        </p:nvSpPr>
        <p:spPr>
          <a:xfrm>
            <a:off x="275109" y="270826"/>
            <a:ext cx="4872296" cy="769441"/>
          </a:xfrm>
          <a:prstGeom prst="rect">
            <a:avLst/>
          </a:prstGeom>
          <a:noFill/>
        </p:spPr>
        <p:txBody>
          <a:bodyPr wrap="none" lIns="91440" tIns="45720" rIns="91440" bIns="45720">
            <a:spAutoFit/>
          </a:bodyPr>
          <a:lstStyle/>
          <a:p>
            <a:pPr algn="ctr"/>
            <a:r>
              <a:rPr lang="en-US" sz="4400" b="0" cap="none" spc="0" dirty="0">
                <a:ln w="0"/>
                <a:solidFill>
                  <a:srgbClr val="481F53"/>
                </a:solidFill>
                <a:effectLst>
                  <a:outerShdw blurRad="38100" dist="19050" dir="2700000" algn="tl" rotWithShape="0">
                    <a:schemeClr val="dk1">
                      <a:alpha val="40000"/>
                    </a:schemeClr>
                  </a:outerShdw>
                </a:effectLst>
              </a:rPr>
              <a:t>ANY QUESTIONS??</a:t>
            </a:r>
          </a:p>
        </p:txBody>
      </p:sp>
      <p:pic>
        <p:nvPicPr>
          <p:cNvPr id="2056" name="Picture 8" descr="Premier Inn logo vector - Download logo Premier Inn vector">
            <a:extLst>
              <a:ext uri="{FF2B5EF4-FFF2-40B4-BE49-F238E27FC236}">
                <a16:creationId xmlns:a16="http://schemas.microsoft.com/office/drawing/2014/main" id="{E26CD716-2D9A-285B-A100-33EC60827318}"/>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t="14924" b="15176"/>
          <a:stretch>
            <a:fillRect/>
          </a:stretch>
        </p:blipFill>
        <p:spPr bwMode="auto">
          <a:xfrm>
            <a:off x="6246170" y="2021285"/>
            <a:ext cx="5786006" cy="4044461"/>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ACE01EB9-41FB-6F01-9190-0E765FD81533}"/>
              </a:ext>
            </a:extLst>
          </p:cNvPr>
          <p:cNvSpPr/>
          <p:nvPr/>
        </p:nvSpPr>
        <p:spPr>
          <a:xfrm>
            <a:off x="0" y="5628968"/>
            <a:ext cx="5501219" cy="114697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400" dirty="0">
                <a:ln w="0"/>
                <a:solidFill>
                  <a:srgbClr val="481F53"/>
                </a:solidFill>
                <a:effectLst>
                  <a:outerShdw blurRad="38100" dist="19050" dir="2700000" algn="tl" rotWithShape="0">
                    <a:schemeClr val="dk1">
                      <a:alpha val="40000"/>
                    </a:schemeClr>
                  </a:outerShdw>
                </a:effectLst>
              </a:rPr>
              <a:t>NO??</a:t>
            </a:r>
          </a:p>
        </p:txBody>
      </p:sp>
      <p:pic>
        <p:nvPicPr>
          <p:cNvPr id="2060" name="Picture 12" descr="Web Text Question Mark Design Responsive Logo Transparent HQ PNG Download |  FreePNGimg">
            <a:extLst>
              <a:ext uri="{FF2B5EF4-FFF2-40B4-BE49-F238E27FC236}">
                <a16:creationId xmlns:a16="http://schemas.microsoft.com/office/drawing/2014/main" id="{FB241CED-42B2-2289-B99D-A064B9122BC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5109" y="1876160"/>
            <a:ext cx="5226110" cy="310568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86597DE5-3F6E-8DB4-9730-6C66B9134037}"/>
              </a:ext>
            </a:extLst>
          </p:cNvPr>
          <p:cNvSpPr/>
          <p:nvPr/>
        </p:nvSpPr>
        <p:spPr>
          <a:xfrm>
            <a:off x="6951698" y="5240205"/>
            <a:ext cx="4374949" cy="584775"/>
          </a:xfrm>
          <a:prstGeom prst="rect">
            <a:avLst/>
          </a:prstGeom>
          <a:noFill/>
        </p:spPr>
        <p:txBody>
          <a:bodyPr wrap="square" lIns="91440" tIns="45720" rIns="91440" bIns="45720">
            <a:spAutoFit/>
          </a:bodyPr>
          <a:lstStyle/>
          <a:p>
            <a:pPr algn="ctr"/>
            <a:r>
              <a:rPr lang="en-US" sz="3200" b="1" dirty="0">
                <a:ln w="0"/>
                <a:solidFill>
                  <a:schemeClr val="bg1"/>
                </a:solidFill>
                <a:effectLst/>
                <a:latin typeface="Bradley Hand ITC" panose="03070402050302030203" pitchFamily="66" charset="0"/>
              </a:rPr>
              <a:t>I Can Rest easy now </a:t>
            </a:r>
            <a:endParaRPr lang="en-US" sz="3200" b="1" cap="none" spc="0" dirty="0">
              <a:ln w="0"/>
              <a:solidFill>
                <a:schemeClr val="bg1"/>
              </a:solidFill>
              <a:effectLst/>
              <a:latin typeface="Bradley Hand ITC" panose="03070402050302030203" pitchFamily="66" charset="0"/>
            </a:endParaRPr>
          </a:p>
        </p:txBody>
      </p:sp>
    </p:spTree>
    <p:extLst>
      <p:ext uri="{BB962C8B-B14F-4D97-AF65-F5344CB8AC3E}">
        <p14:creationId xmlns:p14="http://schemas.microsoft.com/office/powerpoint/2010/main" val="17416179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98AC6-3867-0826-8B46-E30EE8E4537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F07015F-1CA2-DDEC-F7E8-96AD630EBD99}"/>
              </a:ext>
            </a:extLst>
          </p:cNvPr>
          <p:cNvSpPr/>
          <p:nvPr/>
        </p:nvSpPr>
        <p:spPr>
          <a:xfrm>
            <a:off x="0" y="0"/>
            <a:ext cx="12192000" cy="6858000"/>
          </a:xfrm>
          <a:prstGeom prst="rect">
            <a:avLst/>
          </a:prstGeom>
          <a:solidFill>
            <a:srgbClr val="481F53"/>
          </a:solidFill>
          <a:ln>
            <a:solidFill>
              <a:srgbClr val="4A20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 name="Group 1">
            <a:extLst>
              <a:ext uri="{FF2B5EF4-FFF2-40B4-BE49-F238E27FC236}">
                <a16:creationId xmlns:a16="http://schemas.microsoft.com/office/drawing/2014/main" id="{9DDFF92C-A34D-2D52-22D8-17D60A99A849}"/>
              </a:ext>
            </a:extLst>
          </p:cNvPr>
          <p:cNvGrpSpPr/>
          <p:nvPr/>
        </p:nvGrpSpPr>
        <p:grpSpPr>
          <a:xfrm>
            <a:off x="0" y="82062"/>
            <a:ext cx="12192000" cy="1146970"/>
            <a:chOff x="0" y="82062"/>
            <a:chExt cx="12192000" cy="1146970"/>
          </a:xfrm>
        </p:grpSpPr>
        <p:pic>
          <p:nvPicPr>
            <p:cNvPr id="3" name="Picture 4" descr="Premier Inn Logo, symbol, meaning, history, PNG, brand">
              <a:extLst>
                <a:ext uri="{FF2B5EF4-FFF2-40B4-BE49-F238E27FC236}">
                  <a16:creationId xmlns:a16="http://schemas.microsoft.com/office/drawing/2014/main" id="{79B22A85-266C-46DE-5E11-8855B153B4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165" b="26236"/>
            <a:stretch>
              <a:fillRect/>
            </a:stretch>
          </p:blipFill>
          <p:spPr bwMode="auto">
            <a:xfrm>
              <a:off x="7601641" y="82062"/>
              <a:ext cx="4590359" cy="114697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ACEA43A7-0E16-8258-AC3A-2A8E2BBF3064}"/>
                </a:ext>
              </a:extLst>
            </p:cNvPr>
            <p:cNvSpPr/>
            <p:nvPr/>
          </p:nvSpPr>
          <p:spPr>
            <a:xfrm>
              <a:off x="0" y="82062"/>
              <a:ext cx="10913806" cy="114697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 name="Rectangle 5">
            <a:extLst>
              <a:ext uri="{FF2B5EF4-FFF2-40B4-BE49-F238E27FC236}">
                <a16:creationId xmlns:a16="http://schemas.microsoft.com/office/drawing/2014/main" id="{5ADB954D-3985-D329-3276-CDA4450A2DE4}"/>
              </a:ext>
            </a:extLst>
          </p:cNvPr>
          <p:cNvSpPr/>
          <p:nvPr/>
        </p:nvSpPr>
        <p:spPr>
          <a:xfrm>
            <a:off x="254530" y="270826"/>
            <a:ext cx="3530134" cy="769441"/>
          </a:xfrm>
          <a:prstGeom prst="rect">
            <a:avLst/>
          </a:prstGeom>
          <a:noFill/>
        </p:spPr>
        <p:txBody>
          <a:bodyPr wrap="none" lIns="91440" tIns="45720" rIns="91440" bIns="45720">
            <a:spAutoFit/>
          </a:bodyPr>
          <a:lstStyle/>
          <a:p>
            <a:pPr algn="ctr"/>
            <a:r>
              <a:rPr lang="en-US" sz="4400" b="0" cap="none" spc="0" dirty="0">
                <a:ln w="0"/>
                <a:solidFill>
                  <a:srgbClr val="481F53"/>
                </a:solidFill>
                <a:effectLst>
                  <a:outerShdw blurRad="38100" dist="19050" dir="2700000" algn="tl" rotWithShape="0">
                    <a:schemeClr val="dk1">
                      <a:alpha val="40000"/>
                    </a:schemeClr>
                  </a:outerShdw>
                </a:effectLst>
              </a:rPr>
              <a:t>REFERENCES</a:t>
            </a:r>
          </a:p>
        </p:txBody>
      </p:sp>
      <p:sp>
        <p:nvSpPr>
          <p:cNvPr id="7" name="Rectangle 6">
            <a:extLst>
              <a:ext uri="{FF2B5EF4-FFF2-40B4-BE49-F238E27FC236}">
                <a16:creationId xmlns:a16="http://schemas.microsoft.com/office/drawing/2014/main" id="{8173F97D-FBAD-CB76-9437-B5E42D8920EB}"/>
              </a:ext>
            </a:extLst>
          </p:cNvPr>
          <p:cNvSpPr/>
          <p:nvPr/>
        </p:nvSpPr>
        <p:spPr>
          <a:xfrm>
            <a:off x="254530" y="1574207"/>
            <a:ext cx="11573379" cy="4801314"/>
          </a:xfrm>
          <a:prstGeom prst="rect">
            <a:avLst/>
          </a:prstGeom>
          <a:noFill/>
        </p:spPr>
        <p:txBody>
          <a:bodyPr wrap="square" lIns="91440" tIns="45720" rIns="91440" bIns="45720">
            <a:spAutoFit/>
          </a:bodyPr>
          <a:lstStyle/>
          <a:p>
            <a:r>
              <a:rPr lang="en-GB" i="1" dirty="0">
                <a:solidFill>
                  <a:schemeClr val="bg1"/>
                </a:solidFill>
              </a:rPr>
              <a:t>-Diversity and inclusion</a:t>
            </a:r>
            <a:r>
              <a:rPr lang="en-GB" dirty="0">
                <a:solidFill>
                  <a:schemeClr val="bg1"/>
                </a:solidFill>
              </a:rPr>
              <a:t>. [no date]. Available at: https://www.premierinn.com/gb/en/terms/diversity-and-inclusion.html [Accessed: 13 April 2026].</a:t>
            </a:r>
          </a:p>
          <a:p>
            <a:endParaRPr lang="en-GB" dirty="0">
              <a:solidFill>
                <a:schemeClr val="bg1"/>
              </a:solidFill>
            </a:endParaRPr>
          </a:p>
          <a:p>
            <a:r>
              <a:rPr lang="en-GB" i="1" dirty="0">
                <a:solidFill>
                  <a:schemeClr val="bg1"/>
                </a:solidFill>
              </a:rPr>
              <a:t>-Home - Whitbread PLC</a:t>
            </a:r>
            <a:r>
              <a:rPr lang="en-GB" dirty="0">
                <a:solidFill>
                  <a:schemeClr val="bg1"/>
                </a:solidFill>
              </a:rPr>
              <a:t>. 2025. Available at: https://www.whitbread.co.uk/ [Accessed: 13 April 2026].</a:t>
            </a:r>
          </a:p>
          <a:p>
            <a:endParaRPr lang="en-GB" dirty="0">
              <a:solidFill>
                <a:schemeClr val="bg1"/>
              </a:solidFill>
            </a:endParaRPr>
          </a:p>
          <a:p>
            <a:r>
              <a:rPr lang="en-GB" i="1" dirty="0">
                <a:solidFill>
                  <a:schemeClr val="bg1"/>
                </a:solidFill>
              </a:rPr>
              <a:t>-Joining Premier Inn - Employee Onboarding</a:t>
            </a:r>
            <a:r>
              <a:rPr lang="en-GB" dirty="0">
                <a:solidFill>
                  <a:schemeClr val="bg1"/>
                </a:solidFill>
              </a:rPr>
              <a:t>. [no date]. Available at: https://www.comparably.com/companies/premier-inn/joining-employee-onboarding [Accessed: 13 April 2026].</a:t>
            </a:r>
          </a:p>
          <a:p>
            <a:endParaRPr lang="en-GB" dirty="0">
              <a:solidFill>
                <a:schemeClr val="bg1"/>
              </a:solidFill>
            </a:endParaRPr>
          </a:p>
          <a:p>
            <a:r>
              <a:rPr lang="en-GB" i="1" dirty="0">
                <a:solidFill>
                  <a:schemeClr val="bg1"/>
                </a:solidFill>
              </a:rPr>
              <a:t>-Life at Premier Inn | Digital roles</a:t>
            </a:r>
            <a:r>
              <a:rPr lang="en-GB" dirty="0">
                <a:solidFill>
                  <a:schemeClr val="bg1"/>
                </a:solidFill>
              </a:rPr>
              <a:t>. [no date]. Available at: https://whitbread2.stghavaspeople.com/roles/digital/life-at-premier-inn/ [Accessed: 13 April 2026].</a:t>
            </a:r>
          </a:p>
          <a:p>
            <a:endParaRPr lang="en-GB" dirty="0">
              <a:solidFill>
                <a:schemeClr val="bg1"/>
              </a:solidFill>
            </a:endParaRPr>
          </a:p>
          <a:p>
            <a:r>
              <a:rPr lang="en-GB" i="1" dirty="0">
                <a:solidFill>
                  <a:schemeClr val="bg1"/>
                </a:solidFill>
              </a:rPr>
              <a:t>-Our brands - Whitbread PLC</a:t>
            </a:r>
            <a:r>
              <a:rPr lang="en-GB" dirty="0">
                <a:solidFill>
                  <a:schemeClr val="bg1"/>
                </a:solidFill>
              </a:rPr>
              <a:t>. 2021. Available at: https://www.whitbread.co.uk/about-us/our-brands/ [Accessed: 13 April 2026].</a:t>
            </a:r>
          </a:p>
          <a:p>
            <a:endParaRPr lang="en-GB" dirty="0">
              <a:solidFill>
                <a:schemeClr val="bg1"/>
              </a:solidFill>
            </a:endParaRPr>
          </a:p>
          <a:p>
            <a:r>
              <a:rPr lang="en-GB" i="1" dirty="0">
                <a:solidFill>
                  <a:schemeClr val="bg1"/>
                </a:solidFill>
              </a:rPr>
              <a:t>-Premier Inn Leadership and Strategy Analysis | PDF | Leadership | Swot Analysis</a:t>
            </a:r>
            <a:r>
              <a:rPr lang="en-GB" dirty="0">
                <a:solidFill>
                  <a:schemeClr val="bg1"/>
                </a:solidFill>
              </a:rPr>
              <a:t>. [no date]. Available at: https://www.scribd.com/document/750236844/Ashleigh-Antonie-Jeffers-PREMIER-INN [Accessed: 13 April 2026].</a:t>
            </a:r>
          </a:p>
          <a:p>
            <a:endParaRPr lang="en-GB" dirty="0">
              <a:solidFill>
                <a:schemeClr val="bg1"/>
              </a:solidFill>
            </a:endParaRPr>
          </a:p>
        </p:txBody>
      </p:sp>
    </p:spTree>
    <p:extLst>
      <p:ext uri="{BB962C8B-B14F-4D97-AF65-F5344CB8AC3E}">
        <p14:creationId xmlns:p14="http://schemas.microsoft.com/office/powerpoint/2010/main" val="528926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F3BD3-9DCE-A89B-7581-C61E97004D4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CBA2D6C-5B28-DA52-C245-3B3C5BFEDDF6}"/>
              </a:ext>
            </a:extLst>
          </p:cNvPr>
          <p:cNvSpPr/>
          <p:nvPr/>
        </p:nvSpPr>
        <p:spPr>
          <a:xfrm>
            <a:off x="0" y="0"/>
            <a:ext cx="12192000" cy="6858000"/>
          </a:xfrm>
          <a:prstGeom prst="rect">
            <a:avLst/>
          </a:prstGeom>
          <a:solidFill>
            <a:srgbClr val="481F53"/>
          </a:solidFill>
          <a:ln>
            <a:solidFill>
              <a:srgbClr val="4A20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 name="Group 1">
            <a:extLst>
              <a:ext uri="{FF2B5EF4-FFF2-40B4-BE49-F238E27FC236}">
                <a16:creationId xmlns:a16="http://schemas.microsoft.com/office/drawing/2014/main" id="{5AD40ECB-EE50-4E42-FA12-C96EE2E15ECA}"/>
              </a:ext>
            </a:extLst>
          </p:cNvPr>
          <p:cNvGrpSpPr/>
          <p:nvPr/>
        </p:nvGrpSpPr>
        <p:grpSpPr>
          <a:xfrm>
            <a:off x="0" y="82062"/>
            <a:ext cx="12192000" cy="1146970"/>
            <a:chOff x="0" y="82062"/>
            <a:chExt cx="12192000" cy="1146970"/>
          </a:xfrm>
        </p:grpSpPr>
        <p:pic>
          <p:nvPicPr>
            <p:cNvPr id="3" name="Picture 4" descr="Premier Inn Logo, symbol, meaning, history, PNG, brand">
              <a:extLst>
                <a:ext uri="{FF2B5EF4-FFF2-40B4-BE49-F238E27FC236}">
                  <a16:creationId xmlns:a16="http://schemas.microsoft.com/office/drawing/2014/main" id="{7ADBF195-FFD7-AC5D-E828-E1858F2AAC7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165" b="26236"/>
            <a:stretch>
              <a:fillRect/>
            </a:stretch>
          </p:blipFill>
          <p:spPr bwMode="auto">
            <a:xfrm>
              <a:off x="7601641" y="82062"/>
              <a:ext cx="4590359" cy="114697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84D1BC57-E531-792D-A3A1-45469F55B8AB}"/>
                </a:ext>
              </a:extLst>
            </p:cNvPr>
            <p:cNvSpPr/>
            <p:nvPr/>
          </p:nvSpPr>
          <p:spPr>
            <a:xfrm>
              <a:off x="0" y="82062"/>
              <a:ext cx="10913806" cy="1146970"/>
            </a:xfrm>
            <a:prstGeom prst="rect">
              <a:avLst/>
            </a:prstGeom>
            <a:solidFill>
              <a:srgbClr val="FFFF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 name="Rectangle 5">
            <a:extLst>
              <a:ext uri="{FF2B5EF4-FFF2-40B4-BE49-F238E27FC236}">
                <a16:creationId xmlns:a16="http://schemas.microsoft.com/office/drawing/2014/main" id="{44129471-0331-F8B6-EFDE-E24D054FA5BF}"/>
              </a:ext>
            </a:extLst>
          </p:cNvPr>
          <p:cNvSpPr/>
          <p:nvPr/>
        </p:nvSpPr>
        <p:spPr>
          <a:xfrm>
            <a:off x="254530" y="270826"/>
            <a:ext cx="3530134" cy="769441"/>
          </a:xfrm>
          <a:prstGeom prst="rect">
            <a:avLst/>
          </a:prstGeom>
          <a:noFill/>
        </p:spPr>
        <p:txBody>
          <a:bodyPr wrap="none" lIns="91440" tIns="45720" rIns="91440" bIns="45720">
            <a:spAutoFit/>
          </a:bodyPr>
          <a:lstStyle/>
          <a:p>
            <a:pPr algn="ctr"/>
            <a:r>
              <a:rPr lang="en-US" sz="4400" b="0" cap="none" spc="0" dirty="0">
                <a:ln w="0"/>
                <a:solidFill>
                  <a:srgbClr val="481F53"/>
                </a:solidFill>
                <a:effectLst>
                  <a:outerShdw blurRad="38100" dist="19050" dir="2700000" algn="tl" rotWithShape="0">
                    <a:schemeClr val="dk1">
                      <a:alpha val="40000"/>
                    </a:schemeClr>
                  </a:outerShdw>
                </a:effectLst>
              </a:rPr>
              <a:t>REFERENCES</a:t>
            </a:r>
          </a:p>
        </p:txBody>
      </p:sp>
      <p:sp>
        <p:nvSpPr>
          <p:cNvPr id="9" name="TextBox 8">
            <a:extLst>
              <a:ext uri="{FF2B5EF4-FFF2-40B4-BE49-F238E27FC236}">
                <a16:creationId xmlns:a16="http://schemas.microsoft.com/office/drawing/2014/main" id="{B4229838-C91B-B042-7188-56C3053768CF}"/>
              </a:ext>
            </a:extLst>
          </p:cNvPr>
          <p:cNvSpPr txBox="1"/>
          <p:nvPr/>
        </p:nvSpPr>
        <p:spPr>
          <a:xfrm>
            <a:off x="254530" y="1919857"/>
            <a:ext cx="11714732" cy="4247317"/>
          </a:xfrm>
          <a:prstGeom prst="rect">
            <a:avLst/>
          </a:prstGeom>
          <a:noFill/>
        </p:spPr>
        <p:txBody>
          <a:bodyPr wrap="square" rtlCol="0">
            <a:spAutoFit/>
          </a:bodyPr>
          <a:lstStyle/>
          <a:p>
            <a:r>
              <a:rPr lang="en-GB" i="1" dirty="0">
                <a:solidFill>
                  <a:schemeClr val="bg1"/>
                </a:solidFill>
              </a:rPr>
              <a:t>-Premier Inn Team Member Handbook | PDF | Parental Leave</a:t>
            </a:r>
            <a:r>
              <a:rPr lang="en-GB" dirty="0">
                <a:solidFill>
                  <a:schemeClr val="bg1"/>
                </a:solidFill>
              </a:rPr>
              <a:t>. [no date]. Available at: https://www.scribd.com/document/557893924/PI-TM-Handbook-s-premier-inn [Accessed: 13 April 2026].</a:t>
            </a:r>
          </a:p>
          <a:p>
            <a:endParaRPr lang="en-GB" dirty="0">
              <a:solidFill>
                <a:schemeClr val="bg1"/>
              </a:solidFill>
            </a:endParaRPr>
          </a:p>
          <a:p>
            <a:r>
              <a:rPr lang="en-GB" dirty="0">
                <a:solidFill>
                  <a:schemeClr val="bg1"/>
                </a:solidFill>
              </a:rPr>
              <a:t>-270323_CodeOfConduct_PremierInn-007. [no date]</a:t>
            </a:r>
          </a:p>
          <a:p>
            <a:endParaRPr lang="en-GB" dirty="0">
              <a:solidFill>
                <a:schemeClr val="bg1"/>
              </a:solidFill>
            </a:endParaRPr>
          </a:p>
          <a:p>
            <a:r>
              <a:rPr lang="en-GB" dirty="0">
                <a:solidFill>
                  <a:schemeClr val="bg1"/>
                </a:solidFill>
              </a:rPr>
              <a:t>-(</a:t>
            </a:r>
            <a:r>
              <a:rPr lang="en-GB" i="1" dirty="0">
                <a:solidFill>
                  <a:schemeClr val="bg1"/>
                </a:solidFill>
              </a:rPr>
              <a:t>Creating a Winning Onboarding Experience to Retain Hotel Employees – </a:t>
            </a:r>
            <a:r>
              <a:rPr lang="en-GB" i="1" dirty="0" err="1">
                <a:solidFill>
                  <a:schemeClr val="bg1"/>
                </a:solidFill>
              </a:rPr>
              <a:t>Hireology</a:t>
            </a:r>
            <a:r>
              <a:rPr lang="en-GB" dirty="0">
                <a:solidFill>
                  <a:schemeClr val="bg1"/>
                </a:solidFill>
              </a:rPr>
              <a:t> [no date])</a:t>
            </a:r>
          </a:p>
          <a:p>
            <a:endParaRPr lang="en-GB" dirty="0">
              <a:solidFill>
                <a:schemeClr val="bg1"/>
              </a:solidFill>
            </a:endParaRPr>
          </a:p>
          <a:p>
            <a:r>
              <a:rPr lang="en-GB" dirty="0">
                <a:solidFill>
                  <a:schemeClr val="bg1"/>
                </a:solidFill>
              </a:rPr>
              <a:t>-(</a:t>
            </a:r>
            <a:r>
              <a:rPr lang="en-GB" i="1" dirty="0">
                <a:solidFill>
                  <a:schemeClr val="bg1"/>
                </a:solidFill>
              </a:rPr>
              <a:t>Whitbread works with In-Work Progression Commission work to share best-practise and explore progression prospects for workers - Whitbread PLC</a:t>
            </a:r>
            <a:r>
              <a:rPr lang="en-GB" dirty="0">
                <a:solidFill>
                  <a:schemeClr val="bg1"/>
                </a:solidFill>
              </a:rPr>
              <a:t> 2021)</a:t>
            </a:r>
          </a:p>
          <a:p>
            <a:endParaRPr lang="en-GB" dirty="0">
              <a:solidFill>
                <a:schemeClr val="bg1"/>
              </a:solidFill>
            </a:endParaRPr>
          </a:p>
          <a:p>
            <a:r>
              <a:rPr lang="en-US" dirty="0">
                <a:solidFill>
                  <a:schemeClr val="bg1"/>
                </a:solidFill>
              </a:rPr>
              <a:t>-For this presentation, I've incorporated a significant amount of my knowledge gained from working at Premier Inn through the recruitment company  Whitbread. I can say that most of my work was based on my own knowledge and practice.</a:t>
            </a:r>
            <a:endParaRPr lang="en-GB" dirty="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19693188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emier Inn Logo, symbol, meaning, history, PNG, brand">
            <a:extLst>
              <a:ext uri="{FF2B5EF4-FFF2-40B4-BE49-F238E27FC236}">
                <a16:creationId xmlns:a16="http://schemas.microsoft.com/office/drawing/2014/main" id="{B7731ACC-0B39-82B3-A486-C6348DA5268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214" b="26027"/>
          <a:stretch>
            <a:fillRect/>
          </a:stretch>
        </p:blipFill>
        <p:spPr bwMode="auto">
          <a:xfrm>
            <a:off x="0" y="1914832"/>
            <a:ext cx="12192000" cy="302833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remier Inn Logo, symbol, meaning, history, PNG, brand">
            <a:extLst>
              <a:ext uri="{FF2B5EF4-FFF2-40B4-BE49-F238E27FC236}">
                <a16:creationId xmlns:a16="http://schemas.microsoft.com/office/drawing/2014/main" id="{9E488355-A39F-4B27-A5DE-774522F667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8737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980</Words>
  <Application>Microsoft Office PowerPoint</Application>
  <PresentationFormat>Widescreen</PresentationFormat>
  <Paragraphs>127</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Baskerville Old Face</vt:lpstr>
      <vt:lpstr>Bradley Hand ITC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Nuno Rodrigues Dias (2518128)</dc:creator>
  <cp:lastModifiedBy>Nuno Rodrigues Dias (2518128)</cp:lastModifiedBy>
  <cp:revision>1</cp:revision>
  <dcterms:created xsi:type="dcterms:W3CDTF">2026-03-04T20:25:52Z</dcterms:created>
  <dcterms:modified xsi:type="dcterms:W3CDTF">2026-04-21T11:01:17Z</dcterms:modified>
</cp:coreProperties>
</file>