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719" r:id="rId24"/>
    <p:sldId id="301" r:id="rId25"/>
    <p:sldId id="306" r:id="rId26"/>
    <p:sldId id="771" r:id="rId27"/>
    <p:sldId id="772" r:id="rId28"/>
    <p:sldId id="785" r:id="rId29"/>
    <p:sldId id="265" r:id="rId30"/>
    <p:sldId id="266" r:id="rId31"/>
    <p:sldId id="267" r:id="rId32"/>
    <p:sldId id="268" r:id="rId33"/>
    <p:sldId id="269" r:id="rId34"/>
    <p:sldId id="270" r:id="rId35"/>
    <p:sldId id="784" r:id="rId36"/>
    <p:sldId id="271" r:id="rId37"/>
    <p:sldId id="773" r:id="rId38"/>
    <p:sldId id="274" r:id="rId39"/>
    <p:sldId id="774" r:id="rId40"/>
    <p:sldId id="775" r:id="rId41"/>
    <p:sldId id="776" r:id="rId42"/>
    <p:sldId id="765" r:id="rId43"/>
    <p:sldId id="766" r:id="rId44"/>
    <p:sldId id="767" r:id="rId45"/>
    <p:sldId id="768" r:id="rId46"/>
    <p:sldId id="769" r:id="rId47"/>
    <p:sldId id="777" r:id="rId48"/>
    <p:sldId id="778" r:id="rId49"/>
    <p:sldId id="780" r:id="rId50"/>
    <p:sldId id="779" r:id="rId51"/>
    <p:sldId id="781" r:id="rId52"/>
    <p:sldId id="782" r:id="rId53"/>
    <p:sldId id="783" r:id="rId54"/>
    <p:sldId id="383" r:id="rId55"/>
    <p:sldId id="72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48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F4AB86-68ED-41EB-BCAA-3C0077409A21}" type="doc">
      <dgm:prSet loTypeId="urn:microsoft.com/office/officeart/2005/8/layout/cycle1" loCatId="cycle" qsTypeId="urn:microsoft.com/office/officeart/2005/8/quickstyle/3d2#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8FE1EE0-810B-42B0-82E5-7965E230953D}">
      <dgm:prSet phldrT="[Text]"/>
      <dgm:spPr/>
      <dgm:t>
        <a:bodyPr/>
        <a:lstStyle/>
        <a:p>
          <a:r>
            <a:rPr lang="en-US" dirty="0"/>
            <a:t>execute it</a:t>
          </a:r>
          <a:endParaRPr lang="en-GB" dirty="0"/>
        </a:p>
      </dgm:t>
    </dgm:pt>
    <dgm:pt modelId="{FE88A61A-5A89-4163-A672-D6F2DD4F55CD}" type="parTrans" cxnId="{C69A6FD7-EF08-48AD-8421-BAB18292D8E6}">
      <dgm:prSet/>
      <dgm:spPr/>
      <dgm:t>
        <a:bodyPr/>
        <a:lstStyle/>
        <a:p>
          <a:endParaRPr lang="en-GB"/>
        </a:p>
      </dgm:t>
    </dgm:pt>
    <dgm:pt modelId="{50C55C8E-3225-4644-AE0B-E9C458F6DA5B}" type="sibTrans" cxnId="{C69A6FD7-EF08-48AD-8421-BAB18292D8E6}">
      <dgm:prSet/>
      <dgm:spPr/>
      <dgm:t>
        <a:bodyPr/>
        <a:lstStyle/>
        <a:p>
          <a:endParaRPr lang="en-GB"/>
        </a:p>
      </dgm:t>
    </dgm:pt>
    <dgm:pt modelId="{A5F96FAF-6E2F-4F53-8D05-04B6422D2597}">
      <dgm:prSet phldrT="[Text]"/>
      <dgm:spPr/>
      <dgm:t>
        <a:bodyPr/>
        <a:lstStyle/>
        <a:p>
          <a:r>
            <a:rPr lang="en-US" dirty="0"/>
            <a:t>fetch an instruction</a:t>
          </a:r>
          <a:endParaRPr lang="en-GB" dirty="0"/>
        </a:p>
      </dgm:t>
    </dgm:pt>
    <dgm:pt modelId="{6D34FBC4-227E-4051-8533-724FEED3123A}" type="parTrans" cxnId="{65811C62-BA3C-4177-86B2-938B04B9CE91}">
      <dgm:prSet/>
      <dgm:spPr/>
      <dgm:t>
        <a:bodyPr/>
        <a:lstStyle/>
        <a:p>
          <a:endParaRPr lang="en-GB"/>
        </a:p>
      </dgm:t>
    </dgm:pt>
    <dgm:pt modelId="{A2AD379B-3210-4582-8BBF-5AFCC2D571C4}" type="sibTrans" cxnId="{65811C62-BA3C-4177-86B2-938B04B9CE91}">
      <dgm:prSet/>
      <dgm:spPr/>
      <dgm:t>
        <a:bodyPr/>
        <a:lstStyle/>
        <a:p>
          <a:endParaRPr lang="en-GB"/>
        </a:p>
      </dgm:t>
    </dgm:pt>
    <dgm:pt modelId="{2E9F3F21-C970-48F9-ACBE-A12749A6F5AA}" type="pres">
      <dgm:prSet presAssocID="{97F4AB86-68ED-41EB-BCAA-3C0077409A21}" presName="cycle" presStyleCnt="0">
        <dgm:presLayoutVars>
          <dgm:dir/>
          <dgm:resizeHandles val="exact"/>
        </dgm:presLayoutVars>
      </dgm:prSet>
      <dgm:spPr/>
    </dgm:pt>
    <dgm:pt modelId="{05FBE6F6-D399-445F-B422-42925BE2BDB6}" type="pres">
      <dgm:prSet presAssocID="{78FE1EE0-810B-42B0-82E5-7965E230953D}" presName="dummy" presStyleCnt="0"/>
      <dgm:spPr/>
    </dgm:pt>
    <dgm:pt modelId="{8EC46068-FBD4-42A1-A410-523357E01F4B}" type="pres">
      <dgm:prSet presAssocID="{78FE1EE0-810B-42B0-82E5-7965E230953D}" presName="node" presStyleLbl="revTx" presStyleIdx="0" presStyleCnt="2">
        <dgm:presLayoutVars>
          <dgm:bulletEnabled val="1"/>
        </dgm:presLayoutVars>
      </dgm:prSet>
      <dgm:spPr/>
    </dgm:pt>
    <dgm:pt modelId="{D2E9B9DD-0143-48C2-A791-CBDC1E8F4430}" type="pres">
      <dgm:prSet presAssocID="{50C55C8E-3225-4644-AE0B-E9C458F6DA5B}" presName="sibTrans" presStyleLbl="node1" presStyleIdx="0" presStyleCnt="2"/>
      <dgm:spPr/>
    </dgm:pt>
    <dgm:pt modelId="{C5AAF58F-536A-43B3-9763-8F59DA3E5BEA}" type="pres">
      <dgm:prSet presAssocID="{A5F96FAF-6E2F-4F53-8D05-04B6422D2597}" presName="dummy" presStyleCnt="0"/>
      <dgm:spPr/>
    </dgm:pt>
    <dgm:pt modelId="{5C813206-586D-4F6C-9DDA-155F436F5596}" type="pres">
      <dgm:prSet presAssocID="{A5F96FAF-6E2F-4F53-8D05-04B6422D2597}" presName="node" presStyleLbl="revTx" presStyleIdx="1" presStyleCnt="2">
        <dgm:presLayoutVars>
          <dgm:bulletEnabled val="1"/>
        </dgm:presLayoutVars>
      </dgm:prSet>
      <dgm:spPr/>
    </dgm:pt>
    <dgm:pt modelId="{F9A292F6-9A1E-4DD3-8F81-8FFD5B62FA0A}" type="pres">
      <dgm:prSet presAssocID="{A2AD379B-3210-4582-8BBF-5AFCC2D571C4}" presName="sibTrans" presStyleLbl="node1" presStyleIdx="1" presStyleCnt="2"/>
      <dgm:spPr/>
    </dgm:pt>
  </dgm:ptLst>
  <dgm:cxnLst>
    <dgm:cxn modelId="{65811C62-BA3C-4177-86B2-938B04B9CE91}" srcId="{97F4AB86-68ED-41EB-BCAA-3C0077409A21}" destId="{A5F96FAF-6E2F-4F53-8D05-04B6422D2597}" srcOrd="1" destOrd="0" parTransId="{6D34FBC4-227E-4051-8533-724FEED3123A}" sibTransId="{A2AD379B-3210-4582-8BBF-5AFCC2D571C4}"/>
    <dgm:cxn modelId="{F16E6251-046C-4AA8-844E-3664222B8183}" type="presOf" srcId="{78FE1EE0-810B-42B0-82E5-7965E230953D}" destId="{8EC46068-FBD4-42A1-A410-523357E01F4B}" srcOrd="0" destOrd="0" presId="urn:microsoft.com/office/officeart/2005/8/layout/cycle1"/>
    <dgm:cxn modelId="{31760F7A-A361-4035-9303-3BC5AA1DCD6D}" type="presOf" srcId="{50C55C8E-3225-4644-AE0B-E9C458F6DA5B}" destId="{D2E9B9DD-0143-48C2-A791-CBDC1E8F4430}" srcOrd="0" destOrd="0" presId="urn:microsoft.com/office/officeart/2005/8/layout/cycle1"/>
    <dgm:cxn modelId="{DAF6D87B-8C45-45FC-B6A7-455539FA55A4}" type="presOf" srcId="{A2AD379B-3210-4582-8BBF-5AFCC2D571C4}" destId="{F9A292F6-9A1E-4DD3-8F81-8FFD5B62FA0A}" srcOrd="0" destOrd="0" presId="urn:microsoft.com/office/officeart/2005/8/layout/cycle1"/>
    <dgm:cxn modelId="{1F4167B5-6FF5-4EEC-AC5B-4CFE3A0C273A}" type="presOf" srcId="{97F4AB86-68ED-41EB-BCAA-3C0077409A21}" destId="{2E9F3F21-C970-48F9-ACBE-A12749A6F5AA}" srcOrd="0" destOrd="0" presId="urn:microsoft.com/office/officeart/2005/8/layout/cycle1"/>
    <dgm:cxn modelId="{C69A6FD7-EF08-48AD-8421-BAB18292D8E6}" srcId="{97F4AB86-68ED-41EB-BCAA-3C0077409A21}" destId="{78FE1EE0-810B-42B0-82E5-7965E230953D}" srcOrd="0" destOrd="0" parTransId="{FE88A61A-5A89-4163-A672-D6F2DD4F55CD}" sibTransId="{50C55C8E-3225-4644-AE0B-E9C458F6DA5B}"/>
    <dgm:cxn modelId="{E46CEED8-3B0D-4EAD-8A24-3442D3F57D0C}" type="presOf" srcId="{A5F96FAF-6E2F-4F53-8D05-04B6422D2597}" destId="{5C813206-586D-4F6C-9DDA-155F436F5596}" srcOrd="0" destOrd="0" presId="urn:microsoft.com/office/officeart/2005/8/layout/cycle1"/>
    <dgm:cxn modelId="{9EA4FF98-7CC4-45D3-BB98-267AFEB51D5E}" type="presParOf" srcId="{2E9F3F21-C970-48F9-ACBE-A12749A6F5AA}" destId="{05FBE6F6-D399-445F-B422-42925BE2BDB6}" srcOrd="0" destOrd="0" presId="urn:microsoft.com/office/officeart/2005/8/layout/cycle1"/>
    <dgm:cxn modelId="{1EE778DE-A6D8-4B2E-888A-97853A9BC253}" type="presParOf" srcId="{2E9F3F21-C970-48F9-ACBE-A12749A6F5AA}" destId="{8EC46068-FBD4-42A1-A410-523357E01F4B}" srcOrd="1" destOrd="0" presId="urn:microsoft.com/office/officeart/2005/8/layout/cycle1"/>
    <dgm:cxn modelId="{7839C1EC-2B47-4BD1-A927-D93F1474B8E0}" type="presParOf" srcId="{2E9F3F21-C970-48F9-ACBE-A12749A6F5AA}" destId="{D2E9B9DD-0143-48C2-A791-CBDC1E8F4430}" srcOrd="2" destOrd="0" presId="urn:microsoft.com/office/officeart/2005/8/layout/cycle1"/>
    <dgm:cxn modelId="{BBAB662B-A4C1-470F-B776-81BCF8BE0794}" type="presParOf" srcId="{2E9F3F21-C970-48F9-ACBE-A12749A6F5AA}" destId="{C5AAF58F-536A-43B3-9763-8F59DA3E5BEA}" srcOrd="3" destOrd="0" presId="urn:microsoft.com/office/officeart/2005/8/layout/cycle1"/>
    <dgm:cxn modelId="{3C943C16-4FC1-4A7F-AF80-0B7542E6B0E4}" type="presParOf" srcId="{2E9F3F21-C970-48F9-ACBE-A12749A6F5AA}" destId="{5C813206-586D-4F6C-9DDA-155F436F5596}" srcOrd="4" destOrd="0" presId="urn:microsoft.com/office/officeart/2005/8/layout/cycle1"/>
    <dgm:cxn modelId="{634DCD83-A611-409B-9D51-68C7B7C2E76C}" type="presParOf" srcId="{2E9F3F21-C970-48F9-ACBE-A12749A6F5AA}" destId="{F9A292F6-9A1E-4DD3-8F81-8FFD5B62FA0A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87F234-93DD-41E0-8D00-32669D830322}" type="doc">
      <dgm:prSet loTypeId="urn:microsoft.com/office/officeart/2005/8/layout/cycle1" loCatId="cycle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0C28565-B0FA-4D81-9A10-5C22C817F2C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dirty="0"/>
        </a:p>
      </dgm:t>
    </dgm:pt>
    <dgm:pt modelId="{C22292F7-CDDC-4CC5-AD41-E6F9E85A55AD}" type="parTrans" cxnId="{6FC24804-E4EF-4AEB-B68A-C804C4D8774E}">
      <dgm:prSet/>
      <dgm:spPr/>
      <dgm:t>
        <a:bodyPr/>
        <a:lstStyle/>
        <a:p>
          <a:endParaRPr lang="en-GB"/>
        </a:p>
      </dgm:t>
    </dgm:pt>
    <dgm:pt modelId="{ABDAA165-BB98-46FC-AC2E-ECCCB6F76CDF}" type="sibTrans" cxnId="{6FC24804-E4EF-4AEB-B68A-C804C4D8774E}">
      <dgm:prSet/>
      <dgm:spPr/>
      <dgm:t>
        <a:bodyPr/>
        <a:lstStyle/>
        <a:p>
          <a:endParaRPr lang="en-GB"/>
        </a:p>
      </dgm:t>
    </dgm:pt>
    <dgm:pt modelId="{FC4B5D19-41E2-4623-BC35-B4DC87DD413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dirty="0"/>
        </a:p>
      </dgm:t>
    </dgm:pt>
    <dgm:pt modelId="{E7B27714-6ED1-4787-AB76-B7355927F25F}" type="parTrans" cxnId="{EF14CB07-F35A-4A7A-81E6-6BD7177473EA}">
      <dgm:prSet/>
      <dgm:spPr/>
      <dgm:t>
        <a:bodyPr/>
        <a:lstStyle/>
        <a:p>
          <a:endParaRPr lang="en-GB"/>
        </a:p>
      </dgm:t>
    </dgm:pt>
    <dgm:pt modelId="{CA9E1389-4006-4B28-B9FB-2680EDB9AF6B}" type="sibTrans" cxnId="{EF14CB07-F35A-4A7A-81E6-6BD7177473EA}">
      <dgm:prSet/>
      <dgm:spPr/>
      <dgm:t>
        <a:bodyPr/>
        <a:lstStyle/>
        <a:p>
          <a:endParaRPr lang="en-GB"/>
        </a:p>
      </dgm:t>
    </dgm:pt>
    <dgm:pt modelId="{3B272CDB-AFE6-42CD-BAD7-E584568C1829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dirty="0"/>
        </a:p>
      </dgm:t>
    </dgm:pt>
    <dgm:pt modelId="{0E6083E5-3054-4EA3-A39B-0B3C506677A3}" type="parTrans" cxnId="{C3D846B2-9107-419C-B9D3-6C9A79588F6B}">
      <dgm:prSet/>
      <dgm:spPr/>
      <dgm:t>
        <a:bodyPr/>
        <a:lstStyle/>
        <a:p>
          <a:endParaRPr lang="en-GB"/>
        </a:p>
      </dgm:t>
    </dgm:pt>
    <dgm:pt modelId="{E6E481E3-50F7-4E1E-B436-374193FD45B1}" type="sibTrans" cxnId="{C3D846B2-9107-419C-B9D3-6C9A79588F6B}">
      <dgm:prSet/>
      <dgm:spPr/>
      <dgm:t>
        <a:bodyPr/>
        <a:lstStyle/>
        <a:p>
          <a:endParaRPr lang="en-GB"/>
        </a:p>
      </dgm:t>
    </dgm:pt>
    <dgm:pt modelId="{A6FA9B2D-99FB-4ED5-8234-8984B3071FE8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dirty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dirty="0"/>
        </a:p>
      </dgm:t>
    </dgm:pt>
    <dgm:pt modelId="{0FAB3388-6AC0-4D9B-A5C4-1C83906CADA3}" type="parTrans" cxnId="{D5601D42-8DFC-4524-83EB-EBAA7D7D82EA}">
      <dgm:prSet/>
      <dgm:spPr/>
      <dgm:t>
        <a:bodyPr/>
        <a:lstStyle/>
        <a:p>
          <a:endParaRPr lang="en-GB"/>
        </a:p>
      </dgm:t>
    </dgm:pt>
    <dgm:pt modelId="{4D34D8F8-C671-47EA-987A-D72AF4B56009}" type="sibTrans" cxnId="{D5601D42-8DFC-4524-83EB-EBAA7D7D82EA}">
      <dgm:prSet/>
      <dgm:spPr/>
      <dgm:t>
        <a:bodyPr/>
        <a:lstStyle/>
        <a:p>
          <a:endParaRPr lang="en-GB"/>
        </a:p>
      </dgm:t>
    </dgm:pt>
    <dgm:pt modelId="{E3FEF110-9772-4C4E-A36B-4546AE9CC43B}" type="pres">
      <dgm:prSet presAssocID="{7487F234-93DD-41E0-8D00-32669D830322}" presName="cycle" presStyleCnt="0">
        <dgm:presLayoutVars>
          <dgm:dir/>
          <dgm:resizeHandles val="exact"/>
        </dgm:presLayoutVars>
      </dgm:prSet>
      <dgm:spPr/>
    </dgm:pt>
    <dgm:pt modelId="{5E207CF7-6A0F-4FA7-BFDE-BD5F8E5004AE}" type="pres">
      <dgm:prSet presAssocID="{B0C28565-B0FA-4D81-9A10-5C22C817F2C0}" presName="dummy" presStyleCnt="0"/>
      <dgm:spPr/>
    </dgm:pt>
    <dgm:pt modelId="{6B7F6861-4AC9-4BB1-904C-1A6595658317}" type="pres">
      <dgm:prSet presAssocID="{B0C28565-B0FA-4D81-9A10-5C22C817F2C0}" presName="node" presStyleLbl="revTx" presStyleIdx="0" presStyleCnt="4">
        <dgm:presLayoutVars>
          <dgm:bulletEnabled val="1"/>
        </dgm:presLayoutVars>
      </dgm:prSet>
      <dgm:spPr/>
    </dgm:pt>
    <dgm:pt modelId="{D42FAE54-2789-484F-B97D-CF31164C3A8A}" type="pres">
      <dgm:prSet presAssocID="{ABDAA165-BB98-46FC-AC2E-ECCCB6F76CDF}" presName="sibTrans" presStyleLbl="node1" presStyleIdx="0" presStyleCnt="4"/>
      <dgm:spPr/>
    </dgm:pt>
    <dgm:pt modelId="{7F42EA48-E073-4C4B-987F-58F8C201D644}" type="pres">
      <dgm:prSet presAssocID="{FC4B5D19-41E2-4623-BC35-B4DC87DD4130}" presName="dummy" presStyleCnt="0"/>
      <dgm:spPr/>
    </dgm:pt>
    <dgm:pt modelId="{7A749873-504B-45ED-84A0-4261D370DDB1}" type="pres">
      <dgm:prSet presAssocID="{FC4B5D19-41E2-4623-BC35-B4DC87DD4130}" presName="node" presStyleLbl="revTx" presStyleIdx="1" presStyleCnt="4">
        <dgm:presLayoutVars>
          <dgm:bulletEnabled val="1"/>
        </dgm:presLayoutVars>
      </dgm:prSet>
      <dgm:spPr/>
    </dgm:pt>
    <dgm:pt modelId="{AEF8A90A-D7B1-4286-99F3-AC1DD294295C}" type="pres">
      <dgm:prSet presAssocID="{CA9E1389-4006-4B28-B9FB-2680EDB9AF6B}" presName="sibTrans" presStyleLbl="node1" presStyleIdx="1" presStyleCnt="4"/>
      <dgm:spPr/>
    </dgm:pt>
    <dgm:pt modelId="{9D62FA1C-E855-42CB-9B80-7E4A5DF2F4C5}" type="pres">
      <dgm:prSet presAssocID="{3B272CDB-AFE6-42CD-BAD7-E584568C1829}" presName="dummy" presStyleCnt="0"/>
      <dgm:spPr/>
    </dgm:pt>
    <dgm:pt modelId="{204DA0DF-EE4F-4365-8EEF-F2C892A4F8BD}" type="pres">
      <dgm:prSet presAssocID="{3B272CDB-AFE6-42CD-BAD7-E584568C1829}" presName="node" presStyleLbl="revTx" presStyleIdx="2" presStyleCnt="4">
        <dgm:presLayoutVars>
          <dgm:bulletEnabled val="1"/>
        </dgm:presLayoutVars>
      </dgm:prSet>
      <dgm:spPr/>
    </dgm:pt>
    <dgm:pt modelId="{76D6517A-23EA-4D8A-843C-4246561BC9FA}" type="pres">
      <dgm:prSet presAssocID="{E6E481E3-50F7-4E1E-B436-374193FD45B1}" presName="sibTrans" presStyleLbl="node1" presStyleIdx="2" presStyleCnt="4"/>
      <dgm:spPr/>
    </dgm:pt>
    <dgm:pt modelId="{E2B09639-FF5D-49A8-BCF5-7281D98638E5}" type="pres">
      <dgm:prSet presAssocID="{A6FA9B2D-99FB-4ED5-8234-8984B3071FE8}" presName="dummy" presStyleCnt="0"/>
      <dgm:spPr/>
    </dgm:pt>
    <dgm:pt modelId="{9FBEB43F-983D-4FA6-8025-F14E8C732C47}" type="pres">
      <dgm:prSet presAssocID="{A6FA9B2D-99FB-4ED5-8234-8984B3071FE8}" presName="node" presStyleLbl="revTx" presStyleIdx="3" presStyleCnt="4">
        <dgm:presLayoutVars>
          <dgm:bulletEnabled val="1"/>
        </dgm:presLayoutVars>
      </dgm:prSet>
      <dgm:spPr/>
    </dgm:pt>
    <dgm:pt modelId="{C2E24E78-FDCD-4987-9FB6-5FAE4D3D77FE}" type="pres">
      <dgm:prSet presAssocID="{4D34D8F8-C671-47EA-987A-D72AF4B56009}" presName="sibTrans" presStyleLbl="node1" presStyleIdx="3" presStyleCnt="4"/>
      <dgm:spPr/>
    </dgm:pt>
  </dgm:ptLst>
  <dgm:cxnLst>
    <dgm:cxn modelId="{6FC24804-E4EF-4AEB-B68A-C804C4D8774E}" srcId="{7487F234-93DD-41E0-8D00-32669D830322}" destId="{B0C28565-B0FA-4D81-9A10-5C22C817F2C0}" srcOrd="0" destOrd="0" parTransId="{C22292F7-CDDC-4CC5-AD41-E6F9E85A55AD}" sibTransId="{ABDAA165-BB98-46FC-AC2E-ECCCB6F76CDF}"/>
    <dgm:cxn modelId="{EF14CB07-F35A-4A7A-81E6-6BD7177473EA}" srcId="{7487F234-93DD-41E0-8D00-32669D830322}" destId="{FC4B5D19-41E2-4623-BC35-B4DC87DD4130}" srcOrd="1" destOrd="0" parTransId="{E7B27714-6ED1-4787-AB76-B7355927F25F}" sibTransId="{CA9E1389-4006-4B28-B9FB-2680EDB9AF6B}"/>
    <dgm:cxn modelId="{0DDE9D2B-2DAB-49BD-A873-8E9DF0AC89D7}" type="presOf" srcId="{4D34D8F8-C671-47EA-987A-D72AF4B56009}" destId="{C2E24E78-FDCD-4987-9FB6-5FAE4D3D77FE}" srcOrd="0" destOrd="0" presId="urn:microsoft.com/office/officeart/2005/8/layout/cycle1"/>
    <dgm:cxn modelId="{D5601D42-8DFC-4524-83EB-EBAA7D7D82EA}" srcId="{7487F234-93DD-41E0-8D00-32669D830322}" destId="{A6FA9B2D-99FB-4ED5-8234-8984B3071FE8}" srcOrd="3" destOrd="0" parTransId="{0FAB3388-6AC0-4D9B-A5C4-1C83906CADA3}" sibTransId="{4D34D8F8-C671-47EA-987A-D72AF4B56009}"/>
    <dgm:cxn modelId="{EFDFA572-E444-407A-8524-676418FDEA0E}" type="presOf" srcId="{7487F234-93DD-41E0-8D00-32669D830322}" destId="{E3FEF110-9772-4C4E-A36B-4546AE9CC43B}" srcOrd="0" destOrd="0" presId="urn:microsoft.com/office/officeart/2005/8/layout/cycle1"/>
    <dgm:cxn modelId="{5D71BA7D-1BCE-4CC0-84AB-7D64359C39EB}" type="presOf" srcId="{E6E481E3-50F7-4E1E-B436-374193FD45B1}" destId="{76D6517A-23EA-4D8A-843C-4246561BC9FA}" srcOrd="0" destOrd="0" presId="urn:microsoft.com/office/officeart/2005/8/layout/cycle1"/>
    <dgm:cxn modelId="{4F0BCF98-97AA-4CC6-9DAE-986EA4556DD8}" type="presOf" srcId="{CA9E1389-4006-4B28-B9FB-2680EDB9AF6B}" destId="{AEF8A90A-D7B1-4286-99F3-AC1DD294295C}" srcOrd="0" destOrd="0" presId="urn:microsoft.com/office/officeart/2005/8/layout/cycle1"/>
    <dgm:cxn modelId="{CD900DAB-94FB-460B-A124-C5E8B480767D}" type="presOf" srcId="{A6FA9B2D-99FB-4ED5-8234-8984B3071FE8}" destId="{9FBEB43F-983D-4FA6-8025-F14E8C732C47}" srcOrd="0" destOrd="0" presId="urn:microsoft.com/office/officeart/2005/8/layout/cycle1"/>
    <dgm:cxn modelId="{C3D846B2-9107-419C-B9D3-6C9A79588F6B}" srcId="{7487F234-93DD-41E0-8D00-32669D830322}" destId="{3B272CDB-AFE6-42CD-BAD7-E584568C1829}" srcOrd="2" destOrd="0" parTransId="{0E6083E5-3054-4EA3-A39B-0B3C506677A3}" sibTransId="{E6E481E3-50F7-4E1E-B436-374193FD45B1}"/>
    <dgm:cxn modelId="{F8C2E1C6-1563-4CA3-9E16-A4DC5228B72B}" type="presOf" srcId="{B0C28565-B0FA-4D81-9A10-5C22C817F2C0}" destId="{6B7F6861-4AC9-4BB1-904C-1A6595658317}" srcOrd="0" destOrd="0" presId="urn:microsoft.com/office/officeart/2005/8/layout/cycle1"/>
    <dgm:cxn modelId="{477B46D2-C72E-4326-9D2A-F5AFF0D2099F}" type="presOf" srcId="{FC4B5D19-41E2-4623-BC35-B4DC87DD4130}" destId="{7A749873-504B-45ED-84A0-4261D370DDB1}" srcOrd="0" destOrd="0" presId="urn:microsoft.com/office/officeart/2005/8/layout/cycle1"/>
    <dgm:cxn modelId="{C6B840D3-13C9-46D9-8F32-C19E5D07A6E1}" type="presOf" srcId="{ABDAA165-BB98-46FC-AC2E-ECCCB6F76CDF}" destId="{D42FAE54-2789-484F-B97D-CF31164C3A8A}" srcOrd="0" destOrd="0" presId="urn:microsoft.com/office/officeart/2005/8/layout/cycle1"/>
    <dgm:cxn modelId="{FB4AB5DB-7647-491F-97C9-B2F71A095DAF}" type="presOf" srcId="{3B272CDB-AFE6-42CD-BAD7-E584568C1829}" destId="{204DA0DF-EE4F-4365-8EEF-F2C892A4F8BD}" srcOrd="0" destOrd="0" presId="urn:microsoft.com/office/officeart/2005/8/layout/cycle1"/>
    <dgm:cxn modelId="{A4280863-8EA6-4CED-A3EE-98A8C7BE1797}" type="presParOf" srcId="{E3FEF110-9772-4C4E-A36B-4546AE9CC43B}" destId="{5E207CF7-6A0F-4FA7-BFDE-BD5F8E5004AE}" srcOrd="0" destOrd="0" presId="urn:microsoft.com/office/officeart/2005/8/layout/cycle1"/>
    <dgm:cxn modelId="{79F89DC3-7FE6-47A2-B123-F2A5AA6C78CE}" type="presParOf" srcId="{E3FEF110-9772-4C4E-A36B-4546AE9CC43B}" destId="{6B7F6861-4AC9-4BB1-904C-1A6595658317}" srcOrd="1" destOrd="0" presId="urn:microsoft.com/office/officeart/2005/8/layout/cycle1"/>
    <dgm:cxn modelId="{8A7AE661-813D-455F-84DF-F7B4CC50F956}" type="presParOf" srcId="{E3FEF110-9772-4C4E-A36B-4546AE9CC43B}" destId="{D42FAE54-2789-484F-B97D-CF31164C3A8A}" srcOrd="2" destOrd="0" presId="urn:microsoft.com/office/officeart/2005/8/layout/cycle1"/>
    <dgm:cxn modelId="{7943EE5A-709B-49A0-AA84-0B15A2DD7EDA}" type="presParOf" srcId="{E3FEF110-9772-4C4E-A36B-4546AE9CC43B}" destId="{7F42EA48-E073-4C4B-987F-58F8C201D644}" srcOrd="3" destOrd="0" presId="urn:microsoft.com/office/officeart/2005/8/layout/cycle1"/>
    <dgm:cxn modelId="{FEBAFAB6-189E-4D20-A121-66921EBF326C}" type="presParOf" srcId="{E3FEF110-9772-4C4E-A36B-4546AE9CC43B}" destId="{7A749873-504B-45ED-84A0-4261D370DDB1}" srcOrd="4" destOrd="0" presId="urn:microsoft.com/office/officeart/2005/8/layout/cycle1"/>
    <dgm:cxn modelId="{A14173C6-56E0-4A17-9A46-EB7D02AD2DA7}" type="presParOf" srcId="{E3FEF110-9772-4C4E-A36B-4546AE9CC43B}" destId="{AEF8A90A-D7B1-4286-99F3-AC1DD294295C}" srcOrd="5" destOrd="0" presId="urn:microsoft.com/office/officeart/2005/8/layout/cycle1"/>
    <dgm:cxn modelId="{87FE506A-92A5-4A56-9A3B-CF7E184A478E}" type="presParOf" srcId="{E3FEF110-9772-4C4E-A36B-4546AE9CC43B}" destId="{9D62FA1C-E855-42CB-9B80-7E4A5DF2F4C5}" srcOrd="6" destOrd="0" presId="urn:microsoft.com/office/officeart/2005/8/layout/cycle1"/>
    <dgm:cxn modelId="{F908484E-33CC-45BB-B282-8A7246D4D645}" type="presParOf" srcId="{E3FEF110-9772-4C4E-A36B-4546AE9CC43B}" destId="{204DA0DF-EE4F-4365-8EEF-F2C892A4F8BD}" srcOrd="7" destOrd="0" presId="urn:microsoft.com/office/officeart/2005/8/layout/cycle1"/>
    <dgm:cxn modelId="{D2D47110-33FF-46C0-A344-B3D09B2FEC36}" type="presParOf" srcId="{E3FEF110-9772-4C4E-A36B-4546AE9CC43B}" destId="{76D6517A-23EA-4D8A-843C-4246561BC9FA}" srcOrd="8" destOrd="0" presId="urn:microsoft.com/office/officeart/2005/8/layout/cycle1"/>
    <dgm:cxn modelId="{8F532C20-0FB0-4282-B843-94FC662DB961}" type="presParOf" srcId="{E3FEF110-9772-4C4E-A36B-4546AE9CC43B}" destId="{E2B09639-FF5D-49A8-BCF5-7281D98638E5}" srcOrd="9" destOrd="0" presId="urn:microsoft.com/office/officeart/2005/8/layout/cycle1"/>
    <dgm:cxn modelId="{BA7F1336-D1A6-4173-A462-144AD043FCCC}" type="presParOf" srcId="{E3FEF110-9772-4C4E-A36B-4546AE9CC43B}" destId="{9FBEB43F-983D-4FA6-8025-F14E8C732C47}" srcOrd="10" destOrd="0" presId="urn:microsoft.com/office/officeart/2005/8/layout/cycle1"/>
    <dgm:cxn modelId="{9A9E529B-AC75-4D4D-9A13-D8DA7C7414B0}" type="presParOf" srcId="{E3FEF110-9772-4C4E-A36B-4546AE9CC43B}" destId="{C2E24E78-FDCD-4987-9FB6-5FAE4D3D77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C46068-FBD4-42A1-A410-523357E01F4B}">
      <dsp:nvSpPr>
        <dsp:cNvPr id="0" name=""/>
        <dsp:cNvSpPr/>
      </dsp:nvSpPr>
      <dsp:spPr>
        <a:xfrm>
          <a:off x="4828786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execute it</a:t>
          </a:r>
          <a:endParaRPr lang="en-GB" sz="3800" kern="1200" dirty="0"/>
        </a:p>
      </dsp:txBody>
      <dsp:txXfrm>
        <a:off x="4828786" y="1187846"/>
        <a:ext cx="2250281" cy="2250281"/>
      </dsp:txXfrm>
    </dsp:sp>
    <dsp:sp modelId="{D2E9B9DD-0143-48C2-A791-CBDC1E8F4430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7852250"/>
            <a:gd name="adj4" fmla="val 2263097"/>
            <a:gd name="adj5" fmla="val 1105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813206-586D-4F6C-9DDA-155F436F5596}">
      <dsp:nvSpPr>
        <dsp:cNvPr id="0" name=""/>
        <dsp:cNvSpPr/>
      </dsp:nvSpPr>
      <dsp:spPr>
        <a:xfrm>
          <a:off x="1150531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fetch an instruction</a:t>
          </a:r>
          <a:endParaRPr lang="en-GB" sz="3800" kern="1200" dirty="0"/>
        </a:p>
      </dsp:txBody>
      <dsp:txXfrm>
        <a:off x="1150531" y="1187846"/>
        <a:ext cx="2250281" cy="2250281"/>
      </dsp:txXfrm>
    </dsp:sp>
    <dsp:sp modelId="{F9A292F6-9A1E-4DD3-8F81-8FFD5B62FA0A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18652250"/>
            <a:gd name="adj4" fmla="val 13063097"/>
            <a:gd name="adj5" fmla="val 11059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7F6861-4AC9-4BB1-904C-1A6595658317}">
      <dsp:nvSpPr>
        <dsp:cNvPr id="0" name=""/>
        <dsp:cNvSpPr/>
      </dsp:nvSpPr>
      <dsp:spPr>
        <a:xfrm>
          <a:off x="4686840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sz="2800" kern="1200" dirty="0"/>
        </a:p>
      </dsp:txBody>
      <dsp:txXfrm>
        <a:off x="4686840" y="101456"/>
        <a:ext cx="1639490" cy="1639490"/>
      </dsp:txXfrm>
    </dsp:sp>
    <dsp:sp modelId="{D42FAE54-2789-484F-B97D-CF31164C3A8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48065"/>
            <a:gd name="adj4" fmla="val 20586262"/>
            <a:gd name="adj5" fmla="val 8057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749873-504B-45ED-84A0-4261D370DDB1}">
      <dsp:nvSpPr>
        <dsp:cNvPr id="0" name=""/>
        <dsp:cNvSpPr/>
      </dsp:nvSpPr>
      <dsp:spPr>
        <a:xfrm>
          <a:off x="4686840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sz="2800" kern="1200" dirty="0"/>
        </a:p>
      </dsp:txBody>
      <dsp:txXfrm>
        <a:off x="4686840" y="2885027"/>
        <a:ext cx="1639490" cy="1639490"/>
      </dsp:txXfrm>
    </dsp:sp>
    <dsp:sp modelId="{AEF8A90A-D7B1-4286-99F3-AC1DD294295C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948065"/>
            <a:gd name="adj4" fmla="val 4386262"/>
            <a:gd name="adj5" fmla="val 8057"/>
          </a:avLst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4DA0DF-EE4F-4365-8EEF-F2C892A4F8BD}">
      <dsp:nvSpPr>
        <dsp:cNvPr id="0" name=""/>
        <dsp:cNvSpPr/>
      </dsp:nvSpPr>
      <dsp:spPr>
        <a:xfrm>
          <a:off x="1903269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sz="2800" kern="1200" dirty="0"/>
        </a:p>
      </dsp:txBody>
      <dsp:txXfrm>
        <a:off x="1903269" y="2885027"/>
        <a:ext cx="1639490" cy="1639490"/>
      </dsp:txXfrm>
    </dsp:sp>
    <dsp:sp modelId="{76D6517A-23EA-4D8A-843C-4246561BC9F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1348065"/>
            <a:gd name="adj4" fmla="val 9786262"/>
            <a:gd name="adj5" fmla="val 8057"/>
          </a:avLst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BEB43F-983D-4FA6-8025-F14E8C732C47}">
      <dsp:nvSpPr>
        <dsp:cNvPr id="0" name=""/>
        <dsp:cNvSpPr/>
      </dsp:nvSpPr>
      <dsp:spPr>
        <a:xfrm>
          <a:off x="1903269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 dirty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sz="2800" kern="1200" dirty="0"/>
        </a:p>
      </dsp:txBody>
      <dsp:txXfrm>
        <a:off x="1903269" y="101456"/>
        <a:ext cx="1639490" cy="1639490"/>
      </dsp:txXfrm>
    </dsp:sp>
    <dsp:sp modelId="{C2E24E78-FDCD-4987-9FB6-5FAE4D3D77FE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6748065"/>
            <a:gd name="adj4" fmla="val 15186262"/>
            <a:gd name="adj5" fmla="val 8057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3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ALU</a:t>
            </a:r>
            <a:r>
              <a:rPr lang="en-US" dirty="0"/>
              <a:t> (arithmetic logic unit)</a:t>
            </a:r>
          </a:p>
          <a:p>
            <a:pPr lvl="1"/>
            <a:r>
              <a:rPr lang="en-US" dirty="0"/>
              <a:t>Performs calculations and comparisons (data changed)</a:t>
            </a:r>
          </a:p>
          <a:p>
            <a:r>
              <a:rPr lang="en-US" dirty="0"/>
              <a:t>CU (control unit): performs fetch/execute cycle</a:t>
            </a:r>
          </a:p>
          <a:p>
            <a:pPr lvl="1"/>
            <a:r>
              <a:rPr lang="en-US" dirty="0"/>
              <a:t>Functions:</a:t>
            </a:r>
          </a:p>
          <a:p>
            <a:pPr lvl="2"/>
            <a:r>
              <a:rPr lang="en-US" dirty="0"/>
              <a:t>Moves data to and from CPU registers and other hardware components (no change in data)</a:t>
            </a:r>
          </a:p>
          <a:p>
            <a:pPr lvl="2"/>
            <a:r>
              <a:rPr lang="en-US" dirty="0"/>
              <a:t>Accesses program instructions and issues commands to the </a:t>
            </a:r>
            <a:r>
              <a:rPr lang="en-US" dirty="0" err="1"/>
              <a:t>ALU</a:t>
            </a:r>
            <a:endParaRPr lang="en-US" dirty="0"/>
          </a:p>
          <a:p>
            <a:pPr lvl="1"/>
            <a:r>
              <a:rPr lang="en-US" dirty="0"/>
              <a:t>Subparts:</a:t>
            </a:r>
          </a:p>
          <a:p>
            <a:pPr lvl="2"/>
            <a:r>
              <a:rPr lang="en-US" dirty="0"/>
              <a:t>Memory management unit: supervises fetching instructions and data</a:t>
            </a:r>
          </a:p>
          <a:p>
            <a:pPr lvl="2"/>
            <a:r>
              <a:rPr lang="en-US" dirty="0"/>
              <a:t>I/O Interface: sometimes combined with memory management unit as Bust Interface Unit </a:t>
            </a:r>
          </a:p>
          <a:p>
            <a:r>
              <a:rPr lang="en-US" dirty="0"/>
              <a:t>Registers</a:t>
            </a:r>
          </a:p>
          <a:p>
            <a:pPr lvl="1"/>
            <a:r>
              <a:rPr lang="en-US" dirty="0"/>
              <a:t>Example:  Program counter (PC) or instruction pointer determines next instruction for execution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ALU</a:t>
            </a:r>
            <a:r>
              <a:rPr lang="en-US" dirty="0"/>
              <a:t> and the control unit called the Central Processing Unit, or CPU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ALU</a:t>
            </a:r>
            <a:r>
              <a:rPr lang="en-US" dirty="0"/>
              <a:t> and the control unit called the Central Processing Unit, or CPU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890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24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7683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25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689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26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201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27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96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28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8792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29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0390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30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170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31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812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173773AE-1FB5-2760-5A3E-71205A8D4D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2C7893B0-5FA4-4976-AB09-3B534A4B6893}" type="slidenum">
              <a:rPr lang="en-US" altLang="en-US" sz="1200"/>
              <a:pPr eaLnBrk="1" hangingPunct="1"/>
              <a:t>32</a:t>
            </a:fld>
            <a:endParaRPr lang="en-US" altLang="en-US" sz="1200"/>
          </a:p>
        </p:txBody>
      </p:sp>
      <p:sp>
        <p:nvSpPr>
          <p:cNvPr id="49155" name="Rectangle 3074">
            <a:extLst>
              <a:ext uri="{FF2B5EF4-FFF2-40B4-BE49-F238E27FC236}">
                <a16:creationId xmlns:a16="http://schemas.microsoft.com/office/drawing/2014/main" id="{2D9BB45A-8817-441E-36BD-5CA8B845C7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6" name="Rectangle 3075">
            <a:extLst>
              <a:ext uri="{FF2B5EF4-FFF2-40B4-BE49-F238E27FC236}">
                <a16:creationId xmlns:a16="http://schemas.microsoft.com/office/drawing/2014/main" id="{38FC2A5D-420D-5C98-2CCB-CB73C402B6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3" tIns="45716" rIns="91433" bIns="45716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5F3856-8FC7-4CC5-BB96-AE4D14427EE4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C4A77-7C49-4AAC-B5B3-5200AE84CBA4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067F79-B5AC-4546-B92F-F01A97FC9B1D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207733-FC4C-479E-BA47-025DB1B4485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16BC-48EA-4175-8E66-0B7CA9DDAAE6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70D32A-2805-4F61-AAA7-B4248C9A90BA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CD66071-0D04-496A-9DE4-56992D715F2F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420C64D-FA8A-4768-A222-CF63C94ECBDB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F50C5-C24B-4AEC-A196-AFDB618E0534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CCF691-E355-4549-BAE1-F5553D9FBD28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660BE63-01D3-4110-AF34-6DBF76087F5D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20E9375-1FCD-40A7-8B33-AB6540565C4C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B26D-7BDF-4C75-A58E-77803AB011D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1ACD26-C468-475C-A00E-8B524E5AB164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973EA-520A-458A-BD2A-8E4B790F3A76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C1B06F6-B702-D317-407E-C168421FD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12CEF-ACFC-4948-A5D1-A6211A27B987}" type="datetimeFigureOut">
              <a:rPr lang="en-US"/>
              <a:pPr>
                <a:defRPr/>
              </a:pPr>
              <a:t>10/27/2022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1998356-5ABA-B9F7-2F75-5E91FC9F0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4BD59FB-6422-A48D-84D5-E59293E72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33BB1-8CE3-4287-BB2C-6316104145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075131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62225E-28BD-4FC6-8233-CD58EF9558AC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2FAF-D3AD-401B-9F6C-8E19EDDA8E45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15E00C-8B58-4BD4-A85D-32BA74E768E5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23D535-FCCF-4FD8-AD3B-F8416F77BB3D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CE163E0-9FF6-419D-A2E5-02EDC910EF6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3EC3F-E3CF-4DFF-9EB9-2387C96F5210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EE1454-BE75-4B65-9C3C-9E1CA4E17A71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06E6ED-2F90-4673-BAC7-4DD16B6EC537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4DBF3A-2627-46AB-A785-548AE8DE4B57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D76DF-F7BF-4183-8760-06C8E95956C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8CFEB2-0091-433F-95F8-F18BCC564FAB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C4416B-7E21-4C68-B1B3-21A7C12E5022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5BB1136-5BC1-485F-8871-8C50578556CA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83286-5CAF-46A1-AF4D-05637713584D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68FEF5A-0F92-44C9-A6EB-C1B8B4FFF87D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4F69D3-D778-4B24-9DF1-BADA85D33CA3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62ABB9-8F74-4EFC-A591-21421B24C4B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EF16F-3702-4B7B-BD01-FA7A5F9D12D2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BF2B35D-AFFA-452E-A0E8-2EFF95FFE2C6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C2DAD6-830A-4523-8A72-951FDD4695C3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18E702-672C-4DC8-853A-FF8BDD32BB16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03BB-EDCB-4834-9F10-877B02736CA5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ECD502-68C7-4C58-8B23-02A3B796A0DB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TdImrNZxYQ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caxgS3KTw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image" Target="../media/image48.png"/><Relationship Id="rId7" Type="http://schemas.openxmlformats.org/officeDocument/2006/relationships/image" Target="../media/image51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7.x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- 3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719138" indent="-630238"/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Major Components of CPU </a:t>
            </a:r>
          </a:p>
          <a:p>
            <a:pPr marL="719138" indent="-630238"/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Types of Computer Architecture</a:t>
            </a:r>
          </a:p>
          <a:p>
            <a:pPr marL="719138" indent="-630238"/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Connecting I/O devices to a Computer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337191" y="-26857"/>
            <a:ext cx="781662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CPU - 3 Major Components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ALU - Arithmetic Logic Unit</a:t>
            </a:r>
          </a:p>
          <a:p>
            <a:r>
              <a:rPr lang="en-US" sz="4000" dirty="0"/>
              <a:t>CU - Control Unit</a:t>
            </a:r>
          </a:p>
          <a:p>
            <a:r>
              <a:rPr lang="en-US" sz="4000" dirty="0"/>
              <a:t>Registers/ Memory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515555" y="-73919"/>
            <a:ext cx="5876506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Arithmetic/Logic Unit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Performing basic arithmetic operations</a:t>
            </a:r>
          </a:p>
          <a:p>
            <a:pPr lvl="1"/>
            <a:r>
              <a:rPr lang="en-US" sz="3200" dirty="0"/>
              <a:t>addition, subtraction, multiplication</a:t>
            </a:r>
          </a:p>
          <a:p>
            <a:r>
              <a:rPr lang="en-US" sz="3600" dirty="0"/>
              <a:t>Performing logical operations </a:t>
            </a:r>
          </a:p>
          <a:p>
            <a:pPr lvl="1"/>
            <a:r>
              <a:rPr lang="en-US" sz="3200" dirty="0"/>
              <a:t>such as AND, OR, and NOT</a:t>
            </a:r>
          </a:p>
          <a:p>
            <a:r>
              <a:rPr lang="en-GB" sz="3600" dirty="0"/>
              <a:t>Operation Code and Operands</a:t>
            </a:r>
            <a:endParaRPr lang="en-US" sz="3600" dirty="0"/>
          </a:p>
        </p:txBody>
      </p:sp>
      <p:pic>
        <p:nvPicPr>
          <p:cNvPr id="2" name="Picture 2" descr="How To Use JavaScript Unary Operators | DigitalOcean">
            <a:extLst>
              <a:ext uri="{FF2B5EF4-FFF2-40B4-BE49-F238E27FC236}">
                <a16:creationId xmlns:a16="http://schemas.microsoft.com/office/drawing/2014/main" id="{EC5260DE-B606-8455-68C5-CF6C5FD5B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718" y="3157456"/>
            <a:ext cx="2823441" cy="227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83112" y="-88163"/>
            <a:ext cx="504162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Control Unit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Organizing force </a:t>
            </a:r>
          </a:p>
          <a:p>
            <a:r>
              <a:rPr lang="en-GB" sz="3600" dirty="0"/>
              <a:t>Coordinates the Input and Output devices </a:t>
            </a:r>
            <a:endParaRPr lang="en-US" sz="3600" dirty="0"/>
          </a:p>
          <a:p>
            <a:r>
              <a:rPr lang="en-US" sz="3600" dirty="0"/>
              <a:t>There are two registers in the control unit</a:t>
            </a:r>
          </a:p>
          <a:p>
            <a:pPr lvl="1"/>
            <a:r>
              <a:rPr lang="en-US" sz="3200" dirty="0"/>
              <a:t>Instruction Register (</a:t>
            </a:r>
            <a:r>
              <a:rPr lang="en-US" sz="3200" dirty="0" err="1"/>
              <a:t>IR</a:t>
            </a:r>
            <a:r>
              <a:rPr lang="en-US" sz="3200" dirty="0"/>
              <a:t>)</a:t>
            </a:r>
          </a:p>
          <a:p>
            <a:pPr lvl="1"/>
            <a:r>
              <a:rPr lang="en-US" sz="3200" dirty="0"/>
              <a:t>Program Counter (PC)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83112" y="-88163"/>
            <a:ext cx="504162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CPU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3200" dirty="0"/>
          </a:p>
        </p:txBody>
      </p:sp>
      <p:pic>
        <p:nvPicPr>
          <p:cNvPr id="10242" name="Picture 2" descr="CPU Architecture">
            <a:extLst>
              <a:ext uri="{FF2B5EF4-FFF2-40B4-BE49-F238E27FC236}">
                <a16:creationId xmlns:a16="http://schemas.microsoft.com/office/drawing/2014/main" id="{8691821D-08C3-5409-1ADA-4677AF8E5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286" y="1478540"/>
            <a:ext cx="7439086" cy="5034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006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98730" y="15204"/>
            <a:ext cx="3872778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Registers</a:t>
            </a:r>
            <a:endParaRPr lang="en-US" sz="4800" b="1" dirty="0">
              <a:solidFill>
                <a:schemeClr val="bg1"/>
              </a:solidFill>
            </a:endParaRPr>
          </a:p>
        </p:txBody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 small set of ‘holding places’ </a:t>
            </a:r>
          </a:p>
          <a:p>
            <a:r>
              <a:rPr lang="en-US" sz="3600" dirty="0"/>
              <a:t>A register may hold anything</a:t>
            </a:r>
          </a:p>
          <a:p>
            <a:pPr lvl="1"/>
            <a:r>
              <a:rPr lang="en-US" sz="3200" dirty="0"/>
              <a:t>a software instruction</a:t>
            </a:r>
          </a:p>
          <a:p>
            <a:pPr lvl="1"/>
            <a:r>
              <a:rPr lang="en-US" sz="3200" dirty="0"/>
              <a:t>a storage address</a:t>
            </a:r>
          </a:p>
          <a:p>
            <a:pPr lvl="1"/>
            <a:r>
              <a:rPr lang="en-US" sz="3200" dirty="0"/>
              <a:t>a single characters</a:t>
            </a:r>
          </a:p>
          <a:p>
            <a:pPr lvl="1"/>
            <a:r>
              <a:rPr lang="en-US" sz="3200" dirty="0"/>
              <a:t>a bit sequence for a symbol</a:t>
            </a:r>
          </a:p>
          <a:p>
            <a:pPr lvl="1"/>
            <a:r>
              <a:rPr lang="en-US" sz="3200" dirty="0"/>
              <a:t>a pixel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6" name="Rectangle 6"/>
          <p:cNvSpPr>
            <a:spLocks noGrp="1" noChangeArrowheads="1"/>
          </p:cNvSpPr>
          <p:nvPr>
            <p:ph type="title"/>
          </p:nvPr>
        </p:nvSpPr>
        <p:spPr>
          <a:xfrm>
            <a:off x="4165991" y="0"/>
            <a:ext cx="289476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25287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32-bit System MUST have a 32-bit register</a:t>
            </a:r>
          </a:p>
          <a:p>
            <a:r>
              <a:rPr lang="en-US" sz="3600" dirty="0"/>
              <a:t>Half Registers</a:t>
            </a:r>
          </a:p>
          <a:p>
            <a:r>
              <a:rPr lang="en-US" sz="3600" dirty="0"/>
              <a:t>Numbered or have specific names.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>
          <a:xfrm>
            <a:off x="4229601" y="0"/>
            <a:ext cx="2672131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Registers</a:t>
            </a:r>
            <a:endParaRPr lang="en-US" sz="4800" b="1" dirty="0">
              <a:solidFill>
                <a:schemeClr val="bg1"/>
              </a:solidFill>
            </a:endParaRPr>
          </a:p>
        </p:txBody>
      </p:sp>
      <p:sp>
        <p:nvSpPr>
          <p:cNvPr id="227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1020" y="1584614"/>
            <a:ext cx="10972800" cy="4711847"/>
          </a:xfrm>
        </p:spPr>
        <p:txBody>
          <a:bodyPr>
            <a:normAutofit/>
          </a:bodyPr>
          <a:lstStyle/>
          <a:p>
            <a:r>
              <a:rPr lang="en-US" sz="3600" dirty="0"/>
              <a:t>High-speed working areas</a:t>
            </a:r>
          </a:p>
          <a:p>
            <a:r>
              <a:rPr lang="en-US" sz="3600" dirty="0"/>
              <a:t>Registers facilitate the movement between:</a:t>
            </a:r>
          </a:p>
          <a:p>
            <a:pPr lvl="1"/>
            <a:r>
              <a:rPr lang="en-US" sz="3200" dirty="0"/>
              <a:t>RAM, </a:t>
            </a:r>
          </a:p>
          <a:p>
            <a:pPr lvl="1"/>
            <a:r>
              <a:rPr lang="en-US" sz="3200" dirty="0"/>
              <a:t>the control unit and </a:t>
            </a:r>
          </a:p>
          <a:p>
            <a:pPr lvl="1"/>
            <a:r>
              <a:rPr lang="en-US" sz="3200" dirty="0"/>
              <a:t>the arithmetic-logic unit (</a:t>
            </a:r>
            <a:r>
              <a:rPr lang="en-US" sz="3200" dirty="0" err="1"/>
              <a:t>ALU</a:t>
            </a:r>
            <a:r>
              <a:rPr lang="en-US" sz="3200" dirty="0"/>
              <a:t>).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>
          <a:xfrm>
            <a:off x="4237553" y="-35507"/>
            <a:ext cx="252900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4000" dirty="0"/>
              <a:t>Two Types:</a:t>
            </a:r>
          </a:p>
          <a:p>
            <a:pPr lvl="1"/>
            <a:r>
              <a:rPr lang="en-US" sz="3600" dirty="0"/>
              <a:t>Control and Status registers</a:t>
            </a:r>
          </a:p>
          <a:p>
            <a:pPr lvl="1"/>
            <a:r>
              <a:rPr lang="en-US" sz="3600" dirty="0"/>
              <a:t>User-visible registers</a:t>
            </a:r>
          </a:p>
          <a:p>
            <a:pPr lvl="1"/>
            <a:endParaRPr lang="en-GB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>
          <a:xfrm>
            <a:off x="3068711" y="-89822"/>
            <a:ext cx="656827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Control and Status Registers</a:t>
            </a:r>
          </a:p>
        </p:txBody>
      </p:sp>
      <p:sp>
        <p:nvSpPr>
          <p:cNvPr id="229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Not available to user programs</a:t>
            </a:r>
          </a:p>
          <a:p>
            <a:r>
              <a:rPr lang="en-US" sz="3600" dirty="0"/>
              <a:t>Used by:</a:t>
            </a:r>
          </a:p>
          <a:p>
            <a:pPr lvl="1"/>
            <a:r>
              <a:rPr lang="en-US" sz="3200" dirty="0"/>
              <a:t>CPU to control its operation(s) </a:t>
            </a:r>
          </a:p>
          <a:p>
            <a:pPr lvl="1"/>
            <a:r>
              <a:rPr lang="en-US" sz="3200" dirty="0"/>
              <a:t>Operating System to control program execution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>
          <a:xfrm>
            <a:off x="3084614" y="-58017"/>
            <a:ext cx="6981738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Control and Status Registers</a:t>
            </a:r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Examples of Control and Status registers:</a:t>
            </a:r>
            <a:endParaRPr lang="en-GB" sz="3600" dirty="0"/>
          </a:p>
          <a:p>
            <a:pPr lvl="1"/>
            <a:r>
              <a:rPr lang="en-GB" sz="3200" b="1" dirty="0"/>
              <a:t>Program counter (PC)</a:t>
            </a:r>
            <a:br>
              <a:rPr lang="en-GB" sz="3200" b="1" dirty="0"/>
            </a:br>
            <a:r>
              <a:rPr lang="en-GB" sz="3200" dirty="0"/>
              <a:t>which contains the address of the next instruction to be fetched.</a:t>
            </a:r>
          </a:p>
          <a:p>
            <a:pPr lvl="1"/>
            <a:r>
              <a:rPr lang="en-GB" sz="3200" b="1" dirty="0"/>
              <a:t>Instruction register (IR) </a:t>
            </a:r>
            <a:br>
              <a:rPr lang="en-GB" sz="3200" b="1" dirty="0"/>
            </a:br>
            <a:r>
              <a:rPr lang="en-GB" sz="3200" dirty="0"/>
              <a:t>which contains the instruction most recently fetched.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>
          <a:xfrm>
            <a:off x="3084614" y="-58017"/>
            <a:ext cx="6981738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Control and Status Registers</a:t>
            </a:r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  <p:pic>
        <p:nvPicPr>
          <p:cNvPr id="8194" name="Picture 2" descr="Microprocessor Program Counter - Open4Tech">
            <a:extLst>
              <a:ext uri="{FF2B5EF4-FFF2-40B4-BE49-F238E27FC236}">
                <a16:creationId xmlns:a16="http://schemas.microsoft.com/office/drawing/2014/main" id="{E27D5D0A-3D56-3D9A-76E2-20AB84AAD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874" y="1799358"/>
            <a:ext cx="8407617" cy="398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40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30" name="Rectangle 6"/>
          <p:cNvSpPr>
            <a:spLocks noGrp="1" noChangeArrowheads="1"/>
          </p:cNvSpPr>
          <p:nvPr>
            <p:ph type="title"/>
          </p:nvPr>
        </p:nvSpPr>
        <p:spPr>
          <a:xfrm>
            <a:off x="3529887" y="-140999"/>
            <a:ext cx="529606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User-Visible 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3143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82379" y="1846691"/>
            <a:ext cx="10972800" cy="3917032"/>
          </a:xfrm>
        </p:spPr>
        <p:txBody>
          <a:bodyPr>
            <a:normAutofit/>
          </a:bodyPr>
          <a:lstStyle/>
          <a:p>
            <a:r>
              <a:rPr lang="en-US" sz="3600" dirty="0"/>
              <a:t>Available to Operating System and User Programs</a:t>
            </a:r>
          </a:p>
          <a:p>
            <a:r>
              <a:rPr lang="en-US" sz="3600" dirty="0"/>
              <a:t>They hold:</a:t>
            </a:r>
          </a:p>
          <a:p>
            <a:pPr lvl="1"/>
            <a:r>
              <a:rPr lang="en-US" sz="3200" dirty="0"/>
              <a:t>data, </a:t>
            </a:r>
          </a:p>
          <a:p>
            <a:pPr lvl="1"/>
            <a:r>
              <a:rPr lang="en-US" sz="3200" dirty="0"/>
              <a:t>addresses </a:t>
            </a:r>
          </a:p>
          <a:p>
            <a:pPr lvl="1"/>
            <a:r>
              <a:rPr lang="en-US" sz="3200" dirty="0"/>
              <a:t>condition codes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261113" y="-89822"/>
            <a:ext cx="5669773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User-Visible 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32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Examples of user-visible registers:</a:t>
            </a:r>
            <a:endParaRPr lang="en-GB" sz="4000" dirty="0"/>
          </a:p>
          <a:p>
            <a:pPr lvl="1"/>
            <a:r>
              <a:rPr lang="en-GB" sz="3600" b="1" dirty="0"/>
              <a:t>Data registers</a:t>
            </a:r>
            <a:r>
              <a:rPr lang="en-GB" sz="3600" dirty="0"/>
              <a:t>,  can be assigned by the user program to perform operations on data.</a:t>
            </a:r>
          </a:p>
          <a:p>
            <a:pPr lvl="1"/>
            <a:r>
              <a:rPr lang="en-US" sz="3600" b="1" dirty="0"/>
              <a:t>Address registers</a:t>
            </a:r>
            <a:r>
              <a:rPr lang="en-US" sz="3600" dirty="0"/>
              <a:t>, which contain memory addresses of data and instructions.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>
          <a:xfrm>
            <a:off x="3609401" y="77155"/>
            <a:ext cx="5375574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Cache Memory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2014" y="1549288"/>
            <a:ext cx="5736437" cy="4625609"/>
          </a:xfrm>
        </p:spPr>
        <p:txBody>
          <a:bodyPr>
            <a:normAutofit lnSpcReduction="10000"/>
          </a:bodyPr>
          <a:lstStyle/>
          <a:p>
            <a:r>
              <a:rPr lang="en-US" sz="3600" dirty="0"/>
              <a:t>Quick Memory</a:t>
            </a:r>
          </a:p>
          <a:p>
            <a:r>
              <a:rPr lang="en-US" sz="3600" dirty="0"/>
              <a:t>CPU looks here first</a:t>
            </a:r>
          </a:p>
          <a:p>
            <a:r>
              <a:rPr lang="en-US" sz="3600" dirty="0"/>
              <a:t>Levels of Cache</a:t>
            </a:r>
          </a:p>
          <a:p>
            <a:pPr lvl="1"/>
            <a:r>
              <a:rPr lang="en-US" sz="3200" dirty="0"/>
              <a:t>E.g. Levels 1, 2 and 3</a:t>
            </a:r>
          </a:p>
          <a:p>
            <a:pPr lvl="1"/>
            <a:r>
              <a:rPr lang="en-GB" sz="3200" dirty="0"/>
              <a:t>1=internal to very core of CPU – small but fast</a:t>
            </a:r>
          </a:p>
          <a:p>
            <a:pPr lvl="1"/>
            <a:r>
              <a:rPr lang="en-GB" sz="3200" dirty="0"/>
              <a:t>2 or 3 might be external to chip, or on the outskirts of the silicon, but in the same package</a:t>
            </a:r>
            <a:endParaRPr lang="en-US" sz="3200" dirty="0"/>
          </a:p>
        </p:txBody>
      </p:sp>
      <p:pic>
        <p:nvPicPr>
          <p:cNvPr id="11266" name="Picture 2" descr="What is Cache Memory in computer? // Unstop (formerly Dare2Compete)">
            <a:extLst>
              <a:ext uri="{FF2B5EF4-FFF2-40B4-BE49-F238E27FC236}">
                <a16:creationId xmlns:a16="http://schemas.microsoft.com/office/drawing/2014/main" id="{6C5232A9-7AF1-3432-724B-A430184FC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482" y="1402717"/>
            <a:ext cx="4808454" cy="411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5445" y="-145481"/>
            <a:ext cx="648875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The Fetch-Execute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81200" y="1774826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1844" y="-65968"/>
            <a:ext cx="5908312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The Fetch-Execute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81200" y="1774826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The Fetch-Execute Cycle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 ALU and PCU are used for the fetch-execute cycle</a:t>
            </a:r>
          </a:p>
          <a:p>
            <a:r>
              <a:rPr lang="en-US" sz="3600" dirty="0"/>
              <a:t>Interrupts causes the CPU to ‘jump’ to an address. </a:t>
            </a:r>
          </a:p>
          <a:p>
            <a:r>
              <a:rPr lang="en-US" sz="3600" dirty="0"/>
              <a:t>‘Interrupt Handler’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3640" y="-18906"/>
            <a:ext cx="6234315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Main Types of architecture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Von Neumann</a:t>
            </a:r>
            <a:endParaRPr lang="en-US" sz="4000" dirty="0"/>
          </a:p>
          <a:p>
            <a:r>
              <a:rPr lang="en-GB" sz="4000" dirty="0"/>
              <a:t>Harvard</a:t>
            </a:r>
          </a:p>
          <a:p>
            <a:r>
              <a:rPr lang="en-GB" sz="4000" dirty="0"/>
              <a:t>Modified Harvard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19D311A-1C58-5B22-9E63-9BD60A9FC95D}"/>
              </a:ext>
            </a:extLst>
          </p:cNvPr>
          <p:cNvSpPr txBox="1">
            <a:spLocks/>
          </p:cNvSpPr>
          <p:nvPr/>
        </p:nvSpPr>
        <p:spPr>
          <a:xfrm>
            <a:off x="3243640" y="0"/>
            <a:ext cx="623431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bg1"/>
                </a:solidFill>
              </a:rPr>
              <a:t>Main Types of architecture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476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Flow of Information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2209800" y="5715000"/>
            <a:ext cx="5056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 b="1">
                <a:solidFill>
                  <a:srgbClr val="327CB8"/>
                </a:solidFill>
                <a:latin typeface="Arial" charset="0"/>
              </a:rPr>
              <a:t>Figure 5.2</a:t>
            </a:r>
            <a:r>
              <a:rPr lang="en-US" sz="1400" b="1">
                <a:latin typeface="Arial" charset="0"/>
              </a:rPr>
              <a:t>  Data flow through a von Neumann architecture</a:t>
            </a:r>
          </a:p>
        </p:txBody>
      </p:sp>
      <p:pic>
        <p:nvPicPr>
          <p:cNvPr id="14341" name="Picture 5" descr="c05f02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5894" y="2383537"/>
            <a:ext cx="8760212" cy="2570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80FC17-FADE-5562-CBEC-7EFA0A46F7F9}"/>
              </a:ext>
            </a:extLst>
          </p:cNvPr>
          <p:cNvSpPr txBox="1">
            <a:spLocks/>
          </p:cNvSpPr>
          <p:nvPr/>
        </p:nvSpPr>
        <p:spPr>
          <a:xfrm>
            <a:off x="3243640" y="0"/>
            <a:ext cx="65921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</a:rPr>
              <a:t>Von Neumann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architecture</a:t>
            </a:r>
          </a:p>
        </p:txBody>
      </p:sp>
    </p:spTree>
    <p:extLst>
      <p:ext uri="{BB962C8B-B14F-4D97-AF65-F5344CB8AC3E}">
        <p14:creationId xmlns:p14="http://schemas.microsoft.com/office/powerpoint/2010/main" val="26059388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35109" y="0"/>
            <a:ext cx="6561067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Von Neumann Architecture </a:t>
            </a:r>
          </a:p>
        </p:txBody>
      </p:sp>
      <p:pic>
        <p:nvPicPr>
          <p:cNvPr id="1026" name="Picture 2" descr="File:Computer system bu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2113" y="1325563"/>
            <a:ext cx="7086600" cy="51125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87358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18129" y="204378"/>
            <a:ext cx="7094038" cy="899638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Harvard Architecture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41986" name="Picture 2" descr="File:Harvard architectur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2538" y="1358457"/>
            <a:ext cx="7620000" cy="484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030315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70421" y="-31805"/>
            <a:ext cx="7156174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Modified Harvard Architecture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When accessing memory, it acts like a von Neumann machine</a:t>
            </a:r>
          </a:p>
          <a:p>
            <a:r>
              <a:rPr lang="en-GB" sz="3600" dirty="0"/>
              <a:t>When processing data (usually from Cache), it </a:t>
            </a:r>
            <a:r>
              <a:rPr lang="en-US" sz="3600" dirty="0"/>
              <a:t>it acts as a pure Harvard machine. </a:t>
            </a:r>
          </a:p>
        </p:txBody>
      </p:sp>
    </p:spTree>
    <p:extLst>
      <p:ext uri="{BB962C8B-B14F-4D97-AF65-F5344CB8AC3E}">
        <p14:creationId xmlns:p14="http://schemas.microsoft.com/office/powerpoint/2010/main" val="1195938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Display unit to the CPU? 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527456"/>
            <a:ext cx="10972800" cy="4410985"/>
          </a:xfrm>
        </p:spPr>
        <p:txBody>
          <a:bodyPr>
            <a:normAutofit/>
          </a:bodyPr>
          <a:lstStyle/>
          <a:p>
            <a:r>
              <a:rPr lang="en-US" sz="3600" dirty="0"/>
              <a:t>The Display unit can Be connected to the CPU using any of the Following Cables</a:t>
            </a:r>
          </a:p>
        </p:txBody>
      </p:sp>
      <p:grpSp>
        <p:nvGrpSpPr>
          <p:cNvPr id="4" name="Group 30">
            <a:extLst>
              <a:ext uri="{FF2B5EF4-FFF2-40B4-BE49-F238E27FC236}">
                <a16:creationId xmlns:a16="http://schemas.microsoft.com/office/drawing/2014/main" id="{15C5686A-B7AB-54AB-AF41-FBA787328BD2}"/>
              </a:ext>
            </a:extLst>
          </p:cNvPr>
          <p:cNvGrpSpPr>
            <a:grpSpLocks/>
          </p:cNvGrpSpPr>
          <p:nvPr/>
        </p:nvGrpSpPr>
        <p:grpSpPr bwMode="auto">
          <a:xfrm>
            <a:off x="904054" y="2819415"/>
            <a:ext cx="7892152" cy="3187290"/>
            <a:chOff x="419" y="808"/>
            <a:chExt cx="4817" cy="3245"/>
          </a:xfrm>
        </p:grpSpPr>
        <p:pic>
          <p:nvPicPr>
            <p:cNvPr id="5" name="Picture 18" descr="15_pin_VGA_cable">
              <a:extLst>
                <a:ext uri="{FF2B5EF4-FFF2-40B4-BE49-F238E27FC236}">
                  <a16:creationId xmlns:a16="http://schemas.microsoft.com/office/drawing/2014/main" id="{79FCC39E-48D3-A24E-764C-5F1D049EC6C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" y="912"/>
              <a:ext cx="1380" cy="7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19" descr="DVI">
              <a:extLst>
                <a:ext uri="{FF2B5EF4-FFF2-40B4-BE49-F238E27FC236}">
                  <a16:creationId xmlns:a16="http://schemas.microsoft.com/office/drawing/2014/main" id="{B963DDD6-694E-D5BB-EBAC-F91B0C2932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1" y="808"/>
              <a:ext cx="1571" cy="8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 Box 20">
              <a:extLst>
                <a:ext uri="{FF2B5EF4-FFF2-40B4-BE49-F238E27FC236}">
                  <a16:creationId xmlns:a16="http://schemas.microsoft.com/office/drawing/2014/main" id="{F2157307-2F29-BAD0-B1C9-6C4AEF7E5C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3" y="1748"/>
              <a:ext cx="911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5152" tIns="42576" rIns="85152" bIns="42576">
              <a:spAutoFit/>
            </a:bodyPr>
            <a:lstStyle>
              <a:lvl1pPr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400" dirty="0">
                  <a:latin typeface="Arial" panose="020B0604020202020204" pitchFamily="34" charset="0"/>
                </a:rPr>
                <a:t>VGA</a:t>
              </a:r>
            </a:p>
          </p:txBody>
        </p:sp>
        <p:sp>
          <p:nvSpPr>
            <p:cNvPr id="8" name="Text Box 21">
              <a:extLst>
                <a:ext uri="{FF2B5EF4-FFF2-40B4-BE49-F238E27FC236}">
                  <a16:creationId xmlns:a16="http://schemas.microsoft.com/office/drawing/2014/main" id="{4028AEDD-A161-3B75-2C99-8404AADEB5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77" y="1748"/>
              <a:ext cx="911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5152" tIns="42576" rIns="85152" bIns="42576">
              <a:spAutoFit/>
            </a:bodyPr>
            <a:lstStyle>
              <a:lvl1pPr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400">
                  <a:latin typeface="Arial" panose="020B0604020202020204" pitchFamily="34" charset="0"/>
                </a:rPr>
                <a:t>DVI</a:t>
              </a:r>
            </a:p>
          </p:txBody>
        </p:sp>
        <p:sp>
          <p:nvSpPr>
            <p:cNvPr id="9" name="Text Box 22">
              <a:extLst>
                <a:ext uri="{FF2B5EF4-FFF2-40B4-BE49-F238E27FC236}">
                  <a16:creationId xmlns:a16="http://schemas.microsoft.com/office/drawing/2014/main" id="{6862613A-3A07-82F3-0EDC-A311614046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96" y="1748"/>
              <a:ext cx="911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5152" tIns="42576" rIns="85152" bIns="42576">
              <a:spAutoFit/>
            </a:bodyPr>
            <a:lstStyle>
              <a:lvl1pPr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400">
                  <a:latin typeface="Arial" panose="020B0604020202020204" pitchFamily="34" charset="0"/>
                </a:rPr>
                <a:t>HDMi</a:t>
              </a:r>
            </a:p>
          </p:txBody>
        </p:sp>
        <p:sp>
          <p:nvSpPr>
            <p:cNvPr id="10" name="Text Box 23">
              <a:extLst>
                <a:ext uri="{FF2B5EF4-FFF2-40B4-BE49-F238E27FC236}">
                  <a16:creationId xmlns:a16="http://schemas.microsoft.com/office/drawing/2014/main" id="{692FB7C0-59BC-6052-F208-201A1B056F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77" y="3517"/>
              <a:ext cx="911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5152" tIns="42576" rIns="85152" bIns="42576">
              <a:spAutoFit/>
            </a:bodyPr>
            <a:lstStyle>
              <a:lvl1pPr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400">
                  <a:latin typeface="Arial" panose="020B0604020202020204" pitchFamily="34" charset="0"/>
                </a:rPr>
                <a:t>S-Video</a:t>
              </a:r>
            </a:p>
          </p:txBody>
        </p:sp>
        <p:sp>
          <p:nvSpPr>
            <p:cNvPr id="11" name="Text Box 24">
              <a:extLst>
                <a:ext uri="{FF2B5EF4-FFF2-40B4-BE49-F238E27FC236}">
                  <a16:creationId xmlns:a16="http://schemas.microsoft.com/office/drawing/2014/main" id="{785C90E0-38A6-5C52-20FF-ECA63F232D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1" y="3517"/>
              <a:ext cx="975" cy="5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5152" tIns="42576" rIns="85152" bIns="42576">
              <a:spAutoFit/>
            </a:bodyPr>
            <a:lstStyle>
              <a:lvl1pPr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400">
                  <a:latin typeface="Arial" panose="020B0604020202020204" pitchFamily="34" charset="0"/>
                </a:rPr>
                <a:t>Component/RGB</a:t>
              </a:r>
            </a:p>
          </p:txBody>
        </p:sp>
        <p:sp>
          <p:nvSpPr>
            <p:cNvPr id="12" name="Text Box 25">
              <a:extLst>
                <a:ext uri="{FF2B5EF4-FFF2-40B4-BE49-F238E27FC236}">
                  <a16:creationId xmlns:a16="http://schemas.microsoft.com/office/drawing/2014/main" id="{D8B17E61-50F1-5D5D-3715-2C867B8457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60" y="3517"/>
              <a:ext cx="984" cy="5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5152" tIns="42576" rIns="85152" bIns="42576">
              <a:spAutoFit/>
            </a:bodyPr>
            <a:lstStyle>
              <a:lvl1pPr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850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8509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spcBef>
                  <a:spcPct val="30000"/>
                </a:spcBef>
              </a:pPr>
              <a:r>
                <a:rPr lang="en-US" altLang="en-US" sz="1400">
                  <a:latin typeface="Arial" panose="020B0604020202020204" pitchFamily="34" charset="0"/>
                </a:rPr>
                <a:t>Composite Video</a:t>
              </a:r>
            </a:p>
          </p:txBody>
        </p:sp>
        <p:pic>
          <p:nvPicPr>
            <p:cNvPr id="13" name="Picture 26" descr="HDMi">
              <a:extLst>
                <a:ext uri="{FF2B5EF4-FFF2-40B4-BE49-F238E27FC236}">
                  <a16:creationId xmlns:a16="http://schemas.microsoft.com/office/drawing/2014/main" id="{97B14CD7-67BE-8501-3D2D-3AD00220FCD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3" y="834"/>
              <a:ext cx="871" cy="9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27" descr="Svideo">
              <a:extLst>
                <a:ext uri="{FF2B5EF4-FFF2-40B4-BE49-F238E27FC236}">
                  <a16:creationId xmlns:a16="http://schemas.microsoft.com/office/drawing/2014/main" id="{00951320-7955-7CD9-5B13-E798F3E121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99" y="2590"/>
              <a:ext cx="1274" cy="8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28" descr="Composite_cable">
              <a:extLst>
                <a:ext uri="{FF2B5EF4-FFF2-40B4-BE49-F238E27FC236}">
                  <a16:creationId xmlns:a16="http://schemas.microsoft.com/office/drawing/2014/main" id="{24727CFE-EE82-B959-6072-D523443CF54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4" y="2500"/>
              <a:ext cx="1242" cy="9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29" descr="RGB">
              <a:extLst>
                <a:ext uri="{FF2B5EF4-FFF2-40B4-BE49-F238E27FC236}">
                  <a16:creationId xmlns:a16="http://schemas.microsoft.com/office/drawing/2014/main" id="{B62DE852-B515-C6A1-8BCB-692ED06CE8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8" y="2592"/>
              <a:ext cx="1304" cy="9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7" name="Picture 21" descr="Apple Display Connector - Wikipedia">
            <a:extLst>
              <a:ext uri="{FF2B5EF4-FFF2-40B4-BE49-F238E27FC236}">
                <a16:creationId xmlns:a16="http://schemas.microsoft.com/office/drawing/2014/main" id="{16C37F55-2916-9400-DDD3-0EA4FB180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4837" y="3429000"/>
            <a:ext cx="2172950" cy="144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9180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Display unit to the CPU? 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527456"/>
            <a:ext cx="10972800" cy="4410985"/>
          </a:xfrm>
        </p:spPr>
        <p:txBody>
          <a:bodyPr>
            <a:normAutofit/>
          </a:bodyPr>
          <a:lstStyle/>
          <a:p>
            <a:endParaRPr lang="en-US" sz="3600" dirty="0"/>
          </a:p>
        </p:txBody>
      </p:sp>
      <p:pic>
        <p:nvPicPr>
          <p:cNvPr id="1026" name="Picture 2" descr="Does the monitor have the correct port to connect to my PC? : ViewSonic  Customer Care">
            <a:extLst>
              <a:ext uri="{FF2B5EF4-FFF2-40B4-BE49-F238E27FC236}">
                <a16:creationId xmlns:a16="http://schemas.microsoft.com/office/drawing/2014/main" id="{C71A60BF-6C82-326B-82E3-97D0A4B0E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6" y="2571082"/>
            <a:ext cx="242887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10M VGA Cable - 2L-2510, ATEN VGA Cables | ATEN United Kingdom">
            <a:extLst>
              <a:ext uri="{FF2B5EF4-FFF2-40B4-BE49-F238E27FC236}">
                <a16:creationId xmlns:a16="http://schemas.microsoft.com/office/drawing/2014/main" id="{AA48651D-65BC-DCBC-D30B-E98A3BDFA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6" y="5037908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EAEB895-B0E0-CA8B-B9EC-CA5C2358EC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1907" y="1591805"/>
            <a:ext cx="7993429" cy="444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97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Display in the laptop?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527456"/>
            <a:ext cx="10972800" cy="4410985"/>
          </a:xfrm>
        </p:spPr>
        <p:txBody>
          <a:bodyPr>
            <a:normAutofit/>
          </a:bodyPr>
          <a:lstStyle/>
          <a:p>
            <a:endParaRPr lang="en-US" sz="3600" dirty="0"/>
          </a:p>
        </p:txBody>
      </p:sp>
      <p:pic>
        <p:nvPicPr>
          <p:cNvPr id="1034" name="Picture 10" descr="display - will older laptop screens work to replace broken newer laptop  screens? - Super User">
            <a:extLst>
              <a:ext uri="{FF2B5EF4-FFF2-40B4-BE49-F238E27FC236}">
                <a16:creationId xmlns:a16="http://schemas.microsoft.com/office/drawing/2014/main" id="{5E84F1FC-E04A-43B1-4615-B1CA26B3B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275" y="2185135"/>
            <a:ext cx="474345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7193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Display in the laptop?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527456"/>
            <a:ext cx="10972800" cy="4410985"/>
          </a:xfrm>
        </p:spPr>
        <p:txBody>
          <a:bodyPr>
            <a:normAutofit/>
          </a:bodyPr>
          <a:lstStyle/>
          <a:p>
            <a:endParaRPr lang="en-US" sz="3600" dirty="0"/>
          </a:p>
        </p:txBody>
      </p:sp>
      <p:pic>
        <p:nvPicPr>
          <p:cNvPr id="1028" name="Picture 4" descr="STUDY OF FRONT PANEL AND BACK PANEL OF ATX CABINET">
            <a:extLst>
              <a:ext uri="{FF2B5EF4-FFF2-40B4-BE49-F238E27FC236}">
                <a16:creationId xmlns:a16="http://schemas.microsoft.com/office/drawing/2014/main" id="{8331A12A-9529-DB0B-5729-E9BC60A30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373" y="1426273"/>
            <a:ext cx="4743450" cy="441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mputer Rear Panel Connectors pinouts diagrams @ pinouts.ru">
            <a:extLst>
              <a:ext uri="{FF2B5EF4-FFF2-40B4-BE49-F238E27FC236}">
                <a16:creationId xmlns:a16="http://schemas.microsoft.com/office/drawing/2014/main" id="{1C1E5E8D-B853-402A-1195-8A397968F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936" y="1340767"/>
            <a:ext cx="3253109" cy="503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45852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Mouse to the PC?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527456"/>
            <a:ext cx="10972800" cy="4410985"/>
          </a:xfrm>
        </p:spPr>
        <p:txBody>
          <a:bodyPr>
            <a:normAutofit/>
          </a:bodyPr>
          <a:lstStyle/>
          <a:p>
            <a:r>
              <a:rPr lang="en-US" sz="3600" dirty="0"/>
              <a:t>Mouse can be connected to the CPU through PS-2 / USB / Bluetooth</a:t>
            </a:r>
          </a:p>
        </p:txBody>
      </p:sp>
    </p:spTree>
    <p:extLst>
      <p:ext uri="{BB962C8B-B14F-4D97-AF65-F5344CB8AC3E}">
        <p14:creationId xmlns:p14="http://schemas.microsoft.com/office/powerpoint/2010/main" val="15844083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</a:t>
            </a:r>
            <a:r>
              <a:rPr lang="en-US" b="1" dirty="0" err="1">
                <a:solidFill>
                  <a:schemeClr val="bg1"/>
                </a:solidFill>
              </a:rPr>
              <a:t>KeyBoard</a:t>
            </a:r>
            <a:r>
              <a:rPr lang="en-US" b="1" dirty="0">
                <a:solidFill>
                  <a:schemeClr val="bg1"/>
                </a:solidFill>
              </a:rPr>
              <a:t> to the PC?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527456"/>
            <a:ext cx="10972800" cy="4410985"/>
          </a:xfrm>
        </p:spPr>
        <p:txBody>
          <a:bodyPr>
            <a:normAutofit/>
          </a:bodyPr>
          <a:lstStyle/>
          <a:p>
            <a:r>
              <a:rPr lang="en-US" sz="3600" dirty="0"/>
              <a:t>Keyboard can be connected to the CPU through PS-2 / USB Ports</a:t>
            </a:r>
          </a:p>
          <a:p>
            <a:r>
              <a:rPr lang="en-GB" sz="2400" dirty="0">
                <a:hlinkClick r:id="rId3"/>
              </a:rPr>
              <a:t>connecting mouse, keyboard and monitor to a desktop PC - YouTube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1631516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06810" y="15204"/>
            <a:ext cx="862716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How to connect Printer to the PC?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776726" y="1728795"/>
            <a:ext cx="10805674" cy="4235623"/>
          </a:xfrm>
        </p:spPr>
        <p:txBody>
          <a:bodyPr>
            <a:normAutofit/>
          </a:bodyPr>
          <a:lstStyle/>
          <a:p>
            <a:r>
              <a:rPr lang="en-US" sz="3600" dirty="0"/>
              <a:t>Keyboard can be connected to the CPU through USB type B / wireless / IEEE 1284 cables</a:t>
            </a:r>
          </a:p>
          <a:p>
            <a:r>
              <a:rPr lang="en-GB" sz="2400" dirty="0">
                <a:hlinkClick r:id="rId3"/>
              </a:rPr>
              <a:t>How To Connect A Printer To A Computer With A USB Cable - YouTube</a:t>
            </a:r>
            <a:endParaRPr lang="en-US" sz="3600" dirty="0"/>
          </a:p>
          <a:p>
            <a:endParaRPr lang="en-US" sz="3600" dirty="0"/>
          </a:p>
        </p:txBody>
      </p:sp>
      <p:pic>
        <p:nvPicPr>
          <p:cNvPr id="6146" name="Picture 2" descr="How To Connect Printer To Computer - javatpoint">
            <a:extLst>
              <a:ext uri="{FF2B5EF4-FFF2-40B4-BE49-F238E27FC236}">
                <a16:creationId xmlns:a16="http://schemas.microsoft.com/office/drawing/2014/main" id="{1C080D66-5D96-2C7E-1734-54D690AE0E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401" y="352122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What cable do you use for connecting a printer? - Quora">
            <a:extLst>
              <a:ext uri="{FF2B5EF4-FFF2-40B4-BE49-F238E27FC236}">
                <a16:creationId xmlns:a16="http://schemas.microsoft.com/office/drawing/2014/main" id="{9AA37B5B-1E2B-10CB-D0C7-0EECE4089E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482" y="3266641"/>
            <a:ext cx="3820637" cy="256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60298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644F611-DDF6-4A65-7F36-48B7B86CF6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5475" y="1600200"/>
            <a:ext cx="10106108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 device driver is a type of software that enables the operating system and a peripheral device to communicate with each other.</a:t>
            </a:r>
            <a:endParaRPr lang="en-US" altLang="en-US" sz="20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291" name="Picture 19" descr="085816drivericon">
            <a:extLst>
              <a:ext uri="{FF2B5EF4-FFF2-40B4-BE49-F238E27FC236}">
                <a16:creationId xmlns:a16="http://schemas.microsoft.com/office/drawing/2014/main" id="{EADFD0C0-3012-29A2-ECD1-30D9A92A2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6" y="4275138"/>
            <a:ext cx="466725" cy="55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20" descr="computer_without_user_80px">
            <a:extLst>
              <a:ext uri="{FF2B5EF4-FFF2-40B4-BE49-F238E27FC236}">
                <a16:creationId xmlns:a16="http://schemas.microsoft.com/office/drawing/2014/main" id="{9358A1AA-D986-D32E-4CA9-32A85B3D9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38" y="3875088"/>
            <a:ext cx="10414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21" descr="networkprinter_80px">
            <a:extLst>
              <a:ext uri="{FF2B5EF4-FFF2-40B4-BE49-F238E27FC236}">
                <a16:creationId xmlns:a16="http://schemas.microsoft.com/office/drawing/2014/main" id="{8696EBFD-E457-46E2-72AF-ECD5A6C96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4103688"/>
            <a:ext cx="1092200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Line 22">
            <a:extLst>
              <a:ext uri="{FF2B5EF4-FFF2-40B4-BE49-F238E27FC236}">
                <a16:creationId xmlns:a16="http://schemas.microsoft.com/office/drawing/2014/main" id="{A82F09A7-737C-D451-C1CE-53FD7CA56E76}"/>
              </a:ext>
            </a:extLst>
          </p:cNvPr>
          <p:cNvSpPr>
            <a:spLocks noChangeShapeType="1"/>
          </p:cNvSpPr>
          <p:nvPr/>
        </p:nvSpPr>
        <p:spPr bwMode="auto">
          <a:xfrm>
            <a:off x="4619625" y="4591050"/>
            <a:ext cx="18811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5" name="Rectangle 23">
            <a:extLst>
              <a:ext uri="{FF2B5EF4-FFF2-40B4-BE49-F238E27FC236}">
                <a16:creationId xmlns:a16="http://schemas.microsoft.com/office/drawing/2014/main" id="{5EB89AB8-EB3D-68BC-FC7A-E62DF18F45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8038" y="5105400"/>
            <a:ext cx="1790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400">
                <a:latin typeface="Arial" panose="020B0604020202020204" pitchFamily="34" charset="0"/>
              </a:rPr>
              <a:t>Personal Computer</a:t>
            </a:r>
          </a:p>
        </p:txBody>
      </p:sp>
      <p:sp>
        <p:nvSpPr>
          <p:cNvPr id="12296" name="Rectangle 24">
            <a:extLst>
              <a:ext uri="{FF2B5EF4-FFF2-40B4-BE49-F238E27FC236}">
                <a16:creationId xmlns:a16="http://schemas.microsoft.com/office/drawing/2014/main" id="{304B239C-74D8-C852-77B5-ED6AFCE948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43900" y="5105400"/>
            <a:ext cx="1790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400">
                <a:latin typeface="Arial" panose="020B0604020202020204" pitchFamily="34" charset="0"/>
              </a:rPr>
              <a:t>Printer</a:t>
            </a:r>
          </a:p>
        </p:txBody>
      </p:sp>
      <p:sp>
        <p:nvSpPr>
          <p:cNvPr id="12297" name="Line 25">
            <a:extLst>
              <a:ext uri="{FF2B5EF4-FFF2-40B4-BE49-F238E27FC236}">
                <a16:creationId xmlns:a16="http://schemas.microsoft.com/office/drawing/2014/main" id="{224BF898-46DE-A7DA-C2A1-CC7B0F3D0D33}"/>
              </a:ext>
            </a:extLst>
          </p:cNvPr>
          <p:cNvSpPr>
            <a:spLocks noChangeShapeType="1"/>
          </p:cNvSpPr>
          <p:nvPr/>
        </p:nvSpPr>
        <p:spPr bwMode="auto">
          <a:xfrm rot="10800000" flipV="1">
            <a:off x="5513388" y="3455988"/>
            <a:ext cx="0" cy="1033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8" name="Text Box 26">
            <a:extLst>
              <a:ext uri="{FF2B5EF4-FFF2-40B4-BE49-F238E27FC236}">
                <a16:creationId xmlns:a16="http://schemas.microsoft.com/office/drawing/2014/main" id="{9E1C0DB7-4587-64D2-A6E6-22C9A6B7E8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3101" y="3159125"/>
            <a:ext cx="2060575" cy="642938"/>
          </a:xfrm>
          <a:prstGeom prst="rect">
            <a:avLst/>
          </a:prstGeom>
          <a:solidFill>
            <a:srgbClr val="DDDDDD"/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35921" dir="2700000" algn="ctr" rotWithShape="0">
              <a:srgbClr val="878787"/>
            </a:outerShdw>
          </a:effectLst>
        </p:spPr>
        <p:txBody>
          <a:bodyPr lIns="85152" tIns="42576" rIns="85152" bIns="42576">
            <a:spAutoFit/>
          </a:bodyPr>
          <a:lstStyle>
            <a:lvl1pPr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200" b="1">
                <a:latin typeface="Arial" panose="020B0604020202020204" pitchFamily="34" charset="0"/>
              </a:rPr>
              <a:t>Generalized commands from the system software or an application</a:t>
            </a:r>
          </a:p>
        </p:txBody>
      </p:sp>
      <p:sp>
        <p:nvSpPr>
          <p:cNvPr id="12299" name="Line 27">
            <a:extLst>
              <a:ext uri="{FF2B5EF4-FFF2-40B4-BE49-F238E27FC236}">
                <a16:creationId xmlns:a16="http://schemas.microsoft.com/office/drawing/2014/main" id="{66D0D2D9-A773-ADE3-87CD-30CEDE20D4CC}"/>
              </a:ext>
            </a:extLst>
          </p:cNvPr>
          <p:cNvSpPr>
            <a:spLocks noChangeShapeType="1"/>
          </p:cNvSpPr>
          <p:nvPr/>
        </p:nvSpPr>
        <p:spPr bwMode="auto">
          <a:xfrm rot="10800000" flipV="1">
            <a:off x="7827963" y="3455988"/>
            <a:ext cx="0" cy="1033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0" name="Text Box 28">
            <a:extLst>
              <a:ext uri="{FF2B5EF4-FFF2-40B4-BE49-F238E27FC236}">
                <a16:creationId xmlns:a16="http://schemas.microsoft.com/office/drawing/2014/main" id="{14EA7AF2-48AA-A257-A5F3-C1F227518E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7676" y="3159125"/>
            <a:ext cx="2060575" cy="642938"/>
          </a:xfrm>
          <a:prstGeom prst="rect">
            <a:avLst/>
          </a:prstGeom>
          <a:solidFill>
            <a:srgbClr val="DDDDDD"/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35921" dir="2700000" algn="ctr" rotWithShape="0">
              <a:srgbClr val="878787"/>
            </a:outerShdw>
          </a:effectLst>
        </p:spPr>
        <p:txBody>
          <a:bodyPr lIns="85152" tIns="42576" rIns="85152" bIns="42576">
            <a:spAutoFit/>
          </a:bodyPr>
          <a:lstStyle>
            <a:lvl1pPr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30000"/>
              </a:spcBef>
            </a:pPr>
            <a:r>
              <a:rPr lang="en-US" altLang="en-US" sz="1200" b="1">
                <a:latin typeface="Arial" panose="020B0604020202020204" pitchFamily="34" charset="0"/>
              </a:rPr>
              <a:t>Unique programming commands that the device can understand</a:t>
            </a:r>
          </a:p>
        </p:txBody>
      </p:sp>
      <p:sp>
        <p:nvSpPr>
          <p:cNvPr id="12301" name="Line 29">
            <a:extLst>
              <a:ext uri="{FF2B5EF4-FFF2-40B4-BE49-F238E27FC236}">
                <a16:creationId xmlns:a16="http://schemas.microsoft.com/office/drawing/2014/main" id="{5178EA3E-F917-42C7-EB09-77E19C51AA8D}"/>
              </a:ext>
            </a:extLst>
          </p:cNvPr>
          <p:cNvSpPr>
            <a:spLocks noChangeShapeType="1"/>
          </p:cNvSpPr>
          <p:nvPr/>
        </p:nvSpPr>
        <p:spPr bwMode="auto">
          <a:xfrm>
            <a:off x="6867525" y="4591050"/>
            <a:ext cx="18811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12302" name="Object 30">
            <a:extLst>
              <a:ext uri="{FF2B5EF4-FFF2-40B4-BE49-F238E27FC236}">
                <a16:creationId xmlns:a16="http://schemas.microsoft.com/office/drawing/2014/main" id="{D48C31B8-A053-F60B-8D29-A48A858A30E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27664" y="4505325"/>
          <a:ext cx="173037" cy="17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Flash Movie" r:id="rId6" imgW="172800" imgH="172800" progId="Flash.Movie">
                  <p:embed/>
                </p:oleObj>
              </mc:Choice>
              <mc:Fallback>
                <p:oleObj name="Flash Movie" r:id="rId6" imgW="172800" imgH="172800" progId="Flash.Movie">
                  <p:embed/>
                  <p:pic>
                    <p:nvPicPr>
                      <p:cNvPr id="12302" name="Object 30">
                        <a:extLst>
                          <a:ext uri="{FF2B5EF4-FFF2-40B4-BE49-F238E27FC236}">
                            <a16:creationId xmlns:a16="http://schemas.microsoft.com/office/drawing/2014/main" id="{D48C31B8-A053-F60B-8D29-A48A858A30E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7664" y="4505325"/>
                        <a:ext cx="173037" cy="173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85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03" name="Object 31">
            <a:extLst>
              <a:ext uri="{FF2B5EF4-FFF2-40B4-BE49-F238E27FC236}">
                <a16:creationId xmlns:a16="http://schemas.microsoft.com/office/drawing/2014/main" id="{42A7D947-9E2B-F3DD-9DF8-CB28014850E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742239" y="4505325"/>
          <a:ext cx="173037" cy="17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Flash Movie" r:id="rId8" imgW="172800" imgH="172800" progId="Flash.Movie">
                  <p:embed/>
                </p:oleObj>
              </mc:Choice>
              <mc:Fallback>
                <p:oleObj name="Flash Movie" r:id="rId8" imgW="172800" imgH="172800" progId="Flash.Movie">
                  <p:embed/>
                  <p:pic>
                    <p:nvPicPr>
                      <p:cNvPr id="12303" name="Object 31">
                        <a:extLst>
                          <a:ext uri="{FF2B5EF4-FFF2-40B4-BE49-F238E27FC236}">
                            <a16:creationId xmlns:a16="http://schemas.microsoft.com/office/drawing/2014/main" id="{42A7D947-9E2B-F3DD-9DF8-CB28014850E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2239" y="4505325"/>
                        <a:ext cx="173037" cy="173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85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304" name="Rectangle 32">
            <a:extLst>
              <a:ext uri="{FF2B5EF4-FFF2-40B4-BE49-F238E27FC236}">
                <a16:creationId xmlns:a16="http://schemas.microsoft.com/office/drawing/2014/main" id="{09825770-2120-456C-DA1F-86971C7B13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838" y="5080000"/>
            <a:ext cx="1790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400">
                <a:latin typeface="Arial" panose="020B0604020202020204" pitchFamily="34" charset="0"/>
              </a:rPr>
              <a:t>Driver</a:t>
            </a:r>
          </a:p>
        </p:txBody>
      </p:sp>
      <p:sp>
        <p:nvSpPr>
          <p:cNvPr id="12305" name="Text Box 3">
            <a:extLst>
              <a:ext uri="{FF2B5EF4-FFF2-40B4-BE49-F238E27FC236}">
                <a16:creationId xmlns:a16="http://schemas.microsoft.com/office/drawing/2014/main" id="{EACE4F7A-A434-3F9B-AB70-60D8932525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8038" y="328038"/>
            <a:ext cx="57959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4000" b="1" dirty="0">
                <a:solidFill>
                  <a:schemeClr val="bg1"/>
                </a:solidFill>
                <a:latin typeface="+mj-lt"/>
                <a:ea typeface="Cambria" panose="02040503050406030204" pitchFamily="18" charset="0"/>
                <a:cs typeface="Arial" panose="020B0604020202020204" pitchFamily="34" charset="0"/>
              </a:rPr>
              <a:t>Device Driver Software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826</Words>
  <Application>Microsoft Office PowerPoint</Application>
  <PresentationFormat>Widescreen</PresentationFormat>
  <Paragraphs>157</Paragraphs>
  <Slides>33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58" baseType="lpstr"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Flash Movie</vt:lpstr>
      <vt:lpstr>PowerPoint Presentation</vt:lpstr>
      <vt:lpstr>Content</vt:lpstr>
      <vt:lpstr>CPU - 3 Major Components</vt:lpstr>
      <vt:lpstr>Arithmetic/Logic Unit</vt:lpstr>
      <vt:lpstr>Control Unit</vt:lpstr>
      <vt:lpstr>CPU</vt:lpstr>
      <vt:lpstr>Registers</vt:lpstr>
      <vt:lpstr>Registers</vt:lpstr>
      <vt:lpstr>Registers</vt:lpstr>
      <vt:lpstr>Registers</vt:lpstr>
      <vt:lpstr>Control and Status Registers</vt:lpstr>
      <vt:lpstr>Control and Status Registers</vt:lpstr>
      <vt:lpstr>Control and Status Registers</vt:lpstr>
      <vt:lpstr>User-Visible Registers</vt:lpstr>
      <vt:lpstr>User-Visible Registers</vt:lpstr>
      <vt:lpstr>Cache Memory</vt:lpstr>
      <vt:lpstr>The Fetch-Execute Cycle</vt:lpstr>
      <vt:lpstr>The Fetch-Execute Cycle</vt:lpstr>
      <vt:lpstr>The Fetch-Execute Cycle</vt:lpstr>
      <vt:lpstr>Main Types of architecture</vt:lpstr>
      <vt:lpstr>Flow of Information </vt:lpstr>
      <vt:lpstr>Von Neumann Architecture </vt:lpstr>
      <vt:lpstr>Harvard Architecture</vt:lpstr>
      <vt:lpstr>Modified Harvard Architecture</vt:lpstr>
      <vt:lpstr>How to connect Display unit to the CPU? </vt:lpstr>
      <vt:lpstr>How to connect Display unit to the CPU? </vt:lpstr>
      <vt:lpstr>How to connect Display in the laptop?</vt:lpstr>
      <vt:lpstr>How to connect Display in the laptop?</vt:lpstr>
      <vt:lpstr>How to connect Mouse to the PC?</vt:lpstr>
      <vt:lpstr>How to connect KeyBoard to the PC?</vt:lpstr>
      <vt:lpstr>How to connect Printer to the PC?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119</cp:revision>
  <dcterms:created xsi:type="dcterms:W3CDTF">2021-03-09T15:35:42Z</dcterms:created>
  <dcterms:modified xsi:type="dcterms:W3CDTF">2022-10-27T11:07:36Z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