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6"/>
  </p:notesMasterIdLst>
  <p:handoutMasterIdLst>
    <p:handoutMasterId r:id="rId27"/>
  </p:handoutMasterIdLst>
  <p:sldIdLst>
    <p:sldId id="354" r:id="rId2"/>
    <p:sldId id="378" r:id="rId3"/>
    <p:sldId id="377" r:id="rId4"/>
    <p:sldId id="368" r:id="rId5"/>
    <p:sldId id="379" r:id="rId6"/>
    <p:sldId id="380" r:id="rId7"/>
    <p:sldId id="381" r:id="rId8"/>
    <p:sldId id="382" r:id="rId9"/>
    <p:sldId id="383" r:id="rId10"/>
    <p:sldId id="384" r:id="rId11"/>
    <p:sldId id="387" r:id="rId12"/>
    <p:sldId id="386" r:id="rId13"/>
    <p:sldId id="385" r:id="rId14"/>
    <p:sldId id="388" r:id="rId15"/>
    <p:sldId id="390" r:id="rId16"/>
    <p:sldId id="391" r:id="rId17"/>
    <p:sldId id="392" r:id="rId18"/>
    <p:sldId id="393" r:id="rId19"/>
    <p:sldId id="394" r:id="rId20"/>
    <p:sldId id="395" r:id="rId21"/>
    <p:sldId id="396" r:id="rId22"/>
    <p:sldId id="397" r:id="rId23"/>
    <p:sldId id="376" r:id="rId24"/>
    <p:sldId id="389" r:id="rId25"/>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118" autoAdjust="0"/>
    <p:restoredTop sz="94576" autoAdjust="0"/>
  </p:normalViewPr>
  <p:slideViewPr>
    <p:cSldViewPr>
      <p:cViewPr varScale="1">
        <p:scale>
          <a:sx n="114" d="100"/>
          <a:sy n="114" d="100"/>
        </p:scale>
        <p:origin x="1416" y="17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handoutMaster" Target="handoutMasters/handoutMaster1.xml"/><Relationship Id="rId30"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204232744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165643976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05/06/2020</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05/06/2020</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05/06/2020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05/06/2020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05/06/2020</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05/06/2020</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05/06/2020</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05/06/2020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05/06/2020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05/06/2020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05/06/2020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05/06/2020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hyperlink" Target="http://www2.le.ac.uk/offices/ld/resources/writing/writing-resources/reports" TargetMode="External"/><Relationship Id="rId2" Type="http://schemas.openxmlformats.org/officeDocument/2006/relationships/hyperlink" Target="http://www.heacademy.ac.uk/assets/hlst/documents/heinfe_exchange/blended_learning_pdp_materials/5_reportwriting.pdf"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Title 1">
            <a:extLst>
              <a:ext uri="{FF2B5EF4-FFF2-40B4-BE49-F238E27FC236}">
                <a16:creationId xmlns:a16="http://schemas.microsoft.com/office/drawing/2014/main" id="{4A04164B-11AE-974B-8AB3-C0E63A5EAD4B}"/>
              </a:ext>
            </a:extLst>
          </p:cNvPr>
          <p:cNvSpPr>
            <a:spLocks noGrp="1"/>
          </p:cNvSpPr>
          <p:nvPr>
            <p:ph type="ctrTitle"/>
          </p:nvPr>
        </p:nvSpPr>
        <p:spPr>
          <a:xfrm>
            <a:off x="684213" y="908050"/>
            <a:ext cx="7772400" cy="1225550"/>
          </a:xfrm>
        </p:spPr>
        <p:txBody>
          <a:bodyPr/>
          <a:lstStyle/>
          <a:p>
            <a:pPr eaLnBrk="1" hangingPunct="1"/>
            <a:r>
              <a:rPr lang="en-GB" altLang="en-US"/>
              <a:t>ACCC4000</a:t>
            </a:r>
          </a:p>
        </p:txBody>
      </p:sp>
      <p:sp>
        <p:nvSpPr>
          <p:cNvPr id="15362" name="Subtitle 4">
            <a:extLst>
              <a:ext uri="{FF2B5EF4-FFF2-40B4-BE49-F238E27FC236}">
                <a16:creationId xmlns:a16="http://schemas.microsoft.com/office/drawing/2014/main" id="{2955F2BC-65E0-8644-9793-245A6C6E7C34}"/>
              </a:ext>
            </a:extLst>
          </p:cNvPr>
          <p:cNvSpPr>
            <a:spLocks noGrp="1"/>
          </p:cNvSpPr>
          <p:nvPr>
            <p:ph type="subTitle" idx="1"/>
          </p:nvPr>
        </p:nvSpPr>
        <p:spPr>
          <a:xfrm>
            <a:off x="827088" y="1844675"/>
            <a:ext cx="8796337" cy="3816350"/>
          </a:xfrm>
        </p:spPr>
        <p:txBody>
          <a:bodyPr/>
          <a:lstStyle/>
          <a:p>
            <a:pPr eaLnBrk="1" hangingPunct="1"/>
            <a:r>
              <a:rPr lang="en-GB" altLang="en-US" dirty="0">
                <a:solidFill>
                  <a:schemeClr val="tx1"/>
                </a:solidFill>
              </a:rPr>
              <a:t>Academic and Employability Skills</a:t>
            </a:r>
          </a:p>
          <a:p>
            <a:pPr eaLnBrk="1" hangingPunct="1"/>
            <a:r>
              <a:rPr lang="en-GB" altLang="en-US" b="1" dirty="0">
                <a:solidFill>
                  <a:schemeClr val="tx1"/>
                </a:solidFill>
              </a:rPr>
              <a:t>Report Writing</a:t>
            </a:r>
          </a:p>
          <a:p>
            <a:pPr eaLnBrk="1" hangingPunct="1"/>
            <a:r>
              <a:rPr lang="en-GB" altLang="en-US" b="1">
                <a:solidFill>
                  <a:schemeClr val="tx1"/>
                </a:solidFill>
              </a:rPr>
              <a:t>WEEK 5</a:t>
            </a:r>
            <a:endParaRPr lang="en-GB" altLang="en-US" b="1" dirty="0">
              <a:solidFill>
                <a:schemeClr val="tx1"/>
              </a:solidFill>
            </a:endParaRPr>
          </a:p>
          <a:p>
            <a:pPr eaLnBrk="1" hangingPunct="1"/>
            <a:endParaRPr lang="en-US" altLang="en-US" dirty="0">
              <a:solidFill>
                <a:schemeClr val="tx1"/>
              </a:solidFill>
            </a:endParaRPr>
          </a:p>
          <a:p>
            <a:pPr eaLnBrk="1" hangingPunct="1"/>
            <a:endParaRPr lang="en-GB" altLang="en-US" dirty="0">
              <a:solidFill>
                <a:schemeClr val="tx1"/>
              </a:solidFill>
            </a:endParaRPr>
          </a:p>
          <a:p>
            <a:pPr eaLnBrk="1" hangingPunct="1"/>
            <a:r>
              <a:rPr lang="en-GB" altLang="en-US" dirty="0">
                <a:solidFill>
                  <a:schemeClr val="tx1"/>
                </a:solidFill>
              </a:rPr>
              <a:t> </a:t>
            </a:r>
          </a:p>
        </p:txBody>
      </p:sp>
      <p:sp>
        <p:nvSpPr>
          <p:cNvPr id="15363" name="Slide Number Placeholder 5">
            <a:extLst>
              <a:ext uri="{FF2B5EF4-FFF2-40B4-BE49-F238E27FC236}">
                <a16:creationId xmlns:a16="http://schemas.microsoft.com/office/drawing/2014/main" id="{D853F120-5638-D64B-8DA3-EB10766C8A97}"/>
              </a:ext>
            </a:extLst>
          </p:cNvPr>
          <p:cNvSpPr>
            <a:spLocks noGrp="1" noChangeArrowheads="1"/>
          </p:cNvSpPr>
          <p:nvPr>
            <p:ph type="sldNum" sz="quarter" idx="12"/>
          </p:nvPr>
        </p:nvSpPr>
        <p:spPr bwMode="auto">
          <a:xfrm>
            <a:off x="8243888" y="6453188"/>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5BE8CDDC-683E-934D-8BB8-19F1A3786DAD}" type="slidenum">
              <a:rPr lang="en-GB" altLang="en-US" sz="1200" smtClean="0">
                <a:solidFill>
                  <a:srgbClr val="898989"/>
                </a:solidFill>
              </a:rPr>
              <a:pPr>
                <a:spcBef>
                  <a:spcPct val="0"/>
                </a:spcBef>
                <a:buFontTx/>
                <a:buNone/>
              </a:pPr>
              <a:t>1</a:t>
            </a:fld>
            <a:endParaRPr lang="en-GB" altLang="en-US" sz="1200">
              <a:solidFill>
                <a:srgbClr val="898989"/>
              </a:solidFill>
            </a:endParaRPr>
          </a:p>
        </p:txBody>
      </p:sp>
    </p:spTree>
    <p:extLst>
      <p:ext uri="{BB962C8B-B14F-4D97-AF65-F5344CB8AC3E}">
        <p14:creationId xmlns:p14="http://schemas.microsoft.com/office/powerpoint/2010/main" val="21355078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 name="CustomShape 1"/>
          <p:cNvSpPr/>
          <p:nvPr/>
        </p:nvSpPr>
        <p:spPr>
          <a:xfrm>
            <a:off x="457200" y="23813"/>
            <a:ext cx="8229600" cy="1144587"/>
          </a:xfrm>
          <a:prstGeom prst="rect">
            <a:avLst/>
          </a:prstGeom>
          <a:noFill/>
          <a:ln>
            <a:noFill/>
          </a:ln>
        </p:spPr>
        <p:style>
          <a:lnRef idx="0">
            <a:scrgbClr r="0" g="0" b="0"/>
          </a:lnRef>
          <a:fillRef idx="0">
            <a:scrgbClr r="0" g="0" b="0"/>
          </a:fillRef>
          <a:effectRef idx="0">
            <a:scrgbClr r="0" g="0" b="0"/>
          </a:effectRef>
          <a:fontRef idx="minor"/>
        </p:style>
        <p:txBody>
          <a:bodyPr lIns="0" tIns="0" rIns="0" bIns="0" anchor="ctr"/>
          <a:lstStyle/>
          <a:p>
            <a:pPr algn="ctr" eaLnBrk="1" hangingPunct="1">
              <a:defRPr/>
            </a:pPr>
            <a:r>
              <a:rPr lang="en-GB" sz="3200" i="0" spc="-1" dirty="0">
                <a:solidFill>
                  <a:schemeClr val="bg1"/>
                </a:solidFill>
                <a:uFill>
                  <a:solidFill>
                    <a:srgbClr val="FFFFFF"/>
                  </a:solidFill>
                </a:uFill>
                <a:ea typeface="DejaVu Sans"/>
              </a:rPr>
              <a:t>What is a report?</a:t>
            </a:r>
          </a:p>
        </p:txBody>
      </p:sp>
      <p:sp>
        <p:nvSpPr>
          <p:cNvPr id="75" name="CustomShape 2"/>
          <p:cNvSpPr/>
          <p:nvPr/>
        </p:nvSpPr>
        <p:spPr>
          <a:xfrm>
            <a:off x="474583" y="596828"/>
            <a:ext cx="8228013" cy="3976687"/>
          </a:xfrm>
          <a:prstGeom prst="rect">
            <a:avLst/>
          </a:prstGeom>
          <a:noFill/>
          <a:ln>
            <a:noFill/>
          </a:ln>
        </p:spPr>
        <p:style>
          <a:lnRef idx="0">
            <a:scrgbClr r="0" g="0" b="0"/>
          </a:lnRef>
          <a:fillRef idx="0">
            <a:scrgbClr r="0" g="0" b="0"/>
          </a:fillRef>
          <a:effectRef idx="0">
            <a:scrgbClr r="0" g="0" b="0"/>
          </a:effectRef>
          <a:fontRef idx="minor"/>
        </p:style>
        <p:txBody>
          <a:bodyPr lIns="0" tIns="0" rIns="0" bIns="0"/>
          <a:lstStyle/>
          <a:p>
            <a:pPr marL="98620" eaLnBrk="1" hangingPunct="1">
              <a:buClr>
                <a:srgbClr val="000000"/>
              </a:buClr>
              <a:buSzPct val="45000"/>
              <a:defRPr/>
            </a:pPr>
            <a:r>
              <a:rPr lang="en-GB" sz="2903" i="0" spc="-1" dirty="0">
                <a:solidFill>
                  <a:srgbClr val="000000"/>
                </a:solidFill>
                <a:uFill>
                  <a:solidFill>
                    <a:srgbClr val="FFFFFF"/>
                  </a:solidFill>
                </a:uFill>
                <a:ea typeface="DejaVu Sans"/>
              </a:rPr>
              <a:t>A report may:</a:t>
            </a:r>
          </a:p>
          <a:p>
            <a:pPr marL="98620" eaLnBrk="1" hangingPunct="1">
              <a:buClr>
                <a:srgbClr val="000000"/>
              </a:buClr>
              <a:buSzPct val="45000"/>
              <a:defRPr/>
            </a:pPr>
            <a:endParaRPr lang="en-GB" sz="1633" i="0" spc="-1" dirty="0">
              <a:solidFill>
                <a:srgbClr val="000000"/>
              </a:solidFill>
              <a:uFill>
                <a:solidFill>
                  <a:srgbClr val="FFFFFF"/>
                </a:solidFill>
              </a:uFill>
            </a:endParaRPr>
          </a:p>
          <a:p>
            <a:pPr marL="555820" indent="-457200" eaLnBrk="1" hangingPunct="1">
              <a:lnSpc>
                <a:spcPct val="150000"/>
              </a:lnSpc>
              <a:buClr>
                <a:srgbClr val="000000"/>
              </a:buClr>
              <a:buSzPct val="45000"/>
              <a:buFont typeface="Wingdings" panose="05000000000000000000" pitchFamily="2" charset="2"/>
              <a:buChar char="q"/>
              <a:defRPr/>
            </a:pPr>
            <a:r>
              <a:rPr lang="en-GB" sz="2903" i="0" spc="-1" dirty="0">
                <a:solidFill>
                  <a:srgbClr val="000000"/>
                </a:solidFill>
                <a:uFill>
                  <a:solidFill>
                    <a:srgbClr val="FFFFFF"/>
                  </a:solidFill>
                </a:uFill>
                <a:ea typeface="DejaVu Sans"/>
              </a:rPr>
              <a:t>Convey information</a:t>
            </a:r>
            <a:endParaRPr lang="en-GB" sz="1633" i="0" spc="-1" dirty="0">
              <a:solidFill>
                <a:srgbClr val="000000"/>
              </a:solidFill>
              <a:uFill>
                <a:solidFill>
                  <a:srgbClr val="FFFFFF"/>
                </a:solidFill>
              </a:uFill>
            </a:endParaRPr>
          </a:p>
          <a:p>
            <a:pPr marL="555820" indent="-457200" eaLnBrk="1" hangingPunct="1">
              <a:lnSpc>
                <a:spcPct val="150000"/>
              </a:lnSpc>
              <a:buClr>
                <a:srgbClr val="000000"/>
              </a:buClr>
              <a:buSzPct val="45000"/>
              <a:buFont typeface="Wingdings" panose="05000000000000000000" pitchFamily="2" charset="2"/>
              <a:buChar char="q"/>
              <a:defRPr/>
            </a:pPr>
            <a:r>
              <a:rPr lang="en-GB" sz="2903" i="0" spc="-1" dirty="0">
                <a:solidFill>
                  <a:srgbClr val="000000"/>
                </a:solidFill>
                <a:uFill>
                  <a:solidFill>
                    <a:srgbClr val="FFFFFF"/>
                  </a:solidFill>
                </a:uFill>
                <a:ea typeface="DejaVu Sans"/>
              </a:rPr>
              <a:t>Discuss different points of view</a:t>
            </a:r>
            <a:endParaRPr lang="en-GB" sz="1633" i="0" spc="-1" dirty="0">
              <a:solidFill>
                <a:srgbClr val="000000"/>
              </a:solidFill>
              <a:uFill>
                <a:solidFill>
                  <a:srgbClr val="FFFFFF"/>
                </a:solidFill>
              </a:uFill>
            </a:endParaRPr>
          </a:p>
          <a:p>
            <a:pPr marL="555820" indent="-457200" eaLnBrk="1" hangingPunct="1">
              <a:lnSpc>
                <a:spcPct val="150000"/>
              </a:lnSpc>
              <a:buClr>
                <a:srgbClr val="000000"/>
              </a:buClr>
              <a:buSzPct val="45000"/>
              <a:buFont typeface="Wingdings" panose="05000000000000000000" pitchFamily="2" charset="2"/>
              <a:buChar char="q"/>
              <a:defRPr/>
            </a:pPr>
            <a:r>
              <a:rPr lang="en-GB" sz="2903" i="0" spc="-1" dirty="0">
                <a:solidFill>
                  <a:srgbClr val="000000"/>
                </a:solidFill>
                <a:uFill>
                  <a:solidFill>
                    <a:srgbClr val="FFFFFF"/>
                  </a:solidFill>
                </a:uFill>
                <a:ea typeface="DejaVu Sans"/>
              </a:rPr>
              <a:t>Reach conclusions on the meaning of the information discussed</a:t>
            </a:r>
            <a:endParaRPr lang="en-GB" sz="1633" i="0" spc="-1" dirty="0">
              <a:solidFill>
                <a:srgbClr val="000000"/>
              </a:solidFill>
              <a:uFill>
                <a:solidFill>
                  <a:srgbClr val="FFFFFF"/>
                </a:solidFill>
              </a:uFill>
            </a:endParaRPr>
          </a:p>
          <a:p>
            <a:pPr marL="555820" indent="-457200" eaLnBrk="1" hangingPunct="1">
              <a:lnSpc>
                <a:spcPct val="150000"/>
              </a:lnSpc>
              <a:buClr>
                <a:srgbClr val="000000"/>
              </a:buClr>
              <a:buSzPct val="45000"/>
              <a:buFont typeface="Wingdings" panose="05000000000000000000" pitchFamily="2" charset="2"/>
              <a:buChar char="q"/>
              <a:defRPr/>
            </a:pPr>
            <a:r>
              <a:rPr lang="en-GB" sz="2903" i="0" spc="-1" dirty="0">
                <a:solidFill>
                  <a:srgbClr val="000000"/>
                </a:solidFill>
                <a:uFill>
                  <a:solidFill>
                    <a:srgbClr val="FFFFFF"/>
                  </a:solidFill>
                </a:uFill>
                <a:ea typeface="DejaVu Sans"/>
              </a:rPr>
              <a:t>Make recommendations for actions</a:t>
            </a:r>
          </a:p>
          <a:p>
            <a:pPr marL="555820" indent="-457200" eaLnBrk="1" hangingPunct="1">
              <a:lnSpc>
                <a:spcPct val="150000"/>
              </a:lnSpc>
              <a:buClr>
                <a:srgbClr val="000000"/>
              </a:buClr>
              <a:buSzPct val="45000"/>
              <a:buFont typeface="Wingdings" panose="05000000000000000000" pitchFamily="2" charset="2"/>
              <a:buChar char="q"/>
              <a:defRPr/>
            </a:pPr>
            <a:endParaRPr lang="en-GB" sz="1633" i="0" spc="-1" dirty="0">
              <a:solidFill>
                <a:srgbClr val="000000"/>
              </a:solidFill>
              <a:uFill>
                <a:solidFill>
                  <a:srgbClr val="FFFFFF"/>
                </a:solidFill>
              </a:uFill>
            </a:endParaRPr>
          </a:p>
        </p:txBody>
      </p:sp>
    </p:spTree>
    <p:extLst>
      <p:ext uri="{BB962C8B-B14F-4D97-AF65-F5344CB8AC3E}">
        <p14:creationId xmlns:p14="http://schemas.microsoft.com/office/powerpoint/2010/main" val="3410958516"/>
      </p:ext>
    </p:extLst>
  </p:cSld>
  <p:clrMapOvr>
    <a:masterClrMapping/>
  </p:clrMapOvr>
  <p:timing>
    <p:tnLst>
      <p:par>
        <p:cTn id="1" dur="indefinite" restart="never" nodeType="tmRoot">
          <p:childTnLst>
            <p:seq>
              <p:cTn id="2" nodeType="mainSeq">
                <p:childTnLst>
                  <p:par>
                    <p:cTn id="3" fill="hold" nodeType="clickPar">
                      <p:stCondLst>
                        <p:cond delay="indefinite"/>
                      </p:stCondLst>
                      <p:childTnLst>
                        <p:par>
                          <p:cTn id="4" fill="hold" nodeType="withGroup">
                            <p:stCondLst>
                              <p:cond delay="0"/>
                            </p:stCondLst>
                            <p:childTnLst>
                              <p:par>
                                <p:cTn id="5" presetID="16" presetClass="entr" presetSubtype="21" fill="hold" nodeType="clickEffect">
                                  <p:stCondLst>
                                    <p:cond delay="0"/>
                                  </p:stCondLst>
                                  <p:childTnLst>
                                    <p:set>
                                      <p:cBhvr>
                                        <p:cTn id="6" dur="1" fill="hold">
                                          <p:stCondLst>
                                            <p:cond delay="0"/>
                                          </p:stCondLst>
                                        </p:cTn>
                                        <p:tgtEl>
                                          <p:spTgt spid="75">
                                            <p:txEl>
                                              <p:pRg st="0" end="0"/>
                                            </p:txEl>
                                          </p:spTgt>
                                        </p:tgtEl>
                                        <p:attrNameLst>
                                          <p:attrName>style.visibility</p:attrName>
                                        </p:attrNameLst>
                                      </p:cBhvr>
                                      <p:to>
                                        <p:strVal val="visible"/>
                                      </p:to>
                                    </p:set>
                                    <p:animEffect transition="in" filter="barn(inVertical)">
                                      <p:cBhvr>
                                        <p:cTn id="7" dur="500"/>
                                        <p:tgtEl>
                                          <p:spTgt spid="75">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6" presetClass="entr" presetSubtype="21" fill="hold" nodeType="clickEffect">
                                  <p:stCondLst>
                                    <p:cond delay="0"/>
                                  </p:stCondLst>
                                  <p:childTnLst>
                                    <p:set>
                                      <p:cBhvr>
                                        <p:cTn id="11" dur="1" fill="hold">
                                          <p:stCondLst>
                                            <p:cond delay="0"/>
                                          </p:stCondLst>
                                        </p:cTn>
                                        <p:tgtEl>
                                          <p:spTgt spid="75">
                                            <p:txEl>
                                              <p:pRg st="2" end="2"/>
                                            </p:txEl>
                                          </p:spTgt>
                                        </p:tgtEl>
                                        <p:attrNameLst>
                                          <p:attrName>style.visibility</p:attrName>
                                        </p:attrNameLst>
                                      </p:cBhvr>
                                      <p:to>
                                        <p:strVal val="visible"/>
                                      </p:to>
                                    </p:set>
                                    <p:animEffect transition="in" filter="barn(inVertical)">
                                      <p:cBhvr>
                                        <p:cTn id="12" dur="500"/>
                                        <p:tgtEl>
                                          <p:spTgt spid="75">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6" presetClass="entr" presetSubtype="21" fill="hold" nodeType="clickEffect">
                                  <p:stCondLst>
                                    <p:cond delay="0"/>
                                  </p:stCondLst>
                                  <p:childTnLst>
                                    <p:set>
                                      <p:cBhvr>
                                        <p:cTn id="16" dur="1" fill="hold">
                                          <p:stCondLst>
                                            <p:cond delay="0"/>
                                          </p:stCondLst>
                                        </p:cTn>
                                        <p:tgtEl>
                                          <p:spTgt spid="75">
                                            <p:txEl>
                                              <p:pRg st="3" end="3"/>
                                            </p:txEl>
                                          </p:spTgt>
                                        </p:tgtEl>
                                        <p:attrNameLst>
                                          <p:attrName>style.visibility</p:attrName>
                                        </p:attrNameLst>
                                      </p:cBhvr>
                                      <p:to>
                                        <p:strVal val="visible"/>
                                      </p:to>
                                    </p:set>
                                    <p:animEffect transition="in" filter="barn(inVertical)">
                                      <p:cBhvr>
                                        <p:cTn id="17" dur="500"/>
                                        <p:tgtEl>
                                          <p:spTgt spid="75">
                                            <p:txEl>
                                              <p:pRg st="3" end="3"/>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6" presetClass="entr" presetSubtype="21" fill="hold" nodeType="clickEffect">
                                  <p:stCondLst>
                                    <p:cond delay="0"/>
                                  </p:stCondLst>
                                  <p:childTnLst>
                                    <p:set>
                                      <p:cBhvr>
                                        <p:cTn id="21" dur="1" fill="hold">
                                          <p:stCondLst>
                                            <p:cond delay="0"/>
                                          </p:stCondLst>
                                        </p:cTn>
                                        <p:tgtEl>
                                          <p:spTgt spid="75">
                                            <p:txEl>
                                              <p:pRg st="4" end="4"/>
                                            </p:txEl>
                                          </p:spTgt>
                                        </p:tgtEl>
                                        <p:attrNameLst>
                                          <p:attrName>style.visibility</p:attrName>
                                        </p:attrNameLst>
                                      </p:cBhvr>
                                      <p:to>
                                        <p:strVal val="visible"/>
                                      </p:to>
                                    </p:set>
                                    <p:animEffect transition="in" filter="barn(inVertical)">
                                      <p:cBhvr>
                                        <p:cTn id="22" dur="500"/>
                                        <p:tgtEl>
                                          <p:spTgt spid="75">
                                            <p:txEl>
                                              <p:pRg st="4" end="4"/>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6" presetClass="entr" presetSubtype="21" fill="hold" nodeType="clickEffect">
                                  <p:stCondLst>
                                    <p:cond delay="0"/>
                                  </p:stCondLst>
                                  <p:childTnLst>
                                    <p:set>
                                      <p:cBhvr>
                                        <p:cTn id="26" dur="1" fill="hold">
                                          <p:stCondLst>
                                            <p:cond delay="0"/>
                                          </p:stCondLst>
                                        </p:cTn>
                                        <p:tgtEl>
                                          <p:spTgt spid="75">
                                            <p:txEl>
                                              <p:pRg st="5" end="5"/>
                                            </p:txEl>
                                          </p:spTgt>
                                        </p:tgtEl>
                                        <p:attrNameLst>
                                          <p:attrName>style.visibility</p:attrName>
                                        </p:attrNameLst>
                                      </p:cBhvr>
                                      <p:to>
                                        <p:strVal val="visible"/>
                                      </p:to>
                                    </p:set>
                                    <p:animEffect transition="in" filter="barn(inVertical)">
                                      <p:cBhvr>
                                        <p:cTn id="27" dur="500"/>
                                        <p:tgtEl>
                                          <p:spTgt spid="75">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6" presetClass="emph" presetSubtype="0" fill="hold" nodeType="clickEffect">
                                  <p:stCondLst>
                                    <p:cond delay="0"/>
                                  </p:stCondLst>
                                  <p:childTnLst>
                                    <p:animEffect transition="out" filter="fade">
                                      <p:cBhvr>
                                        <p:cTn id="31" dur="500" tmFilter="0, 0; .2, .5; .8, .5; 1, 0"/>
                                        <p:tgtEl>
                                          <p:spTgt spid="75">
                                            <p:txEl>
                                              <p:pRg st="0" end="0"/>
                                            </p:txEl>
                                          </p:spTgt>
                                        </p:tgtEl>
                                      </p:cBhvr>
                                    </p:animEffect>
                                    <p:animScale>
                                      <p:cBhvr>
                                        <p:cTn id="32" dur="250" autoRev="1" fill="hold"/>
                                        <p:tgtEl>
                                          <p:spTgt spid="75">
                                            <p:txEl>
                                              <p:pRg st="0" end="0"/>
                                            </p:txEl>
                                          </p:spTgt>
                                        </p:tgtEl>
                                      </p:cBhvr>
                                      <p:by x="105000" y="105000"/>
                                    </p:animScale>
                                  </p:childTnLst>
                                </p:cTn>
                              </p:par>
                              <p:par>
                                <p:cTn id="33" presetID="26" presetClass="emph" presetSubtype="0" fill="hold" nodeType="withEffect">
                                  <p:stCondLst>
                                    <p:cond delay="0"/>
                                  </p:stCondLst>
                                  <p:childTnLst>
                                    <p:animEffect transition="out" filter="fade">
                                      <p:cBhvr>
                                        <p:cTn id="34" dur="500" tmFilter="0, 0; .2, .5; .8, .5; 1, 0"/>
                                        <p:tgtEl>
                                          <p:spTgt spid="75">
                                            <p:txEl>
                                              <p:pRg st="2" end="2"/>
                                            </p:txEl>
                                          </p:spTgt>
                                        </p:tgtEl>
                                      </p:cBhvr>
                                    </p:animEffect>
                                    <p:animScale>
                                      <p:cBhvr>
                                        <p:cTn id="35" dur="250" autoRev="1" fill="hold"/>
                                        <p:tgtEl>
                                          <p:spTgt spid="75">
                                            <p:txEl>
                                              <p:pRg st="2" end="2"/>
                                            </p:txEl>
                                          </p:spTgt>
                                        </p:tgtEl>
                                      </p:cBhvr>
                                      <p:by x="105000" y="105000"/>
                                    </p:animScale>
                                  </p:childTnLst>
                                </p:cTn>
                              </p:par>
                              <p:par>
                                <p:cTn id="36" presetID="26" presetClass="emph" presetSubtype="0" fill="hold" nodeType="withEffect">
                                  <p:stCondLst>
                                    <p:cond delay="0"/>
                                  </p:stCondLst>
                                  <p:childTnLst>
                                    <p:animEffect transition="out" filter="fade">
                                      <p:cBhvr>
                                        <p:cTn id="37" dur="500" tmFilter="0, 0; .2, .5; .8, .5; 1, 0"/>
                                        <p:tgtEl>
                                          <p:spTgt spid="75">
                                            <p:txEl>
                                              <p:pRg st="3" end="3"/>
                                            </p:txEl>
                                          </p:spTgt>
                                        </p:tgtEl>
                                      </p:cBhvr>
                                    </p:animEffect>
                                    <p:animScale>
                                      <p:cBhvr>
                                        <p:cTn id="38" dur="250" autoRev="1" fill="hold"/>
                                        <p:tgtEl>
                                          <p:spTgt spid="75">
                                            <p:txEl>
                                              <p:pRg st="3" end="3"/>
                                            </p:txEl>
                                          </p:spTgt>
                                        </p:tgtEl>
                                      </p:cBhvr>
                                      <p:by x="105000" y="105000"/>
                                    </p:animScale>
                                  </p:childTnLst>
                                </p:cTn>
                              </p:par>
                              <p:par>
                                <p:cTn id="39" presetID="26" presetClass="emph" presetSubtype="0" fill="hold" nodeType="withEffect">
                                  <p:stCondLst>
                                    <p:cond delay="0"/>
                                  </p:stCondLst>
                                  <p:childTnLst>
                                    <p:animEffect transition="out" filter="fade">
                                      <p:cBhvr>
                                        <p:cTn id="40" dur="500" tmFilter="0, 0; .2, .5; .8, .5; 1, 0"/>
                                        <p:tgtEl>
                                          <p:spTgt spid="75">
                                            <p:txEl>
                                              <p:pRg st="4" end="4"/>
                                            </p:txEl>
                                          </p:spTgt>
                                        </p:tgtEl>
                                      </p:cBhvr>
                                    </p:animEffect>
                                    <p:animScale>
                                      <p:cBhvr>
                                        <p:cTn id="41" dur="250" autoRev="1" fill="hold"/>
                                        <p:tgtEl>
                                          <p:spTgt spid="75">
                                            <p:txEl>
                                              <p:pRg st="4" end="4"/>
                                            </p:txEl>
                                          </p:spTgt>
                                        </p:tgtEl>
                                      </p:cBhvr>
                                      <p:by x="105000" y="105000"/>
                                    </p:animScale>
                                  </p:childTnLst>
                                </p:cTn>
                              </p:par>
                              <p:par>
                                <p:cTn id="42" presetID="26" presetClass="emph" presetSubtype="0" fill="hold" nodeType="withEffect">
                                  <p:stCondLst>
                                    <p:cond delay="0"/>
                                  </p:stCondLst>
                                  <p:childTnLst>
                                    <p:animEffect transition="out" filter="fade">
                                      <p:cBhvr>
                                        <p:cTn id="43" dur="500" tmFilter="0, 0; .2, .5; .8, .5; 1, 0"/>
                                        <p:tgtEl>
                                          <p:spTgt spid="75">
                                            <p:txEl>
                                              <p:pRg st="5" end="5"/>
                                            </p:txEl>
                                          </p:spTgt>
                                        </p:tgtEl>
                                      </p:cBhvr>
                                    </p:animEffect>
                                    <p:animScale>
                                      <p:cBhvr>
                                        <p:cTn id="44" dur="250" autoRev="1" fill="hold"/>
                                        <p:tgtEl>
                                          <p:spTgt spid="75">
                                            <p:txEl>
                                              <p:pRg st="5" end="5"/>
                                            </p:txEl>
                                          </p:spTgt>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 name="CustomShape 1"/>
          <p:cNvSpPr/>
          <p:nvPr/>
        </p:nvSpPr>
        <p:spPr>
          <a:xfrm>
            <a:off x="457200" y="23813"/>
            <a:ext cx="8229600" cy="1144587"/>
          </a:xfrm>
          <a:prstGeom prst="rect">
            <a:avLst/>
          </a:prstGeom>
          <a:noFill/>
          <a:ln>
            <a:noFill/>
          </a:ln>
        </p:spPr>
        <p:style>
          <a:lnRef idx="0">
            <a:scrgbClr r="0" g="0" b="0"/>
          </a:lnRef>
          <a:fillRef idx="0">
            <a:scrgbClr r="0" g="0" b="0"/>
          </a:fillRef>
          <a:effectRef idx="0">
            <a:scrgbClr r="0" g="0" b="0"/>
          </a:effectRef>
          <a:fontRef idx="minor"/>
        </p:style>
        <p:txBody>
          <a:bodyPr lIns="0" tIns="0" rIns="0" bIns="0" anchor="ctr"/>
          <a:lstStyle/>
          <a:p>
            <a:pPr algn="ctr" eaLnBrk="1" hangingPunct="1">
              <a:defRPr/>
            </a:pPr>
            <a:r>
              <a:rPr lang="en-GB" sz="3200" i="0" spc="-1" dirty="0">
                <a:solidFill>
                  <a:schemeClr val="bg1"/>
                </a:solidFill>
                <a:uFill>
                  <a:solidFill>
                    <a:srgbClr val="FFFFFF"/>
                  </a:solidFill>
                </a:uFill>
                <a:ea typeface="DejaVu Sans"/>
              </a:rPr>
              <a:t>Report Writing</a:t>
            </a:r>
            <a:endParaRPr lang="en-GB" sz="1400" i="0" spc="-1" dirty="0">
              <a:solidFill>
                <a:schemeClr val="bg1"/>
              </a:solidFill>
              <a:uFill>
                <a:solidFill>
                  <a:srgbClr val="FFFFFF"/>
                </a:solidFill>
              </a:uFill>
            </a:endParaRPr>
          </a:p>
        </p:txBody>
      </p:sp>
      <p:sp>
        <p:nvSpPr>
          <p:cNvPr id="75" name="CustomShape 2"/>
          <p:cNvSpPr/>
          <p:nvPr/>
        </p:nvSpPr>
        <p:spPr>
          <a:xfrm>
            <a:off x="457200" y="980728"/>
            <a:ext cx="8229600" cy="3976687"/>
          </a:xfrm>
          <a:prstGeom prst="rect">
            <a:avLst/>
          </a:prstGeom>
          <a:noFill/>
          <a:ln>
            <a:noFill/>
          </a:ln>
        </p:spPr>
        <p:style>
          <a:lnRef idx="0">
            <a:scrgbClr r="0" g="0" b="0"/>
          </a:lnRef>
          <a:fillRef idx="0">
            <a:scrgbClr r="0" g="0" b="0"/>
          </a:fillRef>
          <a:effectRef idx="0">
            <a:scrgbClr r="0" g="0" b="0"/>
          </a:effectRef>
          <a:fontRef idx="minor"/>
        </p:style>
        <p:txBody>
          <a:bodyPr lIns="0" tIns="0" rIns="0" bIns="0"/>
          <a:lstStyle/>
          <a:p>
            <a:pPr marL="98620" eaLnBrk="1" hangingPunct="1">
              <a:lnSpc>
                <a:spcPct val="150000"/>
              </a:lnSpc>
              <a:buClr>
                <a:srgbClr val="000000"/>
              </a:buClr>
              <a:buSzPct val="45000"/>
              <a:defRPr/>
            </a:pPr>
            <a:r>
              <a:rPr lang="en-GB" sz="2400" i="0" spc="-1" dirty="0">
                <a:solidFill>
                  <a:srgbClr val="000000"/>
                </a:solidFill>
                <a:uFill>
                  <a:solidFill>
                    <a:srgbClr val="FFFFFF"/>
                  </a:solidFill>
                </a:uFill>
                <a:ea typeface="DejaVu Sans"/>
              </a:rPr>
              <a:t>Begin with a plan</a:t>
            </a:r>
          </a:p>
          <a:p>
            <a:pPr marL="555820" indent="-457200" eaLnBrk="1" hangingPunct="1">
              <a:lnSpc>
                <a:spcPct val="150000"/>
              </a:lnSpc>
              <a:buClr>
                <a:srgbClr val="000000"/>
              </a:buClr>
              <a:buSzPct val="45000"/>
              <a:buFont typeface="Wingdings" panose="05000000000000000000" pitchFamily="2" charset="2"/>
              <a:buChar char="q"/>
              <a:defRPr/>
            </a:pPr>
            <a:r>
              <a:rPr lang="en-GB" sz="2400" i="0" spc="-1" dirty="0">
                <a:solidFill>
                  <a:srgbClr val="000000"/>
                </a:solidFill>
                <a:uFill>
                  <a:solidFill>
                    <a:srgbClr val="FFFFFF"/>
                  </a:solidFill>
                </a:uFill>
                <a:ea typeface="DejaVu Sans"/>
              </a:rPr>
              <a:t>Who are you writing for?</a:t>
            </a:r>
          </a:p>
          <a:p>
            <a:pPr marL="555820" indent="-457200" eaLnBrk="1" hangingPunct="1">
              <a:lnSpc>
                <a:spcPct val="150000"/>
              </a:lnSpc>
              <a:buClr>
                <a:srgbClr val="000000"/>
              </a:buClr>
              <a:buSzPct val="45000"/>
              <a:buFont typeface="Wingdings" panose="05000000000000000000" pitchFamily="2" charset="2"/>
              <a:buChar char="q"/>
              <a:defRPr/>
            </a:pPr>
            <a:r>
              <a:rPr lang="en-GB" sz="2400" i="0" spc="-1" dirty="0">
                <a:solidFill>
                  <a:srgbClr val="000000"/>
                </a:solidFill>
                <a:uFill>
                  <a:solidFill>
                    <a:srgbClr val="FFFFFF"/>
                  </a:solidFill>
                </a:uFill>
                <a:ea typeface="DejaVu Sans"/>
              </a:rPr>
              <a:t>What is the context?</a:t>
            </a:r>
          </a:p>
          <a:p>
            <a:pPr marL="555820" indent="-457200" eaLnBrk="1" hangingPunct="1">
              <a:lnSpc>
                <a:spcPct val="150000"/>
              </a:lnSpc>
              <a:buClr>
                <a:srgbClr val="000000"/>
              </a:buClr>
              <a:buSzPct val="45000"/>
              <a:buFont typeface="Wingdings" panose="05000000000000000000" pitchFamily="2" charset="2"/>
              <a:buChar char="q"/>
              <a:defRPr/>
            </a:pPr>
            <a:r>
              <a:rPr lang="en-GB" sz="2400" i="0" spc="-1" dirty="0">
                <a:solidFill>
                  <a:srgbClr val="000000"/>
                </a:solidFill>
                <a:uFill>
                  <a:solidFill>
                    <a:srgbClr val="FFFFFF"/>
                  </a:solidFill>
                </a:uFill>
                <a:ea typeface="DejaVu Sans"/>
              </a:rPr>
              <a:t>What outcomes are expected?</a:t>
            </a:r>
          </a:p>
          <a:p>
            <a:pPr marL="555820" indent="-457200" eaLnBrk="1" hangingPunct="1">
              <a:lnSpc>
                <a:spcPct val="150000"/>
              </a:lnSpc>
              <a:buClr>
                <a:srgbClr val="000000"/>
              </a:buClr>
              <a:buSzPct val="45000"/>
              <a:buFont typeface="Wingdings" panose="05000000000000000000" pitchFamily="2" charset="2"/>
              <a:buChar char="q"/>
              <a:defRPr/>
            </a:pPr>
            <a:r>
              <a:rPr lang="en-GB" sz="2400" i="0" spc="-1" dirty="0">
                <a:solidFill>
                  <a:srgbClr val="000000"/>
                </a:solidFill>
                <a:uFill>
                  <a:solidFill>
                    <a:srgbClr val="FFFFFF"/>
                  </a:solidFill>
                </a:uFill>
                <a:ea typeface="DejaVu Sans"/>
              </a:rPr>
              <a:t>What information do you have?</a:t>
            </a:r>
          </a:p>
          <a:p>
            <a:pPr marL="555820" indent="-457200" eaLnBrk="1" hangingPunct="1">
              <a:lnSpc>
                <a:spcPct val="150000"/>
              </a:lnSpc>
              <a:buClr>
                <a:srgbClr val="000000"/>
              </a:buClr>
              <a:buSzPct val="45000"/>
              <a:buFont typeface="Wingdings" panose="05000000000000000000" pitchFamily="2" charset="2"/>
              <a:buChar char="q"/>
              <a:defRPr/>
            </a:pPr>
            <a:r>
              <a:rPr lang="en-GB" sz="2400" i="0" spc="-1" dirty="0">
                <a:solidFill>
                  <a:srgbClr val="000000"/>
                </a:solidFill>
                <a:uFill>
                  <a:solidFill>
                    <a:srgbClr val="FFFFFF"/>
                  </a:solidFill>
                </a:uFill>
                <a:ea typeface="DejaVu Sans"/>
              </a:rPr>
              <a:t>What research – if any – do you need to conduct?</a:t>
            </a:r>
          </a:p>
          <a:p>
            <a:pPr marL="555820" indent="-457200" eaLnBrk="1" hangingPunct="1">
              <a:lnSpc>
                <a:spcPct val="150000"/>
              </a:lnSpc>
              <a:buClr>
                <a:srgbClr val="000000"/>
              </a:buClr>
              <a:buSzPct val="45000"/>
              <a:buFont typeface="Wingdings" panose="05000000000000000000" pitchFamily="2" charset="2"/>
              <a:buChar char="q"/>
              <a:defRPr/>
            </a:pPr>
            <a:r>
              <a:rPr lang="en-GB" sz="2400" i="0" spc="-1" dirty="0">
                <a:solidFill>
                  <a:srgbClr val="000000"/>
                </a:solidFill>
                <a:uFill>
                  <a:solidFill>
                    <a:srgbClr val="FFFFFF"/>
                  </a:solidFill>
                </a:uFill>
                <a:ea typeface="DejaVu Sans"/>
              </a:rPr>
              <a:t>Plan the structure</a:t>
            </a:r>
          </a:p>
        </p:txBody>
      </p:sp>
    </p:spTree>
    <p:extLst>
      <p:ext uri="{BB962C8B-B14F-4D97-AF65-F5344CB8AC3E}">
        <p14:creationId xmlns:p14="http://schemas.microsoft.com/office/powerpoint/2010/main" val="77020852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6" presetClass="entr" presetSubtype="21" fill="hold" nodeType="clickEffect">
                                  <p:stCondLst>
                                    <p:cond delay="0"/>
                                  </p:stCondLst>
                                  <p:childTnLst>
                                    <p:set>
                                      <p:cBhvr>
                                        <p:cTn id="6" dur="1" fill="hold">
                                          <p:stCondLst>
                                            <p:cond delay="0"/>
                                          </p:stCondLst>
                                        </p:cTn>
                                        <p:tgtEl>
                                          <p:spTgt spid="75">
                                            <p:txEl>
                                              <p:pRg st="1" end="1"/>
                                            </p:txEl>
                                          </p:spTgt>
                                        </p:tgtEl>
                                        <p:attrNameLst>
                                          <p:attrName>style.visibility</p:attrName>
                                        </p:attrNameLst>
                                      </p:cBhvr>
                                      <p:to>
                                        <p:strVal val="visible"/>
                                      </p:to>
                                    </p:set>
                                    <p:animEffect transition="in" filter="barn(inVertical)">
                                      <p:cBhvr>
                                        <p:cTn id="7" dur="500"/>
                                        <p:tgtEl>
                                          <p:spTgt spid="75">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6" presetClass="entr" presetSubtype="21" fill="hold" nodeType="clickEffect">
                                  <p:stCondLst>
                                    <p:cond delay="0"/>
                                  </p:stCondLst>
                                  <p:childTnLst>
                                    <p:set>
                                      <p:cBhvr>
                                        <p:cTn id="11" dur="1" fill="hold">
                                          <p:stCondLst>
                                            <p:cond delay="0"/>
                                          </p:stCondLst>
                                        </p:cTn>
                                        <p:tgtEl>
                                          <p:spTgt spid="75">
                                            <p:txEl>
                                              <p:pRg st="2" end="2"/>
                                            </p:txEl>
                                          </p:spTgt>
                                        </p:tgtEl>
                                        <p:attrNameLst>
                                          <p:attrName>style.visibility</p:attrName>
                                        </p:attrNameLst>
                                      </p:cBhvr>
                                      <p:to>
                                        <p:strVal val="visible"/>
                                      </p:to>
                                    </p:set>
                                    <p:animEffect transition="in" filter="barn(inVertical)">
                                      <p:cBhvr>
                                        <p:cTn id="12" dur="500"/>
                                        <p:tgtEl>
                                          <p:spTgt spid="75">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6" presetClass="entr" presetSubtype="21" fill="hold" nodeType="clickEffect">
                                  <p:stCondLst>
                                    <p:cond delay="0"/>
                                  </p:stCondLst>
                                  <p:childTnLst>
                                    <p:set>
                                      <p:cBhvr>
                                        <p:cTn id="16" dur="1" fill="hold">
                                          <p:stCondLst>
                                            <p:cond delay="0"/>
                                          </p:stCondLst>
                                        </p:cTn>
                                        <p:tgtEl>
                                          <p:spTgt spid="75">
                                            <p:txEl>
                                              <p:pRg st="3" end="3"/>
                                            </p:txEl>
                                          </p:spTgt>
                                        </p:tgtEl>
                                        <p:attrNameLst>
                                          <p:attrName>style.visibility</p:attrName>
                                        </p:attrNameLst>
                                      </p:cBhvr>
                                      <p:to>
                                        <p:strVal val="visible"/>
                                      </p:to>
                                    </p:set>
                                    <p:animEffect transition="in" filter="barn(inVertical)">
                                      <p:cBhvr>
                                        <p:cTn id="17" dur="500"/>
                                        <p:tgtEl>
                                          <p:spTgt spid="75">
                                            <p:txEl>
                                              <p:pRg st="3" end="3"/>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6" presetClass="entr" presetSubtype="21" fill="hold" nodeType="clickEffect">
                                  <p:stCondLst>
                                    <p:cond delay="0"/>
                                  </p:stCondLst>
                                  <p:childTnLst>
                                    <p:set>
                                      <p:cBhvr>
                                        <p:cTn id="21" dur="1" fill="hold">
                                          <p:stCondLst>
                                            <p:cond delay="0"/>
                                          </p:stCondLst>
                                        </p:cTn>
                                        <p:tgtEl>
                                          <p:spTgt spid="75">
                                            <p:txEl>
                                              <p:pRg st="4" end="4"/>
                                            </p:txEl>
                                          </p:spTgt>
                                        </p:tgtEl>
                                        <p:attrNameLst>
                                          <p:attrName>style.visibility</p:attrName>
                                        </p:attrNameLst>
                                      </p:cBhvr>
                                      <p:to>
                                        <p:strVal val="visible"/>
                                      </p:to>
                                    </p:set>
                                    <p:animEffect transition="in" filter="barn(inVertical)">
                                      <p:cBhvr>
                                        <p:cTn id="22" dur="500"/>
                                        <p:tgtEl>
                                          <p:spTgt spid="75">
                                            <p:txEl>
                                              <p:pRg st="4" end="4"/>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6" presetClass="entr" presetSubtype="21" fill="hold" nodeType="clickEffect">
                                  <p:stCondLst>
                                    <p:cond delay="0"/>
                                  </p:stCondLst>
                                  <p:childTnLst>
                                    <p:set>
                                      <p:cBhvr>
                                        <p:cTn id="26" dur="1" fill="hold">
                                          <p:stCondLst>
                                            <p:cond delay="0"/>
                                          </p:stCondLst>
                                        </p:cTn>
                                        <p:tgtEl>
                                          <p:spTgt spid="75">
                                            <p:txEl>
                                              <p:pRg st="5" end="5"/>
                                            </p:txEl>
                                          </p:spTgt>
                                        </p:tgtEl>
                                        <p:attrNameLst>
                                          <p:attrName>style.visibility</p:attrName>
                                        </p:attrNameLst>
                                      </p:cBhvr>
                                      <p:to>
                                        <p:strVal val="visible"/>
                                      </p:to>
                                    </p:set>
                                    <p:animEffect transition="in" filter="barn(inVertical)">
                                      <p:cBhvr>
                                        <p:cTn id="27" dur="500"/>
                                        <p:tgtEl>
                                          <p:spTgt spid="75">
                                            <p:txEl>
                                              <p:pRg st="5" end="5"/>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16" presetClass="entr" presetSubtype="21" fill="hold" nodeType="clickEffect">
                                  <p:stCondLst>
                                    <p:cond delay="0"/>
                                  </p:stCondLst>
                                  <p:childTnLst>
                                    <p:set>
                                      <p:cBhvr>
                                        <p:cTn id="31" dur="1" fill="hold">
                                          <p:stCondLst>
                                            <p:cond delay="0"/>
                                          </p:stCondLst>
                                        </p:cTn>
                                        <p:tgtEl>
                                          <p:spTgt spid="75">
                                            <p:txEl>
                                              <p:pRg st="6" end="6"/>
                                            </p:txEl>
                                          </p:spTgt>
                                        </p:tgtEl>
                                        <p:attrNameLst>
                                          <p:attrName>style.visibility</p:attrName>
                                        </p:attrNameLst>
                                      </p:cBhvr>
                                      <p:to>
                                        <p:strVal val="visible"/>
                                      </p:to>
                                    </p:set>
                                    <p:animEffect transition="in" filter="barn(inVertical)">
                                      <p:cBhvr>
                                        <p:cTn id="32" dur="500"/>
                                        <p:tgtEl>
                                          <p:spTgt spid="75">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 name="CustomShape 1"/>
          <p:cNvSpPr/>
          <p:nvPr/>
        </p:nvSpPr>
        <p:spPr>
          <a:xfrm>
            <a:off x="457200" y="23813"/>
            <a:ext cx="8229600" cy="1144587"/>
          </a:xfrm>
          <a:prstGeom prst="rect">
            <a:avLst/>
          </a:prstGeom>
          <a:noFill/>
          <a:ln>
            <a:noFill/>
          </a:ln>
        </p:spPr>
        <p:style>
          <a:lnRef idx="0">
            <a:scrgbClr r="0" g="0" b="0"/>
          </a:lnRef>
          <a:fillRef idx="0">
            <a:scrgbClr r="0" g="0" b="0"/>
          </a:fillRef>
          <a:effectRef idx="0">
            <a:scrgbClr r="0" g="0" b="0"/>
          </a:effectRef>
          <a:fontRef idx="minor"/>
        </p:style>
        <p:txBody>
          <a:bodyPr lIns="0" tIns="0" rIns="0" bIns="0" anchor="ctr"/>
          <a:lstStyle/>
          <a:p>
            <a:pPr algn="ctr" eaLnBrk="1" hangingPunct="1">
              <a:defRPr/>
            </a:pPr>
            <a:r>
              <a:rPr lang="en-GB" sz="3200" i="0" spc="-1" dirty="0">
                <a:solidFill>
                  <a:schemeClr val="bg1"/>
                </a:solidFill>
                <a:uFill>
                  <a:solidFill>
                    <a:srgbClr val="FFFFFF"/>
                  </a:solidFill>
                </a:uFill>
                <a:ea typeface="DejaVu Sans"/>
              </a:rPr>
              <a:t>Report Writing</a:t>
            </a:r>
            <a:endParaRPr lang="en-GB" sz="1400" i="0" spc="-1" dirty="0">
              <a:solidFill>
                <a:schemeClr val="bg1"/>
              </a:solidFill>
              <a:uFill>
                <a:solidFill>
                  <a:srgbClr val="FFFFFF"/>
                </a:solidFill>
              </a:uFill>
            </a:endParaRPr>
          </a:p>
        </p:txBody>
      </p:sp>
      <p:sp>
        <p:nvSpPr>
          <p:cNvPr id="75" name="CustomShape 2"/>
          <p:cNvSpPr/>
          <p:nvPr/>
        </p:nvSpPr>
        <p:spPr>
          <a:xfrm>
            <a:off x="457200" y="1700213"/>
            <a:ext cx="8229600" cy="3976687"/>
          </a:xfrm>
          <a:prstGeom prst="rect">
            <a:avLst/>
          </a:prstGeom>
          <a:noFill/>
          <a:ln>
            <a:noFill/>
          </a:ln>
        </p:spPr>
        <p:style>
          <a:lnRef idx="0">
            <a:scrgbClr r="0" g="0" b="0"/>
          </a:lnRef>
          <a:fillRef idx="0">
            <a:scrgbClr r="0" g="0" b="0"/>
          </a:fillRef>
          <a:effectRef idx="0">
            <a:scrgbClr r="0" g="0" b="0"/>
          </a:effectRef>
          <a:fontRef idx="minor"/>
        </p:style>
        <p:txBody>
          <a:bodyPr lIns="0" tIns="0" rIns="0" bIns="0"/>
          <a:lstStyle/>
          <a:p>
            <a:pPr marL="98620" eaLnBrk="1" hangingPunct="1">
              <a:buClr>
                <a:srgbClr val="000000"/>
              </a:buClr>
              <a:buSzPct val="45000"/>
              <a:defRPr/>
            </a:pPr>
            <a:r>
              <a:rPr lang="en-GB" sz="2400" i="0" spc="-1" dirty="0">
                <a:solidFill>
                  <a:srgbClr val="000000"/>
                </a:solidFill>
                <a:uFill>
                  <a:solidFill>
                    <a:srgbClr val="FFFFFF"/>
                  </a:solidFill>
                </a:uFill>
                <a:ea typeface="DejaVu Sans"/>
              </a:rPr>
              <a:t>Typical aims may include </a:t>
            </a:r>
          </a:p>
          <a:p>
            <a:pPr marL="98620" eaLnBrk="1" hangingPunct="1">
              <a:buClr>
                <a:srgbClr val="000000"/>
              </a:buClr>
              <a:buSzPct val="45000"/>
              <a:defRPr/>
            </a:pPr>
            <a:r>
              <a:rPr lang="en-GB" sz="2400" i="0" spc="-1" dirty="0">
                <a:solidFill>
                  <a:srgbClr val="000000"/>
                </a:solidFill>
                <a:uFill>
                  <a:solidFill>
                    <a:srgbClr val="FFFFFF"/>
                  </a:solidFill>
                </a:uFill>
                <a:ea typeface="DejaVu Sans"/>
              </a:rPr>
              <a:t> </a:t>
            </a:r>
          </a:p>
          <a:p>
            <a:pPr marL="555820" indent="-457200" eaLnBrk="1" hangingPunct="1">
              <a:lnSpc>
                <a:spcPct val="150000"/>
              </a:lnSpc>
              <a:buClr>
                <a:srgbClr val="000000"/>
              </a:buClr>
              <a:buSzPct val="45000"/>
              <a:buFont typeface="Wingdings" panose="05000000000000000000" pitchFamily="2" charset="2"/>
              <a:buChar char="q"/>
              <a:defRPr/>
            </a:pPr>
            <a:r>
              <a:rPr lang="en-GB" sz="2400" i="0" spc="-1" dirty="0">
                <a:solidFill>
                  <a:srgbClr val="000000"/>
                </a:solidFill>
                <a:uFill>
                  <a:solidFill>
                    <a:srgbClr val="FFFFFF"/>
                  </a:solidFill>
                </a:uFill>
                <a:ea typeface="DejaVu Sans"/>
              </a:rPr>
              <a:t>Providing a summary</a:t>
            </a:r>
          </a:p>
          <a:p>
            <a:pPr marL="555820" indent="-457200" eaLnBrk="1" hangingPunct="1">
              <a:lnSpc>
                <a:spcPct val="150000"/>
              </a:lnSpc>
              <a:buClr>
                <a:srgbClr val="000000"/>
              </a:buClr>
              <a:buSzPct val="45000"/>
              <a:buFont typeface="Wingdings" panose="05000000000000000000" pitchFamily="2" charset="2"/>
              <a:buChar char="q"/>
              <a:defRPr/>
            </a:pPr>
            <a:r>
              <a:rPr lang="en-GB" sz="2400" i="0" spc="-1" dirty="0">
                <a:solidFill>
                  <a:srgbClr val="000000"/>
                </a:solidFill>
                <a:uFill>
                  <a:solidFill>
                    <a:srgbClr val="FFFFFF"/>
                  </a:solidFill>
                </a:uFill>
                <a:ea typeface="DejaVu Sans"/>
              </a:rPr>
              <a:t>Communicating findings</a:t>
            </a:r>
          </a:p>
          <a:p>
            <a:pPr marL="555820" indent="-457200" eaLnBrk="1" hangingPunct="1">
              <a:lnSpc>
                <a:spcPct val="150000"/>
              </a:lnSpc>
              <a:buClr>
                <a:srgbClr val="000000"/>
              </a:buClr>
              <a:buSzPct val="45000"/>
              <a:buFont typeface="Wingdings" panose="05000000000000000000" pitchFamily="2" charset="2"/>
              <a:buChar char="q"/>
              <a:defRPr/>
            </a:pPr>
            <a:r>
              <a:rPr lang="en-GB" sz="2400" i="0" spc="-1" dirty="0">
                <a:solidFill>
                  <a:srgbClr val="000000"/>
                </a:solidFill>
                <a:uFill>
                  <a:solidFill>
                    <a:srgbClr val="FFFFFF"/>
                  </a:solidFill>
                </a:uFill>
                <a:ea typeface="DejaVu Sans"/>
              </a:rPr>
              <a:t>Presenting analysis</a:t>
            </a:r>
          </a:p>
          <a:p>
            <a:pPr marL="555820" indent="-457200" eaLnBrk="1" hangingPunct="1">
              <a:lnSpc>
                <a:spcPct val="150000"/>
              </a:lnSpc>
              <a:buClr>
                <a:srgbClr val="000000"/>
              </a:buClr>
              <a:buSzPct val="45000"/>
              <a:buFont typeface="Wingdings" panose="05000000000000000000" pitchFamily="2" charset="2"/>
              <a:buChar char="q"/>
              <a:defRPr/>
            </a:pPr>
            <a:r>
              <a:rPr lang="en-GB" sz="2400" i="0" spc="-1" dirty="0">
                <a:solidFill>
                  <a:srgbClr val="000000"/>
                </a:solidFill>
                <a:uFill>
                  <a:solidFill>
                    <a:srgbClr val="FFFFFF"/>
                  </a:solidFill>
                </a:uFill>
                <a:ea typeface="DejaVu Sans"/>
              </a:rPr>
              <a:t>Persuading the reader</a:t>
            </a:r>
          </a:p>
          <a:p>
            <a:pPr marL="555820" indent="-457200" eaLnBrk="1" hangingPunct="1">
              <a:lnSpc>
                <a:spcPct val="150000"/>
              </a:lnSpc>
              <a:buClr>
                <a:srgbClr val="000000"/>
              </a:buClr>
              <a:buSzPct val="45000"/>
              <a:buFont typeface="Wingdings" panose="05000000000000000000" pitchFamily="2" charset="2"/>
              <a:buChar char="q"/>
              <a:defRPr/>
            </a:pPr>
            <a:r>
              <a:rPr lang="en-GB" sz="2400" i="0" spc="-1" dirty="0">
                <a:solidFill>
                  <a:srgbClr val="000000"/>
                </a:solidFill>
                <a:uFill>
                  <a:solidFill>
                    <a:srgbClr val="FFFFFF"/>
                  </a:solidFill>
                </a:uFill>
                <a:ea typeface="DejaVu Sans"/>
              </a:rPr>
              <a:t>Informing decision-making</a:t>
            </a:r>
          </a:p>
          <a:p>
            <a:pPr marL="555820" indent="-457200" eaLnBrk="1" hangingPunct="1">
              <a:lnSpc>
                <a:spcPct val="150000"/>
              </a:lnSpc>
              <a:buClr>
                <a:srgbClr val="000000"/>
              </a:buClr>
              <a:buSzPct val="45000"/>
              <a:buFont typeface="Wingdings" panose="05000000000000000000" pitchFamily="2" charset="2"/>
              <a:buChar char="q"/>
              <a:defRPr/>
            </a:pPr>
            <a:r>
              <a:rPr lang="en-GB" sz="2400" i="0" spc="-1" dirty="0">
                <a:solidFill>
                  <a:srgbClr val="000000"/>
                </a:solidFill>
                <a:uFill>
                  <a:solidFill>
                    <a:srgbClr val="FFFFFF"/>
                  </a:solidFill>
                </a:uFill>
                <a:ea typeface="DejaVu Sans"/>
              </a:rPr>
              <a:t>Making recommendations on action</a:t>
            </a:r>
          </a:p>
        </p:txBody>
      </p:sp>
    </p:spTree>
    <p:extLst>
      <p:ext uri="{BB962C8B-B14F-4D97-AF65-F5344CB8AC3E}">
        <p14:creationId xmlns:p14="http://schemas.microsoft.com/office/powerpoint/2010/main" val="374361145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75">
                                            <p:txEl>
                                              <p:pRg st="2" end="2"/>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75">
                                            <p:txEl>
                                              <p:pRg st="3" end="3"/>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75">
                                            <p:txEl>
                                              <p:pRg st="4" end="4"/>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75">
                                            <p:txEl>
                                              <p:pRg st="5" end="5"/>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75">
                                            <p:txEl>
                                              <p:pRg st="6" end="6"/>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75">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 name="CustomShape 1"/>
          <p:cNvSpPr/>
          <p:nvPr/>
        </p:nvSpPr>
        <p:spPr>
          <a:xfrm>
            <a:off x="457200" y="23813"/>
            <a:ext cx="8229600" cy="1144587"/>
          </a:xfrm>
          <a:prstGeom prst="rect">
            <a:avLst/>
          </a:prstGeom>
          <a:noFill/>
          <a:ln>
            <a:noFill/>
          </a:ln>
        </p:spPr>
        <p:style>
          <a:lnRef idx="0">
            <a:scrgbClr r="0" g="0" b="0"/>
          </a:lnRef>
          <a:fillRef idx="0">
            <a:scrgbClr r="0" g="0" b="0"/>
          </a:fillRef>
          <a:effectRef idx="0">
            <a:scrgbClr r="0" g="0" b="0"/>
          </a:effectRef>
          <a:fontRef idx="minor"/>
        </p:style>
        <p:txBody>
          <a:bodyPr lIns="0" tIns="0" rIns="0" bIns="0" anchor="ctr"/>
          <a:lstStyle/>
          <a:p>
            <a:pPr algn="ctr" eaLnBrk="1" hangingPunct="1">
              <a:defRPr/>
            </a:pPr>
            <a:r>
              <a:rPr lang="en-GB" sz="3200" i="0" spc="-1" dirty="0">
                <a:solidFill>
                  <a:schemeClr val="bg1"/>
                </a:solidFill>
                <a:uFill>
                  <a:solidFill>
                    <a:srgbClr val="FFFFFF"/>
                  </a:solidFill>
                </a:uFill>
                <a:ea typeface="DejaVu Sans"/>
              </a:rPr>
              <a:t>Report Writing</a:t>
            </a:r>
            <a:endParaRPr lang="en-GB" sz="1400" i="0" spc="-1" dirty="0">
              <a:solidFill>
                <a:schemeClr val="bg1"/>
              </a:solidFill>
              <a:uFill>
                <a:solidFill>
                  <a:srgbClr val="FFFFFF"/>
                </a:solidFill>
              </a:uFill>
            </a:endParaRPr>
          </a:p>
        </p:txBody>
      </p:sp>
      <p:sp>
        <p:nvSpPr>
          <p:cNvPr id="75" name="CustomShape 2"/>
          <p:cNvSpPr/>
          <p:nvPr/>
        </p:nvSpPr>
        <p:spPr>
          <a:xfrm>
            <a:off x="457200" y="1700213"/>
            <a:ext cx="8229600" cy="3976687"/>
          </a:xfrm>
          <a:prstGeom prst="rect">
            <a:avLst/>
          </a:prstGeom>
          <a:noFill/>
          <a:ln>
            <a:noFill/>
          </a:ln>
        </p:spPr>
        <p:style>
          <a:lnRef idx="0">
            <a:scrgbClr r="0" g="0" b="0"/>
          </a:lnRef>
          <a:fillRef idx="0">
            <a:scrgbClr r="0" g="0" b="0"/>
          </a:fillRef>
          <a:effectRef idx="0">
            <a:scrgbClr r="0" g="0" b="0"/>
          </a:effectRef>
          <a:fontRef idx="minor"/>
        </p:style>
        <p:txBody>
          <a:bodyPr lIns="0" tIns="0" rIns="0" bIns="0"/>
          <a:lstStyle/>
          <a:p>
            <a:pPr marL="98620" eaLnBrk="1" hangingPunct="1">
              <a:buClr>
                <a:srgbClr val="000000"/>
              </a:buClr>
              <a:buSzPct val="45000"/>
              <a:defRPr/>
            </a:pPr>
            <a:r>
              <a:rPr lang="en-GB" sz="2400" i="0" spc="-1" dirty="0">
                <a:solidFill>
                  <a:srgbClr val="000000"/>
                </a:solidFill>
                <a:uFill>
                  <a:solidFill>
                    <a:srgbClr val="FFFFFF"/>
                  </a:solidFill>
                </a:uFill>
                <a:ea typeface="DejaVu Sans"/>
              </a:rPr>
              <a:t>The planning cycle </a:t>
            </a:r>
          </a:p>
          <a:p>
            <a:pPr marL="98620" eaLnBrk="1" hangingPunct="1">
              <a:buClr>
                <a:srgbClr val="000000"/>
              </a:buClr>
              <a:buSzPct val="45000"/>
              <a:defRPr/>
            </a:pPr>
            <a:r>
              <a:rPr lang="en-GB" sz="2400" i="0" spc="-1" dirty="0">
                <a:solidFill>
                  <a:srgbClr val="000000"/>
                </a:solidFill>
                <a:uFill>
                  <a:solidFill>
                    <a:srgbClr val="FFFFFF"/>
                  </a:solidFill>
                </a:uFill>
                <a:ea typeface="DejaVu Sans"/>
              </a:rPr>
              <a:t> </a:t>
            </a:r>
          </a:p>
          <a:p>
            <a:pPr marL="441520" indent="-342900" eaLnBrk="1" hangingPunct="1">
              <a:lnSpc>
                <a:spcPct val="150000"/>
              </a:lnSpc>
              <a:buClr>
                <a:srgbClr val="000000"/>
              </a:buClr>
              <a:buSzPct val="45000"/>
              <a:buFont typeface="Wingdings" panose="05000000000000000000" pitchFamily="2" charset="2"/>
              <a:buChar char="q"/>
              <a:defRPr/>
            </a:pPr>
            <a:r>
              <a:rPr lang="en-GB" sz="2400" i="0" spc="-1" dirty="0">
                <a:solidFill>
                  <a:srgbClr val="000000"/>
                </a:solidFill>
                <a:uFill>
                  <a:solidFill>
                    <a:srgbClr val="FFFFFF"/>
                  </a:solidFill>
                </a:uFill>
                <a:ea typeface="DejaVu Sans"/>
              </a:rPr>
              <a:t>Gather information</a:t>
            </a:r>
          </a:p>
          <a:p>
            <a:pPr marL="441520" indent="-342900" eaLnBrk="1" hangingPunct="1">
              <a:lnSpc>
                <a:spcPct val="150000"/>
              </a:lnSpc>
              <a:buClr>
                <a:srgbClr val="000000"/>
              </a:buClr>
              <a:buSzPct val="45000"/>
              <a:buFont typeface="Wingdings" panose="05000000000000000000" pitchFamily="2" charset="2"/>
              <a:buChar char="q"/>
              <a:defRPr/>
            </a:pPr>
            <a:r>
              <a:rPr lang="en-GB" sz="2400" i="0" spc="-1" dirty="0">
                <a:solidFill>
                  <a:srgbClr val="000000"/>
                </a:solidFill>
                <a:uFill>
                  <a:solidFill>
                    <a:srgbClr val="FFFFFF"/>
                  </a:solidFill>
                </a:uFill>
                <a:ea typeface="DejaVu Sans"/>
              </a:rPr>
              <a:t>Process information</a:t>
            </a:r>
          </a:p>
          <a:p>
            <a:pPr marL="441520" indent="-342900" eaLnBrk="1" hangingPunct="1">
              <a:lnSpc>
                <a:spcPct val="150000"/>
              </a:lnSpc>
              <a:buClr>
                <a:srgbClr val="000000"/>
              </a:buClr>
              <a:buSzPct val="45000"/>
              <a:buFont typeface="Wingdings" panose="05000000000000000000" pitchFamily="2" charset="2"/>
              <a:buChar char="q"/>
              <a:defRPr/>
            </a:pPr>
            <a:r>
              <a:rPr lang="en-GB" sz="2400" i="0" spc="-1" dirty="0">
                <a:solidFill>
                  <a:srgbClr val="000000"/>
                </a:solidFill>
                <a:uFill>
                  <a:solidFill>
                    <a:srgbClr val="FFFFFF"/>
                  </a:solidFill>
                </a:uFill>
                <a:ea typeface="DejaVu Sans"/>
              </a:rPr>
              <a:t>Evaluate information</a:t>
            </a:r>
          </a:p>
          <a:p>
            <a:pPr marL="441520" indent="-342900" eaLnBrk="1" hangingPunct="1">
              <a:lnSpc>
                <a:spcPct val="150000"/>
              </a:lnSpc>
              <a:buClr>
                <a:srgbClr val="000000"/>
              </a:buClr>
              <a:buSzPct val="45000"/>
              <a:buFont typeface="Wingdings" panose="05000000000000000000" pitchFamily="2" charset="2"/>
              <a:buChar char="q"/>
              <a:defRPr/>
            </a:pPr>
            <a:r>
              <a:rPr lang="en-GB" sz="2400" i="0" spc="-1" dirty="0">
                <a:solidFill>
                  <a:srgbClr val="000000"/>
                </a:solidFill>
                <a:uFill>
                  <a:solidFill>
                    <a:srgbClr val="FFFFFF"/>
                  </a:solidFill>
                </a:uFill>
                <a:ea typeface="DejaVu Sans"/>
              </a:rPr>
              <a:t>Plan the written document</a:t>
            </a:r>
          </a:p>
        </p:txBody>
      </p:sp>
    </p:spTree>
    <p:extLst>
      <p:ext uri="{BB962C8B-B14F-4D97-AF65-F5344CB8AC3E}">
        <p14:creationId xmlns:p14="http://schemas.microsoft.com/office/powerpoint/2010/main" val="8096049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5">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5">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5">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 name="CustomShape 1"/>
          <p:cNvSpPr/>
          <p:nvPr/>
        </p:nvSpPr>
        <p:spPr>
          <a:xfrm>
            <a:off x="457200" y="23813"/>
            <a:ext cx="8229600" cy="1144587"/>
          </a:xfrm>
          <a:prstGeom prst="rect">
            <a:avLst/>
          </a:prstGeom>
          <a:noFill/>
          <a:ln>
            <a:noFill/>
          </a:ln>
        </p:spPr>
        <p:style>
          <a:lnRef idx="0">
            <a:scrgbClr r="0" g="0" b="0"/>
          </a:lnRef>
          <a:fillRef idx="0">
            <a:scrgbClr r="0" g="0" b="0"/>
          </a:fillRef>
          <a:effectRef idx="0">
            <a:scrgbClr r="0" g="0" b="0"/>
          </a:effectRef>
          <a:fontRef idx="minor"/>
        </p:style>
        <p:txBody>
          <a:bodyPr lIns="0" tIns="0" rIns="0" bIns="0" anchor="ctr"/>
          <a:lstStyle/>
          <a:p>
            <a:pPr algn="ctr" eaLnBrk="1" hangingPunct="1">
              <a:defRPr/>
            </a:pPr>
            <a:r>
              <a:rPr lang="en-GB" sz="3200" i="0" spc="-1" dirty="0">
                <a:solidFill>
                  <a:schemeClr val="bg1"/>
                </a:solidFill>
                <a:uFill>
                  <a:solidFill>
                    <a:srgbClr val="FFFFFF"/>
                  </a:solidFill>
                </a:uFill>
                <a:ea typeface="DejaVu Sans"/>
              </a:rPr>
              <a:t>Report Writing</a:t>
            </a:r>
            <a:endParaRPr lang="en-GB" sz="1400" i="0" spc="-1" dirty="0">
              <a:solidFill>
                <a:schemeClr val="bg1"/>
              </a:solidFill>
              <a:uFill>
                <a:solidFill>
                  <a:srgbClr val="FFFFFF"/>
                </a:solidFill>
              </a:uFill>
            </a:endParaRPr>
          </a:p>
        </p:txBody>
      </p:sp>
      <p:sp>
        <p:nvSpPr>
          <p:cNvPr id="75" name="CustomShape 2"/>
          <p:cNvSpPr/>
          <p:nvPr/>
        </p:nvSpPr>
        <p:spPr>
          <a:xfrm>
            <a:off x="457200" y="1700213"/>
            <a:ext cx="8229600" cy="3976687"/>
          </a:xfrm>
          <a:prstGeom prst="rect">
            <a:avLst/>
          </a:prstGeom>
          <a:noFill/>
          <a:ln>
            <a:noFill/>
          </a:ln>
        </p:spPr>
        <p:style>
          <a:lnRef idx="0">
            <a:scrgbClr r="0" g="0" b="0"/>
          </a:lnRef>
          <a:fillRef idx="0">
            <a:scrgbClr r="0" g="0" b="0"/>
          </a:fillRef>
          <a:effectRef idx="0">
            <a:scrgbClr r="0" g="0" b="0"/>
          </a:effectRef>
          <a:fontRef idx="minor"/>
        </p:style>
        <p:txBody>
          <a:bodyPr lIns="0" tIns="0" rIns="0" bIns="0"/>
          <a:lstStyle/>
          <a:p>
            <a:pPr marL="441520" indent="-342900" eaLnBrk="1" hangingPunct="1">
              <a:lnSpc>
                <a:spcPct val="150000"/>
              </a:lnSpc>
              <a:buClr>
                <a:srgbClr val="000000"/>
              </a:buClr>
              <a:buSzPct val="45000"/>
              <a:buFont typeface="Wingdings" panose="05000000000000000000" pitchFamily="2" charset="2"/>
              <a:buChar char="q"/>
              <a:defRPr/>
            </a:pPr>
            <a:r>
              <a:rPr lang="en-GB" sz="2400" i="0" spc="-1" dirty="0">
                <a:solidFill>
                  <a:srgbClr val="000000"/>
                </a:solidFill>
                <a:uFill>
                  <a:solidFill>
                    <a:srgbClr val="FFFFFF"/>
                  </a:solidFill>
                </a:uFill>
                <a:ea typeface="DejaVu Sans"/>
              </a:rPr>
              <a:t>Make notes of all the relevant information you have, and locate any gaps</a:t>
            </a:r>
          </a:p>
          <a:p>
            <a:pPr marL="441520" indent="-342900" eaLnBrk="1" hangingPunct="1">
              <a:lnSpc>
                <a:spcPct val="150000"/>
              </a:lnSpc>
              <a:buClr>
                <a:srgbClr val="000000"/>
              </a:buClr>
              <a:buSzPct val="45000"/>
              <a:buFont typeface="Wingdings" panose="05000000000000000000" pitchFamily="2" charset="2"/>
              <a:buChar char="q"/>
              <a:defRPr/>
            </a:pPr>
            <a:r>
              <a:rPr lang="en-GB" sz="2400" i="0" spc="-1" dirty="0">
                <a:solidFill>
                  <a:srgbClr val="000000"/>
                </a:solidFill>
                <a:uFill>
                  <a:solidFill>
                    <a:srgbClr val="FFFFFF"/>
                  </a:solidFill>
                </a:uFill>
                <a:ea typeface="DejaVu Sans"/>
              </a:rPr>
              <a:t>Find sources of information to fill the gaps</a:t>
            </a:r>
          </a:p>
          <a:p>
            <a:pPr marL="441520" indent="-342900" eaLnBrk="1" hangingPunct="1">
              <a:lnSpc>
                <a:spcPct val="150000"/>
              </a:lnSpc>
              <a:buClr>
                <a:srgbClr val="000000"/>
              </a:buClr>
              <a:buSzPct val="45000"/>
              <a:buFont typeface="Wingdings" panose="05000000000000000000" pitchFamily="2" charset="2"/>
              <a:buChar char="q"/>
              <a:defRPr/>
            </a:pPr>
            <a:r>
              <a:rPr lang="en-GB" sz="2400" i="0" spc="-1" dirty="0">
                <a:solidFill>
                  <a:srgbClr val="000000"/>
                </a:solidFill>
                <a:uFill>
                  <a:solidFill>
                    <a:srgbClr val="FFFFFF"/>
                  </a:solidFill>
                </a:uFill>
                <a:ea typeface="DejaVu Sans"/>
              </a:rPr>
              <a:t>Process the information to ensure its relevance and usefulness</a:t>
            </a:r>
          </a:p>
          <a:p>
            <a:pPr marL="441520" indent="-342900" eaLnBrk="1" hangingPunct="1">
              <a:lnSpc>
                <a:spcPct val="150000"/>
              </a:lnSpc>
              <a:buClr>
                <a:srgbClr val="000000"/>
              </a:buClr>
              <a:buSzPct val="45000"/>
              <a:buFont typeface="Wingdings" panose="05000000000000000000" pitchFamily="2" charset="2"/>
              <a:buChar char="q"/>
              <a:defRPr/>
            </a:pPr>
            <a:r>
              <a:rPr lang="en-GB" sz="2400" i="0" spc="-1" dirty="0">
                <a:solidFill>
                  <a:srgbClr val="000000"/>
                </a:solidFill>
                <a:uFill>
                  <a:solidFill>
                    <a:srgbClr val="FFFFFF"/>
                  </a:solidFill>
                </a:uFill>
                <a:ea typeface="DejaVu Sans"/>
              </a:rPr>
              <a:t>Evaluate it so you can fit it logically into a report structure</a:t>
            </a:r>
          </a:p>
          <a:p>
            <a:pPr marL="441520" indent="-342900" eaLnBrk="1" hangingPunct="1">
              <a:lnSpc>
                <a:spcPct val="150000"/>
              </a:lnSpc>
              <a:buClr>
                <a:srgbClr val="000000"/>
              </a:buClr>
              <a:buSzPct val="45000"/>
              <a:buFont typeface="Wingdings" panose="05000000000000000000" pitchFamily="2" charset="2"/>
              <a:buChar char="q"/>
              <a:defRPr/>
            </a:pPr>
            <a:r>
              <a:rPr lang="en-GB" sz="2400" i="0" spc="-1" dirty="0">
                <a:solidFill>
                  <a:srgbClr val="000000"/>
                </a:solidFill>
                <a:uFill>
                  <a:solidFill>
                    <a:srgbClr val="FFFFFF"/>
                  </a:solidFill>
                </a:uFill>
                <a:ea typeface="DejaVu Sans"/>
              </a:rPr>
              <a:t>Plan the structure of your report</a:t>
            </a:r>
          </a:p>
        </p:txBody>
      </p:sp>
    </p:spTree>
    <p:extLst>
      <p:ext uri="{BB962C8B-B14F-4D97-AF65-F5344CB8AC3E}">
        <p14:creationId xmlns:p14="http://schemas.microsoft.com/office/powerpoint/2010/main" val="291547794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6" presetClass="entr" presetSubtype="21" fill="hold" nodeType="clickEffect">
                                  <p:stCondLst>
                                    <p:cond delay="0"/>
                                  </p:stCondLst>
                                  <p:childTnLst>
                                    <p:set>
                                      <p:cBhvr>
                                        <p:cTn id="6" dur="1" fill="hold">
                                          <p:stCondLst>
                                            <p:cond delay="0"/>
                                          </p:stCondLst>
                                        </p:cTn>
                                        <p:tgtEl>
                                          <p:spTgt spid="75">
                                            <p:txEl>
                                              <p:pRg st="0" end="0"/>
                                            </p:txEl>
                                          </p:spTgt>
                                        </p:tgtEl>
                                        <p:attrNameLst>
                                          <p:attrName>style.visibility</p:attrName>
                                        </p:attrNameLst>
                                      </p:cBhvr>
                                      <p:to>
                                        <p:strVal val="visible"/>
                                      </p:to>
                                    </p:set>
                                    <p:animEffect transition="in" filter="barn(inVertical)">
                                      <p:cBhvr>
                                        <p:cTn id="7" dur="500"/>
                                        <p:tgtEl>
                                          <p:spTgt spid="75">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6" presetClass="entr" presetSubtype="21" fill="hold" nodeType="clickEffect">
                                  <p:stCondLst>
                                    <p:cond delay="0"/>
                                  </p:stCondLst>
                                  <p:childTnLst>
                                    <p:set>
                                      <p:cBhvr>
                                        <p:cTn id="11" dur="1" fill="hold">
                                          <p:stCondLst>
                                            <p:cond delay="0"/>
                                          </p:stCondLst>
                                        </p:cTn>
                                        <p:tgtEl>
                                          <p:spTgt spid="75">
                                            <p:txEl>
                                              <p:pRg st="1" end="1"/>
                                            </p:txEl>
                                          </p:spTgt>
                                        </p:tgtEl>
                                        <p:attrNameLst>
                                          <p:attrName>style.visibility</p:attrName>
                                        </p:attrNameLst>
                                      </p:cBhvr>
                                      <p:to>
                                        <p:strVal val="visible"/>
                                      </p:to>
                                    </p:set>
                                    <p:animEffect transition="in" filter="barn(inVertical)">
                                      <p:cBhvr>
                                        <p:cTn id="12" dur="500"/>
                                        <p:tgtEl>
                                          <p:spTgt spid="75">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6" presetClass="entr" presetSubtype="21" fill="hold" nodeType="clickEffect">
                                  <p:stCondLst>
                                    <p:cond delay="0"/>
                                  </p:stCondLst>
                                  <p:childTnLst>
                                    <p:set>
                                      <p:cBhvr>
                                        <p:cTn id="16" dur="1" fill="hold">
                                          <p:stCondLst>
                                            <p:cond delay="0"/>
                                          </p:stCondLst>
                                        </p:cTn>
                                        <p:tgtEl>
                                          <p:spTgt spid="75">
                                            <p:txEl>
                                              <p:pRg st="2" end="2"/>
                                            </p:txEl>
                                          </p:spTgt>
                                        </p:tgtEl>
                                        <p:attrNameLst>
                                          <p:attrName>style.visibility</p:attrName>
                                        </p:attrNameLst>
                                      </p:cBhvr>
                                      <p:to>
                                        <p:strVal val="visible"/>
                                      </p:to>
                                    </p:set>
                                    <p:animEffect transition="in" filter="barn(inVertical)">
                                      <p:cBhvr>
                                        <p:cTn id="17" dur="500"/>
                                        <p:tgtEl>
                                          <p:spTgt spid="75">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6" presetClass="entr" presetSubtype="21" fill="hold" nodeType="clickEffect">
                                  <p:stCondLst>
                                    <p:cond delay="0"/>
                                  </p:stCondLst>
                                  <p:childTnLst>
                                    <p:set>
                                      <p:cBhvr>
                                        <p:cTn id="21" dur="1" fill="hold">
                                          <p:stCondLst>
                                            <p:cond delay="0"/>
                                          </p:stCondLst>
                                        </p:cTn>
                                        <p:tgtEl>
                                          <p:spTgt spid="75">
                                            <p:txEl>
                                              <p:pRg st="3" end="3"/>
                                            </p:txEl>
                                          </p:spTgt>
                                        </p:tgtEl>
                                        <p:attrNameLst>
                                          <p:attrName>style.visibility</p:attrName>
                                        </p:attrNameLst>
                                      </p:cBhvr>
                                      <p:to>
                                        <p:strVal val="visible"/>
                                      </p:to>
                                    </p:set>
                                    <p:animEffect transition="in" filter="barn(inVertical)">
                                      <p:cBhvr>
                                        <p:cTn id="22" dur="500"/>
                                        <p:tgtEl>
                                          <p:spTgt spid="75">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6" presetClass="entr" presetSubtype="21" fill="hold" nodeType="clickEffect">
                                  <p:stCondLst>
                                    <p:cond delay="0"/>
                                  </p:stCondLst>
                                  <p:childTnLst>
                                    <p:set>
                                      <p:cBhvr>
                                        <p:cTn id="26" dur="1" fill="hold">
                                          <p:stCondLst>
                                            <p:cond delay="0"/>
                                          </p:stCondLst>
                                        </p:cTn>
                                        <p:tgtEl>
                                          <p:spTgt spid="75">
                                            <p:txEl>
                                              <p:pRg st="4" end="4"/>
                                            </p:txEl>
                                          </p:spTgt>
                                        </p:tgtEl>
                                        <p:attrNameLst>
                                          <p:attrName>style.visibility</p:attrName>
                                        </p:attrNameLst>
                                      </p:cBhvr>
                                      <p:to>
                                        <p:strVal val="visible"/>
                                      </p:to>
                                    </p:set>
                                    <p:animEffect transition="in" filter="barn(inVertical)">
                                      <p:cBhvr>
                                        <p:cTn id="27" dur="500"/>
                                        <p:tgtEl>
                                          <p:spTgt spid="75">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 name="CustomShape 1"/>
          <p:cNvSpPr/>
          <p:nvPr/>
        </p:nvSpPr>
        <p:spPr>
          <a:xfrm>
            <a:off x="457200" y="23813"/>
            <a:ext cx="8229600" cy="1144587"/>
          </a:xfrm>
          <a:prstGeom prst="rect">
            <a:avLst/>
          </a:prstGeom>
          <a:noFill/>
          <a:ln>
            <a:noFill/>
          </a:ln>
        </p:spPr>
        <p:style>
          <a:lnRef idx="0">
            <a:scrgbClr r="0" g="0" b="0"/>
          </a:lnRef>
          <a:fillRef idx="0">
            <a:scrgbClr r="0" g="0" b="0"/>
          </a:fillRef>
          <a:effectRef idx="0">
            <a:scrgbClr r="0" g="0" b="0"/>
          </a:effectRef>
          <a:fontRef idx="minor"/>
        </p:style>
        <p:txBody>
          <a:bodyPr lIns="0" tIns="0" rIns="0" bIns="0" anchor="ctr"/>
          <a:lstStyle/>
          <a:p>
            <a:pPr algn="ctr" eaLnBrk="1" hangingPunct="1">
              <a:defRPr/>
            </a:pPr>
            <a:r>
              <a:rPr lang="en-GB" sz="3200" i="0" spc="-1" dirty="0">
                <a:solidFill>
                  <a:schemeClr val="bg1"/>
                </a:solidFill>
                <a:uFill>
                  <a:solidFill>
                    <a:srgbClr val="FFFFFF"/>
                  </a:solidFill>
                </a:uFill>
              </a:rPr>
              <a:t>Structuring your report</a:t>
            </a:r>
          </a:p>
        </p:txBody>
      </p:sp>
      <p:sp>
        <p:nvSpPr>
          <p:cNvPr id="75" name="CustomShape 2"/>
          <p:cNvSpPr/>
          <p:nvPr/>
        </p:nvSpPr>
        <p:spPr>
          <a:xfrm>
            <a:off x="457200" y="1484313"/>
            <a:ext cx="8229600" cy="3976687"/>
          </a:xfrm>
          <a:prstGeom prst="rect">
            <a:avLst/>
          </a:prstGeom>
          <a:noFill/>
          <a:ln>
            <a:noFill/>
          </a:ln>
        </p:spPr>
        <p:style>
          <a:lnRef idx="0">
            <a:scrgbClr r="0" g="0" b="0"/>
          </a:lnRef>
          <a:fillRef idx="0">
            <a:scrgbClr r="0" g="0" b="0"/>
          </a:fillRef>
          <a:effectRef idx="0">
            <a:scrgbClr r="0" g="0" b="0"/>
          </a:effectRef>
          <a:fontRef idx="minor"/>
        </p:style>
        <p:txBody>
          <a:bodyPr lIns="0" tIns="0" rIns="0" bIns="0"/>
          <a:lstStyle/>
          <a:p>
            <a:pPr marL="441520" indent="-342900" eaLnBrk="1" hangingPunct="1">
              <a:lnSpc>
                <a:spcPct val="150000"/>
              </a:lnSpc>
              <a:buClr>
                <a:srgbClr val="000000"/>
              </a:buClr>
              <a:buSzPct val="45000"/>
              <a:buFont typeface="Wingdings" panose="05000000000000000000" pitchFamily="2" charset="2"/>
              <a:buChar char="q"/>
              <a:defRPr/>
            </a:pPr>
            <a:r>
              <a:rPr lang="en-GB" sz="2400" i="0" spc="-1" dirty="0">
                <a:solidFill>
                  <a:srgbClr val="000000"/>
                </a:solidFill>
                <a:uFill>
                  <a:solidFill>
                    <a:srgbClr val="FFFFFF"/>
                  </a:solidFill>
                </a:uFill>
                <a:ea typeface="DejaVu Sans"/>
              </a:rPr>
              <a:t>A logical structure - essential to convey meaning and have impact</a:t>
            </a:r>
          </a:p>
          <a:p>
            <a:pPr marL="441520" indent="-342900" eaLnBrk="1" hangingPunct="1">
              <a:lnSpc>
                <a:spcPct val="150000"/>
              </a:lnSpc>
              <a:buClr>
                <a:srgbClr val="000000"/>
              </a:buClr>
              <a:buSzPct val="45000"/>
              <a:buFont typeface="Wingdings" panose="05000000000000000000" pitchFamily="2" charset="2"/>
              <a:buChar char="q"/>
              <a:defRPr/>
            </a:pPr>
            <a:r>
              <a:rPr lang="en-GB" sz="2400" i="0" spc="-1" dirty="0">
                <a:solidFill>
                  <a:srgbClr val="000000"/>
                </a:solidFill>
                <a:uFill>
                  <a:solidFill>
                    <a:srgbClr val="FFFFFF"/>
                  </a:solidFill>
                </a:uFill>
                <a:ea typeface="DejaVu Sans"/>
              </a:rPr>
              <a:t>Refers to the flow of your report, the order in which you present your findings, and the headings and sub-headings you use to signal what is coming next to the reader</a:t>
            </a:r>
          </a:p>
          <a:p>
            <a:pPr marL="441520" indent="-342900" eaLnBrk="1" hangingPunct="1">
              <a:lnSpc>
                <a:spcPct val="150000"/>
              </a:lnSpc>
              <a:buClr>
                <a:srgbClr val="000000"/>
              </a:buClr>
              <a:buSzPct val="45000"/>
              <a:buFont typeface="Wingdings" panose="05000000000000000000" pitchFamily="2" charset="2"/>
              <a:buChar char="q"/>
              <a:defRPr/>
            </a:pPr>
            <a:r>
              <a:rPr lang="en-GB" sz="2400" i="0" spc="-1" dirty="0">
                <a:solidFill>
                  <a:srgbClr val="000000"/>
                </a:solidFill>
                <a:uFill>
                  <a:solidFill>
                    <a:srgbClr val="FFFFFF"/>
                  </a:solidFill>
                </a:uFill>
                <a:ea typeface="DejaVu Sans"/>
              </a:rPr>
              <a:t>Divide your report into logical sections</a:t>
            </a:r>
          </a:p>
          <a:p>
            <a:pPr marL="441520" indent="-342900" eaLnBrk="1" hangingPunct="1">
              <a:lnSpc>
                <a:spcPct val="150000"/>
              </a:lnSpc>
              <a:buClr>
                <a:srgbClr val="000000"/>
              </a:buClr>
              <a:buSzPct val="45000"/>
              <a:buFont typeface="Wingdings" panose="05000000000000000000" pitchFamily="2" charset="2"/>
              <a:buChar char="q"/>
              <a:defRPr/>
            </a:pPr>
            <a:r>
              <a:rPr lang="en-GB" sz="2400" i="0" spc="-1" dirty="0">
                <a:solidFill>
                  <a:srgbClr val="000000"/>
                </a:solidFill>
                <a:uFill>
                  <a:solidFill>
                    <a:srgbClr val="FFFFFF"/>
                  </a:solidFill>
                </a:uFill>
                <a:ea typeface="DejaVu Sans"/>
              </a:rPr>
              <a:t>As a rule, move from the general to the more specific</a:t>
            </a:r>
          </a:p>
        </p:txBody>
      </p:sp>
    </p:spTree>
    <p:extLst>
      <p:ext uri="{BB962C8B-B14F-4D97-AF65-F5344CB8AC3E}">
        <p14:creationId xmlns:p14="http://schemas.microsoft.com/office/powerpoint/2010/main" val="87265287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6" presetClass="entr" presetSubtype="21" fill="hold" nodeType="clickEffect">
                                  <p:stCondLst>
                                    <p:cond delay="0"/>
                                  </p:stCondLst>
                                  <p:childTnLst>
                                    <p:set>
                                      <p:cBhvr>
                                        <p:cTn id="6" dur="1" fill="hold">
                                          <p:stCondLst>
                                            <p:cond delay="0"/>
                                          </p:stCondLst>
                                        </p:cTn>
                                        <p:tgtEl>
                                          <p:spTgt spid="75">
                                            <p:txEl>
                                              <p:pRg st="0" end="0"/>
                                            </p:txEl>
                                          </p:spTgt>
                                        </p:tgtEl>
                                        <p:attrNameLst>
                                          <p:attrName>style.visibility</p:attrName>
                                        </p:attrNameLst>
                                      </p:cBhvr>
                                      <p:to>
                                        <p:strVal val="visible"/>
                                      </p:to>
                                    </p:set>
                                    <p:animEffect transition="in" filter="barn(inVertical)">
                                      <p:cBhvr>
                                        <p:cTn id="7" dur="500"/>
                                        <p:tgtEl>
                                          <p:spTgt spid="75">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6" presetClass="entr" presetSubtype="21" fill="hold" nodeType="clickEffect">
                                  <p:stCondLst>
                                    <p:cond delay="0"/>
                                  </p:stCondLst>
                                  <p:childTnLst>
                                    <p:set>
                                      <p:cBhvr>
                                        <p:cTn id="11" dur="1" fill="hold">
                                          <p:stCondLst>
                                            <p:cond delay="0"/>
                                          </p:stCondLst>
                                        </p:cTn>
                                        <p:tgtEl>
                                          <p:spTgt spid="75">
                                            <p:txEl>
                                              <p:pRg st="1" end="1"/>
                                            </p:txEl>
                                          </p:spTgt>
                                        </p:tgtEl>
                                        <p:attrNameLst>
                                          <p:attrName>style.visibility</p:attrName>
                                        </p:attrNameLst>
                                      </p:cBhvr>
                                      <p:to>
                                        <p:strVal val="visible"/>
                                      </p:to>
                                    </p:set>
                                    <p:animEffect transition="in" filter="barn(inVertical)">
                                      <p:cBhvr>
                                        <p:cTn id="12" dur="500"/>
                                        <p:tgtEl>
                                          <p:spTgt spid="75">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6" presetClass="entr" presetSubtype="21" fill="hold" nodeType="clickEffect">
                                  <p:stCondLst>
                                    <p:cond delay="0"/>
                                  </p:stCondLst>
                                  <p:childTnLst>
                                    <p:set>
                                      <p:cBhvr>
                                        <p:cTn id="16" dur="1" fill="hold">
                                          <p:stCondLst>
                                            <p:cond delay="0"/>
                                          </p:stCondLst>
                                        </p:cTn>
                                        <p:tgtEl>
                                          <p:spTgt spid="75">
                                            <p:txEl>
                                              <p:pRg st="2" end="2"/>
                                            </p:txEl>
                                          </p:spTgt>
                                        </p:tgtEl>
                                        <p:attrNameLst>
                                          <p:attrName>style.visibility</p:attrName>
                                        </p:attrNameLst>
                                      </p:cBhvr>
                                      <p:to>
                                        <p:strVal val="visible"/>
                                      </p:to>
                                    </p:set>
                                    <p:animEffect transition="in" filter="barn(inVertical)">
                                      <p:cBhvr>
                                        <p:cTn id="17" dur="500"/>
                                        <p:tgtEl>
                                          <p:spTgt spid="75">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6" presetClass="entr" presetSubtype="21" fill="hold" nodeType="clickEffect">
                                  <p:stCondLst>
                                    <p:cond delay="0"/>
                                  </p:stCondLst>
                                  <p:childTnLst>
                                    <p:set>
                                      <p:cBhvr>
                                        <p:cTn id="21" dur="1" fill="hold">
                                          <p:stCondLst>
                                            <p:cond delay="0"/>
                                          </p:stCondLst>
                                        </p:cTn>
                                        <p:tgtEl>
                                          <p:spTgt spid="75">
                                            <p:txEl>
                                              <p:pRg st="3" end="3"/>
                                            </p:txEl>
                                          </p:spTgt>
                                        </p:tgtEl>
                                        <p:attrNameLst>
                                          <p:attrName>style.visibility</p:attrName>
                                        </p:attrNameLst>
                                      </p:cBhvr>
                                      <p:to>
                                        <p:strVal val="visible"/>
                                      </p:to>
                                    </p:set>
                                    <p:animEffect transition="in" filter="barn(inVertical)">
                                      <p:cBhvr>
                                        <p:cTn id="22" dur="500"/>
                                        <p:tgtEl>
                                          <p:spTgt spid="75">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 name="CustomShape 1"/>
          <p:cNvSpPr/>
          <p:nvPr/>
        </p:nvSpPr>
        <p:spPr>
          <a:xfrm>
            <a:off x="457200" y="23813"/>
            <a:ext cx="8229600" cy="1144587"/>
          </a:xfrm>
          <a:prstGeom prst="rect">
            <a:avLst/>
          </a:prstGeom>
          <a:noFill/>
          <a:ln>
            <a:noFill/>
          </a:ln>
        </p:spPr>
        <p:style>
          <a:lnRef idx="0">
            <a:scrgbClr r="0" g="0" b="0"/>
          </a:lnRef>
          <a:fillRef idx="0">
            <a:scrgbClr r="0" g="0" b="0"/>
          </a:fillRef>
          <a:effectRef idx="0">
            <a:scrgbClr r="0" g="0" b="0"/>
          </a:effectRef>
          <a:fontRef idx="minor"/>
        </p:style>
        <p:txBody>
          <a:bodyPr lIns="0" tIns="0" rIns="0" bIns="0" anchor="ctr"/>
          <a:lstStyle/>
          <a:p>
            <a:pPr algn="ctr" eaLnBrk="1" hangingPunct="1">
              <a:defRPr/>
            </a:pPr>
            <a:r>
              <a:rPr lang="en-GB" sz="3200" i="0" spc="-1" dirty="0">
                <a:solidFill>
                  <a:schemeClr val="bg1"/>
                </a:solidFill>
                <a:uFill>
                  <a:solidFill>
                    <a:srgbClr val="FFFFFF"/>
                  </a:solidFill>
                </a:uFill>
              </a:rPr>
              <a:t>Structuring your report</a:t>
            </a:r>
          </a:p>
        </p:txBody>
      </p:sp>
      <p:sp>
        <p:nvSpPr>
          <p:cNvPr id="75" name="CustomShape 2"/>
          <p:cNvSpPr/>
          <p:nvPr/>
        </p:nvSpPr>
        <p:spPr>
          <a:xfrm>
            <a:off x="900113" y="1412875"/>
            <a:ext cx="8505825" cy="3976688"/>
          </a:xfrm>
          <a:prstGeom prst="rect">
            <a:avLst/>
          </a:prstGeom>
          <a:noFill/>
          <a:ln>
            <a:noFill/>
          </a:ln>
        </p:spPr>
        <p:style>
          <a:lnRef idx="0">
            <a:scrgbClr r="0" g="0" b="0"/>
          </a:lnRef>
          <a:fillRef idx="0">
            <a:scrgbClr r="0" g="0" b="0"/>
          </a:fillRef>
          <a:effectRef idx="0">
            <a:scrgbClr r="0" g="0" b="0"/>
          </a:effectRef>
          <a:fontRef idx="minor"/>
        </p:style>
        <p:txBody>
          <a:bodyPr lIns="0" tIns="0" rIns="0" bIns="0"/>
          <a:lstStyle/>
          <a:p>
            <a:pPr eaLnBrk="1" hangingPunct="1">
              <a:defRPr/>
            </a:pPr>
            <a:r>
              <a:rPr lang="en-GB" sz="2000" i="0" dirty="0"/>
              <a:t>Always check with your tutor to find out precisely what your</a:t>
            </a:r>
          </a:p>
          <a:p>
            <a:pPr eaLnBrk="1" hangingPunct="1">
              <a:defRPr/>
            </a:pPr>
            <a:r>
              <a:rPr lang="en-GB" sz="2000" i="0" dirty="0"/>
              <a:t>report should include and how it should be presented.</a:t>
            </a:r>
          </a:p>
          <a:p>
            <a:pPr eaLnBrk="1" hangingPunct="1">
              <a:defRPr/>
            </a:pPr>
            <a:r>
              <a:rPr lang="en-GB" sz="2000" i="0" dirty="0"/>
              <a:t>Common elements found in many different reports:</a:t>
            </a:r>
          </a:p>
          <a:p>
            <a:pPr eaLnBrk="1" hangingPunct="1">
              <a:defRPr/>
            </a:pPr>
            <a:endParaRPr lang="en-GB" sz="2000" i="0" spc="-1" dirty="0">
              <a:solidFill>
                <a:srgbClr val="000000"/>
              </a:solidFill>
              <a:uFill>
                <a:solidFill>
                  <a:srgbClr val="FFFFFF"/>
                </a:solidFill>
              </a:uFill>
              <a:ea typeface="DejaVu Sans"/>
            </a:endParaRPr>
          </a:p>
          <a:p>
            <a:pPr eaLnBrk="1" hangingPunct="1">
              <a:defRPr/>
            </a:pPr>
            <a:r>
              <a:rPr lang="en-GB" sz="2000" b="0" i="0" dirty="0"/>
              <a:t>• Title page</a:t>
            </a:r>
          </a:p>
          <a:p>
            <a:pPr eaLnBrk="1" hangingPunct="1">
              <a:defRPr/>
            </a:pPr>
            <a:r>
              <a:rPr lang="en-GB" sz="2000" b="0" i="0" dirty="0"/>
              <a:t>• Acknowledgements / Terms of reference </a:t>
            </a:r>
          </a:p>
          <a:p>
            <a:pPr eaLnBrk="1" hangingPunct="1">
              <a:defRPr/>
            </a:pPr>
            <a:r>
              <a:rPr lang="en-GB" sz="2000" b="0" i="0" dirty="0"/>
              <a:t>• Contents</a:t>
            </a:r>
          </a:p>
          <a:p>
            <a:pPr eaLnBrk="1" hangingPunct="1">
              <a:defRPr/>
            </a:pPr>
            <a:r>
              <a:rPr lang="en-GB" sz="2000" b="0" i="0" dirty="0"/>
              <a:t>• Abstract or summary</a:t>
            </a:r>
          </a:p>
          <a:p>
            <a:pPr eaLnBrk="1" hangingPunct="1">
              <a:defRPr/>
            </a:pPr>
            <a:r>
              <a:rPr lang="en-GB" sz="2000" b="0" i="0" dirty="0"/>
              <a:t>• Introduction</a:t>
            </a:r>
          </a:p>
          <a:p>
            <a:pPr eaLnBrk="1" hangingPunct="1">
              <a:defRPr/>
            </a:pPr>
            <a:r>
              <a:rPr lang="en-GB" sz="2000" b="0" i="0" dirty="0"/>
              <a:t>• Methodology</a:t>
            </a:r>
          </a:p>
          <a:p>
            <a:pPr eaLnBrk="1" hangingPunct="1">
              <a:defRPr/>
            </a:pPr>
            <a:r>
              <a:rPr lang="en-GB" sz="2000" b="0" i="0" dirty="0"/>
              <a:t>• Results or findings</a:t>
            </a:r>
          </a:p>
          <a:p>
            <a:pPr eaLnBrk="1" hangingPunct="1">
              <a:defRPr/>
            </a:pPr>
            <a:r>
              <a:rPr lang="en-GB" sz="2000" b="0" i="0" dirty="0"/>
              <a:t>• Discussion</a:t>
            </a:r>
          </a:p>
          <a:p>
            <a:pPr eaLnBrk="1" hangingPunct="1">
              <a:defRPr/>
            </a:pPr>
            <a:r>
              <a:rPr lang="en-GB" sz="2000" b="0" i="0" dirty="0"/>
              <a:t>• Conclusion and recommendations</a:t>
            </a:r>
          </a:p>
          <a:p>
            <a:pPr eaLnBrk="1" hangingPunct="1">
              <a:defRPr/>
            </a:pPr>
            <a:r>
              <a:rPr lang="en-GB" sz="2000" b="0" i="0" dirty="0"/>
              <a:t>• References</a:t>
            </a:r>
          </a:p>
          <a:p>
            <a:pPr eaLnBrk="1" hangingPunct="1">
              <a:defRPr/>
            </a:pPr>
            <a:r>
              <a:rPr lang="en-GB" sz="2000" b="0" i="0" dirty="0"/>
              <a:t>• Appendices</a:t>
            </a:r>
            <a:endParaRPr lang="en-GB" sz="2000" i="0" spc="-1" dirty="0">
              <a:solidFill>
                <a:srgbClr val="000000"/>
              </a:solidFill>
              <a:uFill>
                <a:solidFill>
                  <a:srgbClr val="FFFFFF"/>
                </a:solidFill>
              </a:uFill>
              <a:ea typeface="DejaVu Sans"/>
            </a:endParaRPr>
          </a:p>
        </p:txBody>
      </p:sp>
    </p:spTree>
    <p:extLst>
      <p:ext uri="{BB962C8B-B14F-4D97-AF65-F5344CB8AC3E}">
        <p14:creationId xmlns:p14="http://schemas.microsoft.com/office/powerpoint/2010/main" val="427906238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7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75">
                                            <p:txEl>
                                              <p:pRg st="1" end="1"/>
                                            </p:txEl>
                                          </p:spTgt>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nodeType="withGroup">
                            <p:stCondLst>
                              <p:cond delay="0"/>
                            </p:stCondLst>
                            <p:childTnLst>
                              <p:par>
                                <p:cTn id="11" presetID="16" presetClass="entr" presetSubtype="21" fill="hold" nodeType="clickEffect">
                                  <p:stCondLst>
                                    <p:cond delay="0"/>
                                  </p:stCondLst>
                                  <p:childTnLst>
                                    <p:set>
                                      <p:cBhvr>
                                        <p:cTn id="12" dur="1" fill="hold">
                                          <p:stCondLst>
                                            <p:cond delay="0"/>
                                          </p:stCondLst>
                                        </p:cTn>
                                        <p:tgtEl>
                                          <p:spTgt spid="75">
                                            <p:txEl>
                                              <p:pRg st="2" end="2"/>
                                            </p:txEl>
                                          </p:spTgt>
                                        </p:tgtEl>
                                        <p:attrNameLst>
                                          <p:attrName>style.visibility</p:attrName>
                                        </p:attrNameLst>
                                      </p:cBhvr>
                                      <p:to>
                                        <p:strVal val="visible"/>
                                      </p:to>
                                    </p:set>
                                    <p:animEffect transition="in" filter="barn(inVertical)">
                                      <p:cBhvr>
                                        <p:cTn id="13" dur="500"/>
                                        <p:tgtEl>
                                          <p:spTgt spid="75">
                                            <p:txEl>
                                              <p:pRg st="2" end="2"/>
                                            </p:txEl>
                                          </p:spTgt>
                                        </p:tgtEl>
                                      </p:cBhvr>
                                    </p:animEffect>
                                  </p:childTnLst>
                                </p:cTn>
                              </p:par>
                            </p:childTnLst>
                          </p:cTn>
                        </p:par>
                      </p:childTnLst>
                    </p:cTn>
                  </p:par>
                  <p:par>
                    <p:cTn id="14" fill="hold" nodeType="clickPar">
                      <p:stCondLst>
                        <p:cond delay="indefinite"/>
                      </p:stCondLst>
                      <p:childTnLst>
                        <p:par>
                          <p:cTn id="15" fill="hold" nodeType="withGroup">
                            <p:stCondLst>
                              <p:cond delay="0"/>
                            </p:stCondLst>
                            <p:childTnLst>
                              <p:par>
                                <p:cTn id="16" presetID="16" presetClass="entr" presetSubtype="21" fill="hold" nodeType="clickEffect">
                                  <p:stCondLst>
                                    <p:cond delay="0"/>
                                  </p:stCondLst>
                                  <p:childTnLst>
                                    <p:set>
                                      <p:cBhvr>
                                        <p:cTn id="17" dur="1" fill="hold">
                                          <p:stCondLst>
                                            <p:cond delay="0"/>
                                          </p:stCondLst>
                                        </p:cTn>
                                        <p:tgtEl>
                                          <p:spTgt spid="75">
                                            <p:txEl>
                                              <p:pRg st="4" end="4"/>
                                            </p:txEl>
                                          </p:spTgt>
                                        </p:tgtEl>
                                        <p:attrNameLst>
                                          <p:attrName>style.visibility</p:attrName>
                                        </p:attrNameLst>
                                      </p:cBhvr>
                                      <p:to>
                                        <p:strVal val="visible"/>
                                      </p:to>
                                    </p:set>
                                    <p:animEffect transition="in" filter="barn(inVertical)">
                                      <p:cBhvr>
                                        <p:cTn id="18" dur="500"/>
                                        <p:tgtEl>
                                          <p:spTgt spid="75">
                                            <p:txEl>
                                              <p:pRg st="4" end="4"/>
                                            </p:txEl>
                                          </p:spTgt>
                                        </p:tgtEl>
                                      </p:cBhvr>
                                    </p:animEffect>
                                  </p:childTnLst>
                                </p:cTn>
                              </p:par>
                            </p:childTnLst>
                          </p:cTn>
                        </p:par>
                      </p:childTnLst>
                    </p:cTn>
                  </p:par>
                  <p:par>
                    <p:cTn id="19" fill="hold" nodeType="clickPar">
                      <p:stCondLst>
                        <p:cond delay="indefinite"/>
                      </p:stCondLst>
                      <p:childTnLst>
                        <p:par>
                          <p:cTn id="20" fill="hold" nodeType="withGroup">
                            <p:stCondLst>
                              <p:cond delay="0"/>
                            </p:stCondLst>
                            <p:childTnLst>
                              <p:par>
                                <p:cTn id="21" presetID="16" presetClass="entr" presetSubtype="21" fill="hold" nodeType="clickEffect">
                                  <p:stCondLst>
                                    <p:cond delay="0"/>
                                  </p:stCondLst>
                                  <p:childTnLst>
                                    <p:set>
                                      <p:cBhvr>
                                        <p:cTn id="22" dur="1" fill="hold">
                                          <p:stCondLst>
                                            <p:cond delay="0"/>
                                          </p:stCondLst>
                                        </p:cTn>
                                        <p:tgtEl>
                                          <p:spTgt spid="75">
                                            <p:txEl>
                                              <p:pRg st="5" end="5"/>
                                            </p:txEl>
                                          </p:spTgt>
                                        </p:tgtEl>
                                        <p:attrNameLst>
                                          <p:attrName>style.visibility</p:attrName>
                                        </p:attrNameLst>
                                      </p:cBhvr>
                                      <p:to>
                                        <p:strVal val="visible"/>
                                      </p:to>
                                    </p:set>
                                    <p:animEffect transition="in" filter="barn(inVertical)">
                                      <p:cBhvr>
                                        <p:cTn id="23" dur="500"/>
                                        <p:tgtEl>
                                          <p:spTgt spid="75">
                                            <p:txEl>
                                              <p:pRg st="5" end="5"/>
                                            </p:txEl>
                                          </p:spTgt>
                                        </p:tgtEl>
                                      </p:cBhvr>
                                    </p:animEffect>
                                  </p:childTnLst>
                                </p:cTn>
                              </p:par>
                            </p:childTnLst>
                          </p:cTn>
                        </p:par>
                      </p:childTnLst>
                    </p:cTn>
                  </p:par>
                  <p:par>
                    <p:cTn id="24" fill="hold" nodeType="clickPar">
                      <p:stCondLst>
                        <p:cond delay="indefinite"/>
                      </p:stCondLst>
                      <p:childTnLst>
                        <p:par>
                          <p:cTn id="25" fill="hold" nodeType="withGroup">
                            <p:stCondLst>
                              <p:cond delay="0"/>
                            </p:stCondLst>
                            <p:childTnLst>
                              <p:par>
                                <p:cTn id="26" presetID="16" presetClass="entr" presetSubtype="21" fill="hold" nodeType="clickEffect">
                                  <p:stCondLst>
                                    <p:cond delay="0"/>
                                  </p:stCondLst>
                                  <p:childTnLst>
                                    <p:set>
                                      <p:cBhvr>
                                        <p:cTn id="27" dur="1" fill="hold">
                                          <p:stCondLst>
                                            <p:cond delay="0"/>
                                          </p:stCondLst>
                                        </p:cTn>
                                        <p:tgtEl>
                                          <p:spTgt spid="75">
                                            <p:txEl>
                                              <p:pRg st="6" end="6"/>
                                            </p:txEl>
                                          </p:spTgt>
                                        </p:tgtEl>
                                        <p:attrNameLst>
                                          <p:attrName>style.visibility</p:attrName>
                                        </p:attrNameLst>
                                      </p:cBhvr>
                                      <p:to>
                                        <p:strVal val="visible"/>
                                      </p:to>
                                    </p:set>
                                    <p:animEffect transition="in" filter="barn(inVertical)">
                                      <p:cBhvr>
                                        <p:cTn id="28" dur="500"/>
                                        <p:tgtEl>
                                          <p:spTgt spid="75">
                                            <p:txEl>
                                              <p:pRg st="6" end="6"/>
                                            </p:txEl>
                                          </p:spTgt>
                                        </p:tgtEl>
                                      </p:cBhvr>
                                    </p:animEffect>
                                  </p:childTnLst>
                                </p:cTn>
                              </p:par>
                            </p:childTnLst>
                          </p:cTn>
                        </p:par>
                      </p:childTnLst>
                    </p:cTn>
                  </p:par>
                  <p:par>
                    <p:cTn id="29" fill="hold" nodeType="clickPar">
                      <p:stCondLst>
                        <p:cond delay="indefinite"/>
                      </p:stCondLst>
                      <p:childTnLst>
                        <p:par>
                          <p:cTn id="30" fill="hold" nodeType="withGroup">
                            <p:stCondLst>
                              <p:cond delay="0"/>
                            </p:stCondLst>
                            <p:childTnLst>
                              <p:par>
                                <p:cTn id="31" presetID="16" presetClass="entr" presetSubtype="21" fill="hold" nodeType="clickEffect">
                                  <p:stCondLst>
                                    <p:cond delay="0"/>
                                  </p:stCondLst>
                                  <p:childTnLst>
                                    <p:set>
                                      <p:cBhvr>
                                        <p:cTn id="32" dur="1" fill="hold">
                                          <p:stCondLst>
                                            <p:cond delay="0"/>
                                          </p:stCondLst>
                                        </p:cTn>
                                        <p:tgtEl>
                                          <p:spTgt spid="75">
                                            <p:txEl>
                                              <p:pRg st="7" end="7"/>
                                            </p:txEl>
                                          </p:spTgt>
                                        </p:tgtEl>
                                        <p:attrNameLst>
                                          <p:attrName>style.visibility</p:attrName>
                                        </p:attrNameLst>
                                      </p:cBhvr>
                                      <p:to>
                                        <p:strVal val="visible"/>
                                      </p:to>
                                    </p:set>
                                    <p:animEffect transition="in" filter="barn(inVertical)">
                                      <p:cBhvr>
                                        <p:cTn id="33" dur="500"/>
                                        <p:tgtEl>
                                          <p:spTgt spid="75">
                                            <p:txEl>
                                              <p:pRg st="7" end="7"/>
                                            </p:txEl>
                                          </p:spTgt>
                                        </p:tgtEl>
                                      </p:cBhvr>
                                    </p:animEffect>
                                  </p:childTnLst>
                                </p:cTn>
                              </p:par>
                            </p:childTnLst>
                          </p:cTn>
                        </p:par>
                      </p:childTnLst>
                    </p:cTn>
                  </p:par>
                  <p:par>
                    <p:cTn id="34" fill="hold" nodeType="clickPar">
                      <p:stCondLst>
                        <p:cond delay="indefinite"/>
                      </p:stCondLst>
                      <p:childTnLst>
                        <p:par>
                          <p:cTn id="35" fill="hold" nodeType="withGroup">
                            <p:stCondLst>
                              <p:cond delay="0"/>
                            </p:stCondLst>
                            <p:childTnLst>
                              <p:par>
                                <p:cTn id="36" presetID="16" presetClass="entr" presetSubtype="21" fill="hold" nodeType="clickEffect">
                                  <p:stCondLst>
                                    <p:cond delay="0"/>
                                  </p:stCondLst>
                                  <p:childTnLst>
                                    <p:set>
                                      <p:cBhvr>
                                        <p:cTn id="37" dur="1" fill="hold">
                                          <p:stCondLst>
                                            <p:cond delay="0"/>
                                          </p:stCondLst>
                                        </p:cTn>
                                        <p:tgtEl>
                                          <p:spTgt spid="75">
                                            <p:txEl>
                                              <p:pRg st="8" end="8"/>
                                            </p:txEl>
                                          </p:spTgt>
                                        </p:tgtEl>
                                        <p:attrNameLst>
                                          <p:attrName>style.visibility</p:attrName>
                                        </p:attrNameLst>
                                      </p:cBhvr>
                                      <p:to>
                                        <p:strVal val="visible"/>
                                      </p:to>
                                    </p:set>
                                    <p:animEffect transition="in" filter="barn(inVertical)">
                                      <p:cBhvr>
                                        <p:cTn id="38" dur="500"/>
                                        <p:tgtEl>
                                          <p:spTgt spid="75">
                                            <p:txEl>
                                              <p:pRg st="8" end="8"/>
                                            </p:txEl>
                                          </p:spTgt>
                                        </p:tgtEl>
                                      </p:cBhvr>
                                    </p:animEffect>
                                  </p:childTnLst>
                                </p:cTn>
                              </p:par>
                            </p:childTnLst>
                          </p:cTn>
                        </p:par>
                      </p:childTnLst>
                    </p:cTn>
                  </p:par>
                  <p:par>
                    <p:cTn id="39" fill="hold" nodeType="clickPar">
                      <p:stCondLst>
                        <p:cond delay="indefinite"/>
                      </p:stCondLst>
                      <p:childTnLst>
                        <p:par>
                          <p:cTn id="40" fill="hold" nodeType="withGroup">
                            <p:stCondLst>
                              <p:cond delay="0"/>
                            </p:stCondLst>
                            <p:childTnLst>
                              <p:par>
                                <p:cTn id="41" presetID="16" presetClass="entr" presetSubtype="21" fill="hold" nodeType="clickEffect">
                                  <p:stCondLst>
                                    <p:cond delay="0"/>
                                  </p:stCondLst>
                                  <p:childTnLst>
                                    <p:set>
                                      <p:cBhvr>
                                        <p:cTn id="42" dur="1" fill="hold">
                                          <p:stCondLst>
                                            <p:cond delay="0"/>
                                          </p:stCondLst>
                                        </p:cTn>
                                        <p:tgtEl>
                                          <p:spTgt spid="75">
                                            <p:txEl>
                                              <p:pRg st="9" end="9"/>
                                            </p:txEl>
                                          </p:spTgt>
                                        </p:tgtEl>
                                        <p:attrNameLst>
                                          <p:attrName>style.visibility</p:attrName>
                                        </p:attrNameLst>
                                      </p:cBhvr>
                                      <p:to>
                                        <p:strVal val="visible"/>
                                      </p:to>
                                    </p:set>
                                    <p:animEffect transition="in" filter="barn(inVertical)">
                                      <p:cBhvr>
                                        <p:cTn id="43" dur="500"/>
                                        <p:tgtEl>
                                          <p:spTgt spid="75">
                                            <p:txEl>
                                              <p:pRg st="9" end="9"/>
                                            </p:txEl>
                                          </p:spTgt>
                                        </p:tgtEl>
                                      </p:cBhvr>
                                    </p:animEffect>
                                  </p:childTnLst>
                                </p:cTn>
                              </p:par>
                            </p:childTnLst>
                          </p:cTn>
                        </p:par>
                      </p:childTnLst>
                    </p:cTn>
                  </p:par>
                  <p:par>
                    <p:cTn id="44" fill="hold" nodeType="clickPar">
                      <p:stCondLst>
                        <p:cond delay="indefinite"/>
                      </p:stCondLst>
                      <p:childTnLst>
                        <p:par>
                          <p:cTn id="45" fill="hold" nodeType="withGroup">
                            <p:stCondLst>
                              <p:cond delay="0"/>
                            </p:stCondLst>
                            <p:childTnLst>
                              <p:par>
                                <p:cTn id="46" presetID="16" presetClass="entr" presetSubtype="21" fill="hold" nodeType="clickEffect">
                                  <p:stCondLst>
                                    <p:cond delay="0"/>
                                  </p:stCondLst>
                                  <p:childTnLst>
                                    <p:set>
                                      <p:cBhvr>
                                        <p:cTn id="47" dur="1" fill="hold">
                                          <p:stCondLst>
                                            <p:cond delay="0"/>
                                          </p:stCondLst>
                                        </p:cTn>
                                        <p:tgtEl>
                                          <p:spTgt spid="75">
                                            <p:txEl>
                                              <p:pRg st="10" end="10"/>
                                            </p:txEl>
                                          </p:spTgt>
                                        </p:tgtEl>
                                        <p:attrNameLst>
                                          <p:attrName>style.visibility</p:attrName>
                                        </p:attrNameLst>
                                      </p:cBhvr>
                                      <p:to>
                                        <p:strVal val="visible"/>
                                      </p:to>
                                    </p:set>
                                    <p:animEffect transition="in" filter="barn(inVertical)">
                                      <p:cBhvr>
                                        <p:cTn id="48" dur="500"/>
                                        <p:tgtEl>
                                          <p:spTgt spid="75">
                                            <p:txEl>
                                              <p:pRg st="10" end="10"/>
                                            </p:txEl>
                                          </p:spTgt>
                                        </p:tgtEl>
                                      </p:cBhvr>
                                    </p:animEffect>
                                  </p:childTnLst>
                                </p:cTn>
                              </p:par>
                            </p:childTnLst>
                          </p:cTn>
                        </p:par>
                      </p:childTnLst>
                    </p:cTn>
                  </p:par>
                  <p:par>
                    <p:cTn id="49" fill="hold" nodeType="clickPar">
                      <p:stCondLst>
                        <p:cond delay="indefinite"/>
                      </p:stCondLst>
                      <p:childTnLst>
                        <p:par>
                          <p:cTn id="50" fill="hold" nodeType="withGroup">
                            <p:stCondLst>
                              <p:cond delay="0"/>
                            </p:stCondLst>
                            <p:childTnLst>
                              <p:par>
                                <p:cTn id="51" presetID="16" presetClass="entr" presetSubtype="21" fill="hold" nodeType="clickEffect">
                                  <p:stCondLst>
                                    <p:cond delay="0"/>
                                  </p:stCondLst>
                                  <p:childTnLst>
                                    <p:set>
                                      <p:cBhvr>
                                        <p:cTn id="52" dur="1" fill="hold">
                                          <p:stCondLst>
                                            <p:cond delay="0"/>
                                          </p:stCondLst>
                                        </p:cTn>
                                        <p:tgtEl>
                                          <p:spTgt spid="75">
                                            <p:txEl>
                                              <p:pRg st="11" end="11"/>
                                            </p:txEl>
                                          </p:spTgt>
                                        </p:tgtEl>
                                        <p:attrNameLst>
                                          <p:attrName>style.visibility</p:attrName>
                                        </p:attrNameLst>
                                      </p:cBhvr>
                                      <p:to>
                                        <p:strVal val="visible"/>
                                      </p:to>
                                    </p:set>
                                    <p:animEffect transition="in" filter="barn(inVertical)">
                                      <p:cBhvr>
                                        <p:cTn id="53" dur="500"/>
                                        <p:tgtEl>
                                          <p:spTgt spid="75">
                                            <p:txEl>
                                              <p:pRg st="11" end="11"/>
                                            </p:txEl>
                                          </p:spTgt>
                                        </p:tgtEl>
                                      </p:cBhvr>
                                    </p:animEffect>
                                  </p:childTnLst>
                                </p:cTn>
                              </p:par>
                            </p:childTnLst>
                          </p:cTn>
                        </p:par>
                      </p:childTnLst>
                    </p:cTn>
                  </p:par>
                  <p:par>
                    <p:cTn id="54" fill="hold" nodeType="clickPar">
                      <p:stCondLst>
                        <p:cond delay="indefinite"/>
                      </p:stCondLst>
                      <p:childTnLst>
                        <p:par>
                          <p:cTn id="55" fill="hold" nodeType="withGroup">
                            <p:stCondLst>
                              <p:cond delay="0"/>
                            </p:stCondLst>
                            <p:childTnLst>
                              <p:par>
                                <p:cTn id="56" presetID="16" presetClass="entr" presetSubtype="21" fill="hold" nodeType="clickEffect">
                                  <p:stCondLst>
                                    <p:cond delay="0"/>
                                  </p:stCondLst>
                                  <p:childTnLst>
                                    <p:set>
                                      <p:cBhvr>
                                        <p:cTn id="57" dur="1" fill="hold">
                                          <p:stCondLst>
                                            <p:cond delay="0"/>
                                          </p:stCondLst>
                                        </p:cTn>
                                        <p:tgtEl>
                                          <p:spTgt spid="75">
                                            <p:txEl>
                                              <p:pRg st="12" end="12"/>
                                            </p:txEl>
                                          </p:spTgt>
                                        </p:tgtEl>
                                        <p:attrNameLst>
                                          <p:attrName>style.visibility</p:attrName>
                                        </p:attrNameLst>
                                      </p:cBhvr>
                                      <p:to>
                                        <p:strVal val="visible"/>
                                      </p:to>
                                    </p:set>
                                    <p:animEffect transition="in" filter="barn(inVertical)">
                                      <p:cBhvr>
                                        <p:cTn id="58" dur="500"/>
                                        <p:tgtEl>
                                          <p:spTgt spid="75">
                                            <p:txEl>
                                              <p:pRg st="12" end="12"/>
                                            </p:txEl>
                                          </p:spTgt>
                                        </p:tgtEl>
                                      </p:cBhvr>
                                    </p:animEffect>
                                  </p:childTnLst>
                                </p:cTn>
                              </p:par>
                            </p:childTnLst>
                          </p:cTn>
                        </p:par>
                      </p:childTnLst>
                    </p:cTn>
                  </p:par>
                  <p:par>
                    <p:cTn id="59" fill="hold" nodeType="clickPar">
                      <p:stCondLst>
                        <p:cond delay="indefinite"/>
                      </p:stCondLst>
                      <p:childTnLst>
                        <p:par>
                          <p:cTn id="60" fill="hold" nodeType="withGroup">
                            <p:stCondLst>
                              <p:cond delay="0"/>
                            </p:stCondLst>
                            <p:childTnLst>
                              <p:par>
                                <p:cTn id="61" presetID="16" presetClass="entr" presetSubtype="21" fill="hold" nodeType="clickEffect">
                                  <p:stCondLst>
                                    <p:cond delay="0"/>
                                  </p:stCondLst>
                                  <p:childTnLst>
                                    <p:set>
                                      <p:cBhvr>
                                        <p:cTn id="62" dur="1" fill="hold">
                                          <p:stCondLst>
                                            <p:cond delay="0"/>
                                          </p:stCondLst>
                                        </p:cTn>
                                        <p:tgtEl>
                                          <p:spTgt spid="75">
                                            <p:txEl>
                                              <p:pRg st="13" end="13"/>
                                            </p:txEl>
                                          </p:spTgt>
                                        </p:tgtEl>
                                        <p:attrNameLst>
                                          <p:attrName>style.visibility</p:attrName>
                                        </p:attrNameLst>
                                      </p:cBhvr>
                                      <p:to>
                                        <p:strVal val="visible"/>
                                      </p:to>
                                    </p:set>
                                    <p:animEffect transition="in" filter="barn(inVertical)">
                                      <p:cBhvr>
                                        <p:cTn id="63" dur="500"/>
                                        <p:tgtEl>
                                          <p:spTgt spid="75">
                                            <p:txEl>
                                              <p:pRg st="13" end="13"/>
                                            </p:txEl>
                                          </p:spTgt>
                                        </p:tgtEl>
                                      </p:cBhvr>
                                    </p:animEffect>
                                  </p:childTnLst>
                                </p:cTn>
                              </p:par>
                            </p:childTnLst>
                          </p:cTn>
                        </p:par>
                      </p:childTnLst>
                    </p:cTn>
                  </p:par>
                  <p:par>
                    <p:cTn id="64" fill="hold" nodeType="clickPar">
                      <p:stCondLst>
                        <p:cond delay="indefinite"/>
                      </p:stCondLst>
                      <p:childTnLst>
                        <p:par>
                          <p:cTn id="65" fill="hold" nodeType="withGroup">
                            <p:stCondLst>
                              <p:cond delay="0"/>
                            </p:stCondLst>
                            <p:childTnLst>
                              <p:par>
                                <p:cTn id="66" presetID="16" presetClass="entr" presetSubtype="21" fill="hold" nodeType="clickEffect">
                                  <p:stCondLst>
                                    <p:cond delay="0"/>
                                  </p:stCondLst>
                                  <p:childTnLst>
                                    <p:set>
                                      <p:cBhvr>
                                        <p:cTn id="67" dur="1" fill="hold">
                                          <p:stCondLst>
                                            <p:cond delay="0"/>
                                          </p:stCondLst>
                                        </p:cTn>
                                        <p:tgtEl>
                                          <p:spTgt spid="75">
                                            <p:txEl>
                                              <p:pRg st="14" end="14"/>
                                            </p:txEl>
                                          </p:spTgt>
                                        </p:tgtEl>
                                        <p:attrNameLst>
                                          <p:attrName>style.visibility</p:attrName>
                                        </p:attrNameLst>
                                      </p:cBhvr>
                                      <p:to>
                                        <p:strVal val="visible"/>
                                      </p:to>
                                    </p:set>
                                    <p:animEffect transition="in" filter="barn(inVertical)">
                                      <p:cBhvr>
                                        <p:cTn id="68" dur="500"/>
                                        <p:tgtEl>
                                          <p:spTgt spid="75">
                                            <p:txEl>
                                              <p:pRg st="14" end="1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 name="CustomShape 1"/>
          <p:cNvSpPr/>
          <p:nvPr/>
        </p:nvSpPr>
        <p:spPr>
          <a:xfrm>
            <a:off x="457200" y="23813"/>
            <a:ext cx="8229600" cy="1144587"/>
          </a:xfrm>
          <a:prstGeom prst="rect">
            <a:avLst/>
          </a:prstGeom>
          <a:noFill/>
          <a:ln>
            <a:noFill/>
          </a:ln>
        </p:spPr>
        <p:style>
          <a:lnRef idx="0">
            <a:scrgbClr r="0" g="0" b="0"/>
          </a:lnRef>
          <a:fillRef idx="0">
            <a:scrgbClr r="0" g="0" b="0"/>
          </a:fillRef>
          <a:effectRef idx="0">
            <a:scrgbClr r="0" g="0" b="0"/>
          </a:effectRef>
          <a:fontRef idx="minor"/>
        </p:style>
        <p:txBody>
          <a:bodyPr lIns="0" tIns="0" rIns="0" bIns="0" anchor="ctr"/>
          <a:lstStyle/>
          <a:p>
            <a:pPr algn="ctr" eaLnBrk="1" hangingPunct="1">
              <a:defRPr/>
            </a:pPr>
            <a:r>
              <a:rPr lang="en-GB" sz="3200" i="0" spc="-1" dirty="0">
                <a:solidFill>
                  <a:schemeClr val="bg1"/>
                </a:solidFill>
                <a:uFill>
                  <a:solidFill>
                    <a:srgbClr val="FFFFFF"/>
                  </a:solidFill>
                </a:uFill>
              </a:rPr>
              <a:t>Title Page</a:t>
            </a:r>
          </a:p>
        </p:txBody>
      </p:sp>
      <p:sp>
        <p:nvSpPr>
          <p:cNvPr id="75" name="CustomShape 2"/>
          <p:cNvSpPr/>
          <p:nvPr/>
        </p:nvSpPr>
        <p:spPr>
          <a:xfrm>
            <a:off x="446647" y="755657"/>
            <a:ext cx="8507413" cy="3976687"/>
          </a:xfrm>
          <a:prstGeom prst="rect">
            <a:avLst/>
          </a:prstGeom>
          <a:noFill/>
          <a:ln>
            <a:noFill/>
          </a:ln>
        </p:spPr>
        <p:style>
          <a:lnRef idx="0">
            <a:scrgbClr r="0" g="0" b="0"/>
          </a:lnRef>
          <a:fillRef idx="0">
            <a:scrgbClr r="0" g="0" b="0"/>
          </a:fillRef>
          <a:effectRef idx="0">
            <a:scrgbClr r="0" g="0" b="0"/>
          </a:effectRef>
          <a:fontRef idx="minor"/>
        </p:style>
        <p:txBody>
          <a:bodyPr lIns="0" tIns="0" rIns="0" bIns="0"/>
          <a:lstStyle/>
          <a:p>
            <a:pPr eaLnBrk="1" hangingPunct="1">
              <a:defRPr/>
            </a:pPr>
            <a:r>
              <a:rPr lang="en-GB" sz="2000" i="0" dirty="0"/>
              <a:t>Should briefly and clearly describe the purpose of the report. Other details you may include could be your name, the date and for whom the report is written.</a:t>
            </a:r>
          </a:p>
          <a:p>
            <a:pPr eaLnBrk="1" hangingPunct="1">
              <a:defRPr/>
            </a:pPr>
            <a:endParaRPr lang="en-GB" sz="2000" i="0" dirty="0"/>
          </a:p>
          <a:p>
            <a:pPr eaLnBrk="1" hangingPunct="1">
              <a:defRPr/>
            </a:pPr>
            <a:endParaRPr lang="en-GB" sz="2000" i="0" spc="-1" dirty="0">
              <a:solidFill>
                <a:srgbClr val="000000"/>
              </a:solidFill>
              <a:uFill>
                <a:solidFill>
                  <a:srgbClr val="FFFFFF"/>
                </a:solidFill>
              </a:uFill>
              <a:ea typeface="DejaVu Sans"/>
            </a:endParaRPr>
          </a:p>
          <a:p>
            <a:pPr eaLnBrk="1" hangingPunct="1">
              <a:defRPr/>
            </a:pPr>
            <a:endParaRPr lang="en-GB" sz="2000" i="0" spc="-1" dirty="0">
              <a:solidFill>
                <a:srgbClr val="000000"/>
              </a:solidFill>
              <a:uFill>
                <a:solidFill>
                  <a:srgbClr val="FFFFFF"/>
                </a:solidFill>
              </a:uFill>
              <a:ea typeface="DejaVu Sans"/>
            </a:endParaRPr>
          </a:p>
        </p:txBody>
      </p:sp>
      <p:pic>
        <p:nvPicPr>
          <p:cNvPr id="14340" name="Picture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014662" y="1412776"/>
            <a:ext cx="3114675" cy="421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3734260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 name="CustomShape 1"/>
          <p:cNvSpPr/>
          <p:nvPr/>
        </p:nvSpPr>
        <p:spPr>
          <a:xfrm>
            <a:off x="457200" y="23813"/>
            <a:ext cx="8229600" cy="1144587"/>
          </a:xfrm>
          <a:prstGeom prst="rect">
            <a:avLst/>
          </a:prstGeom>
          <a:noFill/>
          <a:ln>
            <a:noFill/>
          </a:ln>
        </p:spPr>
        <p:style>
          <a:lnRef idx="0">
            <a:scrgbClr r="0" g="0" b="0"/>
          </a:lnRef>
          <a:fillRef idx="0">
            <a:scrgbClr r="0" g="0" b="0"/>
          </a:fillRef>
          <a:effectRef idx="0">
            <a:scrgbClr r="0" g="0" b="0"/>
          </a:effectRef>
          <a:fontRef idx="minor"/>
        </p:style>
        <p:txBody>
          <a:bodyPr lIns="0" tIns="0" rIns="0" bIns="0" anchor="ctr"/>
          <a:lstStyle/>
          <a:p>
            <a:pPr algn="ctr" eaLnBrk="1" hangingPunct="1">
              <a:defRPr/>
            </a:pPr>
            <a:r>
              <a:rPr lang="en-GB" sz="3200" i="0" spc="-1" dirty="0">
                <a:solidFill>
                  <a:schemeClr val="bg1"/>
                </a:solidFill>
                <a:uFill>
                  <a:solidFill>
                    <a:srgbClr val="FFFFFF"/>
                  </a:solidFill>
                </a:uFill>
              </a:rPr>
              <a:t>Acknowledgements / Terms of reference </a:t>
            </a:r>
          </a:p>
        </p:txBody>
      </p:sp>
      <p:sp>
        <p:nvSpPr>
          <p:cNvPr id="75" name="CustomShape 2"/>
          <p:cNvSpPr/>
          <p:nvPr/>
        </p:nvSpPr>
        <p:spPr>
          <a:xfrm>
            <a:off x="457200" y="1484313"/>
            <a:ext cx="8507413" cy="3976687"/>
          </a:xfrm>
          <a:prstGeom prst="rect">
            <a:avLst/>
          </a:prstGeom>
          <a:noFill/>
          <a:ln>
            <a:noFill/>
          </a:ln>
        </p:spPr>
        <p:style>
          <a:lnRef idx="0">
            <a:scrgbClr r="0" g="0" b="0"/>
          </a:lnRef>
          <a:fillRef idx="0">
            <a:scrgbClr r="0" g="0" b="0"/>
          </a:fillRef>
          <a:effectRef idx="0">
            <a:scrgbClr r="0" g="0" b="0"/>
          </a:effectRef>
          <a:fontRef idx="minor"/>
        </p:style>
        <p:txBody>
          <a:bodyPr lIns="0" tIns="0" rIns="0" bIns="0"/>
          <a:lstStyle/>
          <a:p>
            <a:pPr eaLnBrk="1" hangingPunct="1">
              <a:defRPr/>
            </a:pPr>
            <a:r>
              <a:rPr lang="en-GB" sz="2000" i="0" dirty="0"/>
              <a:t>You could include a brief explanation of who will read the report (audience), why it was written (purpose) and how it was written (methods). It may be in the form of a subtitle or a single paragraph.</a:t>
            </a:r>
          </a:p>
          <a:p>
            <a:pPr eaLnBrk="1" hangingPunct="1">
              <a:defRPr/>
            </a:pPr>
            <a:endParaRPr lang="en-GB" sz="2000" i="0" spc="-1" dirty="0">
              <a:solidFill>
                <a:srgbClr val="000000"/>
              </a:solidFill>
              <a:uFill>
                <a:solidFill>
                  <a:srgbClr val="FFFFFF"/>
                </a:solidFill>
              </a:uFill>
              <a:ea typeface="DejaVu Sans"/>
            </a:endParaRPr>
          </a:p>
          <a:p>
            <a:pPr eaLnBrk="1" hangingPunct="1">
              <a:defRPr/>
            </a:pPr>
            <a:endParaRPr lang="en-GB" sz="2000" i="0" spc="-1" dirty="0">
              <a:solidFill>
                <a:srgbClr val="000000"/>
              </a:solidFill>
              <a:uFill>
                <a:solidFill>
                  <a:srgbClr val="FFFFFF"/>
                </a:solidFill>
              </a:uFill>
              <a:ea typeface="DejaVu Sans"/>
            </a:endParaRPr>
          </a:p>
        </p:txBody>
      </p:sp>
      <p:pic>
        <p:nvPicPr>
          <p:cNvPr id="15364" name="Picture 2"/>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124075" y="2708275"/>
            <a:ext cx="4895850" cy="2924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593595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 name="CustomShape 1"/>
          <p:cNvSpPr/>
          <p:nvPr/>
        </p:nvSpPr>
        <p:spPr>
          <a:xfrm>
            <a:off x="457200" y="23813"/>
            <a:ext cx="8229600" cy="1144587"/>
          </a:xfrm>
          <a:prstGeom prst="rect">
            <a:avLst/>
          </a:prstGeom>
          <a:noFill/>
          <a:ln>
            <a:noFill/>
          </a:ln>
        </p:spPr>
        <p:style>
          <a:lnRef idx="0">
            <a:scrgbClr r="0" g="0" b="0"/>
          </a:lnRef>
          <a:fillRef idx="0">
            <a:scrgbClr r="0" g="0" b="0"/>
          </a:fillRef>
          <a:effectRef idx="0">
            <a:scrgbClr r="0" g="0" b="0"/>
          </a:effectRef>
          <a:fontRef idx="minor"/>
        </p:style>
        <p:txBody>
          <a:bodyPr lIns="0" tIns="0" rIns="0" bIns="0" anchor="ctr"/>
          <a:lstStyle/>
          <a:p>
            <a:pPr algn="ctr" eaLnBrk="1" hangingPunct="1">
              <a:defRPr/>
            </a:pPr>
            <a:r>
              <a:rPr lang="en-GB" sz="3200" i="0" spc="-1" dirty="0">
                <a:solidFill>
                  <a:schemeClr val="bg1"/>
                </a:solidFill>
                <a:uFill>
                  <a:solidFill>
                    <a:srgbClr val="FFFFFF"/>
                  </a:solidFill>
                </a:uFill>
              </a:rPr>
              <a:t>Contents (Table of Contents) </a:t>
            </a:r>
          </a:p>
        </p:txBody>
      </p:sp>
      <p:sp>
        <p:nvSpPr>
          <p:cNvPr id="75" name="CustomShape 2"/>
          <p:cNvSpPr/>
          <p:nvPr/>
        </p:nvSpPr>
        <p:spPr>
          <a:xfrm>
            <a:off x="457200" y="1484313"/>
            <a:ext cx="8507413" cy="3976687"/>
          </a:xfrm>
          <a:prstGeom prst="rect">
            <a:avLst/>
          </a:prstGeom>
          <a:noFill/>
          <a:ln>
            <a:noFill/>
          </a:ln>
        </p:spPr>
        <p:style>
          <a:lnRef idx="0">
            <a:scrgbClr r="0" g="0" b="0"/>
          </a:lnRef>
          <a:fillRef idx="0">
            <a:scrgbClr r="0" g="0" b="0"/>
          </a:fillRef>
          <a:effectRef idx="0">
            <a:scrgbClr r="0" g="0" b="0"/>
          </a:effectRef>
          <a:fontRef idx="minor"/>
        </p:style>
        <p:txBody>
          <a:bodyPr lIns="0" tIns="0" rIns="0" bIns="0"/>
          <a:lstStyle/>
          <a:p>
            <a:pPr eaLnBrk="1" hangingPunct="1">
              <a:defRPr/>
            </a:pPr>
            <a:r>
              <a:rPr lang="en-GB" sz="2400" i="0" dirty="0"/>
              <a:t>The contents page should list the different chapters and/or headings together with the page numbers. </a:t>
            </a:r>
          </a:p>
          <a:p>
            <a:pPr eaLnBrk="1" hangingPunct="1">
              <a:defRPr/>
            </a:pPr>
            <a:endParaRPr lang="en-GB" sz="2400" i="0" dirty="0"/>
          </a:p>
          <a:p>
            <a:pPr marL="342900" indent="-342900" eaLnBrk="1" hangingPunct="1">
              <a:buFont typeface="Arial" panose="020B0604020202020204" pitchFamily="34" charset="0"/>
              <a:buChar char="•"/>
              <a:defRPr/>
            </a:pPr>
            <a:r>
              <a:rPr lang="en-GB" sz="2400" i="0" dirty="0"/>
              <a:t>should be presented in such a way that the reader can quickly scan the list of headings and locate a particular part of the report. </a:t>
            </a:r>
          </a:p>
          <a:p>
            <a:pPr marL="342900" indent="-342900" eaLnBrk="1" hangingPunct="1">
              <a:buFont typeface="Arial" panose="020B0604020202020204" pitchFamily="34" charset="0"/>
              <a:buChar char="•"/>
              <a:defRPr/>
            </a:pPr>
            <a:endParaRPr lang="en-GB" sz="2400" i="0" dirty="0"/>
          </a:p>
          <a:p>
            <a:pPr marL="342900" indent="-342900" eaLnBrk="1" hangingPunct="1">
              <a:buFont typeface="Arial" panose="020B0604020202020204" pitchFamily="34" charset="0"/>
              <a:buChar char="•"/>
              <a:defRPr/>
            </a:pPr>
            <a:r>
              <a:rPr lang="en-GB" sz="2400" i="0" dirty="0"/>
              <a:t>number chapter headings and subheadings in addition to providing page references. </a:t>
            </a:r>
          </a:p>
          <a:p>
            <a:pPr marL="342900" indent="-342900" eaLnBrk="1" hangingPunct="1">
              <a:buFont typeface="Arial" panose="020B0604020202020204" pitchFamily="34" charset="0"/>
              <a:buChar char="•"/>
              <a:defRPr/>
            </a:pPr>
            <a:endParaRPr lang="en-GB" sz="2400" i="0" dirty="0"/>
          </a:p>
          <a:p>
            <a:pPr marL="342900" indent="-342900" eaLnBrk="1" hangingPunct="1">
              <a:buFont typeface="Arial" panose="020B0604020202020204" pitchFamily="34" charset="0"/>
              <a:buChar char="•"/>
              <a:defRPr/>
            </a:pPr>
            <a:r>
              <a:rPr lang="en-GB" sz="2400" i="0" dirty="0"/>
              <a:t>use a consistent numbering system throughout. </a:t>
            </a:r>
            <a:endParaRPr lang="en-GB" sz="2400" i="0" spc="-1" dirty="0">
              <a:solidFill>
                <a:srgbClr val="000000"/>
              </a:solidFill>
              <a:uFill>
                <a:solidFill>
                  <a:srgbClr val="FFFFFF"/>
                </a:solidFill>
              </a:uFill>
              <a:ea typeface="DejaVu Sans"/>
            </a:endParaRPr>
          </a:p>
        </p:txBody>
      </p:sp>
    </p:spTree>
    <p:extLst>
      <p:ext uri="{BB962C8B-B14F-4D97-AF65-F5344CB8AC3E}">
        <p14:creationId xmlns:p14="http://schemas.microsoft.com/office/powerpoint/2010/main" val="42574965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75">
                                            <p:txEl>
                                              <p:pRg st="2" end="2"/>
                                            </p:txEl>
                                          </p:spTgt>
                                        </p:tgtEl>
                                        <p:attrNameLst>
                                          <p:attrName>style.visibility</p:attrName>
                                        </p:attrNameLst>
                                      </p:cBhvr>
                                      <p:to>
                                        <p:strVal val="visible"/>
                                      </p:to>
                                    </p:set>
                                    <p:animEffect transition="in" filter="barn(inVertical)">
                                      <p:cBhvr>
                                        <p:cTn id="7" dur="500"/>
                                        <p:tgtEl>
                                          <p:spTgt spid="75">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75">
                                            <p:txEl>
                                              <p:pRg st="4" end="4"/>
                                            </p:txEl>
                                          </p:spTgt>
                                        </p:tgtEl>
                                        <p:attrNameLst>
                                          <p:attrName>style.visibility</p:attrName>
                                        </p:attrNameLst>
                                      </p:cBhvr>
                                      <p:to>
                                        <p:strVal val="visible"/>
                                      </p:to>
                                    </p:set>
                                    <p:animEffect transition="in" filter="barn(inVertical)">
                                      <p:cBhvr>
                                        <p:cTn id="12" dur="500"/>
                                        <p:tgtEl>
                                          <p:spTgt spid="75">
                                            <p:txEl>
                                              <p:pRg st="4" end="4"/>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nodeType="clickEffect">
                                  <p:stCondLst>
                                    <p:cond delay="0"/>
                                  </p:stCondLst>
                                  <p:childTnLst>
                                    <p:set>
                                      <p:cBhvr>
                                        <p:cTn id="16" dur="1" fill="hold">
                                          <p:stCondLst>
                                            <p:cond delay="0"/>
                                          </p:stCondLst>
                                        </p:cTn>
                                        <p:tgtEl>
                                          <p:spTgt spid="75">
                                            <p:txEl>
                                              <p:pRg st="6" end="6"/>
                                            </p:txEl>
                                          </p:spTgt>
                                        </p:tgtEl>
                                        <p:attrNameLst>
                                          <p:attrName>style.visibility</p:attrName>
                                        </p:attrNameLst>
                                      </p:cBhvr>
                                      <p:to>
                                        <p:strVal val="visible"/>
                                      </p:to>
                                    </p:set>
                                    <p:animEffect transition="in" filter="barn(inVertical)">
                                      <p:cBhvr>
                                        <p:cTn id="17" dur="500"/>
                                        <p:tgtEl>
                                          <p:spTgt spid="75">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 name="CustomShape 1"/>
          <p:cNvSpPr/>
          <p:nvPr/>
        </p:nvSpPr>
        <p:spPr>
          <a:xfrm>
            <a:off x="457200" y="23813"/>
            <a:ext cx="8229600" cy="1144587"/>
          </a:xfrm>
          <a:prstGeom prst="rect">
            <a:avLst/>
          </a:prstGeom>
          <a:noFill/>
          <a:ln>
            <a:noFill/>
          </a:ln>
        </p:spPr>
        <p:style>
          <a:lnRef idx="0">
            <a:scrgbClr r="0" g="0" b="0"/>
          </a:lnRef>
          <a:fillRef idx="0">
            <a:scrgbClr r="0" g="0" b="0"/>
          </a:fillRef>
          <a:effectRef idx="0">
            <a:scrgbClr r="0" g="0" b="0"/>
          </a:effectRef>
          <a:fontRef idx="minor"/>
        </p:style>
        <p:txBody>
          <a:bodyPr lIns="0" tIns="0" rIns="0" bIns="0" anchor="ctr"/>
          <a:lstStyle/>
          <a:p>
            <a:pPr algn="ctr" eaLnBrk="1" hangingPunct="1">
              <a:defRPr/>
            </a:pPr>
            <a:r>
              <a:rPr lang="en-GB" sz="3200" i="0" spc="-1" dirty="0">
                <a:solidFill>
                  <a:schemeClr val="bg1"/>
                </a:solidFill>
                <a:uFill>
                  <a:solidFill>
                    <a:srgbClr val="FFFFFF"/>
                  </a:solidFill>
                </a:uFill>
              </a:rPr>
              <a:t>Abstract/Summary</a:t>
            </a:r>
          </a:p>
        </p:txBody>
      </p:sp>
      <p:sp>
        <p:nvSpPr>
          <p:cNvPr id="75" name="CustomShape 2"/>
          <p:cNvSpPr/>
          <p:nvPr/>
        </p:nvSpPr>
        <p:spPr>
          <a:xfrm>
            <a:off x="457200" y="1484313"/>
            <a:ext cx="8507413" cy="3976687"/>
          </a:xfrm>
          <a:prstGeom prst="rect">
            <a:avLst/>
          </a:prstGeom>
          <a:noFill/>
          <a:ln>
            <a:noFill/>
          </a:ln>
        </p:spPr>
        <p:style>
          <a:lnRef idx="0">
            <a:scrgbClr r="0" g="0" b="0"/>
          </a:lnRef>
          <a:fillRef idx="0">
            <a:scrgbClr r="0" g="0" b="0"/>
          </a:fillRef>
          <a:effectRef idx="0">
            <a:scrgbClr r="0" g="0" b="0"/>
          </a:effectRef>
          <a:fontRef idx="minor"/>
        </p:style>
        <p:txBody>
          <a:bodyPr lIns="0" tIns="0" rIns="0" bIns="0"/>
          <a:lstStyle/>
          <a:p>
            <a:pPr eaLnBrk="1" hangingPunct="1">
              <a:defRPr/>
            </a:pPr>
            <a:r>
              <a:rPr lang="en-GB" sz="2400" i="0" dirty="0"/>
              <a:t>Should briefly describe the content of the report</a:t>
            </a:r>
          </a:p>
          <a:p>
            <a:pPr eaLnBrk="1" hangingPunct="1">
              <a:defRPr/>
            </a:pPr>
            <a:endParaRPr lang="en-GB" sz="2400" i="0" dirty="0"/>
          </a:p>
          <a:p>
            <a:pPr marL="342900" indent="-342900" eaLnBrk="1" hangingPunct="1">
              <a:buFont typeface="Arial" panose="020B0604020202020204" pitchFamily="34" charset="0"/>
              <a:buChar char="•"/>
              <a:defRPr/>
            </a:pPr>
            <a:r>
              <a:rPr lang="en-GB" sz="2400" b="0" i="0" dirty="0"/>
              <a:t>should cover the aims of the report, what was found and what, if any, action is called for. </a:t>
            </a:r>
          </a:p>
          <a:p>
            <a:pPr marL="342900" indent="-342900" eaLnBrk="1" hangingPunct="1">
              <a:buFont typeface="Arial" panose="020B0604020202020204" pitchFamily="34" charset="0"/>
              <a:buChar char="•"/>
              <a:defRPr/>
            </a:pPr>
            <a:endParaRPr lang="en-GB" sz="2400" b="0" i="0" dirty="0"/>
          </a:p>
          <a:p>
            <a:pPr marL="342900" indent="-342900" eaLnBrk="1" hangingPunct="1">
              <a:buFont typeface="Arial" panose="020B0604020202020204" pitchFamily="34" charset="0"/>
              <a:buChar char="•"/>
              <a:defRPr/>
            </a:pPr>
            <a:r>
              <a:rPr lang="en-GB" sz="2400" b="0" i="0" dirty="0"/>
              <a:t>about half a page in length and avoid detail or discussion; just outline the main points. </a:t>
            </a:r>
          </a:p>
          <a:p>
            <a:pPr marL="342900" indent="-342900" eaLnBrk="1" hangingPunct="1">
              <a:buFont typeface="Arial" panose="020B0604020202020204" pitchFamily="34" charset="0"/>
              <a:buChar char="•"/>
              <a:defRPr/>
            </a:pPr>
            <a:endParaRPr lang="en-GB" sz="2400" b="0" i="0" dirty="0"/>
          </a:p>
          <a:p>
            <a:pPr marL="342900" indent="-342900" eaLnBrk="1" hangingPunct="1">
              <a:buFont typeface="Arial" panose="020B0604020202020204" pitchFamily="34" charset="0"/>
              <a:buChar char="•"/>
              <a:defRPr/>
            </a:pPr>
            <a:r>
              <a:rPr lang="en-GB" sz="2400" b="0" i="0" dirty="0"/>
              <a:t>should provide the reader with a clear, helpful overview of the content of the report.</a:t>
            </a:r>
          </a:p>
          <a:p>
            <a:pPr marL="342900" indent="-342900" eaLnBrk="1" hangingPunct="1">
              <a:buFont typeface="Arial" panose="020B0604020202020204" pitchFamily="34" charset="0"/>
              <a:buChar char="•"/>
              <a:defRPr/>
            </a:pPr>
            <a:endParaRPr lang="en-GB" sz="2400" b="0" i="0" spc="-1" dirty="0">
              <a:solidFill>
                <a:srgbClr val="000000"/>
              </a:solidFill>
              <a:uFill>
                <a:solidFill>
                  <a:srgbClr val="FFFFFF"/>
                </a:solidFill>
              </a:uFill>
              <a:ea typeface="DejaVu Sans"/>
            </a:endParaRPr>
          </a:p>
          <a:p>
            <a:pPr marL="342900" indent="-342900" eaLnBrk="1" hangingPunct="1">
              <a:buFont typeface="Arial" panose="020B0604020202020204" pitchFamily="34" charset="0"/>
              <a:buChar char="•"/>
              <a:defRPr/>
            </a:pPr>
            <a:r>
              <a:rPr lang="en-GB" sz="2400" b="0" i="0" dirty="0"/>
              <a:t>write this section </a:t>
            </a:r>
            <a:r>
              <a:rPr lang="en-GB" sz="2400" i="0" dirty="0"/>
              <a:t>after </a:t>
            </a:r>
            <a:r>
              <a:rPr lang="en-GB" sz="2400" b="0" i="0" dirty="0"/>
              <a:t>you have written the report.</a:t>
            </a:r>
            <a:endParaRPr lang="en-GB" sz="2400" b="0" i="0" spc="-1" dirty="0">
              <a:solidFill>
                <a:srgbClr val="000000"/>
              </a:solidFill>
              <a:uFill>
                <a:solidFill>
                  <a:srgbClr val="FFFFFF"/>
                </a:solidFill>
              </a:uFill>
              <a:ea typeface="DejaVu Sans"/>
            </a:endParaRPr>
          </a:p>
        </p:txBody>
      </p:sp>
    </p:spTree>
    <p:extLst>
      <p:ext uri="{BB962C8B-B14F-4D97-AF65-F5344CB8AC3E}">
        <p14:creationId xmlns:p14="http://schemas.microsoft.com/office/powerpoint/2010/main" val="201784654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75">
                                            <p:txEl>
                                              <p:pRg st="2" end="2"/>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75">
                                            <p:txEl>
                                              <p:pRg st="4" end="4"/>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75">
                                            <p:txEl>
                                              <p:pRg st="6" end="6"/>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75">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 name="CustomShape 1"/>
          <p:cNvSpPr/>
          <p:nvPr/>
        </p:nvSpPr>
        <p:spPr>
          <a:xfrm>
            <a:off x="457200" y="23813"/>
            <a:ext cx="8229600" cy="1144587"/>
          </a:xfrm>
          <a:prstGeom prst="rect">
            <a:avLst/>
          </a:prstGeom>
          <a:noFill/>
          <a:ln>
            <a:noFill/>
          </a:ln>
        </p:spPr>
        <p:style>
          <a:lnRef idx="0">
            <a:scrgbClr r="0" g="0" b="0"/>
          </a:lnRef>
          <a:fillRef idx="0">
            <a:scrgbClr r="0" g="0" b="0"/>
          </a:fillRef>
          <a:effectRef idx="0">
            <a:scrgbClr r="0" g="0" b="0"/>
          </a:effectRef>
          <a:fontRef idx="minor"/>
        </p:style>
        <p:txBody>
          <a:bodyPr lIns="0" tIns="0" rIns="0" bIns="0" anchor="ctr"/>
          <a:lstStyle/>
          <a:p>
            <a:pPr algn="ctr" eaLnBrk="1" hangingPunct="1">
              <a:defRPr/>
            </a:pPr>
            <a:r>
              <a:rPr lang="en-GB" sz="3200" i="0" spc="-1" dirty="0">
                <a:solidFill>
                  <a:schemeClr val="bg1"/>
                </a:solidFill>
                <a:uFill>
                  <a:solidFill>
                    <a:srgbClr val="FFFFFF"/>
                  </a:solidFill>
                </a:uFill>
              </a:rPr>
              <a:t>Abstract/Summary</a:t>
            </a:r>
          </a:p>
        </p:txBody>
      </p:sp>
      <p:sp>
        <p:nvSpPr>
          <p:cNvPr id="75" name="CustomShape 2"/>
          <p:cNvSpPr/>
          <p:nvPr/>
        </p:nvSpPr>
        <p:spPr>
          <a:xfrm>
            <a:off x="457200" y="1484313"/>
            <a:ext cx="8507413" cy="3976687"/>
          </a:xfrm>
          <a:prstGeom prst="rect">
            <a:avLst/>
          </a:prstGeom>
          <a:noFill/>
          <a:ln>
            <a:noFill/>
          </a:ln>
        </p:spPr>
        <p:style>
          <a:lnRef idx="0">
            <a:scrgbClr r="0" g="0" b="0"/>
          </a:lnRef>
          <a:fillRef idx="0">
            <a:scrgbClr r="0" g="0" b="0"/>
          </a:fillRef>
          <a:effectRef idx="0">
            <a:scrgbClr r="0" g="0" b="0"/>
          </a:effectRef>
          <a:fontRef idx="minor"/>
        </p:style>
        <p:txBody>
          <a:bodyPr lIns="0" tIns="0" rIns="0" bIns="0"/>
          <a:lstStyle/>
          <a:p>
            <a:pPr eaLnBrk="1" hangingPunct="1">
              <a:defRPr/>
            </a:pPr>
            <a:r>
              <a:rPr lang="en-GB" sz="2000" i="0" spc="-1" dirty="0">
                <a:solidFill>
                  <a:srgbClr val="000000"/>
                </a:solidFill>
                <a:uFill>
                  <a:solidFill>
                    <a:srgbClr val="FFFFFF"/>
                  </a:solidFill>
                </a:uFill>
                <a:ea typeface="DejaVu Sans"/>
              </a:rPr>
              <a:t>Example: </a:t>
            </a:r>
          </a:p>
        </p:txBody>
      </p:sp>
      <p:pic>
        <p:nvPicPr>
          <p:cNvPr id="18436" name="Picture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381250" y="476672"/>
            <a:ext cx="4381500" cy="4833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78286397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 name="CustomShape 1"/>
          <p:cNvSpPr/>
          <p:nvPr/>
        </p:nvSpPr>
        <p:spPr>
          <a:xfrm>
            <a:off x="457200" y="23813"/>
            <a:ext cx="8229600" cy="1144587"/>
          </a:xfrm>
          <a:prstGeom prst="rect">
            <a:avLst/>
          </a:prstGeom>
          <a:noFill/>
          <a:ln>
            <a:noFill/>
          </a:ln>
        </p:spPr>
        <p:style>
          <a:lnRef idx="0">
            <a:scrgbClr r="0" g="0" b="0"/>
          </a:lnRef>
          <a:fillRef idx="0">
            <a:scrgbClr r="0" g="0" b="0"/>
          </a:fillRef>
          <a:effectRef idx="0">
            <a:scrgbClr r="0" g="0" b="0"/>
          </a:effectRef>
          <a:fontRef idx="minor"/>
        </p:style>
        <p:txBody>
          <a:bodyPr lIns="0" tIns="0" rIns="0" bIns="0" anchor="ctr"/>
          <a:lstStyle/>
          <a:p>
            <a:pPr algn="ctr" eaLnBrk="1" hangingPunct="1">
              <a:defRPr/>
            </a:pPr>
            <a:r>
              <a:rPr lang="en-GB" sz="3200" i="0" spc="-1" dirty="0">
                <a:solidFill>
                  <a:schemeClr val="bg1"/>
                </a:solidFill>
                <a:uFill>
                  <a:solidFill>
                    <a:srgbClr val="FFFFFF"/>
                  </a:solidFill>
                </a:uFill>
              </a:rPr>
              <a:t>Introduction</a:t>
            </a:r>
          </a:p>
        </p:txBody>
      </p:sp>
      <p:sp>
        <p:nvSpPr>
          <p:cNvPr id="75" name="CustomShape 2"/>
          <p:cNvSpPr/>
          <p:nvPr/>
        </p:nvSpPr>
        <p:spPr>
          <a:xfrm>
            <a:off x="457200" y="1484313"/>
            <a:ext cx="8507413" cy="3976687"/>
          </a:xfrm>
          <a:prstGeom prst="rect">
            <a:avLst/>
          </a:prstGeom>
          <a:noFill/>
          <a:ln>
            <a:noFill/>
          </a:ln>
        </p:spPr>
        <p:style>
          <a:lnRef idx="0">
            <a:scrgbClr r="0" g="0" b="0"/>
          </a:lnRef>
          <a:fillRef idx="0">
            <a:scrgbClr r="0" g="0" b="0"/>
          </a:fillRef>
          <a:effectRef idx="0">
            <a:scrgbClr r="0" g="0" b="0"/>
          </a:effectRef>
          <a:fontRef idx="minor"/>
        </p:style>
        <p:txBody>
          <a:bodyPr lIns="0" tIns="0" rIns="0" bIns="0"/>
          <a:lstStyle/>
          <a:p>
            <a:pPr marL="342900" indent="-342900" eaLnBrk="1" hangingPunct="1">
              <a:lnSpc>
                <a:spcPct val="150000"/>
              </a:lnSpc>
              <a:buFont typeface="Arial" panose="020B0604020202020204" pitchFamily="34" charset="0"/>
              <a:buChar char="•"/>
              <a:defRPr/>
            </a:pPr>
            <a:r>
              <a:rPr lang="en-GB" sz="2400" b="0" i="0" spc="-1" dirty="0">
                <a:solidFill>
                  <a:srgbClr val="000000"/>
                </a:solidFill>
                <a:uFill>
                  <a:solidFill>
                    <a:srgbClr val="FFFFFF"/>
                  </a:solidFill>
                </a:uFill>
                <a:ea typeface="DejaVu Sans"/>
              </a:rPr>
              <a:t>should give the context and scope of the report</a:t>
            </a:r>
          </a:p>
          <a:p>
            <a:pPr marL="342900" indent="-342900" eaLnBrk="1" hangingPunct="1">
              <a:lnSpc>
                <a:spcPct val="150000"/>
              </a:lnSpc>
              <a:buFont typeface="Arial" panose="020B0604020202020204" pitchFamily="34" charset="0"/>
              <a:buChar char="•"/>
              <a:defRPr/>
            </a:pPr>
            <a:r>
              <a:rPr lang="en-GB" sz="2400" b="0" i="0" spc="-1" dirty="0">
                <a:solidFill>
                  <a:srgbClr val="000000"/>
                </a:solidFill>
                <a:uFill>
                  <a:solidFill>
                    <a:srgbClr val="FFFFFF"/>
                  </a:solidFill>
                </a:uFill>
                <a:ea typeface="DejaVu Sans"/>
              </a:rPr>
              <a:t>state your objectives clearly, define the limits of the report</a:t>
            </a:r>
          </a:p>
          <a:p>
            <a:pPr marL="342900" indent="-342900" eaLnBrk="1" hangingPunct="1">
              <a:lnSpc>
                <a:spcPct val="150000"/>
              </a:lnSpc>
              <a:buFont typeface="Arial" panose="020B0604020202020204" pitchFamily="34" charset="0"/>
              <a:buChar char="•"/>
              <a:defRPr/>
            </a:pPr>
            <a:r>
              <a:rPr lang="en-GB" sz="2400" b="0" i="0" spc="-1" dirty="0">
                <a:solidFill>
                  <a:srgbClr val="000000"/>
                </a:solidFill>
                <a:uFill>
                  <a:solidFill>
                    <a:srgbClr val="FFFFFF"/>
                  </a:solidFill>
                </a:uFill>
                <a:ea typeface="DejaVu Sans"/>
              </a:rPr>
              <a:t>outline the method of enquiry - </a:t>
            </a:r>
            <a:r>
              <a:rPr lang="en-GB" sz="2400" b="0" i="0" dirty="0"/>
              <a:t>a description of research methods</a:t>
            </a:r>
            <a:endParaRPr lang="en-GB" sz="2400" b="0" i="0" spc="-1" dirty="0">
              <a:solidFill>
                <a:srgbClr val="000000"/>
              </a:solidFill>
              <a:uFill>
                <a:solidFill>
                  <a:srgbClr val="FFFFFF"/>
                </a:solidFill>
              </a:uFill>
              <a:ea typeface="DejaVu Sans"/>
            </a:endParaRPr>
          </a:p>
          <a:p>
            <a:pPr marL="342900" indent="-342900" eaLnBrk="1" hangingPunct="1">
              <a:lnSpc>
                <a:spcPct val="150000"/>
              </a:lnSpc>
              <a:buFont typeface="Arial" panose="020B0604020202020204" pitchFamily="34" charset="0"/>
              <a:buChar char="•"/>
              <a:defRPr/>
            </a:pPr>
            <a:r>
              <a:rPr lang="en-GB" sz="2400" b="0" i="0" spc="-1" dirty="0">
                <a:solidFill>
                  <a:srgbClr val="000000"/>
                </a:solidFill>
                <a:uFill>
                  <a:solidFill>
                    <a:srgbClr val="FFFFFF"/>
                  </a:solidFill>
                </a:uFill>
                <a:ea typeface="DejaVu Sans"/>
              </a:rPr>
              <a:t>give a brief general background to the subject of the report</a:t>
            </a:r>
          </a:p>
          <a:p>
            <a:pPr marL="342900" indent="-342900" eaLnBrk="1" hangingPunct="1">
              <a:lnSpc>
                <a:spcPct val="150000"/>
              </a:lnSpc>
              <a:buFont typeface="Arial" panose="020B0604020202020204" pitchFamily="34" charset="0"/>
              <a:buChar char="•"/>
              <a:defRPr/>
            </a:pPr>
            <a:r>
              <a:rPr lang="en-GB" sz="2400" b="0" i="0" spc="-1" dirty="0">
                <a:solidFill>
                  <a:srgbClr val="000000"/>
                </a:solidFill>
                <a:uFill>
                  <a:solidFill>
                    <a:srgbClr val="FFFFFF"/>
                  </a:solidFill>
                </a:uFill>
                <a:ea typeface="DejaVu Sans"/>
              </a:rPr>
              <a:t>indicate the proposed development.</a:t>
            </a:r>
          </a:p>
        </p:txBody>
      </p:sp>
    </p:spTree>
    <p:extLst>
      <p:ext uri="{BB962C8B-B14F-4D97-AF65-F5344CB8AC3E}">
        <p14:creationId xmlns:p14="http://schemas.microsoft.com/office/powerpoint/2010/main" val="31301267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 name="CustomShape 1"/>
          <p:cNvSpPr/>
          <p:nvPr/>
        </p:nvSpPr>
        <p:spPr>
          <a:xfrm>
            <a:off x="457200" y="23813"/>
            <a:ext cx="8229600" cy="1144587"/>
          </a:xfrm>
          <a:prstGeom prst="rect">
            <a:avLst/>
          </a:prstGeom>
          <a:noFill/>
          <a:ln>
            <a:noFill/>
          </a:ln>
        </p:spPr>
        <p:style>
          <a:lnRef idx="0">
            <a:scrgbClr r="0" g="0" b="0"/>
          </a:lnRef>
          <a:fillRef idx="0">
            <a:scrgbClr r="0" g="0" b="0"/>
          </a:fillRef>
          <a:effectRef idx="0">
            <a:scrgbClr r="0" g="0" b="0"/>
          </a:effectRef>
          <a:fontRef idx="minor"/>
        </p:style>
        <p:txBody>
          <a:bodyPr lIns="0" tIns="0" rIns="0" bIns="0" anchor="ctr"/>
          <a:lstStyle/>
          <a:p>
            <a:pPr algn="ctr" eaLnBrk="1" hangingPunct="1">
              <a:defRPr/>
            </a:pPr>
            <a:r>
              <a:rPr lang="en-GB" sz="3200" i="0" spc="-1" dirty="0">
                <a:solidFill>
                  <a:schemeClr val="bg1"/>
                </a:solidFill>
                <a:uFill>
                  <a:solidFill>
                    <a:srgbClr val="FFFFFF"/>
                  </a:solidFill>
                </a:uFill>
              </a:rPr>
              <a:t>Methodology</a:t>
            </a:r>
          </a:p>
        </p:txBody>
      </p:sp>
      <p:sp>
        <p:nvSpPr>
          <p:cNvPr id="75" name="CustomShape 2"/>
          <p:cNvSpPr/>
          <p:nvPr/>
        </p:nvSpPr>
        <p:spPr>
          <a:xfrm>
            <a:off x="457200" y="1484313"/>
            <a:ext cx="8507413" cy="3976687"/>
          </a:xfrm>
          <a:prstGeom prst="rect">
            <a:avLst/>
          </a:prstGeom>
          <a:noFill/>
          <a:ln>
            <a:noFill/>
          </a:ln>
        </p:spPr>
        <p:style>
          <a:lnRef idx="0">
            <a:scrgbClr r="0" g="0" b="0"/>
          </a:lnRef>
          <a:fillRef idx="0">
            <a:scrgbClr r="0" g="0" b="0"/>
          </a:fillRef>
          <a:effectRef idx="0">
            <a:scrgbClr r="0" g="0" b="0"/>
          </a:effectRef>
          <a:fontRef idx="minor"/>
        </p:style>
        <p:txBody>
          <a:bodyPr lIns="0" tIns="0" rIns="0" bIns="0"/>
          <a:lstStyle/>
          <a:p>
            <a:pPr eaLnBrk="1" hangingPunct="1">
              <a:defRPr/>
            </a:pPr>
            <a:r>
              <a:rPr lang="en-GB" sz="2200" b="0" i="0" dirty="0"/>
              <a:t>In this section you should state how you carried out your enquiry. </a:t>
            </a:r>
          </a:p>
          <a:p>
            <a:pPr eaLnBrk="1" hangingPunct="1">
              <a:defRPr/>
            </a:pPr>
            <a:endParaRPr lang="en-GB" sz="2200" b="0" i="0" dirty="0"/>
          </a:p>
          <a:p>
            <a:pPr marL="342900" indent="-342900" eaLnBrk="1" hangingPunct="1">
              <a:buFont typeface="Arial" panose="020B0604020202020204" pitchFamily="34" charset="0"/>
              <a:buChar char="•"/>
              <a:defRPr/>
            </a:pPr>
            <a:r>
              <a:rPr lang="en-GB" sz="2200" b="0" i="0" dirty="0"/>
              <a:t>What form did your enquiry take? </a:t>
            </a:r>
          </a:p>
          <a:p>
            <a:pPr marL="342900" indent="-342900" eaLnBrk="1" hangingPunct="1">
              <a:buFont typeface="Arial" panose="020B0604020202020204" pitchFamily="34" charset="0"/>
              <a:buChar char="•"/>
              <a:defRPr/>
            </a:pPr>
            <a:r>
              <a:rPr lang="en-GB" sz="2200" b="0" i="0" dirty="0"/>
              <a:t>How did you collect your data? Did you carry out interviews or questionnaires? How did you choose the subjects for your interviews? </a:t>
            </a:r>
          </a:p>
          <a:p>
            <a:pPr marL="342900" indent="-342900" eaLnBrk="1" hangingPunct="1">
              <a:buFont typeface="Arial" panose="020B0604020202020204" pitchFamily="34" charset="0"/>
              <a:buChar char="•"/>
              <a:defRPr/>
            </a:pPr>
            <a:r>
              <a:rPr lang="en-GB" sz="2200" b="0" i="0" dirty="0"/>
              <a:t>What measurements did you make? </a:t>
            </a:r>
          </a:p>
          <a:p>
            <a:pPr eaLnBrk="1" hangingPunct="1">
              <a:defRPr/>
            </a:pPr>
            <a:endParaRPr lang="en-GB" sz="2200" b="0" i="0" dirty="0"/>
          </a:p>
          <a:p>
            <a:pPr eaLnBrk="1" hangingPunct="1">
              <a:defRPr/>
            </a:pPr>
            <a:r>
              <a:rPr lang="en-GB" sz="2200" b="0" i="0" dirty="0"/>
              <a:t>You may include: a list of equipment used; explanations of procedures followed; relevant information on materials used, including sources of materials and details of any necessary preparation; reference to any problems encountered and subsequent changes in procedure.</a:t>
            </a:r>
            <a:endParaRPr lang="en-GB" sz="2200" b="0" i="0" spc="-1" dirty="0">
              <a:solidFill>
                <a:srgbClr val="000000"/>
              </a:solidFill>
              <a:uFill>
                <a:solidFill>
                  <a:srgbClr val="FFFFFF"/>
                </a:solidFill>
              </a:uFill>
              <a:ea typeface="DejaVu Sans"/>
            </a:endParaRPr>
          </a:p>
        </p:txBody>
      </p:sp>
    </p:spTree>
    <p:extLst>
      <p:ext uri="{BB962C8B-B14F-4D97-AF65-F5344CB8AC3E}">
        <p14:creationId xmlns:p14="http://schemas.microsoft.com/office/powerpoint/2010/main" val="18326964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5">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5">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5">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 name="CustomShape 1"/>
          <p:cNvSpPr/>
          <p:nvPr/>
        </p:nvSpPr>
        <p:spPr>
          <a:xfrm>
            <a:off x="457200" y="23813"/>
            <a:ext cx="8229600" cy="1144587"/>
          </a:xfrm>
          <a:prstGeom prst="rect">
            <a:avLst/>
          </a:prstGeom>
          <a:noFill/>
          <a:ln>
            <a:noFill/>
          </a:ln>
        </p:spPr>
        <p:style>
          <a:lnRef idx="0">
            <a:scrgbClr r="0" g="0" b="0"/>
          </a:lnRef>
          <a:fillRef idx="0">
            <a:scrgbClr r="0" g="0" b="0"/>
          </a:fillRef>
          <a:effectRef idx="0">
            <a:scrgbClr r="0" g="0" b="0"/>
          </a:effectRef>
          <a:fontRef idx="minor"/>
        </p:style>
        <p:txBody>
          <a:bodyPr lIns="0" tIns="0" rIns="0" bIns="0" anchor="ctr"/>
          <a:lstStyle/>
          <a:p>
            <a:pPr algn="ctr" eaLnBrk="1" hangingPunct="1">
              <a:defRPr/>
            </a:pPr>
            <a:r>
              <a:rPr lang="en-GB" sz="3200" i="0" spc="-1" dirty="0">
                <a:solidFill>
                  <a:schemeClr val="bg1"/>
                </a:solidFill>
                <a:uFill>
                  <a:solidFill>
                    <a:srgbClr val="FFFFFF"/>
                  </a:solidFill>
                </a:uFill>
              </a:rPr>
              <a:t>Results / Findings</a:t>
            </a:r>
          </a:p>
        </p:txBody>
      </p:sp>
      <p:sp>
        <p:nvSpPr>
          <p:cNvPr id="75" name="CustomShape 2"/>
          <p:cNvSpPr/>
          <p:nvPr/>
        </p:nvSpPr>
        <p:spPr>
          <a:xfrm>
            <a:off x="457200" y="1484313"/>
            <a:ext cx="8507413" cy="3976687"/>
          </a:xfrm>
          <a:prstGeom prst="rect">
            <a:avLst/>
          </a:prstGeom>
          <a:noFill/>
          <a:ln>
            <a:noFill/>
          </a:ln>
        </p:spPr>
        <p:style>
          <a:lnRef idx="0">
            <a:scrgbClr r="0" g="0" b="0"/>
          </a:lnRef>
          <a:fillRef idx="0">
            <a:scrgbClr r="0" g="0" b="0"/>
          </a:fillRef>
          <a:effectRef idx="0">
            <a:scrgbClr r="0" g="0" b="0"/>
          </a:effectRef>
          <a:fontRef idx="minor"/>
        </p:style>
        <p:txBody>
          <a:bodyPr lIns="0" tIns="0" rIns="0" bIns="0"/>
          <a:lstStyle/>
          <a:p>
            <a:pPr eaLnBrk="1" hangingPunct="1">
              <a:defRPr/>
            </a:pPr>
            <a:r>
              <a:rPr lang="en-GB" sz="2200" b="0" i="0" dirty="0"/>
              <a:t>Present your findings in as simple a way as possible. The more  complicated the information looks, the more difficult it will be to interpret. There are a number of ways in which results can be presented:</a:t>
            </a:r>
          </a:p>
          <a:p>
            <a:pPr eaLnBrk="1" hangingPunct="1">
              <a:defRPr/>
            </a:pPr>
            <a:endParaRPr lang="en-GB" sz="2200" b="0" i="0" dirty="0"/>
          </a:p>
          <a:p>
            <a:pPr eaLnBrk="1" hangingPunct="1">
              <a:defRPr/>
            </a:pPr>
            <a:r>
              <a:rPr lang="en-GB" sz="2200" b="0" i="0" dirty="0"/>
              <a:t>• Tables</a:t>
            </a:r>
          </a:p>
          <a:p>
            <a:pPr eaLnBrk="1" hangingPunct="1">
              <a:defRPr/>
            </a:pPr>
            <a:r>
              <a:rPr lang="en-GB" sz="2200" b="0" i="0" dirty="0"/>
              <a:t>• Graphs</a:t>
            </a:r>
          </a:p>
          <a:p>
            <a:pPr eaLnBrk="1" hangingPunct="1">
              <a:defRPr/>
            </a:pPr>
            <a:r>
              <a:rPr lang="en-GB" sz="2200" b="0" i="0" dirty="0"/>
              <a:t>• Pie charts</a:t>
            </a:r>
          </a:p>
          <a:p>
            <a:pPr eaLnBrk="1" hangingPunct="1">
              <a:defRPr/>
            </a:pPr>
            <a:r>
              <a:rPr lang="en-GB" sz="2200" b="0" i="0" dirty="0"/>
              <a:t>• Bar charts</a:t>
            </a:r>
          </a:p>
          <a:p>
            <a:pPr eaLnBrk="1" hangingPunct="1">
              <a:defRPr/>
            </a:pPr>
            <a:r>
              <a:rPr lang="en-GB" sz="2200" b="0" i="0" dirty="0"/>
              <a:t>• Diagrams</a:t>
            </a:r>
            <a:br>
              <a:rPr lang="en-GB" sz="2200" b="0" i="0" dirty="0"/>
            </a:br>
            <a:endParaRPr lang="en-GB" sz="2200" b="0" i="0" dirty="0"/>
          </a:p>
          <a:p>
            <a:pPr eaLnBrk="1" hangingPunct="1">
              <a:defRPr/>
            </a:pPr>
            <a:r>
              <a:rPr lang="en-GB" sz="2200" b="0" i="0" dirty="0"/>
              <a:t>Present your results in a logical order without comment. Discussion of your results should take place in the main body </a:t>
            </a:r>
            <a:r>
              <a:rPr lang="en-GB" sz="2200" i="0" dirty="0"/>
              <a:t>(discussion) </a:t>
            </a:r>
            <a:r>
              <a:rPr lang="en-GB" sz="2200" b="0" i="0" dirty="0"/>
              <a:t>of the report.</a:t>
            </a:r>
          </a:p>
        </p:txBody>
      </p:sp>
    </p:spTree>
    <p:extLst>
      <p:ext uri="{BB962C8B-B14F-4D97-AF65-F5344CB8AC3E}">
        <p14:creationId xmlns:p14="http://schemas.microsoft.com/office/powerpoint/2010/main" val="68665041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75">
                                            <p:txEl>
                                              <p:pRg st="2" end="2"/>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75">
                                            <p:txEl>
                                              <p:pRg st="3" end="3"/>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75">
                                            <p:txEl>
                                              <p:pRg st="4" end="4"/>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75">
                                            <p:txEl>
                                              <p:pRg st="5" end="5"/>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75">
                                            <p:txEl>
                                              <p:pRg st="6" end="6"/>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75">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 name="CustomShape 1"/>
          <p:cNvSpPr/>
          <p:nvPr/>
        </p:nvSpPr>
        <p:spPr>
          <a:xfrm>
            <a:off x="457200" y="23813"/>
            <a:ext cx="8229600" cy="1144587"/>
          </a:xfrm>
          <a:prstGeom prst="rect">
            <a:avLst/>
          </a:prstGeom>
          <a:noFill/>
          <a:ln>
            <a:noFill/>
          </a:ln>
        </p:spPr>
        <p:style>
          <a:lnRef idx="0">
            <a:scrgbClr r="0" g="0" b="0"/>
          </a:lnRef>
          <a:fillRef idx="0">
            <a:scrgbClr r="0" g="0" b="0"/>
          </a:fillRef>
          <a:effectRef idx="0">
            <a:scrgbClr r="0" g="0" b="0"/>
          </a:effectRef>
          <a:fontRef idx="minor"/>
        </p:style>
        <p:txBody>
          <a:bodyPr lIns="0" tIns="0" rIns="0" bIns="0" anchor="ctr"/>
          <a:lstStyle/>
          <a:p>
            <a:pPr algn="ctr" eaLnBrk="1" hangingPunct="1">
              <a:defRPr/>
            </a:pPr>
            <a:r>
              <a:rPr lang="en-GB" sz="3200" i="0" spc="-1" dirty="0">
                <a:solidFill>
                  <a:schemeClr val="bg1"/>
                </a:solidFill>
                <a:uFill>
                  <a:solidFill>
                    <a:srgbClr val="FFFFFF"/>
                  </a:solidFill>
                </a:uFill>
              </a:rPr>
              <a:t>Discussion</a:t>
            </a:r>
          </a:p>
        </p:txBody>
      </p:sp>
      <p:sp>
        <p:nvSpPr>
          <p:cNvPr id="75" name="CustomShape 2"/>
          <p:cNvSpPr/>
          <p:nvPr/>
        </p:nvSpPr>
        <p:spPr>
          <a:xfrm>
            <a:off x="457200" y="1484313"/>
            <a:ext cx="8507413" cy="3976687"/>
          </a:xfrm>
          <a:prstGeom prst="rect">
            <a:avLst/>
          </a:prstGeom>
          <a:noFill/>
          <a:ln>
            <a:noFill/>
          </a:ln>
        </p:spPr>
        <p:style>
          <a:lnRef idx="0">
            <a:scrgbClr r="0" g="0" b="0"/>
          </a:lnRef>
          <a:fillRef idx="0">
            <a:scrgbClr r="0" g="0" b="0"/>
          </a:fillRef>
          <a:effectRef idx="0">
            <a:scrgbClr r="0" g="0" b="0"/>
          </a:effectRef>
          <a:fontRef idx="minor"/>
        </p:style>
        <p:txBody>
          <a:bodyPr lIns="0" tIns="0" rIns="0" bIns="0"/>
          <a:lstStyle/>
          <a:p>
            <a:pPr eaLnBrk="1" hangingPunct="1">
              <a:defRPr/>
            </a:pPr>
            <a:r>
              <a:rPr lang="en-GB" sz="2400" b="0" i="0" dirty="0"/>
              <a:t>This is the section where you can analyse and interpret</a:t>
            </a:r>
          </a:p>
          <a:p>
            <a:pPr eaLnBrk="1" hangingPunct="1">
              <a:defRPr/>
            </a:pPr>
            <a:r>
              <a:rPr lang="en-GB" sz="2400" b="0" i="0" dirty="0"/>
              <a:t>your results drawing from the information which you have collected, explaining its significance.</a:t>
            </a:r>
          </a:p>
          <a:p>
            <a:pPr eaLnBrk="1" hangingPunct="1">
              <a:defRPr/>
            </a:pPr>
            <a:endParaRPr lang="en-GB" sz="2400" b="0" i="0" dirty="0"/>
          </a:p>
          <a:p>
            <a:pPr marL="342900" indent="-342900" eaLnBrk="1" hangingPunct="1">
              <a:buFont typeface="Arial" panose="020B0604020202020204" pitchFamily="34" charset="0"/>
              <a:buChar char="•"/>
              <a:defRPr/>
            </a:pPr>
            <a:r>
              <a:rPr lang="en-GB" sz="2400" b="0" i="0" dirty="0"/>
              <a:t>Identify important issues and suggest explanations</a:t>
            </a:r>
          </a:p>
          <a:p>
            <a:pPr eaLnBrk="1" hangingPunct="1">
              <a:defRPr/>
            </a:pPr>
            <a:r>
              <a:rPr lang="en-GB" sz="2400" b="0" i="0" dirty="0"/>
              <a:t>    for your findings.</a:t>
            </a:r>
          </a:p>
          <a:p>
            <a:pPr eaLnBrk="1" hangingPunct="1">
              <a:defRPr/>
            </a:pPr>
            <a:endParaRPr lang="en-GB" sz="2400" b="0" i="0" dirty="0"/>
          </a:p>
          <a:p>
            <a:pPr marL="342900" indent="-342900" eaLnBrk="1" hangingPunct="1">
              <a:buFont typeface="Arial" panose="020B0604020202020204" pitchFamily="34" charset="0"/>
              <a:buChar char="•"/>
              <a:defRPr/>
            </a:pPr>
            <a:r>
              <a:rPr lang="en-GB" sz="2400" b="0" i="0" dirty="0"/>
              <a:t>Outline any problems encountered and try and present a balanced view.</a:t>
            </a:r>
            <a:endParaRPr lang="en-GB" sz="2200" b="0" i="0" dirty="0"/>
          </a:p>
        </p:txBody>
      </p:sp>
    </p:spTree>
    <p:extLst>
      <p:ext uri="{BB962C8B-B14F-4D97-AF65-F5344CB8AC3E}">
        <p14:creationId xmlns:p14="http://schemas.microsoft.com/office/powerpoint/2010/main" val="3640432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5">
                                            <p:txEl>
                                              <p:pRg st="3" end="3"/>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75">
                                            <p:txEl>
                                              <p:pRg st="4" end="4"/>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7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 name="CustomShape 1"/>
          <p:cNvSpPr/>
          <p:nvPr/>
        </p:nvSpPr>
        <p:spPr>
          <a:xfrm>
            <a:off x="457200" y="23813"/>
            <a:ext cx="8229600" cy="1144587"/>
          </a:xfrm>
          <a:prstGeom prst="rect">
            <a:avLst/>
          </a:prstGeom>
          <a:noFill/>
          <a:ln>
            <a:noFill/>
          </a:ln>
        </p:spPr>
        <p:style>
          <a:lnRef idx="0">
            <a:scrgbClr r="0" g="0" b="0"/>
          </a:lnRef>
          <a:fillRef idx="0">
            <a:scrgbClr r="0" g="0" b="0"/>
          </a:fillRef>
          <a:effectRef idx="0">
            <a:scrgbClr r="0" g="0" b="0"/>
          </a:effectRef>
          <a:fontRef idx="minor"/>
        </p:style>
        <p:txBody>
          <a:bodyPr lIns="0" tIns="0" rIns="0" bIns="0" anchor="ctr"/>
          <a:lstStyle/>
          <a:p>
            <a:pPr algn="ctr" eaLnBrk="1" hangingPunct="1">
              <a:defRPr/>
            </a:pPr>
            <a:r>
              <a:rPr lang="en-GB" sz="3200" i="0" spc="-1" dirty="0">
                <a:solidFill>
                  <a:schemeClr val="bg1"/>
                </a:solidFill>
                <a:uFill>
                  <a:solidFill>
                    <a:srgbClr val="FFFFFF"/>
                  </a:solidFill>
                </a:uFill>
              </a:rPr>
              <a:t>Conclusion and recommendations</a:t>
            </a:r>
          </a:p>
        </p:txBody>
      </p:sp>
      <p:sp>
        <p:nvSpPr>
          <p:cNvPr id="75" name="CustomShape 2"/>
          <p:cNvSpPr/>
          <p:nvPr/>
        </p:nvSpPr>
        <p:spPr>
          <a:xfrm>
            <a:off x="457200" y="1484313"/>
            <a:ext cx="8507413" cy="3976687"/>
          </a:xfrm>
          <a:prstGeom prst="rect">
            <a:avLst/>
          </a:prstGeom>
          <a:noFill/>
          <a:ln>
            <a:noFill/>
          </a:ln>
        </p:spPr>
        <p:style>
          <a:lnRef idx="0">
            <a:scrgbClr r="0" g="0" b="0"/>
          </a:lnRef>
          <a:fillRef idx="0">
            <a:scrgbClr r="0" g="0" b="0"/>
          </a:fillRef>
          <a:effectRef idx="0">
            <a:scrgbClr r="0" g="0" b="0"/>
          </a:effectRef>
          <a:fontRef idx="minor"/>
        </p:style>
        <p:txBody>
          <a:bodyPr lIns="0" tIns="0" rIns="0" bIns="0"/>
          <a:lstStyle/>
          <a:p>
            <a:pPr eaLnBrk="1" hangingPunct="1">
              <a:defRPr/>
            </a:pPr>
            <a:endParaRPr lang="en-GB" sz="2400" b="0" i="0" dirty="0"/>
          </a:p>
          <a:p>
            <a:pPr marL="342900" indent="-342900" eaLnBrk="1" hangingPunct="1">
              <a:buFont typeface="Arial" panose="020B0604020202020204" pitchFamily="34" charset="0"/>
              <a:buChar char="•"/>
              <a:defRPr/>
            </a:pPr>
            <a:r>
              <a:rPr lang="en-GB" sz="2400" b="0" i="0" dirty="0"/>
              <a:t>show the overall significance of what has been covered. </a:t>
            </a:r>
          </a:p>
          <a:p>
            <a:pPr marL="342900" indent="-342900" eaLnBrk="1" hangingPunct="1">
              <a:buFont typeface="Arial" panose="020B0604020202020204" pitchFamily="34" charset="0"/>
              <a:buChar char="•"/>
              <a:defRPr/>
            </a:pPr>
            <a:endParaRPr lang="en-GB" sz="2400" b="0" i="0" dirty="0"/>
          </a:p>
          <a:p>
            <a:pPr marL="342900" indent="-342900" eaLnBrk="1" hangingPunct="1">
              <a:buFont typeface="Arial" panose="020B0604020202020204" pitchFamily="34" charset="0"/>
              <a:buChar char="•"/>
              <a:defRPr/>
            </a:pPr>
            <a:r>
              <a:rPr lang="en-GB" sz="2400" b="0" i="0" dirty="0"/>
              <a:t>you may want to remind the reader of the most important points that have been made in the report or highlight what you consider to be the most central issues or findings. </a:t>
            </a:r>
          </a:p>
          <a:p>
            <a:pPr marL="342900" indent="-342900" eaLnBrk="1" hangingPunct="1">
              <a:buFont typeface="Arial" panose="020B0604020202020204" pitchFamily="34" charset="0"/>
              <a:buChar char="•"/>
              <a:defRPr/>
            </a:pPr>
            <a:endParaRPr lang="en-GB" sz="2400" b="0" i="0" dirty="0"/>
          </a:p>
          <a:p>
            <a:pPr marL="342900" indent="-342900" eaLnBrk="1" hangingPunct="1">
              <a:buFont typeface="Arial" panose="020B0604020202020204" pitchFamily="34" charset="0"/>
              <a:buChar char="•"/>
              <a:defRPr/>
            </a:pPr>
            <a:r>
              <a:rPr lang="en-GB" sz="2400" b="0" i="0" dirty="0"/>
              <a:t>no new material should be introduced in the conclusion. </a:t>
            </a:r>
            <a:endParaRPr lang="en-GB" sz="2200" b="0" i="0" dirty="0"/>
          </a:p>
        </p:txBody>
      </p:sp>
    </p:spTree>
    <p:extLst>
      <p:ext uri="{BB962C8B-B14F-4D97-AF65-F5344CB8AC3E}">
        <p14:creationId xmlns:p14="http://schemas.microsoft.com/office/powerpoint/2010/main" val="41838639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5">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5">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 name="CustomShape 1"/>
          <p:cNvSpPr/>
          <p:nvPr/>
        </p:nvSpPr>
        <p:spPr>
          <a:xfrm>
            <a:off x="457200" y="23813"/>
            <a:ext cx="8229600" cy="1144587"/>
          </a:xfrm>
          <a:prstGeom prst="rect">
            <a:avLst/>
          </a:prstGeom>
          <a:noFill/>
          <a:ln>
            <a:noFill/>
          </a:ln>
        </p:spPr>
        <p:style>
          <a:lnRef idx="0">
            <a:scrgbClr r="0" g="0" b="0"/>
          </a:lnRef>
          <a:fillRef idx="0">
            <a:scrgbClr r="0" g="0" b="0"/>
          </a:fillRef>
          <a:effectRef idx="0">
            <a:scrgbClr r="0" g="0" b="0"/>
          </a:effectRef>
          <a:fontRef idx="minor"/>
        </p:style>
        <p:txBody>
          <a:bodyPr lIns="0" tIns="0" rIns="0" bIns="0" anchor="ctr"/>
          <a:lstStyle/>
          <a:p>
            <a:pPr algn="ctr" eaLnBrk="1" hangingPunct="1">
              <a:defRPr/>
            </a:pPr>
            <a:r>
              <a:rPr lang="en-GB" sz="3200" i="0" spc="-1" dirty="0">
                <a:solidFill>
                  <a:schemeClr val="bg1"/>
                </a:solidFill>
                <a:uFill>
                  <a:solidFill>
                    <a:srgbClr val="FFFFFF"/>
                  </a:solidFill>
                </a:uFill>
              </a:rPr>
              <a:t>References</a:t>
            </a:r>
          </a:p>
        </p:txBody>
      </p:sp>
      <p:sp>
        <p:nvSpPr>
          <p:cNvPr id="75" name="CustomShape 2"/>
          <p:cNvSpPr/>
          <p:nvPr/>
        </p:nvSpPr>
        <p:spPr>
          <a:xfrm>
            <a:off x="457200" y="1484313"/>
            <a:ext cx="8507413" cy="3976687"/>
          </a:xfrm>
          <a:prstGeom prst="rect">
            <a:avLst/>
          </a:prstGeom>
          <a:noFill/>
          <a:ln>
            <a:noFill/>
          </a:ln>
        </p:spPr>
        <p:style>
          <a:lnRef idx="0">
            <a:scrgbClr r="0" g="0" b="0"/>
          </a:lnRef>
          <a:fillRef idx="0">
            <a:scrgbClr r="0" g="0" b="0"/>
          </a:fillRef>
          <a:effectRef idx="0">
            <a:scrgbClr r="0" g="0" b="0"/>
          </a:effectRef>
          <a:fontRef idx="minor"/>
        </p:style>
        <p:txBody>
          <a:bodyPr lIns="0" tIns="0" rIns="0" bIns="0"/>
          <a:lstStyle/>
          <a:p>
            <a:pPr eaLnBrk="1" hangingPunct="1">
              <a:defRPr/>
            </a:pPr>
            <a:r>
              <a:rPr lang="en-GB" sz="2200" b="0" i="0" dirty="0"/>
              <a:t>It is important that you give precise details of all the work by other authors which has been referred to within the report. Details should include :</a:t>
            </a:r>
          </a:p>
          <a:p>
            <a:pPr eaLnBrk="1" hangingPunct="1">
              <a:defRPr/>
            </a:pPr>
            <a:endParaRPr lang="en-GB" sz="2200" b="0" i="0" dirty="0"/>
          </a:p>
          <a:p>
            <a:pPr eaLnBrk="1" hangingPunct="1">
              <a:defRPr/>
            </a:pPr>
            <a:r>
              <a:rPr lang="en-GB" sz="2200" i="0" dirty="0"/>
              <a:t>• author’s name and initials</a:t>
            </a:r>
          </a:p>
          <a:p>
            <a:pPr eaLnBrk="1" hangingPunct="1">
              <a:defRPr/>
            </a:pPr>
            <a:r>
              <a:rPr lang="en-GB" sz="2200" i="0" dirty="0"/>
              <a:t>• date of publication</a:t>
            </a:r>
          </a:p>
          <a:p>
            <a:pPr eaLnBrk="1" hangingPunct="1">
              <a:defRPr/>
            </a:pPr>
            <a:r>
              <a:rPr lang="en-GB" sz="2200" i="0" dirty="0"/>
              <a:t>• title of the book, paper or journal</a:t>
            </a:r>
          </a:p>
          <a:p>
            <a:pPr eaLnBrk="1" hangingPunct="1">
              <a:defRPr/>
            </a:pPr>
            <a:r>
              <a:rPr lang="en-GB" sz="2200" i="0" dirty="0"/>
              <a:t>• publisher</a:t>
            </a:r>
          </a:p>
          <a:p>
            <a:pPr eaLnBrk="1" hangingPunct="1">
              <a:defRPr/>
            </a:pPr>
            <a:r>
              <a:rPr lang="en-GB" sz="2200" i="0" dirty="0"/>
              <a:t>• place of publication</a:t>
            </a:r>
          </a:p>
          <a:p>
            <a:pPr eaLnBrk="1" hangingPunct="1">
              <a:defRPr/>
            </a:pPr>
            <a:r>
              <a:rPr lang="en-GB" sz="2200" i="0" dirty="0"/>
              <a:t>• page numbers</a:t>
            </a:r>
          </a:p>
          <a:p>
            <a:pPr eaLnBrk="1" hangingPunct="1">
              <a:defRPr/>
            </a:pPr>
            <a:r>
              <a:rPr lang="en-GB" sz="2200" i="0" dirty="0"/>
              <a:t>• details of the journal volume in which the article has  appeared.</a:t>
            </a:r>
          </a:p>
          <a:p>
            <a:pPr eaLnBrk="1" hangingPunct="1">
              <a:defRPr/>
            </a:pPr>
            <a:endParaRPr lang="en-GB" sz="2200" b="0" i="0" dirty="0"/>
          </a:p>
          <a:p>
            <a:pPr eaLnBrk="1" hangingPunct="1">
              <a:defRPr/>
            </a:pPr>
            <a:r>
              <a:rPr lang="en-GB" sz="2200" b="0" i="0" dirty="0"/>
              <a:t>References should be listed in alphabetical order of</a:t>
            </a:r>
          </a:p>
          <a:p>
            <a:pPr eaLnBrk="1" hangingPunct="1">
              <a:defRPr/>
            </a:pPr>
            <a:r>
              <a:rPr lang="en-GB" sz="2200" b="0" i="0" dirty="0"/>
              <a:t>the authors' names.</a:t>
            </a:r>
          </a:p>
        </p:txBody>
      </p:sp>
    </p:spTree>
    <p:extLst>
      <p:ext uri="{BB962C8B-B14F-4D97-AF65-F5344CB8AC3E}">
        <p14:creationId xmlns:p14="http://schemas.microsoft.com/office/powerpoint/2010/main" val="92509394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75">
                                            <p:txEl>
                                              <p:pRg st="2" end="2"/>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75">
                                            <p:txEl>
                                              <p:pRg st="3" end="3"/>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75">
                                            <p:txEl>
                                              <p:pRg st="4" end="4"/>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75">
                                            <p:txEl>
                                              <p:pRg st="5" end="5"/>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75">
                                            <p:txEl>
                                              <p:pRg st="6" end="6"/>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75">
                                            <p:txEl>
                                              <p:pRg st="7" end="7"/>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nodeType="clickEffect">
                                  <p:stCondLst>
                                    <p:cond delay="0"/>
                                  </p:stCondLst>
                                  <p:childTnLst>
                                    <p:set>
                                      <p:cBhvr>
                                        <p:cTn id="30" dur="1" fill="hold">
                                          <p:stCondLst>
                                            <p:cond delay="0"/>
                                          </p:stCondLst>
                                        </p:cTn>
                                        <p:tgtEl>
                                          <p:spTgt spid="75">
                                            <p:txEl>
                                              <p:pRg st="8" end="8"/>
                                            </p:txEl>
                                          </p:spTgt>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nodeType="clickEffect">
                                  <p:stCondLst>
                                    <p:cond delay="0"/>
                                  </p:stCondLst>
                                  <p:childTnLst>
                                    <p:set>
                                      <p:cBhvr>
                                        <p:cTn id="34" dur="1" fill="hold">
                                          <p:stCondLst>
                                            <p:cond delay="0"/>
                                          </p:stCondLst>
                                        </p:cTn>
                                        <p:tgtEl>
                                          <p:spTgt spid="75">
                                            <p:txEl>
                                              <p:pRg st="10" end="10"/>
                                            </p:txEl>
                                          </p:spTgt>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75">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 name="CustomShape 1"/>
          <p:cNvSpPr/>
          <p:nvPr/>
        </p:nvSpPr>
        <p:spPr>
          <a:xfrm>
            <a:off x="457200" y="23813"/>
            <a:ext cx="8229600" cy="1144587"/>
          </a:xfrm>
          <a:prstGeom prst="rect">
            <a:avLst/>
          </a:prstGeom>
          <a:noFill/>
          <a:ln>
            <a:noFill/>
          </a:ln>
        </p:spPr>
        <p:style>
          <a:lnRef idx="0">
            <a:scrgbClr r="0" g="0" b="0"/>
          </a:lnRef>
          <a:fillRef idx="0">
            <a:scrgbClr r="0" g="0" b="0"/>
          </a:fillRef>
          <a:effectRef idx="0">
            <a:scrgbClr r="0" g="0" b="0"/>
          </a:effectRef>
          <a:fontRef idx="minor"/>
        </p:style>
        <p:txBody>
          <a:bodyPr lIns="0" tIns="0" rIns="0" bIns="0" anchor="ctr"/>
          <a:lstStyle/>
          <a:p>
            <a:pPr algn="ctr" eaLnBrk="1" hangingPunct="1">
              <a:defRPr/>
            </a:pPr>
            <a:r>
              <a:rPr lang="en-GB" sz="3200" i="0" spc="-1" dirty="0">
                <a:solidFill>
                  <a:schemeClr val="bg1"/>
                </a:solidFill>
                <a:uFill>
                  <a:solidFill>
                    <a:srgbClr val="FFFFFF"/>
                  </a:solidFill>
                </a:uFill>
              </a:rPr>
              <a:t>Appendices</a:t>
            </a:r>
          </a:p>
        </p:txBody>
      </p:sp>
      <p:sp>
        <p:nvSpPr>
          <p:cNvPr id="75" name="CustomShape 2"/>
          <p:cNvSpPr/>
          <p:nvPr/>
        </p:nvSpPr>
        <p:spPr>
          <a:xfrm>
            <a:off x="457200" y="1484313"/>
            <a:ext cx="8507413" cy="3976687"/>
          </a:xfrm>
          <a:prstGeom prst="rect">
            <a:avLst/>
          </a:prstGeom>
          <a:noFill/>
          <a:ln>
            <a:noFill/>
          </a:ln>
        </p:spPr>
        <p:style>
          <a:lnRef idx="0">
            <a:scrgbClr r="0" g="0" b="0"/>
          </a:lnRef>
          <a:fillRef idx="0">
            <a:scrgbClr r="0" g="0" b="0"/>
          </a:fillRef>
          <a:effectRef idx="0">
            <a:scrgbClr r="0" g="0" b="0"/>
          </a:effectRef>
          <a:fontRef idx="minor"/>
        </p:style>
        <p:txBody>
          <a:bodyPr lIns="0" tIns="0" rIns="0" bIns="0"/>
          <a:lstStyle/>
          <a:p>
            <a:pPr eaLnBrk="1" hangingPunct="1">
              <a:defRPr/>
            </a:pPr>
            <a:r>
              <a:rPr lang="en-GB" sz="2400" b="0" i="0" dirty="0"/>
              <a:t>An appendix contains additional information related to the report but which is not essential to the main findings. </a:t>
            </a:r>
          </a:p>
          <a:p>
            <a:pPr eaLnBrk="1" hangingPunct="1">
              <a:defRPr/>
            </a:pPr>
            <a:endParaRPr lang="en-GB" sz="2400" b="0" i="0" dirty="0"/>
          </a:p>
          <a:p>
            <a:pPr eaLnBrk="1" hangingPunct="1">
              <a:defRPr/>
            </a:pPr>
            <a:r>
              <a:rPr lang="en-GB" sz="2400" b="0" i="0" dirty="0"/>
              <a:t>This can be consulted if the reader wishes but the report should not depend on this. </a:t>
            </a:r>
          </a:p>
          <a:p>
            <a:pPr eaLnBrk="1" hangingPunct="1">
              <a:defRPr/>
            </a:pPr>
            <a:endParaRPr lang="en-GB" sz="2400" b="0" i="0" dirty="0"/>
          </a:p>
          <a:p>
            <a:pPr eaLnBrk="1" hangingPunct="1">
              <a:defRPr/>
            </a:pPr>
            <a:r>
              <a:rPr lang="en-GB" sz="2400" b="0" i="0" dirty="0"/>
              <a:t>You could include:</a:t>
            </a:r>
          </a:p>
          <a:p>
            <a:pPr marL="342900" indent="-342900" eaLnBrk="1" hangingPunct="1">
              <a:buFont typeface="Arial" panose="020B0604020202020204" pitchFamily="34" charset="0"/>
              <a:buChar char="•"/>
              <a:defRPr/>
            </a:pPr>
            <a:r>
              <a:rPr lang="en-GB" sz="2400" b="0" i="0" dirty="0"/>
              <a:t>details of interview questions</a:t>
            </a:r>
          </a:p>
          <a:p>
            <a:pPr marL="342900" indent="-342900" eaLnBrk="1" hangingPunct="1">
              <a:buFont typeface="Arial" panose="020B0604020202020204" pitchFamily="34" charset="0"/>
              <a:buChar char="•"/>
              <a:defRPr/>
            </a:pPr>
            <a:r>
              <a:rPr lang="en-GB" sz="2400" b="0" i="0" dirty="0"/>
              <a:t>statistical data</a:t>
            </a:r>
          </a:p>
          <a:p>
            <a:pPr marL="342900" indent="-342900" eaLnBrk="1" hangingPunct="1">
              <a:buFont typeface="Arial" panose="020B0604020202020204" pitchFamily="34" charset="0"/>
              <a:buChar char="•"/>
              <a:defRPr/>
            </a:pPr>
            <a:r>
              <a:rPr lang="en-GB" sz="2400" b="0" i="0" dirty="0"/>
              <a:t>a glossary of terms</a:t>
            </a:r>
          </a:p>
          <a:p>
            <a:pPr marL="342900" indent="-342900" eaLnBrk="1" hangingPunct="1">
              <a:buFont typeface="Arial" panose="020B0604020202020204" pitchFamily="34" charset="0"/>
              <a:buChar char="•"/>
              <a:defRPr/>
            </a:pPr>
            <a:r>
              <a:rPr lang="en-GB" sz="2400" b="0" i="0" dirty="0"/>
              <a:t>other information which may be useful for the reader.</a:t>
            </a:r>
            <a:endParaRPr lang="en-GB" sz="2200" b="0" i="0" dirty="0"/>
          </a:p>
        </p:txBody>
      </p:sp>
    </p:spTree>
    <p:extLst>
      <p:ext uri="{BB962C8B-B14F-4D97-AF65-F5344CB8AC3E}">
        <p14:creationId xmlns:p14="http://schemas.microsoft.com/office/powerpoint/2010/main" val="42276407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5">
                                            <p:txEl>
                                              <p:pRg st="5" end="5"/>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5">
                                            <p:txEl>
                                              <p:pRg st="6" end="6"/>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5">
                                            <p:txEl>
                                              <p:pRg st="7" end="7"/>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5">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 name="CustomShape 1"/>
          <p:cNvSpPr/>
          <p:nvPr/>
        </p:nvSpPr>
        <p:spPr>
          <a:xfrm>
            <a:off x="457200" y="23813"/>
            <a:ext cx="8229600" cy="1144587"/>
          </a:xfrm>
          <a:prstGeom prst="rect">
            <a:avLst/>
          </a:prstGeom>
          <a:noFill/>
          <a:ln>
            <a:noFill/>
          </a:ln>
        </p:spPr>
        <p:style>
          <a:lnRef idx="0">
            <a:scrgbClr r="0" g="0" b="0"/>
          </a:lnRef>
          <a:fillRef idx="0">
            <a:scrgbClr r="0" g="0" b="0"/>
          </a:fillRef>
          <a:effectRef idx="0">
            <a:scrgbClr r="0" g="0" b="0"/>
          </a:effectRef>
          <a:fontRef idx="minor"/>
        </p:style>
        <p:txBody>
          <a:bodyPr lIns="0" tIns="0" rIns="0" bIns="0" anchor="ctr"/>
          <a:lstStyle/>
          <a:p>
            <a:pPr algn="ctr" eaLnBrk="1" hangingPunct="1">
              <a:defRPr/>
            </a:pPr>
            <a:r>
              <a:rPr lang="en-GB" sz="3200" i="0" spc="-1" dirty="0">
                <a:solidFill>
                  <a:schemeClr val="bg1"/>
                </a:solidFill>
                <a:uFill>
                  <a:solidFill>
                    <a:srgbClr val="FFFFFF"/>
                  </a:solidFill>
                </a:uFill>
                <a:ea typeface="DejaVu Sans"/>
              </a:rPr>
              <a:t>Report Writing</a:t>
            </a:r>
            <a:endParaRPr lang="en-GB" sz="3200" i="0" spc="-1" dirty="0">
              <a:solidFill>
                <a:schemeClr val="bg1"/>
              </a:solidFill>
              <a:uFill>
                <a:solidFill>
                  <a:srgbClr val="FFFFFF"/>
                </a:solidFill>
              </a:uFill>
            </a:endParaRPr>
          </a:p>
        </p:txBody>
      </p:sp>
      <p:sp>
        <p:nvSpPr>
          <p:cNvPr id="75" name="CustomShape 2"/>
          <p:cNvSpPr/>
          <p:nvPr/>
        </p:nvSpPr>
        <p:spPr>
          <a:xfrm>
            <a:off x="457200" y="1484313"/>
            <a:ext cx="8229600" cy="3976687"/>
          </a:xfrm>
          <a:prstGeom prst="rect">
            <a:avLst/>
          </a:prstGeom>
          <a:noFill/>
          <a:ln>
            <a:noFill/>
          </a:ln>
        </p:spPr>
        <p:style>
          <a:lnRef idx="0">
            <a:scrgbClr r="0" g="0" b="0"/>
          </a:lnRef>
          <a:fillRef idx="0">
            <a:scrgbClr r="0" g="0" b="0"/>
          </a:fillRef>
          <a:effectRef idx="0">
            <a:scrgbClr r="0" g="0" b="0"/>
          </a:effectRef>
          <a:fontRef idx="minor"/>
        </p:style>
        <p:txBody>
          <a:bodyPr lIns="0" tIns="0" rIns="0" bIns="0"/>
          <a:lstStyle/>
          <a:p>
            <a:pPr marL="391867" indent="-293247" eaLnBrk="1" hangingPunct="1">
              <a:buClr>
                <a:srgbClr val="000000"/>
              </a:buClr>
              <a:buSzPct val="45000"/>
              <a:buFont typeface="Wingdings" charset="2"/>
              <a:buChar char=""/>
              <a:defRPr/>
            </a:pPr>
            <a:r>
              <a:rPr lang="en-GB" sz="2000" b="0" i="0" spc="-1" dirty="0">
                <a:solidFill>
                  <a:srgbClr val="000000"/>
                </a:solidFill>
                <a:uFill>
                  <a:solidFill>
                    <a:srgbClr val="FFFFFF"/>
                  </a:solidFill>
                </a:uFill>
                <a:ea typeface="DejaVu Sans"/>
              </a:rPr>
              <a:t>You should then break down the main points into separate sections, using sub-sections within each point where this helps to clarify the information.</a:t>
            </a:r>
          </a:p>
          <a:p>
            <a:pPr marL="391867" indent="-293247" eaLnBrk="1" hangingPunct="1">
              <a:buClr>
                <a:srgbClr val="000000"/>
              </a:buClr>
              <a:buSzPct val="45000"/>
              <a:buFont typeface="Wingdings" charset="2"/>
              <a:buChar char=""/>
              <a:defRPr/>
            </a:pPr>
            <a:endParaRPr lang="en-GB" sz="2000" b="0" i="0" spc="-1" dirty="0">
              <a:solidFill>
                <a:srgbClr val="000000"/>
              </a:solidFill>
              <a:uFill>
                <a:solidFill>
                  <a:srgbClr val="FFFFFF"/>
                </a:solidFill>
              </a:uFill>
              <a:ea typeface="DejaVu Sans"/>
            </a:endParaRPr>
          </a:p>
          <a:p>
            <a:pPr marL="391867" indent="-293247" eaLnBrk="1" hangingPunct="1">
              <a:buClr>
                <a:srgbClr val="000000"/>
              </a:buClr>
              <a:buSzPct val="45000"/>
              <a:buFont typeface="Wingdings" charset="2"/>
              <a:buChar char=""/>
              <a:defRPr/>
            </a:pPr>
            <a:r>
              <a:rPr lang="en-GB" sz="2000" b="0" i="0" dirty="0"/>
              <a:t>Most reports have a progressive numbering system. The most common system is the decimal notation system. </a:t>
            </a:r>
          </a:p>
          <a:p>
            <a:pPr marL="391867" indent="-293247" eaLnBrk="1" hangingPunct="1">
              <a:buClr>
                <a:srgbClr val="000000"/>
              </a:buClr>
              <a:buSzPct val="45000"/>
              <a:buFont typeface="Wingdings" charset="2"/>
              <a:buChar char=""/>
              <a:defRPr/>
            </a:pPr>
            <a:endParaRPr lang="en-GB" sz="2000" b="0" i="0" dirty="0"/>
          </a:p>
          <a:p>
            <a:pPr marL="391867" indent="-293247" eaLnBrk="1" hangingPunct="1">
              <a:buClr>
                <a:srgbClr val="000000"/>
              </a:buClr>
              <a:buSzPct val="45000"/>
              <a:buFont typeface="Wingdings" charset="2"/>
              <a:buChar char=""/>
              <a:defRPr/>
            </a:pPr>
            <a:r>
              <a:rPr lang="en-GB" sz="2000" b="0" i="0" dirty="0"/>
              <a:t>The main sections are given single </a:t>
            </a:r>
            <a:r>
              <a:rPr lang="en-GB" sz="2000" b="0" i="0" dirty="0" err="1"/>
              <a:t>arabic</a:t>
            </a:r>
            <a:r>
              <a:rPr lang="en-GB" sz="2000" b="0" i="0" dirty="0"/>
              <a:t> numbers - 1, 2, 3 and so on.</a:t>
            </a:r>
          </a:p>
          <a:p>
            <a:pPr marL="391867" indent="-293247" eaLnBrk="1" hangingPunct="1">
              <a:buClr>
                <a:srgbClr val="000000"/>
              </a:buClr>
              <a:buSzPct val="45000"/>
              <a:buFont typeface="Wingdings" charset="2"/>
              <a:buChar char=""/>
              <a:defRPr/>
            </a:pPr>
            <a:endParaRPr lang="en-GB" sz="2000" b="0" i="0" dirty="0"/>
          </a:p>
          <a:p>
            <a:pPr marL="391867" indent="-293247" eaLnBrk="1" hangingPunct="1">
              <a:buClr>
                <a:srgbClr val="000000"/>
              </a:buClr>
              <a:buSzPct val="45000"/>
              <a:buFont typeface="Wingdings" charset="2"/>
              <a:buChar char=""/>
              <a:defRPr/>
            </a:pPr>
            <a:r>
              <a:rPr lang="en-GB" sz="2000" b="0" i="0" dirty="0"/>
              <a:t>Sub-sections are given a decimal number - 1.1, 1.2, 1.3 and so on.</a:t>
            </a:r>
          </a:p>
          <a:p>
            <a:pPr marL="391867" indent="-293247" eaLnBrk="1" hangingPunct="1">
              <a:buClr>
                <a:srgbClr val="000000"/>
              </a:buClr>
              <a:buSzPct val="45000"/>
              <a:buFont typeface="Wingdings" charset="2"/>
              <a:buChar char=""/>
              <a:defRPr/>
            </a:pPr>
            <a:endParaRPr lang="en-GB" sz="2000" b="0" i="0" dirty="0"/>
          </a:p>
          <a:p>
            <a:pPr marL="391867" indent="-293247" eaLnBrk="1" hangingPunct="1">
              <a:buClr>
                <a:srgbClr val="000000"/>
              </a:buClr>
              <a:buSzPct val="45000"/>
              <a:buFont typeface="Wingdings" charset="2"/>
              <a:buChar char=""/>
              <a:defRPr/>
            </a:pPr>
            <a:r>
              <a:rPr lang="en-GB" sz="2000" b="0" i="0" dirty="0"/>
              <a:t>Sub-sections can be further divided into - 1.1.1, 1.1.2, 1.1.3 and so on.</a:t>
            </a:r>
            <a:endParaRPr lang="en-GB" sz="2000" b="0" i="0" spc="-1" dirty="0">
              <a:solidFill>
                <a:srgbClr val="000000"/>
              </a:solidFill>
              <a:uFill>
                <a:solidFill>
                  <a:srgbClr val="FFFFFF"/>
                </a:solidFill>
              </a:uFill>
            </a:endParaRPr>
          </a:p>
        </p:txBody>
      </p:sp>
    </p:spTree>
    <p:extLst>
      <p:ext uri="{BB962C8B-B14F-4D97-AF65-F5344CB8AC3E}">
        <p14:creationId xmlns:p14="http://schemas.microsoft.com/office/powerpoint/2010/main" val="9480946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5">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5">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5">
                                            <p:txEl>
                                              <p:pRg st="6" end="6"/>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5">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 name="CustomShape 1"/>
          <p:cNvSpPr/>
          <p:nvPr/>
        </p:nvSpPr>
        <p:spPr>
          <a:xfrm>
            <a:off x="457200" y="23813"/>
            <a:ext cx="8229600" cy="1144587"/>
          </a:xfrm>
          <a:prstGeom prst="rect">
            <a:avLst/>
          </a:prstGeom>
          <a:noFill/>
          <a:ln>
            <a:noFill/>
          </a:ln>
        </p:spPr>
        <p:style>
          <a:lnRef idx="0">
            <a:scrgbClr r="0" g="0" b="0"/>
          </a:lnRef>
          <a:fillRef idx="0">
            <a:scrgbClr r="0" g="0" b="0"/>
          </a:fillRef>
          <a:effectRef idx="0">
            <a:scrgbClr r="0" g="0" b="0"/>
          </a:effectRef>
          <a:fontRef idx="minor"/>
        </p:style>
        <p:txBody>
          <a:bodyPr lIns="0" tIns="0" rIns="0" bIns="0" anchor="ctr"/>
          <a:lstStyle/>
          <a:p>
            <a:pPr algn="ctr" eaLnBrk="1" hangingPunct="1">
              <a:defRPr/>
            </a:pPr>
            <a:r>
              <a:rPr lang="en-GB" sz="3991" i="0" spc="-1" dirty="0">
                <a:solidFill>
                  <a:schemeClr val="bg1"/>
                </a:solidFill>
                <a:uFill>
                  <a:solidFill>
                    <a:srgbClr val="FFFFFF"/>
                  </a:solidFill>
                </a:uFill>
                <a:ea typeface="DejaVu Sans"/>
              </a:rPr>
              <a:t>Report Writing</a:t>
            </a:r>
            <a:endParaRPr lang="en-GB" sz="1633" i="0" spc="-1" dirty="0">
              <a:solidFill>
                <a:schemeClr val="bg1"/>
              </a:solidFill>
              <a:uFill>
                <a:solidFill>
                  <a:srgbClr val="FFFFFF"/>
                </a:solidFill>
              </a:uFill>
            </a:endParaRPr>
          </a:p>
        </p:txBody>
      </p:sp>
      <p:sp>
        <p:nvSpPr>
          <p:cNvPr id="75" name="CustomShape 2"/>
          <p:cNvSpPr/>
          <p:nvPr/>
        </p:nvSpPr>
        <p:spPr>
          <a:xfrm>
            <a:off x="457200" y="1484313"/>
            <a:ext cx="8229600" cy="3976687"/>
          </a:xfrm>
          <a:prstGeom prst="rect">
            <a:avLst/>
          </a:prstGeom>
          <a:noFill/>
          <a:ln>
            <a:noFill/>
          </a:ln>
        </p:spPr>
        <p:style>
          <a:lnRef idx="0">
            <a:scrgbClr r="0" g="0" b="0"/>
          </a:lnRef>
          <a:fillRef idx="0">
            <a:scrgbClr r="0" g="0" b="0"/>
          </a:fillRef>
          <a:effectRef idx="0">
            <a:scrgbClr r="0" g="0" b="0"/>
          </a:effectRef>
          <a:fontRef idx="minor"/>
        </p:style>
        <p:txBody>
          <a:bodyPr lIns="0" tIns="0" rIns="0" bIns="0"/>
          <a:lstStyle/>
          <a:p>
            <a:pPr marL="391867" indent="-293247" eaLnBrk="1" hangingPunct="1">
              <a:buClr>
                <a:srgbClr val="000000"/>
              </a:buClr>
              <a:buSzPct val="45000"/>
              <a:buFont typeface="Wingdings" charset="2"/>
              <a:buChar char=""/>
              <a:defRPr/>
            </a:pPr>
            <a:r>
              <a:rPr lang="en-GB" sz="2000" b="0" i="0" dirty="0"/>
              <a:t>An example structure would look as follows;</a:t>
            </a:r>
            <a:endParaRPr lang="en-GB" sz="2000" b="0" i="0" spc="-1" dirty="0">
              <a:solidFill>
                <a:srgbClr val="000000"/>
              </a:solidFill>
              <a:uFill>
                <a:solidFill>
                  <a:srgbClr val="FFFFFF"/>
                </a:solidFill>
              </a:uFill>
            </a:endParaRPr>
          </a:p>
        </p:txBody>
      </p:sp>
      <p:pic>
        <p:nvPicPr>
          <p:cNvPr id="27652" name="Picture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667000" y="2205038"/>
            <a:ext cx="3810000" cy="2857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99450638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 name="TextShape 1"/>
          <p:cNvSpPr txBox="1"/>
          <p:nvPr/>
        </p:nvSpPr>
        <p:spPr>
          <a:xfrm>
            <a:off x="395288" y="1125538"/>
            <a:ext cx="7926387" cy="6203950"/>
          </a:xfrm>
          <a:prstGeom prst="rect">
            <a:avLst/>
          </a:prstGeom>
          <a:noFill/>
          <a:ln>
            <a:noFill/>
          </a:ln>
        </p:spPr>
        <p:txBody>
          <a:bodyPr lIns="81638" tIns="40819" rIns="81638" bIns="40819"/>
          <a:lstStyle/>
          <a:p>
            <a:pPr algn="ctr" eaLnBrk="1" hangingPunct="1">
              <a:defRPr/>
            </a:pPr>
            <a:endParaRPr lang="en-GB" sz="1633" b="0" spc="-1" dirty="0">
              <a:solidFill>
                <a:srgbClr val="000000"/>
              </a:solidFill>
              <a:uFill>
                <a:solidFill>
                  <a:srgbClr val="FFFFFF"/>
                </a:solidFill>
              </a:uFill>
              <a:latin typeface="Arial"/>
            </a:endParaRPr>
          </a:p>
          <a:p>
            <a:pPr eaLnBrk="1" hangingPunct="1">
              <a:defRPr/>
            </a:pPr>
            <a:r>
              <a:rPr lang="en-GB" sz="1633" i="0" spc="-1" dirty="0">
                <a:solidFill>
                  <a:srgbClr val="000000"/>
                </a:solidFill>
                <a:uFill>
                  <a:solidFill>
                    <a:srgbClr val="FFFFFF"/>
                  </a:solidFill>
                </a:uFill>
                <a:latin typeface="Arial"/>
              </a:rPr>
              <a:t>1 Introduction</a:t>
            </a:r>
            <a:endParaRPr lang="en-GB" sz="1633" b="0" i="0" spc="-1" dirty="0">
              <a:solidFill>
                <a:srgbClr val="000000"/>
              </a:solidFill>
              <a:uFill>
                <a:solidFill>
                  <a:srgbClr val="FFFFFF"/>
                </a:solidFill>
              </a:uFill>
              <a:latin typeface="Arial"/>
            </a:endParaRPr>
          </a:p>
          <a:p>
            <a:pPr eaLnBrk="1" hangingPunct="1">
              <a:defRPr/>
            </a:pPr>
            <a:r>
              <a:rPr lang="en-GB" sz="1633" b="0" i="0" spc="-1" dirty="0">
                <a:solidFill>
                  <a:srgbClr val="000000"/>
                </a:solidFill>
                <a:uFill>
                  <a:solidFill>
                    <a:srgbClr val="FFFFFF"/>
                  </a:solidFill>
                </a:uFill>
                <a:latin typeface="Arial"/>
              </a:rPr>
              <a:t>For many European companies, last year was an extremely difficult and challenging year …</a:t>
            </a:r>
          </a:p>
          <a:p>
            <a:pPr eaLnBrk="1" hangingPunct="1">
              <a:defRPr/>
            </a:pPr>
            <a:endParaRPr lang="en-GB" sz="1633" b="0" i="0" spc="-1" dirty="0">
              <a:solidFill>
                <a:srgbClr val="000000"/>
              </a:solidFill>
              <a:uFill>
                <a:solidFill>
                  <a:srgbClr val="FFFFFF"/>
                </a:solidFill>
              </a:uFill>
              <a:latin typeface="Arial"/>
            </a:endParaRPr>
          </a:p>
          <a:p>
            <a:pPr eaLnBrk="1" hangingPunct="1">
              <a:defRPr/>
            </a:pPr>
            <a:r>
              <a:rPr lang="en-GB" sz="1633" i="0" spc="-1" dirty="0">
                <a:solidFill>
                  <a:srgbClr val="000000"/>
                </a:solidFill>
                <a:uFill>
                  <a:solidFill>
                    <a:srgbClr val="FFFFFF"/>
                  </a:solidFill>
                </a:uFill>
                <a:latin typeface="Arial"/>
              </a:rPr>
              <a:t>2 Review of European Activities</a:t>
            </a:r>
            <a:endParaRPr lang="en-GB" sz="1633" b="0" i="0" spc="-1" dirty="0">
              <a:solidFill>
                <a:srgbClr val="000000"/>
              </a:solidFill>
              <a:uFill>
                <a:solidFill>
                  <a:srgbClr val="FFFFFF"/>
                </a:solidFill>
              </a:uFill>
              <a:latin typeface="Arial"/>
            </a:endParaRPr>
          </a:p>
          <a:p>
            <a:pPr eaLnBrk="1" hangingPunct="1">
              <a:defRPr/>
            </a:pPr>
            <a:endParaRPr lang="en-GB" sz="1633" b="0" i="0" spc="-1" dirty="0">
              <a:solidFill>
                <a:srgbClr val="000000"/>
              </a:solidFill>
              <a:uFill>
                <a:solidFill>
                  <a:srgbClr val="FFFFFF"/>
                </a:solidFill>
              </a:uFill>
              <a:latin typeface="Arial"/>
            </a:endParaRPr>
          </a:p>
          <a:p>
            <a:pPr eaLnBrk="1" hangingPunct="1">
              <a:defRPr/>
            </a:pPr>
            <a:r>
              <a:rPr lang="en-GB" sz="1633" i="0" spc="-1" dirty="0">
                <a:solidFill>
                  <a:srgbClr val="000000"/>
                </a:solidFill>
                <a:uFill>
                  <a:solidFill>
                    <a:srgbClr val="FFFFFF"/>
                  </a:solidFill>
                </a:uFill>
                <a:latin typeface="Arial"/>
              </a:rPr>
              <a:t>2.1 Trading conditions</a:t>
            </a:r>
            <a:endParaRPr lang="en-GB" sz="1633" b="0" i="0" spc="-1" dirty="0">
              <a:solidFill>
                <a:srgbClr val="000000"/>
              </a:solidFill>
              <a:uFill>
                <a:solidFill>
                  <a:srgbClr val="FFFFFF"/>
                </a:solidFill>
              </a:uFill>
              <a:latin typeface="Arial"/>
            </a:endParaRPr>
          </a:p>
          <a:p>
            <a:pPr eaLnBrk="1" hangingPunct="1">
              <a:defRPr/>
            </a:pPr>
            <a:r>
              <a:rPr lang="en-GB" sz="1633" b="0" i="0" spc="-1" dirty="0">
                <a:solidFill>
                  <a:srgbClr val="000000"/>
                </a:solidFill>
                <a:uFill>
                  <a:solidFill>
                    <a:srgbClr val="FFFFFF"/>
                  </a:solidFill>
                </a:uFill>
                <a:latin typeface="Arial"/>
              </a:rPr>
              <a:t>For the whole of the year, we continued trading against a background of …</a:t>
            </a:r>
          </a:p>
          <a:p>
            <a:pPr eaLnBrk="1" hangingPunct="1">
              <a:defRPr/>
            </a:pPr>
            <a:endParaRPr lang="en-GB" sz="1633" b="0" i="0" spc="-1" dirty="0">
              <a:solidFill>
                <a:srgbClr val="000000"/>
              </a:solidFill>
              <a:uFill>
                <a:solidFill>
                  <a:srgbClr val="FFFFFF"/>
                </a:solidFill>
              </a:uFill>
              <a:latin typeface="Arial"/>
            </a:endParaRPr>
          </a:p>
          <a:p>
            <a:pPr eaLnBrk="1" hangingPunct="1">
              <a:defRPr/>
            </a:pPr>
            <a:r>
              <a:rPr lang="en-GB" sz="1633" i="0" spc="-1" dirty="0">
                <a:solidFill>
                  <a:srgbClr val="000000"/>
                </a:solidFill>
                <a:uFill>
                  <a:solidFill>
                    <a:srgbClr val="FFFFFF"/>
                  </a:solidFill>
                </a:uFill>
                <a:latin typeface="Arial"/>
              </a:rPr>
              <a:t>2.2 Profitability</a:t>
            </a:r>
            <a:endParaRPr lang="en-GB" sz="1633" b="0" i="0" spc="-1" dirty="0">
              <a:solidFill>
                <a:srgbClr val="000000"/>
              </a:solidFill>
              <a:uFill>
                <a:solidFill>
                  <a:srgbClr val="FFFFFF"/>
                </a:solidFill>
              </a:uFill>
              <a:latin typeface="Arial"/>
            </a:endParaRPr>
          </a:p>
          <a:p>
            <a:pPr eaLnBrk="1" hangingPunct="1">
              <a:defRPr/>
            </a:pPr>
            <a:r>
              <a:rPr lang="en-GB" sz="1633" b="0" i="0" spc="-1" dirty="0">
                <a:solidFill>
                  <a:srgbClr val="000000"/>
                </a:solidFill>
                <a:uFill>
                  <a:solidFill>
                    <a:srgbClr val="FFFFFF"/>
                  </a:solidFill>
                </a:uFill>
                <a:latin typeface="Arial"/>
              </a:rPr>
              <a:t>Despite the growth of competitors, our profitability increased from …</a:t>
            </a:r>
          </a:p>
          <a:p>
            <a:pPr eaLnBrk="1" hangingPunct="1">
              <a:defRPr/>
            </a:pPr>
            <a:endParaRPr lang="en-GB" sz="1633" b="0" i="0" spc="-1" dirty="0">
              <a:solidFill>
                <a:srgbClr val="000000"/>
              </a:solidFill>
              <a:uFill>
                <a:solidFill>
                  <a:srgbClr val="FFFFFF"/>
                </a:solidFill>
              </a:uFill>
              <a:latin typeface="Arial"/>
            </a:endParaRPr>
          </a:p>
          <a:p>
            <a:pPr eaLnBrk="1" hangingPunct="1">
              <a:defRPr/>
            </a:pPr>
            <a:r>
              <a:rPr lang="en-GB" sz="1633" i="0" spc="-1" dirty="0">
                <a:solidFill>
                  <a:srgbClr val="000000"/>
                </a:solidFill>
                <a:uFill>
                  <a:solidFill>
                    <a:srgbClr val="FFFFFF"/>
                  </a:solidFill>
                </a:uFill>
                <a:latin typeface="Arial"/>
              </a:rPr>
              <a:t>3 Capital Expenditure</a:t>
            </a:r>
            <a:endParaRPr lang="en-GB" sz="1633" b="0" i="0" spc="-1" dirty="0">
              <a:solidFill>
                <a:srgbClr val="000000"/>
              </a:solidFill>
              <a:uFill>
                <a:solidFill>
                  <a:srgbClr val="FFFFFF"/>
                </a:solidFill>
              </a:uFill>
              <a:latin typeface="Arial"/>
            </a:endParaRPr>
          </a:p>
          <a:p>
            <a:pPr eaLnBrk="1" hangingPunct="1">
              <a:defRPr/>
            </a:pPr>
            <a:r>
              <a:rPr lang="en-GB" sz="1633" b="0" i="0" spc="-1" dirty="0">
                <a:solidFill>
                  <a:srgbClr val="000000"/>
                </a:solidFill>
                <a:uFill>
                  <a:solidFill>
                    <a:srgbClr val="FFFFFF"/>
                  </a:solidFill>
                </a:uFill>
                <a:latin typeface="Arial"/>
              </a:rPr>
              <a:t>Group capital expenditure was higher than ever before …</a:t>
            </a:r>
          </a:p>
          <a:p>
            <a:pPr eaLnBrk="1" hangingPunct="1">
              <a:defRPr/>
            </a:pPr>
            <a:endParaRPr lang="en-GB" sz="1633" b="0" i="0" spc="-1" dirty="0">
              <a:solidFill>
                <a:srgbClr val="000000"/>
              </a:solidFill>
              <a:uFill>
                <a:solidFill>
                  <a:srgbClr val="FFFFFF"/>
                </a:solidFill>
              </a:uFill>
              <a:latin typeface="Arial"/>
            </a:endParaRPr>
          </a:p>
          <a:p>
            <a:pPr eaLnBrk="1" hangingPunct="1">
              <a:defRPr/>
            </a:pPr>
            <a:r>
              <a:rPr lang="en-GB" sz="1633" i="0" spc="-1" dirty="0">
                <a:solidFill>
                  <a:srgbClr val="000000"/>
                </a:solidFill>
                <a:uFill>
                  <a:solidFill>
                    <a:srgbClr val="FFFFFF"/>
                  </a:solidFill>
                </a:uFill>
                <a:latin typeface="Arial"/>
              </a:rPr>
              <a:t>4 Conclusion</a:t>
            </a:r>
            <a:endParaRPr lang="en-GB" sz="1633" b="0" i="0" spc="-1" dirty="0">
              <a:solidFill>
                <a:srgbClr val="000000"/>
              </a:solidFill>
              <a:uFill>
                <a:solidFill>
                  <a:srgbClr val="FFFFFF"/>
                </a:solidFill>
              </a:uFill>
              <a:latin typeface="Arial"/>
            </a:endParaRPr>
          </a:p>
          <a:p>
            <a:pPr eaLnBrk="1" hangingPunct="1">
              <a:defRPr/>
            </a:pPr>
            <a:r>
              <a:rPr lang="en-GB" sz="1633" b="0" i="0" spc="-1" dirty="0">
                <a:solidFill>
                  <a:srgbClr val="000000"/>
                </a:solidFill>
                <a:uFill>
                  <a:solidFill>
                    <a:srgbClr val="FFFFFF"/>
                  </a:solidFill>
                </a:uFill>
                <a:latin typeface="Arial"/>
              </a:rPr>
              <a:t>In the coming year we need to ... </a:t>
            </a:r>
          </a:p>
        </p:txBody>
      </p:sp>
      <p:sp>
        <p:nvSpPr>
          <p:cNvPr id="3" name="CustomShape 1"/>
          <p:cNvSpPr/>
          <p:nvPr/>
        </p:nvSpPr>
        <p:spPr>
          <a:xfrm>
            <a:off x="457200" y="23813"/>
            <a:ext cx="8229600" cy="1144587"/>
          </a:xfrm>
          <a:prstGeom prst="rect">
            <a:avLst/>
          </a:prstGeom>
          <a:noFill/>
          <a:ln>
            <a:noFill/>
          </a:ln>
        </p:spPr>
        <p:style>
          <a:lnRef idx="0">
            <a:scrgbClr r="0" g="0" b="0"/>
          </a:lnRef>
          <a:fillRef idx="0">
            <a:scrgbClr r="0" g="0" b="0"/>
          </a:fillRef>
          <a:effectRef idx="0">
            <a:scrgbClr r="0" g="0" b="0"/>
          </a:effectRef>
          <a:fontRef idx="minor"/>
        </p:style>
        <p:txBody>
          <a:bodyPr lIns="0" tIns="0" rIns="0" bIns="0" anchor="ctr"/>
          <a:lstStyle/>
          <a:p>
            <a:pPr algn="ctr" eaLnBrk="1" hangingPunct="1">
              <a:defRPr/>
            </a:pPr>
            <a:r>
              <a:rPr lang="en-GB" sz="3200" i="0" spc="-1" dirty="0">
                <a:solidFill>
                  <a:schemeClr val="bg1"/>
                </a:solidFill>
                <a:uFill>
                  <a:solidFill>
                    <a:srgbClr val="FFFFFF"/>
                  </a:solidFill>
                </a:uFill>
                <a:ea typeface="DejaVu Sans"/>
              </a:rPr>
              <a:t>Example</a:t>
            </a:r>
            <a:endParaRPr lang="en-GB" sz="3200" i="0" spc="-1" dirty="0">
              <a:solidFill>
                <a:schemeClr val="bg1"/>
              </a:solidFill>
              <a:uFill>
                <a:solidFill>
                  <a:srgbClr val="FFFFFF"/>
                </a:solidFill>
              </a:uFill>
            </a:endParaRPr>
          </a:p>
        </p:txBody>
      </p:sp>
    </p:spTree>
    <p:extLst>
      <p:ext uri="{BB962C8B-B14F-4D97-AF65-F5344CB8AC3E}">
        <p14:creationId xmlns:p14="http://schemas.microsoft.com/office/powerpoint/2010/main" val="4100012725"/>
      </p:ext>
    </p:extLst>
  </p:cSld>
  <p:clrMapOvr>
    <a:masterClrMapping/>
  </p:clrMapOvr>
  <p:timing>
    <p:tnLst>
      <p:par>
        <p:cTn id="1" dur="indefinite" restart="never" nodeType="tmRoot">
          <p:childTnLst>
            <p:seq>
              <p:cTn id="2" nodeType="mainSeq"/>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 name="CustomShape 1"/>
          <p:cNvSpPr/>
          <p:nvPr/>
        </p:nvSpPr>
        <p:spPr>
          <a:xfrm>
            <a:off x="457200" y="23813"/>
            <a:ext cx="8229600" cy="1144587"/>
          </a:xfrm>
          <a:prstGeom prst="rect">
            <a:avLst/>
          </a:prstGeom>
          <a:noFill/>
          <a:ln>
            <a:noFill/>
          </a:ln>
        </p:spPr>
        <p:style>
          <a:lnRef idx="0">
            <a:scrgbClr r="0" g="0" b="0"/>
          </a:lnRef>
          <a:fillRef idx="0">
            <a:scrgbClr r="0" g="0" b="0"/>
          </a:fillRef>
          <a:effectRef idx="0">
            <a:scrgbClr r="0" g="0" b="0"/>
          </a:effectRef>
          <a:fontRef idx="minor"/>
        </p:style>
        <p:txBody>
          <a:bodyPr lIns="0" tIns="0" rIns="0" bIns="0" anchor="ctr"/>
          <a:lstStyle/>
          <a:p>
            <a:pPr algn="ctr" eaLnBrk="1" hangingPunct="1">
              <a:defRPr/>
            </a:pPr>
            <a:r>
              <a:rPr lang="en-GB" sz="3200" i="0" spc="-1" dirty="0">
                <a:solidFill>
                  <a:schemeClr val="bg1"/>
                </a:solidFill>
                <a:uFill>
                  <a:solidFill>
                    <a:srgbClr val="FFFFFF"/>
                  </a:solidFill>
                </a:uFill>
              </a:rPr>
              <a:t>References</a:t>
            </a:r>
          </a:p>
        </p:txBody>
      </p:sp>
      <p:sp>
        <p:nvSpPr>
          <p:cNvPr id="75" name="CustomShape 2"/>
          <p:cNvSpPr/>
          <p:nvPr/>
        </p:nvSpPr>
        <p:spPr>
          <a:xfrm>
            <a:off x="457200" y="1484313"/>
            <a:ext cx="8507413" cy="3976687"/>
          </a:xfrm>
          <a:prstGeom prst="rect">
            <a:avLst/>
          </a:prstGeom>
          <a:noFill/>
          <a:ln>
            <a:noFill/>
          </a:ln>
        </p:spPr>
        <p:style>
          <a:lnRef idx="0">
            <a:scrgbClr r="0" g="0" b="0"/>
          </a:lnRef>
          <a:fillRef idx="0">
            <a:scrgbClr r="0" g="0" b="0"/>
          </a:fillRef>
          <a:effectRef idx="0">
            <a:scrgbClr r="0" g="0" b="0"/>
          </a:effectRef>
          <a:fontRef idx="minor"/>
        </p:style>
        <p:txBody>
          <a:bodyPr lIns="0" tIns="0" rIns="0" bIns="0"/>
          <a:lstStyle/>
          <a:p>
            <a:pPr eaLnBrk="1" hangingPunct="1">
              <a:buFont typeface="Arial" panose="020B0604020202020204" pitchFamily="34" charset="0"/>
              <a:buChar char="•"/>
            </a:pPr>
            <a:r>
              <a:rPr lang="en-GB" b="0" i="0" dirty="0"/>
              <a:t>   </a:t>
            </a:r>
            <a:r>
              <a:rPr lang="en-GB" altLang="en-US" b="0" i="0" dirty="0" err="1"/>
              <a:t>Gravett</a:t>
            </a:r>
            <a:r>
              <a:rPr lang="en-GB" altLang="en-US" b="0" i="0" dirty="0"/>
              <a:t>, Steve (1998) – The Right Way to Write Reports, Kingswood: Right Way</a:t>
            </a:r>
          </a:p>
          <a:p>
            <a:pPr eaLnBrk="1" hangingPunct="1">
              <a:buFont typeface="Arial" panose="020B0604020202020204" pitchFamily="34" charset="0"/>
              <a:buChar char="•"/>
            </a:pPr>
            <a:r>
              <a:rPr lang="en-GB" altLang="en-US" b="0" i="0" dirty="0"/>
              <a:t>   Heritage, Katherine (1997) – Report Writing in a Week, London: Hodder &amp; Stoughton</a:t>
            </a:r>
          </a:p>
          <a:p>
            <a:pPr marL="285750" indent="-285750" eaLnBrk="1" hangingPunct="1">
              <a:buFont typeface="Arial" panose="020B0604020202020204" pitchFamily="34" charset="0"/>
              <a:buChar char="•"/>
              <a:defRPr/>
            </a:pPr>
            <a:r>
              <a:rPr lang="en-GB" b="0" i="0" dirty="0"/>
              <a:t>Higher Education Academy – ‘Writing Reports’</a:t>
            </a:r>
          </a:p>
          <a:p>
            <a:pPr eaLnBrk="1" hangingPunct="1">
              <a:defRPr/>
            </a:pPr>
            <a:r>
              <a:rPr lang="en-GB" b="0" i="0" u="sng" dirty="0">
                <a:hlinkClick r:id="rId2"/>
              </a:rPr>
              <a:t>http://www.heacademy.ac.uk/assets/hlst/documents/heinfe_exchange/blended_learning_pdp_materials/5_reportwriting.pdf</a:t>
            </a:r>
            <a:r>
              <a:rPr lang="en-GB" b="0" i="0" dirty="0"/>
              <a:t> (accessed 13 January 2015)</a:t>
            </a:r>
          </a:p>
          <a:p>
            <a:pPr eaLnBrk="1" hangingPunct="1">
              <a:buFont typeface="Arial" panose="020B0604020202020204" pitchFamily="34" charset="0"/>
              <a:buChar char="•"/>
            </a:pPr>
            <a:r>
              <a:rPr lang="en-GB" altLang="en-US" b="0" i="0" dirty="0"/>
              <a:t>Robinson, Zoe and </a:t>
            </a:r>
            <a:r>
              <a:rPr lang="en-GB" altLang="en-US" b="0" i="0" dirty="0" err="1"/>
              <a:t>Pedley</a:t>
            </a:r>
            <a:r>
              <a:rPr lang="en-GB" altLang="en-US" b="0" i="0" dirty="0"/>
              <a:t>-Smith, Stuart (2010) - A Student’s Guide to Writing Business Reports, Wokingham: Kaplan</a:t>
            </a:r>
          </a:p>
          <a:p>
            <a:pPr marL="285750" indent="-285750" eaLnBrk="1" hangingPunct="1">
              <a:buFont typeface="Arial" panose="020B0604020202020204" pitchFamily="34" charset="0"/>
              <a:buChar char="•"/>
              <a:defRPr/>
            </a:pPr>
            <a:r>
              <a:rPr lang="en-GB" b="0" i="0" dirty="0"/>
              <a:t>University of Leicester – ‘Writing reports’ </a:t>
            </a:r>
            <a:r>
              <a:rPr lang="en-GB" b="0" i="0" dirty="0">
                <a:hlinkClick r:id="rId3"/>
              </a:rPr>
              <a:t>http://www2.le.ac.uk/offices/ld/resources/writing/writing-resources/reports</a:t>
            </a:r>
            <a:endParaRPr lang="en-GB" b="0" i="0" dirty="0"/>
          </a:p>
          <a:p>
            <a:pPr marL="285750" indent="-285750" eaLnBrk="1" hangingPunct="1">
              <a:buFont typeface="Arial" panose="020B0604020202020204" pitchFamily="34" charset="0"/>
              <a:buChar char="•"/>
              <a:defRPr/>
            </a:pPr>
            <a:endParaRPr lang="en-GB" b="0" i="0" spc="-1" dirty="0">
              <a:solidFill>
                <a:srgbClr val="000000"/>
              </a:solidFill>
              <a:uFill>
                <a:solidFill>
                  <a:srgbClr val="FFFFFF"/>
                </a:solidFill>
              </a:uFill>
              <a:ea typeface="DejaVu Sans"/>
            </a:endParaRPr>
          </a:p>
        </p:txBody>
      </p:sp>
    </p:spTree>
    <p:extLst>
      <p:ext uri="{BB962C8B-B14F-4D97-AF65-F5344CB8AC3E}">
        <p14:creationId xmlns:p14="http://schemas.microsoft.com/office/powerpoint/2010/main" val="211069660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10381</TotalTime>
  <Words>1330</Words>
  <Application>Microsoft Macintosh PowerPoint</Application>
  <PresentationFormat>On-screen Show (4:3)</PresentationFormat>
  <Paragraphs>189</Paragraphs>
  <Slides>24</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24</vt:i4>
      </vt:variant>
    </vt:vector>
  </HeadingPairs>
  <TitlesOfParts>
    <vt:vector size="30" baseType="lpstr">
      <vt:lpstr>Arial</vt:lpstr>
      <vt:lpstr>DejaVu Sans</vt:lpstr>
      <vt:lpstr>Myriad Pro</vt:lpstr>
      <vt:lpstr>Verdana</vt:lpstr>
      <vt:lpstr>Wingdings</vt:lpstr>
      <vt:lpstr>20140311PresentationUWTSDTemplate</vt:lpstr>
      <vt:lpstr>ACCC4000</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Lampeter</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Microsoft Office User</cp:lastModifiedBy>
  <cp:revision>78</cp:revision>
  <cp:lastPrinted>2018-07-09T15:27:01Z</cp:lastPrinted>
  <dcterms:created xsi:type="dcterms:W3CDTF">2002-10-07T19:43:58Z</dcterms:created>
  <dcterms:modified xsi:type="dcterms:W3CDTF">2020-06-05T15:06:48Z</dcterms:modified>
</cp:coreProperties>
</file>