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8" r:id="rId3"/>
    <p:sldId id="257" r:id="rId4"/>
    <p:sldId id="259" r:id="rId5"/>
    <p:sldId id="260" r:id="rId6"/>
    <p:sldId id="261" r:id="rId7"/>
    <p:sldId id="594" r:id="rId8"/>
    <p:sldId id="263" r:id="rId9"/>
    <p:sldId id="262" r:id="rId10"/>
    <p:sldId id="264" r:id="rId11"/>
    <p:sldId id="266" r:id="rId12"/>
    <p:sldId id="267" r:id="rId13"/>
    <p:sldId id="268" r:id="rId14"/>
    <p:sldId id="596" r:id="rId15"/>
    <p:sldId id="597" r:id="rId16"/>
    <p:sldId id="595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1E4AEA4-8DFA-4A89-87EB-49C32662AFE0}" styleName="Помірний стиль 2 – акцент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Помірний стиль 2 – акцент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2833802-FEF1-4C79-8D5D-14CF1EAF98D9}" styleName="Світлий стиль 2 – акцент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85BE263C-DBD7-4A20-BB59-AAB30ACAA65A}" styleName="Помірний стиль 3 – акцент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A107856-5554-42FB-B03E-39F5DBC370BA}" styleName="Помірний стиль 4 – акцент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18603FDC-E32A-4AB5-989C-0864C3EAD2B8}" styleName="Стиль із теми 2 – акцент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E3FDE45-AF77-4B5C-9715-49D594BDF05E}" styleName="Світлий стиль 1 – акцент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DA37D80-6434-44D0-A028-1B22A696006F}" styleName="Світлий стиль 3 – акцент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60" autoAdjust="0"/>
    <p:restoredTop sz="93690" autoAdjust="0"/>
  </p:normalViewPr>
  <p:slideViewPr>
    <p:cSldViewPr snapToGrid="0">
      <p:cViewPr>
        <p:scale>
          <a:sx n="50" d="100"/>
          <a:sy n="50" d="100"/>
        </p:scale>
        <p:origin x="140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9342E2-0889-4D3E-B0F2-0183E6BC1A9A}" type="doc">
      <dgm:prSet loTypeId="urn:microsoft.com/office/officeart/2005/8/layout/cycle6" loCatId="cycle" qsTypeId="urn:microsoft.com/office/officeart/2005/8/quickstyle/3d2" qsCatId="3D" csTypeId="urn:microsoft.com/office/officeart/2005/8/colors/accent2_4" csCatId="accent2" phldr="1"/>
      <dgm:spPr/>
      <dgm:t>
        <a:bodyPr/>
        <a:lstStyle/>
        <a:p>
          <a:endParaRPr lang="uk-UA"/>
        </a:p>
      </dgm:t>
    </dgm:pt>
    <dgm:pt modelId="{78856DBE-51ED-4356-9E07-C534D8F5ED7E}">
      <dgm:prSet phldrT="[Текст]" custT="1"/>
      <dgm:spPr/>
      <dgm:t>
        <a:bodyPr/>
        <a:lstStyle/>
        <a:p>
          <a:r>
            <a:rPr lang="en-US" sz="2400" dirty="0"/>
            <a:t>Mother</a:t>
          </a:r>
        </a:p>
      </dgm:t>
    </dgm:pt>
    <dgm:pt modelId="{197B4125-BB12-4513-909C-6439E130AF30}" type="parTrans" cxnId="{84708FC2-7DE6-4722-B256-DB4345317452}">
      <dgm:prSet/>
      <dgm:spPr/>
      <dgm:t>
        <a:bodyPr/>
        <a:lstStyle/>
        <a:p>
          <a:endParaRPr lang="uk-UA"/>
        </a:p>
      </dgm:t>
    </dgm:pt>
    <dgm:pt modelId="{5CBE8F99-A5E2-4BAD-AA80-AF60ED6A43DA}" type="sibTrans" cxnId="{84708FC2-7DE6-4722-B256-DB4345317452}">
      <dgm:prSet/>
      <dgm:spPr/>
      <dgm:t>
        <a:bodyPr/>
        <a:lstStyle/>
        <a:p>
          <a:endParaRPr lang="uk-UA"/>
        </a:p>
      </dgm:t>
    </dgm:pt>
    <dgm:pt modelId="{D9B49410-0C32-4B4D-AA04-908637B2D34F}">
      <dgm:prSet phldrT="[Текст]" custT="1"/>
      <dgm:spPr/>
      <dgm:t>
        <a:bodyPr/>
        <a:lstStyle/>
        <a:p>
          <a:r>
            <a:rPr lang="en-US" sz="2400" b="1" dirty="0"/>
            <a:t>Sister</a:t>
          </a:r>
          <a:r>
            <a:rPr lang="en-US" sz="1900" dirty="0"/>
            <a:t> </a:t>
          </a:r>
          <a:endParaRPr lang="uk-UA" sz="1900" dirty="0"/>
        </a:p>
      </dgm:t>
    </dgm:pt>
    <dgm:pt modelId="{54F3BBFA-700F-4883-B752-40CD9F5BAF94}" type="parTrans" cxnId="{53E9544D-AF71-4B03-BF43-DF89C25045C2}">
      <dgm:prSet/>
      <dgm:spPr/>
      <dgm:t>
        <a:bodyPr/>
        <a:lstStyle/>
        <a:p>
          <a:endParaRPr lang="uk-UA"/>
        </a:p>
      </dgm:t>
    </dgm:pt>
    <dgm:pt modelId="{78FB1010-9B71-4CA6-BA2D-1BAA4E9AC78C}" type="sibTrans" cxnId="{53E9544D-AF71-4B03-BF43-DF89C25045C2}">
      <dgm:prSet/>
      <dgm:spPr/>
      <dgm:t>
        <a:bodyPr/>
        <a:lstStyle/>
        <a:p>
          <a:endParaRPr lang="uk-UA"/>
        </a:p>
      </dgm:t>
    </dgm:pt>
    <dgm:pt modelId="{42F956D3-5C0F-4557-BEA7-EB14F62AB3CB}">
      <dgm:prSet phldrT="[Текст]" custT="1"/>
      <dgm:spPr/>
      <dgm:t>
        <a:bodyPr/>
        <a:lstStyle/>
        <a:p>
          <a:r>
            <a:rPr lang="en-US" sz="2400" b="1" dirty="0"/>
            <a:t>Girlfriend</a:t>
          </a:r>
          <a:r>
            <a:rPr lang="en-US" sz="1700" dirty="0"/>
            <a:t> </a:t>
          </a:r>
          <a:endParaRPr lang="uk-UA" sz="1700" dirty="0"/>
        </a:p>
      </dgm:t>
    </dgm:pt>
    <dgm:pt modelId="{0F50FA40-81BF-4515-817F-2E7D057829DD}" type="parTrans" cxnId="{2840CFDA-32D8-409F-AA55-C614F57848D2}">
      <dgm:prSet/>
      <dgm:spPr/>
      <dgm:t>
        <a:bodyPr/>
        <a:lstStyle/>
        <a:p>
          <a:endParaRPr lang="uk-UA"/>
        </a:p>
      </dgm:t>
    </dgm:pt>
    <dgm:pt modelId="{D12B56CA-695A-4EDD-AA5B-07E3A296DEA5}" type="sibTrans" cxnId="{2840CFDA-32D8-409F-AA55-C614F57848D2}">
      <dgm:prSet/>
      <dgm:spPr/>
      <dgm:t>
        <a:bodyPr/>
        <a:lstStyle/>
        <a:p>
          <a:endParaRPr lang="uk-UA"/>
        </a:p>
      </dgm:t>
    </dgm:pt>
    <dgm:pt modelId="{61C47808-5B4E-4A4D-9B47-DF8005CF33D2}">
      <dgm:prSet phldrT="[Текст]" custT="1"/>
      <dgm:spPr/>
      <dgm:t>
        <a:bodyPr/>
        <a:lstStyle/>
        <a:p>
          <a:r>
            <a:rPr lang="en-US" sz="2400" b="1" dirty="0"/>
            <a:t>Wife</a:t>
          </a:r>
          <a:endParaRPr lang="uk-UA" sz="2400" b="1" dirty="0"/>
        </a:p>
      </dgm:t>
    </dgm:pt>
    <dgm:pt modelId="{76A04E0C-1733-4091-8174-72927E4F51C5}" type="parTrans" cxnId="{B6BB5364-D8B8-48A3-8321-15C6C48687A7}">
      <dgm:prSet/>
      <dgm:spPr/>
      <dgm:t>
        <a:bodyPr/>
        <a:lstStyle/>
        <a:p>
          <a:endParaRPr lang="uk-UA"/>
        </a:p>
      </dgm:t>
    </dgm:pt>
    <dgm:pt modelId="{71B17602-7644-4D57-8621-BE6F31DF9942}" type="sibTrans" cxnId="{B6BB5364-D8B8-48A3-8321-15C6C48687A7}">
      <dgm:prSet/>
      <dgm:spPr/>
      <dgm:t>
        <a:bodyPr/>
        <a:lstStyle/>
        <a:p>
          <a:endParaRPr lang="uk-UA"/>
        </a:p>
      </dgm:t>
    </dgm:pt>
    <dgm:pt modelId="{DBE7B1C2-AEEF-4448-B6BF-152C85F15557}">
      <dgm:prSet phldrT="[Текст]" custT="1"/>
      <dgm:spPr/>
      <dgm:t>
        <a:bodyPr/>
        <a:lstStyle/>
        <a:p>
          <a:r>
            <a:rPr lang="en-US" sz="2400" b="1" dirty="0"/>
            <a:t>Daughter</a:t>
          </a:r>
          <a:endParaRPr lang="uk-UA" sz="2400" b="1" dirty="0"/>
        </a:p>
      </dgm:t>
    </dgm:pt>
    <dgm:pt modelId="{77278F09-A531-413F-A026-C68C9F5363AC}" type="parTrans" cxnId="{4BD94E3F-2D2A-4A37-A363-CC44B5C1DF8E}">
      <dgm:prSet/>
      <dgm:spPr/>
      <dgm:t>
        <a:bodyPr/>
        <a:lstStyle/>
        <a:p>
          <a:endParaRPr lang="uk-UA"/>
        </a:p>
      </dgm:t>
    </dgm:pt>
    <dgm:pt modelId="{BD46DF34-A1E2-4B71-A1BC-7580E64C3C45}" type="sibTrans" cxnId="{4BD94E3F-2D2A-4A37-A363-CC44B5C1DF8E}">
      <dgm:prSet/>
      <dgm:spPr/>
      <dgm:t>
        <a:bodyPr/>
        <a:lstStyle/>
        <a:p>
          <a:endParaRPr lang="uk-UA"/>
        </a:p>
      </dgm:t>
    </dgm:pt>
    <dgm:pt modelId="{7B6F6642-7B5A-49BC-9D8E-A16FE7BEB8C8}" type="pres">
      <dgm:prSet presAssocID="{579342E2-0889-4D3E-B0F2-0183E6BC1A9A}" presName="cycle" presStyleCnt="0">
        <dgm:presLayoutVars>
          <dgm:dir/>
          <dgm:resizeHandles val="exact"/>
        </dgm:presLayoutVars>
      </dgm:prSet>
      <dgm:spPr/>
    </dgm:pt>
    <dgm:pt modelId="{05A18646-7BEC-4A1B-AE62-06EFCFF9DF82}" type="pres">
      <dgm:prSet presAssocID="{78856DBE-51ED-4356-9E07-C534D8F5ED7E}" presName="node" presStyleLbl="node1" presStyleIdx="0" presStyleCnt="5" custScaleX="117823">
        <dgm:presLayoutVars>
          <dgm:bulletEnabled val="1"/>
        </dgm:presLayoutVars>
      </dgm:prSet>
      <dgm:spPr/>
    </dgm:pt>
    <dgm:pt modelId="{174ED676-0E71-4E71-90D2-4927EA21D801}" type="pres">
      <dgm:prSet presAssocID="{78856DBE-51ED-4356-9E07-C534D8F5ED7E}" presName="spNode" presStyleCnt="0"/>
      <dgm:spPr/>
    </dgm:pt>
    <dgm:pt modelId="{615D3059-575C-4AA0-9C96-12C99630D7DD}" type="pres">
      <dgm:prSet presAssocID="{5CBE8F99-A5E2-4BAD-AA80-AF60ED6A43DA}" presName="sibTrans" presStyleLbl="sibTrans1D1" presStyleIdx="0" presStyleCnt="5"/>
      <dgm:spPr/>
    </dgm:pt>
    <dgm:pt modelId="{A262C4A7-2AAD-482B-BA78-D931B8004D54}" type="pres">
      <dgm:prSet presAssocID="{D9B49410-0C32-4B4D-AA04-908637B2D34F}" presName="node" presStyleLbl="node1" presStyleIdx="1" presStyleCnt="5" custScaleX="120157">
        <dgm:presLayoutVars>
          <dgm:bulletEnabled val="1"/>
        </dgm:presLayoutVars>
      </dgm:prSet>
      <dgm:spPr/>
    </dgm:pt>
    <dgm:pt modelId="{9F19C813-0074-4AFF-9328-672332F2DC79}" type="pres">
      <dgm:prSet presAssocID="{D9B49410-0C32-4B4D-AA04-908637B2D34F}" presName="spNode" presStyleCnt="0"/>
      <dgm:spPr/>
    </dgm:pt>
    <dgm:pt modelId="{403864D3-5FC4-4A97-9ACC-1E038C708A15}" type="pres">
      <dgm:prSet presAssocID="{78FB1010-9B71-4CA6-BA2D-1BAA4E9AC78C}" presName="sibTrans" presStyleLbl="sibTrans1D1" presStyleIdx="1" presStyleCnt="5"/>
      <dgm:spPr/>
    </dgm:pt>
    <dgm:pt modelId="{8DA44404-8062-4138-B760-8F44EB11E650}" type="pres">
      <dgm:prSet presAssocID="{42F956D3-5C0F-4557-BEA7-EB14F62AB3CB}" presName="node" presStyleLbl="node1" presStyleIdx="2" presStyleCnt="5" custScaleX="115770" custRadScaleRad="104530" custRadScaleInc="-21245">
        <dgm:presLayoutVars>
          <dgm:bulletEnabled val="1"/>
        </dgm:presLayoutVars>
      </dgm:prSet>
      <dgm:spPr/>
    </dgm:pt>
    <dgm:pt modelId="{4A09A1D6-528A-4B76-846E-D7E366B46DA4}" type="pres">
      <dgm:prSet presAssocID="{42F956D3-5C0F-4557-BEA7-EB14F62AB3CB}" presName="spNode" presStyleCnt="0"/>
      <dgm:spPr/>
    </dgm:pt>
    <dgm:pt modelId="{D024CD2A-AF8F-4182-8BD6-D63F07CBC4E4}" type="pres">
      <dgm:prSet presAssocID="{D12B56CA-695A-4EDD-AA5B-07E3A296DEA5}" presName="sibTrans" presStyleLbl="sibTrans1D1" presStyleIdx="2" presStyleCnt="5"/>
      <dgm:spPr/>
    </dgm:pt>
    <dgm:pt modelId="{35612853-1606-4AE5-A88D-42E641D8B27C}" type="pres">
      <dgm:prSet presAssocID="{61C47808-5B4E-4A4D-9B47-DF8005CF33D2}" presName="node" presStyleLbl="node1" presStyleIdx="3" presStyleCnt="5" custScaleX="116005">
        <dgm:presLayoutVars>
          <dgm:bulletEnabled val="1"/>
        </dgm:presLayoutVars>
      </dgm:prSet>
      <dgm:spPr/>
    </dgm:pt>
    <dgm:pt modelId="{1D29E430-EA24-43A5-868E-4C0CC8D4EDDD}" type="pres">
      <dgm:prSet presAssocID="{61C47808-5B4E-4A4D-9B47-DF8005CF33D2}" presName="spNode" presStyleCnt="0"/>
      <dgm:spPr/>
    </dgm:pt>
    <dgm:pt modelId="{AC47F94E-56F4-4A00-9F71-AB71D3E77914}" type="pres">
      <dgm:prSet presAssocID="{71B17602-7644-4D57-8621-BE6F31DF9942}" presName="sibTrans" presStyleLbl="sibTrans1D1" presStyleIdx="3" presStyleCnt="5"/>
      <dgm:spPr/>
    </dgm:pt>
    <dgm:pt modelId="{C906B373-8B14-4DBE-84EC-305675327C9F}" type="pres">
      <dgm:prSet presAssocID="{DBE7B1C2-AEEF-4448-B6BF-152C85F15557}" presName="node" presStyleLbl="node1" presStyleIdx="4" presStyleCnt="5" custScaleX="131155">
        <dgm:presLayoutVars>
          <dgm:bulletEnabled val="1"/>
        </dgm:presLayoutVars>
      </dgm:prSet>
      <dgm:spPr/>
    </dgm:pt>
    <dgm:pt modelId="{FBACAAF4-5E43-40A4-B39D-467B8712FA0F}" type="pres">
      <dgm:prSet presAssocID="{DBE7B1C2-AEEF-4448-B6BF-152C85F15557}" presName="spNode" presStyleCnt="0"/>
      <dgm:spPr/>
    </dgm:pt>
    <dgm:pt modelId="{B70E8D1A-8309-4926-B0D3-3124AEDC11FE}" type="pres">
      <dgm:prSet presAssocID="{BD46DF34-A1E2-4B71-A1BC-7580E64C3C45}" presName="sibTrans" presStyleLbl="sibTrans1D1" presStyleIdx="4" presStyleCnt="5"/>
      <dgm:spPr/>
    </dgm:pt>
  </dgm:ptLst>
  <dgm:cxnLst>
    <dgm:cxn modelId="{39242903-39FB-47D5-A0C3-F8D029EA9105}" type="presOf" srcId="{D12B56CA-695A-4EDD-AA5B-07E3A296DEA5}" destId="{D024CD2A-AF8F-4182-8BD6-D63F07CBC4E4}" srcOrd="0" destOrd="0" presId="urn:microsoft.com/office/officeart/2005/8/layout/cycle6"/>
    <dgm:cxn modelId="{AD2CFF3B-0A9B-43E6-87A5-E2D4D93CAC00}" type="presOf" srcId="{78856DBE-51ED-4356-9E07-C534D8F5ED7E}" destId="{05A18646-7BEC-4A1B-AE62-06EFCFF9DF82}" srcOrd="0" destOrd="0" presId="urn:microsoft.com/office/officeart/2005/8/layout/cycle6"/>
    <dgm:cxn modelId="{4BD94E3F-2D2A-4A37-A363-CC44B5C1DF8E}" srcId="{579342E2-0889-4D3E-B0F2-0183E6BC1A9A}" destId="{DBE7B1C2-AEEF-4448-B6BF-152C85F15557}" srcOrd="4" destOrd="0" parTransId="{77278F09-A531-413F-A026-C68C9F5363AC}" sibTransId="{BD46DF34-A1E2-4B71-A1BC-7580E64C3C45}"/>
    <dgm:cxn modelId="{115FEF61-BAA0-4A87-867B-C6D2BB83C725}" type="presOf" srcId="{61C47808-5B4E-4A4D-9B47-DF8005CF33D2}" destId="{35612853-1606-4AE5-A88D-42E641D8B27C}" srcOrd="0" destOrd="0" presId="urn:microsoft.com/office/officeart/2005/8/layout/cycle6"/>
    <dgm:cxn modelId="{B6BB5364-D8B8-48A3-8321-15C6C48687A7}" srcId="{579342E2-0889-4D3E-B0F2-0183E6BC1A9A}" destId="{61C47808-5B4E-4A4D-9B47-DF8005CF33D2}" srcOrd="3" destOrd="0" parTransId="{76A04E0C-1733-4091-8174-72927E4F51C5}" sibTransId="{71B17602-7644-4D57-8621-BE6F31DF9942}"/>
    <dgm:cxn modelId="{53E9544D-AF71-4B03-BF43-DF89C25045C2}" srcId="{579342E2-0889-4D3E-B0F2-0183E6BC1A9A}" destId="{D9B49410-0C32-4B4D-AA04-908637B2D34F}" srcOrd="1" destOrd="0" parTransId="{54F3BBFA-700F-4883-B752-40CD9F5BAF94}" sibTransId="{78FB1010-9B71-4CA6-BA2D-1BAA4E9AC78C}"/>
    <dgm:cxn modelId="{8AE27983-4B72-4097-869B-1A3AD564DF8F}" type="presOf" srcId="{D9B49410-0C32-4B4D-AA04-908637B2D34F}" destId="{A262C4A7-2AAD-482B-BA78-D931B8004D54}" srcOrd="0" destOrd="0" presId="urn:microsoft.com/office/officeart/2005/8/layout/cycle6"/>
    <dgm:cxn modelId="{F5E10C8B-B326-4ACC-836C-691B5CBAC34B}" type="presOf" srcId="{78FB1010-9B71-4CA6-BA2D-1BAA4E9AC78C}" destId="{403864D3-5FC4-4A97-9ACC-1E038C708A15}" srcOrd="0" destOrd="0" presId="urn:microsoft.com/office/officeart/2005/8/layout/cycle6"/>
    <dgm:cxn modelId="{88465DA9-00D7-4613-B40D-E2E24AD5C06A}" type="presOf" srcId="{BD46DF34-A1E2-4B71-A1BC-7580E64C3C45}" destId="{B70E8D1A-8309-4926-B0D3-3124AEDC11FE}" srcOrd="0" destOrd="0" presId="urn:microsoft.com/office/officeart/2005/8/layout/cycle6"/>
    <dgm:cxn modelId="{D1F4BDA9-23C7-43EA-800D-4C21AA7A7AC4}" type="presOf" srcId="{42F956D3-5C0F-4557-BEA7-EB14F62AB3CB}" destId="{8DA44404-8062-4138-B760-8F44EB11E650}" srcOrd="0" destOrd="0" presId="urn:microsoft.com/office/officeart/2005/8/layout/cycle6"/>
    <dgm:cxn modelId="{6D199CBD-5D62-41AD-ABB8-03A369C3A872}" type="presOf" srcId="{5CBE8F99-A5E2-4BAD-AA80-AF60ED6A43DA}" destId="{615D3059-575C-4AA0-9C96-12C99630D7DD}" srcOrd="0" destOrd="0" presId="urn:microsoft.com/office/officeart/2005/8/layout/cycle6"/>
    <dgm:cxn modelId="{84708FC2-7DE6-4722-B256-DB4345317452}" srcId="{579342E2-0889-4D3E-B0F2-0183E6BC1A9A}" destId="{78856DBE-51ED-4356-9E07-C534D8F5ED7E}" srcOrd="0" destOrd="0" parTransId="{197B4125-BB12-4513-909C-6439E130AF30}" sibTransId="{5CBE8F99-A5E2-4BAD-AA80-AF60ED6A43DA}"/>
    <dgm:cxn modelId="{690745CA-779E-42AA-8FDA-3100F869EB04}" type="presOf" srcId="{71B17602-7644-4D57-8621-BE6F31DF9942}" destId="{AC47F94E-56F4-4A00-9F71-AB71D3E77914}" srcOrd="0" destOrd="0" presId="urn:microsoft.com/office/officeart/2005/8/layout/cycle6"/>
    <dgm:cxn modelId="{36EF83D5-9F25-4C20-A6A0-E2F16AEEF0B6}" type="presOf" srcId="{579342E2-0889-4D3E-B0F2-0183E6BC1A9A}" destId="{7B6F6642-7B5A-49BC-9D8E-A16FE7BEB8C8}" srcOrd="0" destOrd="0" presId="urn:microsoft.com/office/officeart/2005/8/layout/cycle6"/>
    <dgm:cxn modelId="{2840CFDA-32D8-409F-AA55-C614F57848D2}" srcId="{579342E2-0889-4D3E-B0F2-0183E6BC1A9A}" destId="{42F956D3-5C0F-4557-BEA7-EB14F62AB3CB}" srcOrd="2" destOrd="0" parTransId="{0F50FA40-81BF-4515-817F-2E7D057829DD}" sibTransId="{D12B56CA-695A-4EDD-AA5B-07E3A296DEA5}"/>
    <dgm:cxn modelId="{1AC25FEB-CA0A-40AA-9660-4253E4DD01D5}" type="presOf" srcId="{DBE7B1C2-AEEF-4448-B6BF-152C85F15557}" destId="{C906B373-8B14-4DBE-84EC-305675327C9F}" srcOrd="0" destOrd="0" presId="urn:microsoft.com/office/officeart/2005/8/layout/cycle6"/>
    <dgm:cxn modelId="{D0673DA2-0C21-4606-BB90-5815F94D8E48}" type="presParOf" srcId="{7B6F6642-7B5A-49BC-9D8E-A16FE7BEB8C8}" destId="{05A18646-7BEC-4A1B-AE62-06EFCFF9DF82}" srcOrd="0" destOrd="0" presId="urn:microsoft.com/office/officeart/2005/8/layout/cycle6"/>
    <dgm:cxn modelId="{D4759D8A-6D98-4762-A3DD-5AF05C35FCB2}" type="presParOf" srcId="{7B6F6642-7B5A-49BC-9D8E-A16FE7BEB8C8}" destId="{174ED676-0E71-4E71-90D2-4927EA21D801}" srcOrd="1" destOrd="0" presId="urn:microsoft.com/office/officeart/2005/8/layout/cycle6"/>
    <dgm:cxn modelId="{0EF975D4-DCCC-4B2C-9416-FCFE76DEEF77}" type="presParOf" srcId="{7B6F6642-7B5A-49BC-9D8E-A16FE7BEB8C8}" destId="{615D3059-575C-4AA0-9C96-12C99630D7DD}" srcOrd="2" destOrd="0" presId="urn:microsoft.com/office/officeart/2005/8/layout/cycle6"/>
    <dgm:cxn modelId="{E2BE9ECE-F69F-439C-B4B8-05790AF2BC68}" type="presParOf" srcId="{7B6F6642-7B5A-49BC-9D8E-A16FE7BEB8C8}" destId="{A262C4A7-2AAD-482B-BA78-D931B8004D54}" srcOrd="3" destOrd="0" presId="urn:microsoft.com/office/officeart/2005/8/layout/cycle6"/>
    <dgm:cxn modelId="{A7A47679-E366-4BEE-9A6A-DD21532F9459}" type="presParOf" srcId="{7B6F6642-7B5A-49BC-9D8E-A16FE7BEB8C8}" destId="{9F19C813-0074-4AFF-9328-672332F2DC79}" srcOrd="4" destOrd="0" presId="urn:microsoft.com/office/officeart/2005/8/layout/cycle6"/>
    <dgm:cxn modelId="{3AB4AAC6-3C06-4238-8895-A63D0F45F223}" type="presParOf" srcId="{7B6F6642-7B5A-49BC-9D8E-A16FE7BEB8C8}" destId="{403864D3-5FC4-4A97-9ACC-1E038C708A15}" srcOrd="5" destOrd="0" presId="urn:microsoft.com/office/officeart/2005/8/layout/cycle6"/>
    <dgm:cxn modelId="{97717FED-D424-463A-B6CB-E06B784E4368}" type="presParOf" srcId="{7B6F6642-7B5A-49BC-9D8E-A16FE7BEB8C8}" destId="{8DA44404-8062-4138-B760-8F44EB11E650}" srcOrd="6" destOrd="0" presId="urn:microsoft.com/office/officeart/2005/8/layout/cycle6"/>
    <dgm:cxn modelId="{6D4D21AC-662D-4FA8-A912-781B30588BCC}" type="presParOf" srcId="{7B6F6642-7B5A-49BC-9D8E-A16FE7BEB8C8}" destId="{4A09A1D6-528A-4B76-846E-D7E366B46DA4}" srcOrd="7" destOrd="0" presId="urn:microsoft.com/office/officeart/2005/8/layout/cycle6"/>
    <dgm:cxn modelId="{F7C7099E-833A-4B86-BC4E-F5F4D95CDEB9}" type="presParOf" srcId="{7B6F6642-7B5A-49BC-9D8E-A16FE7BEB8C8}" destId="{D024CD2A-AF8F-4182-8BD6-D63F07CBC4E4}" srcOrd="8" destOrd="0" presId="urn:microsoft.com/office/officeart/2005/8/layout/cycle6"/>
    <dgm:cxn modelId="{F0E2E2F1-0603-4C72-AE63-520D89766028}" type="presParOf" srcId="{7B6F6642-7B5A-49BC-9D8E-A16FE7BEB8C8}" destId="{35612853-1606-4AE5-A88D-42E641D8B27C}" srcOrd="9" destOrd="0" presId="urn:microsoft.com/office/officeart/2005/8/layout/cycle6"/>
    <dgm:cxn modelId="{140F1EF8-6589-49C5-A32D-28167ED05A75}" type="presParOf" srcId="{7B6F6642-7B5A-49BC-9D8E-A16FE7BEB8C8}" destId="{1D29E430-EA24-43A5-868E-4C0CC8D4EDDD}" srcOrd="10" destOrd="0" presId="urn:microsoft.com/office/officeart/2005/8/layout/cycle6"/>
    <dgm:cxn modelId="{327D1D1D-0EA1-4862-A0E2-57CBCC604DE7}" type="presParOf" srcId="{7B6F6642-7B5A-49BC-9D8E-A16FE7BEB8C8}" destId="{AC47F94E-56F4-4A00-9F71-AB71D3E77914}" srcOrd="11" destOrd="0" presId="urn:microsoft.com/office/officeart/2005/8/layout/cycle6"/>
    <dgm:cxn modelId="{B4DDBA93-65B7-4B9D-8AD1-65895EBE7A83}" type="presParOf" srcId="{7B6F6642-7B5A-49BC-9D8E-A16FE7BEB8C8}" destId="{C906B373-8B14-4DBE-84EC-305675327C9F}" srcOrd="12" destOrd="0" presId="urn:microsoft.com/office/officeart/2005/8/layout/cycle6"/>
    <dgm:cxn modelId="{78740C27-6519-4A45-8D51-5DDFB85D3186}" type="presParOf" srcId="{7B6F6642-7B5A-49BC-9D8E-A16FE7BEB8C8}" destId="{FBACAAF4-5E43-40A4-B39D-467B8712FA0F}" srcOrd="13" destOrd="0" presId="urn:microsoft.com/office/officeart/2005/8/layout/cycle6"/>
    <dgm:cxn modelId="{E0D2615D-9C02-4AB1-9DC2-67D2589BDF60}" type="presParOf" srcId="{7B6F6642-7B5A-49BC-9D8E-A16FE7BEB8C8}" destId="{B70E8D1A-8309-4926-B0D3-3124AEDC11FE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A18646-7BEC-4A1B-AE62-06EFCFF9DF82}">
      <dsp:nvSpPr>
        <dsp:cNvPr id="0" name=""/>
        <dsp:cNvSpPr/>
      </dsp:nvSpPr>
      <dsp:spPr>
        <a:xfrm>
          <a:off x="3250880" y="2011"/>
          <a:ext cx="1625923" cy="896981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shade val="50000"/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Mother</a:t>
          </a:r>
        </a:p>
      </dsp:txBody>
      <dsp:txXfrm>
        <a:off x="3294667" y="45798"/>
        <a:ext cx="1538349" cy="809407"/>
      </dsp:txXfrm>
    </dsp:sp>
    <dsp:sp modelId="{615D3059-575C-4AA0-9C96-12C99630D7DD}">
      <dsp:nvSpPr>
        <dsp:cNvPr id="0" name=""/>
        <dsp:cNvSpPr/>
      </dsp:nvSpPr>
      <dsp:spPr>
        <a:xfrm>
          <a:off x="2271047" y="450502"/>
          <a:ext cx="3585590" cy="3585590"/>
        </a:xfrm>
        <a:custGeom>
          <a:avLst/>
          <a:gdLst/>
          <a:ahLst/>
          <a:cxnLst/>
          <a:rect l="0" t="0" r="0" b="0"/>
          <a:pathLst>
            <a:path>
              <a:moveTo>
                <a:pt x="2613757" y="199015"/>
              </a:moveTo>
              <a:arcTo wR="1792795" hR="1792795" stAng="17835191" swAng="1707628"/>
            </a:path>
          </a:pathLst>
        </a:custGeom>
        <a:noFill/>
        <a:ln w="9525" cap="flat" cmpd="sng" algn="ctr">
          <a:solidFill>
            <a:schemeClr val="accent2">
              <a:shade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62C4A7-2AAD-482B-BA78-D931B8004D54}">
      <dsp:nvSpPr>
        <dsp:cNvPr id="0" name=""/>
        <dsp:cNvSpPr/>
      </dsp:nvSpPr>
      <dsp:spPr>
        <a:xfrm>
          <a:off x="4939825" y="1240802"/>
          <a:ext cx="1658132" cy="896981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-307189"/>
                <a:satOff val="3160"/>
                <a:lumOff val="19795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shade val="50000"/>
                <a:hueOff val="-307189"/>
                <a:satOff val="3160"/>
                <a:lumOff val="19795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shade val="50000"/>
                <a:hueOff val="-307189"/>
                <a:satOff val="3160"/>
                <a:lumOff val="19795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Sister</a:t>
          </a:r>
          <a:r>
            <a:rPr lang="en-US" sz="1900" kern="1200" dirty="0"/>
            <a:t> </a:t>
          </a:r>
          <a:endParaRPr lang="uk-UA" sz="1900" kern="1200" dirty="0"/>
        </a:p>
      </dsp:txBody>
      <dsp:txXfrm>
        <a:off x="4983612" y="1284589"/>
        <a:ext cx="1570558" cy="809407"/>
      </dsp:txXfrm>
    </dsp:sp>
    <dsp:sp modelId="{403864D3-5FC4-4A97-9ACC-1E038C708A15}">
      <dsp:nvSpPr>
        <dsp:cNvPr id="0" name=""/>
        <dsp:cNvSpPr/>
      </dsp:nvSpPr>
      <dsp:spPr>
        <a:xfrm>
          <a:off x="2285058" y="592149"/>
          <a:ext cx="3585590" cy="3585590"/>
        </a:xfrm>
        <a:custGeom>
          <a:avLst/>
          <a:gdLst/>
          <a:ahLst/>
          <a:cxnLst/>
          <a:rect l="0" t="0" r="0" b="0"/>
          <a:pathLst>
            <a:path>
              <a:moveTo>
                <a:pt x="3569934" y="1556382"/>
              </a:moveTo>
              <a:arcTo wR="1792795" hR="1792795" stAng="21145346" swAng="2071439"/>
            </a:path>
          </a:pathLst>
        </a:custGeom>
        <a:noFill/>
        <a:ln w="9525" cap="flat" cmpd="sng" algn="ctr">
          <a:solidFill>
            <a:schemeClr val="accent2">
              <a:shade val="90000"/>
              <a:hueOff val="-300221"/>
              <a:satOff val="2868"/>
              <a:lumOff val="14241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A44404-8062-4138-B760-8F44EB11E650}">
      <dsp:nvSpPr>
        <dsp:cNvPr id="0" name=""/>
        <dsp:cNvSpPr/>
      </dsp:nvSpPr>
      <dsp:spPr>
        <a:xfrm>
          <a:off x="4496943" y="3207016"/>
          <a:ext cx="1597593" cy="896981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-614378"/>
                <a:satOff val="6320"/>
                <a:lumOff val="3959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shade val="50000"/>
                <a:hueOff val="-614378"/>
                <a:satOff val="6320"/>
                <a:lumOff val="3959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shade val="50000"/>
                <a:hueOff val="-614378"/>
                <a:satOff val="6320"/>
                <a:lumOff val="3959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Girlfriend</a:t>
          </a:r>
          <a:r>
            <a:rPr lang="en-US" sz="1700" kern="1200" dirty="0"/>
            <a:t> </a:t>
          </a:r>
          <a:endParaRPr lang="uk-UA" sz="1700" kern="1200" dirty="0"/>
        </a:p>
      </dsp:txBody>
      <dsp:txXfrm>
        <a:off x="4540730" y="3250803"/>
        <a:ext cx="1510019" cy="809407"/>
      </dsp:txXfrm>
    </dsp:sp>
    <dsp:sp modelId="{D024CD2A-AF8F-4182-8BD6-D63F07CBC4E4}">
      <dsp:nvSpPr>
        <dsp:cNvPr id="0" name=""/>
        <dsp:cNvSpPr/>
      </dsp:nvSpPr>
      <dsp:spPr>
        <a:xfrm>
          <a:off x="2484849" y="494445"/>
          <a:ext cx="3585590" cy="3585590"/>
        </a:xfrm>
        <a:custGeom>
          <a:avLst/>
          <a:gdLst/>
          <a:ahLst/>
          <a:cxnLst/>
          <a:rect l="0" t="0" r="0" b="0"/>
          <a:pathLst>
            <a:path>
              <a:moveTo>
                <a:pt x="2005261" y="3572955"/>
              </a:moveTo>
              <a:arcTo wR="1792795" hR="1792795" stAng="4991628" swAng="1301438"/>
            </a:path>
          </a:pathLst>
        </a:custGeom>
        <a:noFill/>
        <a:ln w="9525" cap="flat" cmpd="sng" algn="ctr">
          <a:solidFill>
            <a:schemeClr val="accent2">
              <a:shade val="90000"/>
              <a:hueOff val="-600442"/>
              <a:satOff val="5736"/>
              <a:lumOff val="28482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612853-1606-4AE5-A88D-42E641D8B27C}">
      <dsp:nvSpPr>
        <dsp:cNvPr id="0" name=""/>
        <dsp:cNvSpPr/>
      </dsp:nvSpPr>
      <dsp:spPr>
        <a:xfrm>
          <a:off x="2209645" y="3245207"/>
          <a:ext cx="1600836" cy="896981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-614378"/>
                <a:satOff val="6320"/>
                <a:lumOff val="3959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shade val="50000"/>
                <a:hueOff val="-614378"/>
                <a:satOff val="6320"/>
                <a:lumOff val="3959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shade val="50000"/>
                <a:hueOff val="-614378"/>
                <a:satOff val="6320"/>
                <a:lumOff val="3959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Wife</a:t>
          </a:r>
          <a:endParaRPr lang="uk-UA" sz="2400" b="1" kern="1200" dirty="0"/>
        </a:p>
      </dsp:txBody>
      <dsp:txXfrm>
        <a:off x="2253432" y="3288994"/>
        <a:ext cx="1513262" cy="809407"/>
      </dsp:txXfrm>
    </dsp:sp>
    <dsp:sp modelId="{AC47F94E-56F4-4A00-9F71-AB71D3E77914}">
      <dsp:nvSpPr>
        <dsp:cNvPr id="0" name=""/>
        <dsp:cNvSpPr/>
      </dsp:nvSpPr>
      <dsp:spPr>
        <a:xfrm>
          <a:off x="2271047" y="450502"/>
          <a:ext cx="3585590" cy="3585590"/>
        </a:xfrm>
        <a:custGeom>
          <a:avLst/>
          <a:gdLst/>
          <a:ahLst/>
          <a:cxnLst/>
          <a:rect l="0" t="0" r="0" b="0"/>
          <a:pathLst>
            <a:path>
              <a:moveTo>
                <a:pt x="299705" y="2785164"/>
              </a:moveTo>
              <a:arcTo wR="1792795" hR="1792795" stAng="8783420" swAng="2197007"/>
            </a:path>
          </a:pathLst>
        </a:custGeom>
        <a:noFill/>
        <a:ln w="9525" cap="flat" cmpd="sng" algn="ctr">
          <a:solidFill>
            <a:schemeClr val="accent2">
              <a:shade val="90000"/>
              <a:hueOff val="-600442"/>
              <a:satOff val="5736"/>
              <a:lumOff val="28482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06B373-8B14-4DBE-84EC-305675327C9F}">
      <dsp:nvSpPr>
        <dsp:cNvPr id="0" name=""/>
        <dsp:cNvSpPr/>
      </dsp:nvSpPr>
      <dsp:spPr>
        <a:xfrm>
          <a:off x="1453842" y="1240802"/>
          <a:ext cx="1809901" cy="896981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-307189"/>
                <a:satOff val="3160"/>
                <a:lumOff val="19795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shade val="50000"/>
                <a:hueOff val="-307189"/>
                <a:satOff val="3160"/>
                <a:lumOff val="19795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shade val="50000"/>
                <a:hueOff val="-307189"/>
                <a:satOff val="3160"/>
                <a:lumOff val="19795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Daughter</a:t>
          </a:r>
          <a:endParaRPr lang="uk-UA" sz="2400" b="1" kern="1200" dirty="0"/>
        </a:p>
      </dsp:txBody>
      <dsp:txXfrm>
        <a:off x="1497629" y="1284589"/>
        <a:ext cx="1722327" cy="809407"/>
      </dsp:txXfrm>
    </dsp:sp>
    <dsp:sp modelId="{B70E8D1A-8309-4926-B0D3-3124AEDC11FE}">
      <dsp:nvSpPr>
        <dsp:cNvPr id="0" name=""/>
        <dsp:cNvSpPr/>
      </dsp:nvSpPr>
      <dsp:spPr>
        <a:xfrm>
          <a:off x="2271047" y="450502"/>
          <a:ext cx="3585590" cy="3585590"/>
        </a:xfrm>
        <a:custGeom>
          <a:avLst/>
          <a:gdLst/>
          <a:ahLst/>
          <a:cxnLst/>
          <a:rect l="0" t="0" r="0" b="0"/>
          <a:pathLst>
            <a:path>
              <a:moveTo>
                <a:pt x="311529" y="782861"/>
              </a:moveTo>
              <a:arcTo wR="1792795" hR="1792795" stAng="12857181" swAng="1707628"/>
            </a:path>
          </a:pathLst>
        </a:custGeom>
        <a:noFill/>
        <a:ln w="9525" cap="flat" cmpd="sng" algn="ctr">
          <a:solidFill>
            <a:schemeClr val="accent2">
              <a:shade val="90000"/>
              <a:hueOff val="-300221"/>
              <a:satOff val="2868"/>
              <a:lumOff val="14241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uk-UA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512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007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8811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92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34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410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512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3302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1814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uk-UA"/>
              <a:t>Клацніть, щоб редагувати стиль зразка підзаголовка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EC124A7F-636A-4441-8E5A-F364BBDE539F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EC73818-8A25-48BB-BD29-7DA87A852273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125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Назва та вмі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930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Назва розділ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C124A7F-636A-4441-8E5A-F364BBDE539F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EC73818-8A25-48BB-BD29-7DA87A852273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217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C124A7F-636A-4441-8E5A-F364BBDE539F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EC73818-8A25-48BB-BD29-7DA87A852273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28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C124A7F-636A-4441-8E5A-F364BBDE539F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EC73818-8A25-48BB-BD29-7DA87A852273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7561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112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C124A7F-636A-4441-8E5A-F364BBDE539F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EC73818-8A25-48BB-BD29-7DA87A852273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36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060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uk-UA"/>
              <a:t>Клацніть піктограму, щоб додати зображення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uk-UA"/>
              <a:t>Клацніть, щоб відредагувати стилі зразків тексту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C124A7F-636A-4441-8E5A-F364BBDE539F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2EC73818-8A25-48BB-BD29-7DA87A852273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536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361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C124A7F-636A-4441-8E5A-F364BBDE539F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2EC73818-8A25-48BB-BD29-7DA87A852273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040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73818-8A25-48BB-BD29-7DA87A852273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291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strategy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Рисунок 8">
            <a:extLst>
              <a:ext uri="{FF2B5EF4-FFF2-40B4-BE49-F238E27FC236}">
                <a16:creationId xmlns:a16="http://schemas.microsoft.com/office/drawing/2014/main" id="{65161A63-C4C0-495F-97BB-BBA3F6EE3D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25400"/>
            <a:ext cx="12185522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777260E-8F50-46C4-8347-813F7BB7DA79}"/>
              </a:ext>
            </a:extLst>
          </p:cNvPr>
          <p:cNvSpPr txBox="1"/>
          <p:nvPr/>
        </p:nvSpPr>
        <p:spPr>
          <a:xfrm>
            <a:off x="4180115" y="5569528"/>
            <a:ext cx="446512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Lecturer: Andry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Rakotovololona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Name : Mariana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Herba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Student ID: 2515995</a:t>
            </a:r>
          </a:p>
          <a:p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400908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D4CAB456-CB6C-4112-8A51-5A9E6DFCBD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837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A4FC7C-13E0-4BEE-AB2E-16F9BDCBED22}"/>
              </a:ext>
            </a:extLst>
          </p:cNvPr>
          <p:cNvSpPr txBox="1"/>
          <p:nvPr/>
        </p:nvSpPr>
        <p:spPr>
          <a:xfrm>
            <a:off x="2832970" y="134687"/>
            <a:ext cx="65260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uk-UA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974890-71BD-42B8-A40C-1854B6033E3E}"/>
              </a:ext>
            </a:extLst>
          </p:cNvPr>
          <p:cNvSpPr txBox="1"/>
          <p:nvPr/>
        </p:nvSpPr>
        <p:spPr>
          <a:xfrm rot="10800000" flipH="1" flipV="1">
            <a:off x="3093929" y="1808257"/>
            <a:ext cx="6265100" cy="4669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Introduction</a:t>
            </a:r>
            <a:endParaRPr lang="uk-UA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Overview</a:t>
            </a:r>
            <a:endParaRPr lang="uk-UA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Legal Structure S Management</a:t>
            </a:r>
            <a:endParaRPr lang="uk-UA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PESTEL Analysis</a:t>
            </a:r>
            <a:endParaRPr lang="uk-UA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Marketing Strategy</a:t>
            </a:r>
            <a:endParaRPr lang="uk-UA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Funding Requirements S Allocation</a:t>
            </a:r>
            <a:endParaRPr lang="uk-UA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Financial Forecast</a:t>
            </a:r>
            <a:endParaRPr lang="uk-UA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Break-even Analysis</a:t>
            </a:r>
            <a:endParaRPr lang="uk-UA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Conclusion</a:t>
            </a:r>
            <a:endParaRPr lang="uk-UA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  <a:endParaRPr lang="uk-UA" sz="2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1806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E8508685-47B7-450C-BD5E-B2EE430715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9143167-A505-44BE-ABC8-324A4DA34321}"/>
              </a:ext>
            </a:extLst>
          </p:cNvPr>
          <p:cNvSpPr txBox="1"/>
          <p:nvPr/>
        </p:nvSpPr>
        <p:spPr>
          <a:xfrm>
            <a:off x="3924300" y="190500"/>
            <a:ext cx="4919937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BUSINESS PLAN </a:t>
            </a:r>
            <a:endParaRPr lang="uk-UA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uk-UA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49F1279-F1E9-4487-A852-6C3EC36EBBC0}"/>
              </a:ext>
            </a:extLst>
          </p:cNvPr>
          <p:cNvSpPr txBox="1"/>
          <p:nvPr/>
        </p:nvSpPr>
        <p:spPr>
          <a:xfrm>
            <a:off x="2336800" y="1338540"/>
            <a:ext cx="3429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Looking for a special gift?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D07540E-F129-487C-AD8D-AD493C07140F}"/>
              </a:ext>
            </a:extLst>
          </p:cNvPr>
          <p:cNvSpPr txBox="1"/>
          <p:nvPr/>
        </p:nvSpPr>
        <p:spPr>
          <a:xfrm>
            <a:off x="2336800" y="2882900"/>
            <a:ext cx="312420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/>
              <a:t>You went something that is unique, meaningful and made with love.</a:t>
            </a:r>
          </a:p>
          <a:p>
            <a:r>
              <a:rPr lang="en-US" dirty="0"/>
              <a:t> </a:t>
            </a:r>
            <a:endParaRPr lang="uk-UA" dirty="0"/>
          </a:p>
        </p:txBody>
      </p:sp>
      <p:pic>
        <p:nvPicPr>
          <p:cNvPr id="20" name="Рисунок 19">
            <a:extLst>
              <a:ext uri="{FF2B5EF4-FFF2-40B4-BE49-F238E27FC236}">
                <a16:creationId xmlns:a16="http://schemas.microsoft.com/office/drawing/2014/main" id="{1714A4B5-ACFF-4811-B14A-FD6E3A71E56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7291" y="3880121"/>
            <a:ext cx="3939010" cy="2624981"/>
          </a:xfrm>
          <a:prstGeom prst="rect">
            <a:avLst/>
          </a:prstGeom>
        </p:spPr>
      </p:pic>
      <p:graphicFrame>
        <p:nvGraphicFramePr>
          <p:cNvPr id="23" name="Схема 22">
            <a:extLst>
              <a:ext uri="{FF2B5EF4-FFF2-40B4-BE49-F238E27FC236}">
                <a16:creationId xmlns:a16="http://schemas.microsoft.com/office/drawing/2014/main" id="{73FC222B-C43A-48A9-9B72-9D8BBEF186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6084508"/>
              </p:ext>
            </p:extLst>
          </p:nvPr>
        </p:nvGraphicFramePr>
        <p:xfrm>
          <a:off x="4716737" y="948401"/>
          <a:ext cx="8051800" cy="4203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4" name="Семикутник 23">
            <a:extLst>
              <a:ext uri="{FF2B5EF4-FFF2-40B4-BE49-F238E27FC236}">
                <a16:creationId xmlns:a16="http://schemas.microsoft.com/office/drawing/2014/main" id="{F6CE0D6E-A858-4CC1-8C80-BD003E165F78}"/>
              </a:ext>
            </a:extLst>
          </p:cNvPr>
          <p:cNvSpPr/>
          <p:nvPr/>
        </p:nvSpPr>
        <p:spPr>
          <a:xfrm>
            <a:off x="7950200" y="2291291"/>
            <a:ext cx="1727200" cy="1517921"/>
          </a:xfrm>
          <a:prstGeom prst="heptagon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customer</a:t>
            </a:r>
            <a:endParaRPr lang="uk-UA" sz="2400" b="1" dirty="0"/>
          </a:p>
        </p:txBody>
      </p:sp>
    </p:spTree>
    <p:extLst>
      <p:ext uri="{BB962C8B-B14F-4D97-AF65-F5344CB8AC3E}">
        <p14:creationId xmlns:p14="http://schemas.microsoft.com/office/powerpoint/2010/main" val="383219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4C93C27D-115D-4FAC-9D98-B9DBF1590D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FE9F7E4-6308-404A-AF59-4D8FB9AAE58C}"/>
              </a:ext>
            </a:extLst>
          </p:cNvPr>
          <p:cNvSpPr txBox="1"/>
          <p:nvPr/>
        </p:nvSpPr>
        <p:spPr>
          <a:xfrm>
            <a:off x="3597058" y="112734"/>
            <a:ext cx="49978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uk-UA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53BA823A-7426-4583-8CD9-F888A3F4D0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1062" y="254000"/>
            <a:ext cx="2230938" cy="19939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48FB89F-2E03-46BD-9E47-F8D2781DB909}"/>
              </a:ext>
            </a:extLst>
          </p:cNvPr>
          <p:cNvSpPr txBox="1"/>
          <p:nvPr/>
        </p:nvSpPr>
        <p:spPr>
          <a:xfrm>
            <a:off x="1790700" y="1238598"/>
            <a:ext cx="817036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Founder of </a:t>
            </a:r>
            <a:r>
              <a:rPr lang="en-US" sz="2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Fenteral</a:t>
            </a:r>
            <a:r>
              <a:rPr lang="en-US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Shop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Passionate about creating handmade beaded bags.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2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Fenteral</a:t>
            </a:r>
            <a:r>
              <a:rPr lang="en-US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is named after my hometown, making the brand personal and meaningful.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High-quality, handmade bags with custom designs.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Goal: build a </a:t>
            </a:r>
            <a:r>
              <a:rPr lang="en-US" sz="28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brand and provide unique products.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Future plans: open a physical store in London and expand internationally</a:t>
            </a:r>
            <a:endParaRPr lang="uk-UA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182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Рисунок 6">
            <a:extLst>
              <a:ext uri="{FF2B5EF4-FFF2-40B4-BE49-F238E27FC236}">
                <a16:creationId xmlns:a16="http://schemas.microsoft.com/office/drawing/2014/main" id="{823CDEFB-7197-47B9-9E10-5D359AB8C3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BE3C40E-B7EF-4EA3-90CF-6E8F840FF161}"/>
              </a:ext>
            </a:extLst>
          </p:cNvPr>
          <p:cNvSpPr txBox="1"/>
          <p:nvPr/>
        </p:nvSpPr>
        <p:spPr>
          <a:xfrm>
            <a:off x="3269293" y="175365"/>
            <a:ext cx="62290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  <a:endParaRPr lang="uk-UA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2DD89A-6438-4D73-B1EB-6AC146D6410C}"/>
              </a:ext>
            </a:extLst>
          </p:cNvPr>
          <p:cNvSpPr txBox="1"/>
          <p:nvPr/>
        </p:nvSpPr>
        <p:spPr>
          <a:xfrm>
            <a:off x="5962389" y="3106455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uk-UA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83C3AA-7ACF-4A80-8057-E4942BAA5F53}"/>
              </a:ext>
            </a:extLst>
          </p:cNvPr>
          <p:cNvSpPr txBox="1"/>
          <p:nvPr/>
        </p:nvSpPr>
        <p:spPr>
          <a:xfrm>
            <a:off x="1565753" y="1456363"/>
            <a:ext cx="7816242" cy="1107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US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Online store specializing in handmade beaded bags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uk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FE1DC7-A361-423A-9859-2973A5F1226C}"/>
              </a:ext>
            </a:extLst>
          </p:cNvPr>
          <p:cNvSpPr txBox="1"/>
          <p:nvPr/>
        </p:nvSpPr>
        <p:spPr>
          <a:xfrm>
            <a:off x="1548842" y="2631281"/>
            <a:ext cx="7816242" cy="1107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US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Custom-made designs created for each customers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uk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4089ED1-36AA-4364-B392-3A9CC487E22D}"/>
              </a:ext>
            </a:extLst>
          </p:cNvPr>
          <p:cNvSpPr txBox="1"/>
          <p:nvPr/>
        </p:nvSpPr>
        <p:spPr>
          <a:xfrm>
            <a:off x="1527545" y="3785454"/>
            <a:ext cx="7653404" cy="1107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US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Combining quality, creativity, and modern style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uk-UA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41AFF1-A2AA-42D4-B42A-C736FA24432E}"/>
              </a:ext>
            </a:extLst>
          </p:cNvPr>
          <p:cNvSpPr txBox="1"/>
          <p:nvPr/>
        </p:nvSpPr>
        <p:spPr>
          <a:xfrm flipH="1">
            <a:off x="1494562" y="4991126"/>
            <a:ext cx="9202876" cy="1107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US" sz="3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Future goal: open a physical store and expand internationally</a:t>
            </a:r>
            <a:endParaRPr lang="uk-UA" sz="3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F516BE8E-4874-4B09-900F-7A0ED0A14E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4812" y="1190325"/>
            <a:ext cx="1148848" cy="1449635"/>
          </a:xfrm>
          <a:prstGeom prst="rect">
            <a:avLst/>
          </a:prstGeom>
        </p:spPr>
      </p:pic>
      <p:pic>
        <p:nvPicPr>
          <p:cNvPr id="17" name="Рисунок 16">
            <a:extLst>
              <a:ext uri="{FF2B5EF4-FFF2-40B4-BE49-F238E27FC236}">
                <a16:creationId xmlns:a16="http://schemas.microsoft.com/office/drawing/2014/main" id="{4BA6FA9D-95B5-4E53-9A72-A0C659D71A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4812" y="3248945"/>
            <a:ext cx="1148848" cy="1531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8539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Місце для вмісту 6">
            <a:extLst>
              <a:ext uri="{FF2B5EF4-FFF2-40B4-BE49-F238E27FC236}">
                <a16:creationId xmlns:a16="http://schemas.microsoft.com/office/drawing/2014/main" id="{129A4A70-A9E8-46BC-8025-8FFA280951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3BC0CF-03E0-44F2-B4B9-B7020DD4E09F}"/>
              </a:ext>
            </a:extLst>
          </p:cNvPr>
          <p:cNvSpPr txBox="1"/>
          <p:nvPr/>
        </p:nvSpPr>
        <p:spPr>
          <a:xfrm>
            <a:off x="1139869" y="225468"/>
            <a:ext cx="14392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LEGAL FORMAT S MANAGEMENT STRUCTURE</a:t>
            </a:r>
            <a:endParaRPr lang="uk-UA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A20A7C-08D7-4ADF-A6D6-23FC0F0BC45E}"/>
              </a:ext>
            </a:extLst>
          </p:cNvPr>
          <p:cNvSpPr txBox="1"/>
          <p:nvPr/>
        </p:nvSpPr>
        <p:spPr>
          <a:xfrm flipH="1">
            <a:off x="2183704" y="1860284"/>
            <a:ext cx="29354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LEGAL STRUCTURE:  Sole trader</a:t>
            </a:r>
            <a:endParaRPr lang="uk-UA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917F47-9567-40D6-9246-16C6463680D0}"/>
              </a:ext>
            </a:extLst>
          </p:cNvPr>
          <p:cNvSpPr txBox="1"/>
          <p:nvPr/>
        </p:nvSpPr>
        <p:spPr>
          <a:xfrm>
            <a:off x="5523978" y="2492679"/>
            <a:ext cx="3306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uk-UA" dirty="0"/>
          </a:p>
        </p:txBody>
      </p:sp>
      <p:sp>
        <p:nvSpPr>
          <p:cNvPr id="11" name="Виноска: зі стрілкою вліво 10">
            <a:extLst>
              <a:ext uri="{FF2B5EF4-FFF2-40B4-BE49-F238E27FC236}">
                <a16:creationId xmlns:a16="http://schemas.microsoft.com/office/drawing/2014/main" id="{603217DE-00C9-470B-96D3-B33DF7A7723F}"/>
              </a:ext>
            </a:extLst>
          </p:cNvPr>
          <p:cNvSpPr/>
          <p:nvPr/>
        </p:nvSpPr>
        <p:spPr>
          <a:xfrm>
            <a:off x="4793292" y="1172423"/>
            <a:ext cx="6747353" cy="2206721"/>
          </a:xfrm>
          <a:prstGeom prst="leftArrow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Easy and cost-effective to establish.</a:t>
            </a:r>
            <a:endParaRPr lang="uk-UA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Full control over business decisions.</a:t>
            </a:r>
            <a:endParaRPr lang="uk-UA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Suitable for a small handmade </a:t>
            </a:r>
            <a:r>
              <a:rPr lang="en-US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busness</a:t>
            </a: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uk-UA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99ACB24-8A0B-4B50-8375-42F5C8B668B9}"/>
              </a:ext>
            </a:extLst>
          </p:cNvPr>
          <p:cNvSpPr txBox="1"/>
          <p:nvPr/>
        </p:nvSpPr>
        <p:spPr>
          <a:xfrm>
            <a:off x="2325872" y="4312974"/>
            <a:ext cx="27515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Founder s Owner</a:t>
            </a:r>
            <a:endParaRPr lang="uk-UA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Виноска: зі стрілкою вліво 12">
            <a:extLst>
              <a:ext uri="{FF2B5EF4-FFF2-40B4-BE49-F238E27FC236}">
                <a16:creationId xmlns:a16="http://schemas.microsoft.com/office/drawing/2014/main" id="{7EDA8DEA-D5BD-450B-8658-6AF908541A5B}"/>
              </a:ext>
            </a:extLst>
          </p:cNvPr>
          <p:cNvSpPr/>
          <p:nvPr/>
        </p:nvSpPr>
        <p:spPr>
          <a:xfrm>
            <a:off x="4793291" y="3489932"/>
            <a:ext cx="6747353" cy="2107751"/>
          </a:xfrm>
          <a:prstGeom prst="leftArrowCallou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Product design s production</a:t>
            </a:r>
            <a:endParaRPr lang="uk-UA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Marketing s Social Media</a:t>
            </a:r>
            <a:endParaRPr lang="uk-UA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Wingdings" panose="05000000000000000000" pitchFamily="2" charset="2"/>
              <a:buChar char="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Customer Service </a:t>
            </a:r>
            <a:endParaRPr lang="uk-UA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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Finance s order Management</a:t>
            </a:r>
            <a:endParaRPr lang="uk-UA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940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085429-DA6B-D929-A9B1-EA640DF4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9A9AC9AC-E613-43D2-B0DF-9E784593A0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Прямокутник: округлені кути 15">
            <a:extLst>
              <a:ext uri="{FF2B5EF4-FFF2-40B4-BE49-F238E27FC236}">
                <a16:creationId xmlns:a16="http://schemas.microsoft.com/office/drawing/2014/main" id="{8D88E5EA-A64D-4FD0-BDCA-F2714ECE8AE1}"/>
              </a:ext>
            </a:extLst>
          </p:cNvPr>
          <p:cNvSpPr/>
          <p:nvPr/>
        </p:nvSpPr>
        <p:spPr>
          <a:xfrm>
            <a:off x="5599133" y="1206819"/>
            <a:ext cx="2167003" cy="71085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Owner/ Designer</a:t>
            </a:r>
            <a:endParaRPr lang="uk-UA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Прямокутник: округлені кути 16">
            <a:extLst>
              <a:ext uri="{FF2B5EF4-FFF2-40B4-BE49-F238E27FC236}">
                <a16:creationId xmlns:a16="http://schemas.microsoft.com/office/drawing/2014/main" id="{CD1A28FC-E51F-4785-BB90-B8DCEF7BB6DC}"/>
              </a:ext>
            </a:extLst>
          </p:cNvPr>
          <p:cNvSpPr/>
          <p:nvPr/>
        </p:nvSpPr>
        <p:spPr>
          <a:xfrm>
            <a:off x="5323562" y="2448534"/>
            <a:ext cx="2855933" cy="53861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Manager</a:t>
            </a:r>
            <a:endParaRPr lang="uk-UA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Прямокутник: округлені кути 17">
            <a:extLst>
              <a:ext uri="{FF2B5EF4-FFF2-40B4-BE49-F238E27FC236}">
                <a16:creationId xmlns:a16="http://schemas.microsoft.com/office/drawing/2014/main" id="{CFDFE483-A44C-414D-8AF6-8495506A4CDF}"/>
              </a:ext>
            </a:extLst>
          </p:cNvPr>
          <p:cNvSpPr/>
          <p:nvPr/>
        </p:nvSpPr>
        <p:spPr>
          <a:xfrm>
            <a:off x="1954061" y="3429001"/>
            <a:ext cx="1728592" cy="59185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Production</a:t>
            </a:r>
            <a:r>
              <a:rPr lang="en-US" dirty="0"/>
              <a:t> </a:t>
            </a:r>
            <a:endParaRPr lang="uk-UA" dirty="0"/>
          </a:p>
        </p:txBody>
      </p:sp>
      <p:sp>
        <p:nvSpPr>
          <p:cNvPr id="19" name="Прямокутник: округлені кути 18">
            <a:extLst>
              <a:ext uri="{FF2B5EF4-FFF2-40B4-BE49-F238E27FC236}">
                <a16:creationId xmlns:a16="http://schemas.microsoft.com/office/drawing/2014/main" id="{AF846EB0-30D3-44FA-8BDA-AD31BF672D3F}"/>
              </a:ext>
            </a:extLst>
          </p:cNvPr>
          <p:cNvSpPr/>
          <p:nvPr/>
        </p:nvSpPr>
        <p:spPr>
          <a:xfrm>
            <a:off x="3883070" y="3428999"/>
            <a:ext cx="1966554" cy="1113881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Marketing s Social Media</a:t>
            </a:r>
            <a:endParaRPr lang="uk-UA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Прямокутник: округлені кути 19">
            <a:extLst>
              <a:ext uri="{FF2B5EF4-FFF2-40B4-BE49-F238E27FC236}">
                <a16:creationId xmlns:a16="http://schemas.microsoft.com/office/drawing/2014/main" id="{02B1054B-1BBA-4286-A308-DF92EC183DA1}"/>
              </a:ext>
            </a:extLst>
          </p:cNvPr>
          <p:cNvSpPr/>
          <p:nvPr/>
        </p:nvSpPr>
        <p:spPr>
          <a:xfrm>
            <a:off x="6037544" y="3428999"/>
            <a:ext cx="1740037" cy="112703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  <a:endParaRPr lang="uk-UA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Прямокутник: округлені кути 20">
            <a:extLst>
              <a:ext uri="{FF2B5EF4-FFF2-40B4-BE49-F238E27FC236}">
                <a16:creationId xmlns:a16="http://schemas.microsoft.com/office/drawing/2014/main" id="{F939FB20-AEF2-4EB3-94A0-C2822FABBE69}"/>
              </a:ext>
            </a:extLst>
          </p:cNvPr>
          <p:cNvSpPr/>
          <p:nvPr/>
        </p:nvSpPr>
        <p:spPr>
          <a:xfrm>
            <a:off x="7954025" y="3428999"/>
            <a:ext cx="1847551" cy="111387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Accountant</a:t>
            </a:r>
            <a:endParaRPr lang="uk-UA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Прямокутник: округлені кути 21">
            <a:extLst>
              <a:ext uri="{FF2B5EF4-FFF2-40B4-BE49-F238E27FC236}">
                <a16:creationId xmlns:a16="http://schemas.microsoft.com/office/drawing/2014/main" id="{EDB18C43-BC71-4FC7-A615-7BB1ED0C0D1C}"/>
              </a:ext>
            </a:extLst>
          </p:cNvPr>
          <p:cNvSpPr/>
          <p:nvPr/>
        </p:nvSpPr>
        <p:spPr>
          <a:xfrm>
            <a:off x="9870506" y="3428999"/>
            <a:ext cx="1847545" cy="1127039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Legal Adviser</a:t>
            </a:r>
            <a:endParaRPr lang="uk-UA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Прямокутник: округлені кути 22">
            <a:extLst>
              <a:ext uri="{FF2B5EF4-FFF2-40B4-BE49-F238E27FC236}">
                <a16:creationId xmlns:a16="http://schemas.microsoft.com/office/drawing/2014/main" id="{5BCE1578-A4BD-4398-A7FE-30D44504E2DB}"/>
              </a:ext>
            </a:extLst>
          </p:cNvPr>
          <p:cNvSpPr/>
          <p:nvPr/>
        </p:nvSpPr>
        <p:spPr>
          <a:xfrm>
            <a:off x="1954060" y="4446740"/>
            <a:ext cx="1728591" cy="42401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Bag maker 1</a:t>
            </a:r>
            <a:endParaRPr lang="uk-UA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Прямокутник: округлені кути 23">
            <a:extLst>
              <a:ext uri="{FF2B5EF4-FFF2-40B4-BE49-F238E27FC236}">
                <a16:creationId xmlns:a16="http://schemas.microsoft.com/office/drawing/2014/main" id="{EA9F70D5-EA3A-4986-80BC-6345D1082A20}"/>
              </a:ext>
            </a:extLst>
          </p:cNvPr>
          <p:cNvSpPr/>
          <p:nvPr/>
        </p:nvSpPr>
        <p:spPr>
          <a:xfrm>
            <a:off x="1954061" y="5098093"/>
            <a:ext cx="1728590" cy="42401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Bag Maker 2</a:t>
            </a:r>
            <a:endParaRPr lang="uk-UA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Прямокутник: округлені кути 24">
            <a:extLst>
              <a:ext uri="{FF2B5EF4-FFF2-40B4-BE49-F238E27FC236}">
                <a16:creationId xmlns:a16="http://schemas.microsoft.com/office/drawing/2014/main" id="{C963DCEA-521D-4C35-AD5C-6CE94AA035F4}"/>
              </a:ext>
            </a:extLst>
          </p:cNvPr>
          <p:cNvSpPr/>
          <p:nvPr/>
        </p:nvSpPr>
        <p:spPr>
          <a:xfrm>
            <a:off x="1954061" y="5776369"/>
            <a:ext cx="1728590" cy="42401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Bag Maker 3</a:t>
            </a:r>
            <a:endParaRPr lang="uk-UA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624A26B-B4BF-482B-98A1-AD6E3BE01B7B}"/>
              </a:ext>
            </a:extLst>
          </p:cNvPr>
          <p:cNvSpPr txBox="1"/>
          <p:nvPr/>
        </p:nvSpPr>
        <p:spPr>
          <a:xfrm>
            <a:off x="1102291" y="205731"/>
            <a:ext cx="109654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AN ORGANISATIONAL CHART OF A FENRERAL SHOP </a:t>
            </a:r>
            <a:endParaRPr lang="uk-UA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8" name="Пряма зі стрілкою 27">
            <a:extLst>
              <a:ext uri="{FF2B5EF4-FFF2-40B4-BE49-F238E27FC236}">
                <a16:creationId xmlns:a16="http://schemas.microsoft.com/office/drawing/2014/main" id="{7D02F30F-D816-4B62-A47E-8BF43A925B52}"/>
              </a:ext>
            </a:extLst>
          </p:cNvPr>
          <p:cNvCxnSpPr>
            <a:cxnSpLocks/>
          </p:cNvCxnSpPr>
          <p:nvPr/>
        </p:nvCxnSpPr>
        <p:spPr>
          <a:xfrm>
            <a:off x="6682635" y="2042478"/>
            <a:ext cx="0" cy="40605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Пряма сполучна лінія 30">
            <a:extLst>
              <a:ext uri="{FF2B5EF4-FFF2-40B4-BE49-F238E27FC236}">
                <a16:creationId xmlns:a16="http://schemas.microsoft.com/office/drawing/2014/main" id="{AF2EDB2B-9E61-43C8-BC1C-BD1954C9CA00}"/>
              </a:ext>
            </a:extLst>
          </p:cNvPr>
          <p:cNvCxnSpPr/>
          <p:nvPr/>
        </p:nvCxnSpPr>
        <p:spPr>
          <a:xfrm>
            <a:off x="6682635" y="2987153"/>
            <a:ext cx="0" cy="15688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Пряма зі стрілкою 32">
            <a:extLst>
              <a:ext uri="{FF2B5EF4-FFF2-40B4-BE49-F238E27FC236}">
                <a16:creationId xmlns:a16="http://schemas.microsoft.com/office/drawing/2014/main" id="{6A0E19F7-584A-4349-A8CB-B8A378545649}"/>
              </a:ext>
            </a:extLst>
          </p:cNvPr>
          <p:cNvCxnSpPr/>
          <p:nvPr/>
        </p:nvCxnSpPr>
        <p:spPr>
          <a:xfrm>
            <a:off x="6682635" y="3169085"/>
            <a:ext cx="3951962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Пряма зі стрілкою 34">
            <a:extLst>
              <a:ext uri="{FF2B5EF4-FFF2-40B4-BE49-F238E27FC236}">
                <a16:creationId xmlns:a16="http://schemas.microsoft.com/office/drawing/2014/main" id="{1282F083-7D00-4D12-AA38-6B7EFBBB5E3E}"/>
              </a:ext>
            </a:extLst>
          </p:cNvPr>
          <p:cNvCxnSpPr>
            <a:cxnSpLocks/>
          </p:cNvCxnSpPr>
          <p:nvPr/>
        </p:nvCxnSpPr>
        <p:spPr>
          <a:xfrm>
            <a:off x="10634597" y="3144033"/>
            <a:ext cx="0" cy="28496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Пряма зі стрілкою 37">
            <a:extLst>
              <a:ext uri="{FF2B5EF4-FFF2-40B4-BE49-F238E27FC236}">
                <a16:creationId xmlns:a16="http://schemas.microsoft.com/office/drawing/2014/main" id="{9C919EF3-0C0E-4256-973C-E4E7A6A8C6EC}"/>
              </a:ext>
            </a:extLst>
          </p:cNvPr>
          <p:cNvCxnSpPr/>
          <p:nvPr/>
        </p:nvCxnSpPr>
        <p:spPr>
          <a:xfrm>
            <a:off x="8610600" y="3169085"/>
            <a:ext cx="0" cy="2599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0" name="Пряма зі стрілкою 39">
            <a:extLst>
              <a:ext uri="{FF2B5EF4-FFF2-40B4-BE49-F238E27FC236}">
                <a16:creationId xmlns:a16="http://schemas.microsoft.com/office/drawing/2014/main" id="{ED6C019A-02E5-474E-ADF5-2DA2DC1821EA}"/>
              </a:ext>
            </a:extLst>
          </p:cNvPr>
          <p:cNvCxnSpPr/>
          <p:nvPr/>
        </p:nvCxnSpPr>
        <p:spPr>
          <a:xfrm>
            <a:off x="6682635" y="3169085"/>
            <a:ext cx="0" cy="2599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2" name="Пряма зі стрілкою 41">
            <a:extLst>
              <a:ext uri="{FF2B5EF4-FFF2-40B4-BE49-F238E27FC236}">
                <a16:creationId xmlns:a16="http://schemas.microsoft.com/office/drawing/2014/main" id="{B9574859-417B-4082-B92D-A515FBE6EFC5}"/>
              </a:ext>
            </a:extLst>
          </p:cNvPr>
          <p:cNvCxnSpPr/>
          <p:nvPr/>
        </p:nvCxnSpPr>
        <p:spPr>
          <a:xfrm flipH="1" flipV="1">
            <a:off x="2693096" y="3144033"/>
            <a:ext cx="3989539" cy="1252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4" name="Пряма зі стрілкою 43">
            <a:extLst>
              <a:ext uri="{FF2B5EF4-FFF2-40B4-BE49-F238E27FC236}">
                <a16:creationId xmlns:a16="http://schemas.microsoft.com/office/drawing/2014/main" id="{81B8E106-D22E-4617-B0E6-FC1E2C1A2E74}"/>
              </a:ext>
            </a:extLst>
          </p:cNvPr>
          <p:cNvCxnSpPr>
            <a:cxnSpLocks/>
            <a:endCxn id="19" idx="0"/>
          </p:cNvCxnSpPr>
          <p:nvPr/>
        </p:nvCxnSpPr>
        <p:spPr>
          <a:xfrm flipH="1">
            <a:off x="4866347" y="3174738"/>
            <a:ext cx="16" cy="25426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6" name="Пряма зі стрілкою 45">
            <a:extLst>
              <a:ext uri="{FF2B5EF4-FFF2-40B4-BE49-F238E27FC236}">
                <a16:creationId xmlns:a16="http://schemas.microsoft.com/office/drawing/2014/main" id="{CEBC74AC-93CF-43A1-AE12-DA4702FFF2D1}"/>
              </a:ext>
            </a:extLst>
          </p:cNvPr>
          <p:cNvCxnSpPr/>
          <p:nvPr/>
        </p:nvCxnSpPr>
        <p:spPr>
          <a:xfrm>
            <a:off x="2693096" y="3169085"/>
            <a:ext cx="0" cy="25991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8" name="Пряма зі стрілкою 47">
            <a:extLst>
              <a:ext uri="{FF2B5EF4-FFF2-40B4-BE49-F238E27FC236}">
                <a16:creationId xmlns:a16="http://schemas.microsoft.com/office/drawing/2014/main" id="{F02FFFF5-711C-4D7D-BA6B-0621A6DED45C}"/>
              </a:ext>
            </a:extLst>
          </p:cNvPr>
          <p:cNvCxnSpPr>
            <a:cxnSpLocks/>
          </p:cNvCxnSpPr>
          <p:nvPr/>
        </p:nvCxnSpPr>
        <p:spPr>
          <a:xfrm>
            <a:off x="2693096" y="4020854"/>
            <a:ext cx="0" cy="41962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1" name="Пряма зі стрілкою 50">
            <a:extLst>
              <a:ext uri="{FF2B5EF4-FFF2-40B4-BE49-F238E27FC236}">
                <a16:creationId xmlns:a16="http://schemas.microsoft.com/office/drawing/2014/main" id="{899BCC78-5CED-48FE-890D-3FAD2CA2EF6F}"/>
              </a:ext>
            </a:extLst>
          </p:cNvPr>
          <p:cNvCxnSpPr>
            <a:cxnSpLocks/>
          </p:cNvCxnSpPr>
          <p:nvPr/>
        </p:nvCxnSpPr>
        <p:spPr>
          <a:xfrm>
            <a:off x="2693096" y="4870755"/>
            <a:ext cx="0" cy="22733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5" name="Пряма зі стрілкою 54">
            <a:extLst>
              <a:ext uri="{FF2B5EF4-FFF2-40B4-BE49-F238E27FC236}">
                <a16:creationId xmlns:a16="http://schemas.microsoft.com/office/drawing/2014/main" id="{6608EB2A-0532-4DC0-90BC-19F80BE8AEB7}"/>
              </a:ext>
            </a:extLst>
          </p:cNvPr>
          <p:cNvCxnSpPr/>
          <p:nvPr/>
        </p:nvCxnSpPr>
        <p:spPr>
          <a:xfrm>
            <a:off x="2693096" y="5522108"/>
            <a:ext cx="0" cy="25426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6" name="Овал 55">
            <a:extLst>
              <a:ext uri="{FF2B5EF4-FFF2-40B4-BE49-F238E27FC236}">
                <a16:creationId xmlns:a16="http://schemas.microsoft.com/office/drawing/2014/main" id="{B9F44948-C322-4ABA-BFCB-8D5A6BE24D4B}"/>
              </a:ext>
            </a:extLst>
          </p:cNvPr>
          <p:cNvSpPr/>
          <p:nvPr/>
        </p:nvSpPr>
        <p:spPr>
          <a:xfrm>
            <a:off x="5035463" y="5010411"/>
            <a:ext cx="3670123" cy="1214089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HAPPY CUSTOMERS</a:t>
            </a:r>
            <a:endParaRPr lang="uk-UA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Прямокутник 57">
            <a:extLst>
              <a:ext uri="{FF2B5EF4-FFF2-40B4-BE49-F238E27FC236}">
                <a16:creationId xmlns:a16="http://schemas.microsoft.com/office/drawing/2014/main" id="{88E9525C-B0AC-4A41-96FD-E551989D6033}"/>
              </a:ext>
            </a:extLst>
          </p:cNvPr>
          <p:cNvSpPr/>
          <p:nvPr/>
        </p:nvSpPr>
        <p:spPr>
          <a:xfrm>
            <a:off x="10159814" y="707270"/>
            <a:ext cx="1705354" cy="302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dirty="0"/>
              <a:t>In 2 years</a:t>
            </a:r>
            <a:endParaRPr lang="uk-UA" sz="1600" dirty="0"/>
          </a:p>
        </p:txBody>
      </p:sp>
    </p:spTree>
    <p:extLst>
      <p:ext uri="{BB962C8B-B14F-4D97-AF65-F5344CB8AC3E}">
        <p14:creationId xmlns:p14="http://schemas.microsoft.com/office/powerpoint/2010/main" val="36485048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Рисунок 4">
            <a:extLst>
              <a:ext uri="{FF2B5EF4-FFF2-40B4-BE49-F238E27FC236}">
                <a16:creationId xmlns:a16="http://schemas.microsoft.com/office/drawing/2014/main" id="{954B67FC-475C-4A40-B7BD-470F8A5197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7E6A2E-D4B6-4EFF-87EA-A5B1C2059592}"/>
              </a:ext>
            </a:extLst>
          </p:cNvPr>
          <p:cNvSpPr txBox="1"/>
          <p:nvPr/>
        </p:nvSpPr>
        <p:spPr>
          <a:xfrm>
            <a:off x="3444658" y="187889"/>
            <a:ext cx="55114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PESTEL  ANALYSIS</a:t>
            </a:r>
            <a:endParaRPr lang="uk-UA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Виноска: зі стрілкою вправо 7">
            <a:extLst>
              <a:ext uri="{FF2B5EF4-FFF2-40B4-BE49-F238E27FC236}">
                <a16:creationId xmlns:a16="http://schemas.microsoft.com/office/drawing/2014/main" id="{2FB2D62A-0B26-47B3-ACEF-D7FF178B15CA}"/>
              </a:ext>
            </a:extLst>
          </p:cNvPr>
          <p:cNvSpPr/>
          <p:nvPr/>
        </p:nvSpPr>
        <p:spPr>
          <a:xfrm>
            <a:off x="1929008" y="1182799"/>
            <a:ext cx="2922391" cy="463462"/>
          </a:xfrm>
          <a:prstGeom prst="rightArrowCallout">
            <a:avLst>
              <a:gd name="adj1" fmla="val 25000"/>
              <a:gd name="adj2" fmla="val 8333"/>
              <a:gd name="adj3" fmla="val 25000"/>
              <a:gd name="adj4" fmla="val 64977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endParaRPr lang="uk-UA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Прямокутник 8">
            <a:extLst>
              <a:ext uri="{FF2B5EF4-FFF2-40B4-BE49-F238E27FC236}">
                <a16:creationId xmlns:a16="http://schemas.microsoft.com/office/drawing/2014/main" id="{6A27126D-D753-45BD-86A5-3A8F41EF444A}"/>
              </a:ext>
            </a:extLst>
          </p:cNvPr>
          <p:cNvSpPr/>
          <p:nvPr/>
        </p:nvSpPr>
        <p:spPr>
          <a:xfrm>
            <a:off x="4947781" y="1145219"/>
            <a:ext cx="5010411" cy="501043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Stable UK business environment </a:t>
            </a:r>
            <a:r>
              <a:rPr lang="en-US" sz="1200" dirty="0"/>
              <a:t>(Jonson, Scholes s Whittington,2020)</a:t>
            </a:r>
            <a:endParaRPr lang="uk-UA" sz="1200" dirty="0"/>
          </a:p>
        </p:txBody>
      </p:sp>
      <p:sp>
        <p:nvSpPr>
          <p:cNvPr id="10" name="Виноска: зі стрілкою вправо 9">
            <a:extLst>
              <a:ext uri="{FF2B5EF4-FFF2-40B4-BE49-F238E27FC236}">
                <a16:creationId xmlns:a16="http://schemas.microsoft.com/office/drawing/2014/main" id="{07804969-3523-460C-A50D-A86A8CFB5531}"/>
              </a:ext>
            </a:extLst>
          </p:cNvPr>
          <p:cNvSpPr/>
          <p:nvPr/>
        </p:nvSpPr>
        <p:spPr>
          <a:xfrm>
            <a:off x="1929008" y="1778698"/>
            <a:ext cx="2922391" cy="463461"/>
          </a:xfrm>
          <a:prstGeom prst="rightArrow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/>
              <a:t>Economic</a:t>
            </a:r>
            <a:r>
              <a:rPr lang="en-US" dirty="0"/>
              <a:t> </a:t>
            </a:r>
            <a:endParaRPr lang="uk-UA" dirty="0"/>
          </a:p>
        </p:txBody>
      </p:sp>
      <p:sp>
        <p:nvSpPr>
          <p:cNvPr id="11" name="Прямокутник 10">
            <a:extLst>
              <a:ext uri="{FF2B5EF4-FFF2-40B4-BE49-F238E27FC236}">
                <a16:creationId xmlns:a16="http://schemas.microsoft.com/office/drawing/2014/main" id="{DE041A6E-9919-4385-A4B7-AD5C94BCCF85}"/>
              </a:ext>
            </a:extLst>
          </p:cNvPr>
          <p:cNvSpPr/>
          <p:nvPr/>
        </p:nvSpPr>
        <p:spPr>
          <a:xfrm>
            <a:off x="4947780" y="1814452"/>
            <a:ext cx="5010411" cy="42770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Rising material costs </a:t>
            </a:r>
            <a:r>
              <a:rPr lang="en-US" sz="1200" dirty="0"/>
              <a:t>(Kotler s Keller,2022)</a:t>
            </a:r>
            <a:endParaRPr lang="en-US" dirty="0"/>
          </a:p>
        </p:txBody>
      </p:sp>
      <p:sp>
        <p:nvSpPr>
          <p:cNvPr id="12" name="Виноска: зі стрілкою вправо 11">
            <a:extLst>
              <a:ext uri="{FF2B5EF4-FFF2-40B4-BE49-F238E27FC236}">
                <a16:creationId xmlns:a16="http://schemas.microsoft.com/office/drawing/2014/main" id="{B33CED9C-B538-41F8-A450-999E53A82615}"/>
              </a:ext>
            </a:extLst>
          </p:cNvPr>
          <p:cNvSpPr/>
          <p:nvPr/>
        </p:nvSpPr>
        <p:spPr>
          <a:xfrm>
            <a:off x="1929008" y="2462091"/>
            <a:ext cx="2922391" cy="463461"/>
          </a:xfrm>
          <a:prstGeom prst="rightArrow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/>
              <a:t>Social</a:t>
            </a:r>
            <a:endParaRPr lang="uk-UA" sz="2000" dirty="0"/>
          </a:p>
        </p:txBody>
      </p:sp>
      <p:sp>
        <p:nvSpPr>
          <p:cNvPr id="13" name="Прямокутник 12">
            <a:extLst>
              <a:ext uri="{FF2B5EF4-FFF2-40B4-BE49-F238E27FC236}">
                <a16:creationId xmlns:a16="http://schemas.microsoft.com/office/drawing/2014/main" id="{94F0BE88-2B92-4051-BC12-609016CB0576}"/>
              </a:ext>
            </a:extLst>
          </p:cNvPr>
          <p:cNvSpPr/>
          <p:nvPr/>
        </p:nvSpPr>
        <p:spPr>
          <a:xfrm>
            <a:off x="4947779" y="2455387"/>
            <a:ext cx="5010411" cy="48898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Demand for </a:t>
            </a:r>
            <a:r>
              <a:rPr lang="en-US" sz="2000" dirty="0" err="1"/>
              <a:t>hndmade</a:t>
            </a:r>
            <a:r>
              <a:rPr lang="en-US" sz="2000" dirty="0"/>
              <a:t> products </a:t>
            </a:r>
            <a:r>
              <a:rPr lang="en-US" sz="1200" dirty="0"/>
              <a:t>(Baines et al.2021)</a:t>
            </a:r>
            <a:endParaRPr lang="uk-UA" sz="1200" dirty="0"/>
          </a:p>
        </p:txBody>
      </p:sp>
      <p:sp>
        <p:nvSpPr>
          <p:cNvPr id="14" name="Виноска: зі стрілкою вправо 13">
            <a:extLst>
              <a:ext uri="{FF2B5EF4-FFF2-40B4-BE49-F238E27FC236}">
                <a16:creationId xmlns:a16="http://schemas.microsoft.com/office/drawing/2014/main" id="{5805DBEC-83B7-4BBC-A4AB-90781A9C0BEE}"/>
              </a:ext>
            </a:extLst>
          </p:cNvPr>
          <p:cNvSpPr/>
          <p:nvPr/>
        </p:nvSpPr>
        <p:spPr>
          <a:xfrm>
            <a:off x="1929007" y="3133073"/>
            <a:ext cx="2922391" cy="463462"/>
          </a:xfrm>
          <a:prstGeom prst="rightArrow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Technological </a:t>
            </a:r>
            <a:endParaRPr lang="uk-UA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Прямокутник 14">
            <a:extLst>
              <a:ext uri="{FF2B5EF4-FFF2-40B4-BE49-F238E27FC236}">
                <a16:creationId xmlns:a16="http://schemas.microsoft.com/office/drawing/2014/main" id="{B76FF67E-134C-4746-B9C3-236DEDEF1E08}"/>
              </a:ext>
            </a:extLst>
          </p:cNvPr>
          <p:cNvSpPr/>
          <p:nvPr/>
        </p:nvSpPr>
        <p:spPr>
          <a:xfrm>
            <a:off x="4947780" y="3135491"/>
            <a:ext cx="5010409" cy="42770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Social media s e-commerce </a:t>
            </a:r>
            <a:r>
              <a:rPr lang="en-US" sz="1200" dirty="0"/>
              <a:t>(Chaffey,2022)</a:t>
            </a:r>
            <a:endParaRPr lang="uk-UA" sz="1200" dirty="0"/>
          </a:p>
        </p:txBody>
      </p:sp>
      <p:sp>
        <p:nvSpPr>
          <p:cNvPr id="16" name="Виноска: зі стрілкою вправо 15">
            <a:extLst>
              <a:ext uri="{FF2B5EF4-FFF2-40B4-BE49-F238E27FC236}">
                <a16:creationId xmlns:a16="http://schemas.microsoft.com/office/drawing/2014/main" id="{1B4029D0-B103-43D4-B620-DFE69692B222}"/>
              </a:ext>
            </a:extLst>
          </p:cNvPr>
          <p:cNvSpPr/>
          <p:nvPr/>
        </p:nvSpPr>
        <p:spPr>
          <a:xfrm>
            <a:off x="1929007" y="3814720"/>
            <a:ext cx="2922391" cy="463462"/>
          </a:xfrm>
          <a:prstGeom prst="rightArrow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en-US" dirty="0"/>
              <a:t> </a:t>
            </a:r>
            <a:endParaRPr lang="uk-UA" dirty="0"/>
          </a:p>
        </p:txBody>
      </p:sp>
      <p:sp>
        <p:nvSpPr>
          <p:cNvPr id="17" name="Прямокутник 16">
            <a:extLst>
              <a:ext uri="{FF2B5EF4-FFF2-40B4-BE49-F238E27FC236}">
                <a16:creationId xmlns:a16="http://schemas.microsoft.com/office/drawing/2014/main" id="{E656E7D2-1837-4349-BD78-C5DE8E4230D2}"/>
              </a:ext>
            </a:extLst>
          </p:cNvPr>
          <p:cNvSpPr/>
          <p:nvPr/>
        </p:nvSpPr>
        <p:spPr>
          <a:xfrm>
            <a:off x="4947779" y="3766527"/>
            <a:ext cx="5010408" cy="501043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Recyclable packaging </a:t>
            </a:r>
            <a:r>
              <a:rPr lang="en-US" sz="1200" dirty="0"/>
              <a:t>(Kotler s Keller, 2022) </a:t>
            </a:r>
            <a:endParaRPr lang="uk-UA" sz="1200" dirty="0"/>
          </a:p>
        </p:txBody>
      </p:sp>
      <p:sp>
        <p:nvSpPr>
          <p:cNvPr id="18" name="Виноска: зі стрілкою вправо 17">
            <a:extLst>
              <a:ext uri="{FF2B5EF4-FFF2-40B4-BE49-F238E27FC236}">
                <a16:creationId xmlns:a16="http://schemas.microsoft.com/office/drawing/2014/main" id="{264C38C1-F8DE-401B-8350-B79483CEC919}"/>
              </a:ext>
            </a:extLst>
          </p:cNvPr>
          <p:cNvSpPr/>
          <p:nvPr/>
        </p:nvSpPr>
        <p:spPr>
          <a:xfrm>
            <a:off x="1929007" y="4375729"/>
            <a:ext cx="2922391" cy="463462"/>
          </a:xfrm>
          <a:prstGeom prst="rightArrow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  <a:r>
              <a:rPr lang="en-US" dirty="0"/>
              <a:t> </a:t>
            </a:r>
            <a:endParaRPr lang="uk-UA" dirty="0"/>
          </a:p>
        </p:txBody>
      </p:sp>
      <p:sp>
        <p:nvSpPr>
          <p:cNvPr id="19" name="Прямокутник 18">
            <a:extLst>
              <a:ext uri="{FF2B5EF4-FFF2-40B4-BE49-F238E27FC236}">
                <a16:creationId xmlns:a16="http://schemas.microsoft.com/office/drawing/2014/main" id="{11A923A4-464F-4C7D-9CD8-162AFBE04565}"/>
              </a:ext>
            </a:extLst>
          </p:cNvPr>
          <p:cNvSpPr/>
          <p:nvPr/>
        </p:nvSpPr>
        <p:spPr>
          <a:xfrm>
            <a:off x="4947781" y="4403945"/>
            <a:ext cx="5010406" cy="49723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UK consumer s data laws </a:t>
            </a:r>
            <a:r>
              <a:rPr lang="en-US" sz="1200" dirty="0"/>
              <a:t>(Johnson, </a:t>
            </a:r>
            <a:r>
              <a:rPr lang="en-US" sz="1200" dirty="0" err="1"/>
              <a:t>scholes</a:t>
            </a:r>
            <a:r>
              <a:rPr lang="en-US" sz="1200" dirty="0"/>
              <a:t> s Whittington, 2020)</a:t>
            </a:r>
            <a:endParaRPr lang="uk-UA" sz="1200" dirty="0"/>
          </a:p>
        </p:txBody>
      </p:sp>
      <p:sp>
        <p:nvSpPr>
          <p:cNvPr id="20" name="Виноска: зі стрілкою вправо 19">
            <a:extLst>
              <a:ext uri="{FF2B5EF4-FFF2-40B4-BE49-F238E27FC236}">
                <a16:creationId xmlns:a16="http://schemas.microsoft.com/office/drawing/2014/main" id="{0DFC9880-C733-4C2E-9D71-FE89D3518599}"/>
              </a:ext>
            </a:extLst>
          </p:cNvPr>
          <p:cNvSpPr/>
          <p:nvPr/>
        </p:nvSpPr>
        <p:spPr>
          <a:xfrm>
            <a:off x="1929006" y="5270151"/>
            <a:ext cx="2388994" cy="1268608"/>
          </a:xfrm>
          <a:prstGeom prst="rightArrowCallou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BUSINESS </a:t>
            </a:r>
          </a:p>
          <a:p>
            <a:pPr algn="ctr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endParaRPr lang="uk-UA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Прямокутник: округлені кути 20">
            <a:extLst>
              <a:ext uri="{FF2B5EF4-FFF2-40B4-BE49-F238E27FC236}">
                <a16:creationId xmlns:a16="http://schemas.microsoft.com/office/drawing/2014/main" id="{4361FBC1-016E-4CA4-9BAF-49455D1FC23E}"/>
              </a:ext>
            </a:extLst>
          </p:cNvPr>
          <p:cNvSpPr/>
          <p:nvPr/>
        </p:nvSpPr>
        <p:spPr>
          <a:xfrm>
            <a:off x="4152899" y="5017592"/>
            <a:ext cx="5805287" cy="169956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Offer personalized handmade product.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Expand sales through social media and e-commerce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 sustainable packaging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Monitor legal requirements and market changes</a:t>
            </a:r>
            <a:endParaRPr lang="uk-UA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4246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Місце для вмісту 15">
            <a:extLst>
              <a:ext uri="{FF2B5EF4-FFF2-40B4-BE49-F238E27FC236}">
                <a16:creationId xmlns:a16="http://schemas.microsoft.com/office/drawing/2014/main" id="{4C77E5E0-B327-4101-B697-4BBCC569CC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1D72A59-69EB-43AB-83A9-7AD4F4ABFCDE}"/>
              </a:ext>
            </a:extLst>
          </p:cNvPr>
          <p:cNvSpPr txBox="1"/>
          <p:nvPr/>
        </p:nvSpPr>
        <p:spPr>
          <a:xfrm>
            <a:off x="2044700" y="0"/>
            <a:ext cx="67888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uk-UA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Рисунок 20">
            <a:extLst>
              <a:ext uri="{FF2B5EF4-FFF2-40B4-BE49-F238E27FC236}">
                <a16:creationId xmlns:a16="http://schemas.microsoft.com/office/drawing/2014/main" id="{47146313-A117-4871-9E25-3A7B73EB4F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8467" y="3998461"/>
            <a:ext cx="4110507" cy="2530531"/>
          </a:xfrm>
          <a:prstGeom prst="rect">
            <a:avLst/>
          </a:prstGeom>
        </p:spPr>
      </p:pic>
      <p:pic>
        <p:nvPicPr>
          <p:cNvPr id="23" name="Рисунок 22">
            <a:extLst>
              <a:ext uri="{FF2B5EF4-FFF2-40B4-BE49-F238E27FC236}">
                <a16:creationId xmlns:a16="http://schemas.microsoft.com/office/drawing/2014/main" id="{5E387804-3BE0-48BE-BACD-55DD3084BE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8467" y="1548214"/>
            <a:ext cx="4110507" cy="2450247"/>
          </a:xfrm>
          <a:prstGeom prst="rect">
            <a:avLst/>
          </a:prstGeom>
        </p:spPr>
      </p:pic>
      <p:pic>
        <p:nvPicPr>
          <p:cNvPr id="25" name="Рисунок 24">
            <a:extLst>
              <a:ext uri="{FF2B5EF4-FFF2-40B4-BE49-F238E27FC236}">
                <a16:creationId xmlns:a16="http://schemas.microsoft.com/office/drawing/2014/main" id="{C631FEA7-0964-4FDC-9F56-5C0F2517C8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8235" y="3998461"/>
            <a:ext cx="4161865" cy="2629907"/>
          </a:xfrm>
          <a:prstGeom prst="rect">
            <a:avLst/>
          </a:prstGeom>
        </p:spPr>
      </p:pic>
      <p:pic>
        <p:nvPicPr>
          <p:cNvPr id="29" name="Рисунок 28">
            <a:extLst>
              <a:ext uri="{FF2B5EF4-FFF2-40B4-BE49-F238E27FC236}">
                <a16:creationId xmlns:a16="http://schemas.microsoft.com/office/drawing/2014/main" id="{4AE4C0A8-9673-4D04-A1E8-39F931ADFCA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8235" y="1316545"/>
            <a:ext cx="3973320" cy="245228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EA6B768C-B09F-45FE-8DC3-77AA3F00E3E7}"/>
              </a:ext>
            </a:extLst>
          </p:cNvPr>
          <p:cNvSpPr txBox="1"/>
          <p:nvPr/>
        </p:nvSpPr>
        <p:spPr>
          <a:xfrm>
            <a:off x="1397000" y="769419"/>
            <a:ext cx="977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/>
              <a:t>A marketing strategy is a long-term plan for achieving business objectives ( Cambridge Dictionary, n.d.)</a:t>
            </a:r>
            <a:endParaRPr lang="uk-UA" i="1" dirty="0"/>
          </a:p>
        </p:txBody>
      </p:sp>
    </p:spTree>
    <p:extLst>
      <p:ext uri="{BB962C8B-B14F-4D97-AF65-F5344CB8AC3E}">
        <p14:creationId xmlns:p14="http://schemas.microsoft.com/office/powerpoint/2010/main" val="1481281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1A7612-3640-8A46-6C53-23859B0F0D09}"/>
              </a:ext>
            </a:extLst>
          </p:cNvPr>
          <p:cNvSpPr txBox="1"/>
          <p:nvPr/>
        </p:nvSpPr>
        <p:spPr>
          <a:xfrm>
            <a:off x="1151926" y="5206748"/>
            <a:ext cx="10716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Refer to the examples provided in the next three slides, for further information.</a:t>
            </a:r>
          </a:p>
        </p:txBody>
      </p:sp>
      <p:pic>
        <p:nvPicPr>
          <p:cNvPr id="8" name="Місце для вмісту 7">
            <a:extLst>
              <a:ext uri="{FF2B5EF4-FFF2-40B4-BE49-F238E27FC236}">
                <a16:creationId xmlns:a16="http://schemas.microsoft.com/office/drawing/2014/main" id="{E1A3AE44-2A68-4915-A093-A503478D51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B4E50DC-B159-4ECC-A22B-CBD2C0240150}"/>
              </a:ext>
            </a:extLst>
          </p:cNvPr>
          <p:cNvSpPr txBox="1"/>
          <p:nvPr/>
        </p:nvSpPr>
        <p:spPr>
          <a:xfrm flipH="1">
            <a:off x="342900" y="0"/>
            <a:ext cx="13919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FUNDING REQUIREMENTS AND ALLOCATION</a:t>
            </a:r>
            <a:endParaRPr lang="uk-UA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D99987BD-9108-464F-9529-F10272F1BF6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4050" y="1363928"/>
            <a:ext cx="2201563" cy="2537168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93A7DF11-6CC7-4509-8DA7-EA6D1A5632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5814" y="1385229"/>
            <a:ext cx="2368456" cy="2537168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8612E5F8-47EE-43DE-A515-BF26537D44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426" y="1356217"/>
            <a:ext cx="2314575" cy="2539419"/>
          </a:xfrm>
          <a:prstGeom prst="rect">
            <a:avLst/>
          </a:prstGeom>
        </p:spPr>
      </p:pic>
      <p:sp>
        <p:nvSpPr>
          <p:cNvPr id="17" name="Стрілка: вліво-вправо 16">
            <a:extLst>
              <a:ext uri="{FF2B5EF4-FFF2-40B4-BE49-F238E27FC236}">
                <a16:creationId xmlns:a16="http://schemas.microsoft.com/office/drawing/2014/main" id="{F45A9ECA-CCD8-4DC0-980E-68B98A66F421}"/>
              </a:ext>
            </a:extLst>
          </p:cNvPr>
          <p:cNvSpPr/>
          <p:nvPr/>
        </p:nvSpPr>
        <p:spPr>
          <a:xfrm>
            <a:off x="5576394" y="2299870"/>
            <a:ext cx="1716086" cy="925930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/>
              <a:t>3970</a:t>
            </a:r>
            <a:endParaRPr lang="uk-UA" sz="3600" dirty="0"/>
          </a:p>
        </p:txBody>
      </p:sp>
      <p:sp>
        <p:nvSpPr>
          <p:cNvPr id="18" name="Стрілка: вліво 17">
            <a:extLst>
              <a:ext uri="{FF2B5EF4-FFF2-40B4-BE49-F238E27FC236}">
                <a16:creationId xmlns:a16="http://schemas.microsoft.com/office/drawing/2014/main" id="{7A3EAB41-934B-47A5-B711-AA050187BB75}"/>
              </a:ext>
            </a:extLst>
          </p:cNvPr>
          <p:cNvSpPr/>
          <p:nvPr/>
        </p:nvSpPr>
        <p:spPr>
          <a:xfrm>
            <a:off x="8526163" y="2311400"/>
            <a:ext cx="1549400" cy="9144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3030</a:t>
            </a:r>
            <a:endParaRPr lang="uk-UA" sz="3200" dirty="0"/>
          </a:p>
        </p:txBody>
      </p:sp>
      <p:sp>
        <p:nvSpPr>
          <p:cNvPr id="19" name="Стрілка: вправо 18">
            <a:extLst>
              <a:ext uri="{FF2B5EF4-FFF2-40B4-BE49-F238E27FC236}">
                <a16:creationId xmlns:a16="http://schemas.microsoft.com/office/drawing/2014/main" id="{76482CE3-D46E-4B23-B6EA-AFFE1E3BAA60}"/>
              </a:ext>
            </a:extLst>
          </p:cNvPr>
          <p:cNvSpPr/>
          <p:nvPr/>
        </p:nvSpPr>
        <p:spPr>
          <a:xfrm>
            <a:off x="2432182" y="2330046"/>
            <a:ext cx="1694864" cy="89575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/>
              <a:t>7000</a:t>
            </a:r>
            <a:endParaRPr lang="uk-UA" sz="36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10290B4-515F-4BA1-9FE5-79610A6CB0C6}"/>
              </a:ext>
            </a:extLst>
          </p:cNvPr>
          <p:cNvSpPr txBox="1"/>
          <p:nvPr/>
        </p:nvSpPr>
        <p:spPr>
          <a:xfrm>
            <a:off x="2278063" y="4110366"/>
            <a:ext cx="81153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800" b="0" i="0" dirty="0">
                <a:solidFill>
                  <a:srgbClr val="0C101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Funding requirements show how much capital a new business needs and how the available funds will be used to establish and operate the business (Barringer and Ireland, 2020).</a:t>
            </a:r>
            <a:endParaRPr lang="uk-UA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83033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Місце для вмісту 8">
            <a:extLst>
              <a:ext uri="{FF2B5EF4-FFF2-40B4-BE49-F238E27FC236}">
                <a16:creationId xmlns:a16="http://schemas.microsoft.com/office/drawing/2014/main" id="{576CE186-CA56-4E93-BEB4-FC7DFAAC2F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9050"/>
            <a:ext cx="12192000" cy="6857999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B808B4A-6194-4B67-88B5-6E37A1A27569}"/>
              </a:ext>
            </a:extLst>
          </p:cNvPr>
          <p:cNvSpPr txBox="1"/>
          <p:nvPr/>
        </p:nvSpPr>
        <p:spPr>
          <a:xfrm>
            <a:off x="5384800" y="2540000"/>
            <a:ext cx="2933700" cy="17399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uk-UA" dirty="0"/>
          </a:p>
        </p:txBody>
      </p:sp>
      <p:graphicFrame>
        <p:nvGraphicFramePr>
          <p:cNvPr id="11" name="Таблиця 10">
            <a:extLst>
              <a:ext uri="{FF2B5EF4-FFF2-40B4-BE49-F238E27FC236}">
                <a16:creationId xmlns:a16="http://schemas.microsoft.com/office/drawing/2014/main" id="{B3F467C2-120C-4235-AD3A-E0BF9276C4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6181039"/>
              </p:ext>
            </p:extLst>
          </p:nvPr>
        </p:nvGraphicFramePr>
        <p:xfrm>
          <a:off x="1925311" y="1078975"/>
          <a:ext cx="4830046" cy="5707462"/>
        </p:xfrm>
        <a:graphic>
          <a:graphicData uri="http://schemas.openxmlformats.org/drawingml/2006/table">
            <a:tbl>
              <a:tblPr firstRow="1" firstCol="1" bandRow="1">
                <a:tableStyleId>{8A107856-5554-42FB-B03E-39F5DBC370BA}</a:tableStyleId>
              </a:tblPr>
              <a:tblGrid>
                <a:gridCol w="3564928">
                  <a:extLst>
                    <a:ext uri="{9D8B030D-6E8A-4147-A177-3AD203B41FA5}">
                      <a16:colId xmlns:a16="http://schemas.microsoft.com/office/drawing/2014/main" val="2188757207"/>
                    </a:ext>
                  </a:extLst>
                </a:gridCol>
                <a:gridCol w="1265118">
                  <a:extLst>
                    <a:ext uri="{9D8B030D-6E8A-4147-A177-3AD203B41FA5}">
                      <a16:colId xmlns:a16="http://schemas.microsoft.com/office/drawing/2014/main" val="1262390450"/>
                    </a:ext>
                  </a:extLst>
                </a:gridCol>
              </a:tblGrid>
              <a:tr h="2844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Item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(£)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extLst>
                  <a:ext uri="{0D108BD9-81ED-4DB2-BD59-A6C34878D82A}">
                    <a16:rowId xmlns:a16="http://schemas.microsoft.com/office/drawing/2014/main" val="434051514"/>
                  </a:ext>
                </a:extLst>
              </a:tr>
              <a:tr h="2844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Laptop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400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extLst>
                  <a:ext uri="{0D108BD9-81ED-4DB2-BD59-A6C34878D82A}">
                    <a16:rowId xmlns:a16="http://schemas.microsoft.com/office/drawing/2014/main" val="790244526"/>
                  </a:ext>
                </a:extLst>
              </a:tr>
              <a:tr h="2844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Mobile Phone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900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extLst>
                  <a:ext uri="{0D108BD9-81ED-4DB2-BD59-A6C34878D82A}">
                    <a16:rowId xmlns:a16="http://schemas.microsoft.com/office/drawing/2014/main" val="2736789550"/>
                  </a:ext>
                </a:extLst>
              </a:tr>
              <a:tr h="7417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Registration (Sole Trader)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extLst>
                  <a:ext uri="{0D108BD9-81ED-4DB2-BD59-A6C34878D82A}">
                    <a16:rowId xmlns:a16="http://schemas.microsoft.com/office/drawing/2014/main" val="3946119484"/>
                  </a:ext>
                </a:extLst>
              </a:tr>
              <a:tr h="4872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Trademark Registration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500</a:t>
                      </a:r>
                      <a:endParaRPr lang="uk-UA" sz="2000" b="1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extLst>
                  <a:ext uri="{0D108BD9-81ED-4DB2-BD59-A6C34878D82A}">
                    <a16:rowId xmlns:a16="http://schemas.microsoft.com/office/drawing/2014/main" val="999538601"/>
                  </a:ext>
                </a:extLst>
              </a:tr>
              <a:tr h="7417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Photography Equipment (Lighting &amp; Tripod)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extLst>
                  <a:ext uri="{0D108BD9-81ED-4DB2-BD59-A6C34878D82A}">
                    <a16:rowId xmlns:a16="http://schemas.microsoft.com/office/drawing/2014/main" val="4125904999"/>
                  </a:ext>
                </a:extLst>
              </a:tr>
              <a:tr h="4872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Initial Beads &amp; Materials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1,370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extLst>
                  <a:ext uri="{0D108BD9-81ED-4DB2-BD59-A6C34878D82A}">
                    <a16:rowId xmlns:a16="http://schemas.microsoft.com/office/drawing/2014/main" val="2688111898"/>
                  </a:ext>
                </a:extLst>
              </a:tr>
              <a:tr h="4872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Initial Packaging Materials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extLst>
                  <a:ext uri="{0D108BD9-81ED-4DB2-BD59-A6C34878D82A}">
                    <a16:rowId xmlns:a16="http://schemas.microsoft.com/office/drawing/2014/main" val="3267873848"/>
                  </a:ext>
                </a:extLst>
              </a:tr>
              <a:tr h="4872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Website Development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300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extLst>
                  <a:ext uri="{0D108BD9-81ED-4DB2-BD59-A6C34878D82A}">
                    <a16:rowId xmlns:a16="http://schemas.microsoft.com/office/drawing/2014/main" val="1646736730"/>
                  </a:ext>
                </a:extLst>
              </a:tr>
              <a:tr h="561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Instagram, TikTok &amp; Etsy Setup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extLst>
                  <a:ext uri="{0D108BD9-81ED-4DB2-BD59-A6C34878D82A}">
                    <a16:rowId xmlns:a16="http://schemas.microsoft.com/office/drawing/2014/main" val="619042542"/>
                  </a:ext>
                </a:extLst>
              </a:tr>
              <a:tr h="2844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Initial Marketing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extLst>
                  <a:ext uri="{0D108BD9-81ED-4DB2-BD59-A6C34878D82A}">
                    <a16:rowId xmlns:a16="http://schemas.microsoft.com/office/drawing/2014/main" val="2792518456"/>
                  </a:ext>
                </a:extLst>
              </a:tr>
              <a:tr h="2942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Startup Costs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3970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47349" marR="47349" marT="0" marB="0"/>
                </a:tc>
                <a:extLst>
                  <a:ext uri="{0D108BD9-81ED-4DB2-BD59-A6C34878D82A}">
                    <a16:rowId xmlns:a16="http://schemas.microsoft.com/office/drawing/2014/main" val="1091885141"/>
                  </a:ext>
                </a:extLst>
              </a:tr>
            </a:tbl>
          </a:graphicData>
        </a:graphic>
      </p:graphicFrame>
      <p:graphicFrame>
        <p:nvGraphicFramePr>
          <p:cNvPr id="13" name="Таблиця 12">
            <a:extLst>
              <a:ext uri="{FF2B5EF4-FFF2-40B4-BE49-F238E27FC236}">
                <a16:creationId xmlns:a16="http://schemas.microsoft.com/office/drawing/2014/main" id="{DB78988A-D9C8-4CD7-95ED-B55D78CD8E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9646300"/>
              </p:ext>
            </p:extLst>
          </p:nvPr>
        </p:nvGraphicFramePr>
        <p:xfrm>
          <a:off x="7560311" y="1078975"/>
          <a:ext cx="4060189" cy="3818445"/>
        </p:xfrm>
        <a:graphic>
          <a:graphicData uri="http://schemas.openxmlformats.org/drawingml/2006/table">
            <a:tbl>
              <a:tblPr firstRow="1" firstCol="1" bandRow="1">
                <a:tableStyleId>{5DA37D80-6434-44D0-A028-1B22A696006F}</a:tableStyleId>
              </a:tblPr>
              <a:tblGrid>
                <a:gridCol w="2907354">
                  <a:extLst>
                    <a:ext uri="{9D8B030D-6E8A-4147-A177-3AD203B41FA5}">
                      <a16:colId xmlns:a16="http://schemas.microsoft.com/office/drawing/2014/main" val="3499140077"/>
                    </a:ext>
                  </a:extLst>
                </a:gridCol>
                <a:gridCol w="1152835">
                  <a:extLst>
                    <a:ext uri="{9D8B030D-6E8A-4147-A177-3AD203B41FA5}">
                      <a16:colId xmlns:a16="http://schemas.microsoft.com/office/drawing/2014/main" val="4004978847"/>
                    </a:ext>
                  </a:extLst>
                </a:gridCol>
              </a:tblGrid>
              <a:tr h="520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Cost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</a:rPr>
                        <a:t>Cost (£)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680860086"/>
                  </a:ext>
                </a:extLst>
              </a:tr>
              <a:tr h="520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Rent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400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32667116"/>
                  </a:ext>
                </a:extLst>
              </a:tr>
              <a:tr h="520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 Salary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1500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06476992"/>
                  </a:ext>
                </a:extLst>
              </a:tr>
              <a:tr h="520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Internet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</a:rPr>
                        <a:t>30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6875554"/>
                  </a:ext>
                </a:extLst>
              </a:tr>
              <a:tr h="520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Gas &amp; Electricity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</a:rPr>
                        <a:t>50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03040380"/>
                  </a:ext>
                </a:extLst>
              </a:tr>
              <a:tr h="6974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Website Hosting &amp; Domain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</a:rPr>
                        <a:t>10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70175840"/>
                  </a:ext>
                </a:extLst>
              </a:tr>
              <a:tr h="520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Fixed Costs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b="1" dirty="0">
                          <a:effectLst/>
                          <a:latin typeface="Arial" panose="020B0604020202020204" pitchFamily="34" charset="0"/>
                          <a:ea typeface="MS Mincho" panose="02020609040205080304" pitchFamily="49" charset="-128"/>
                          <a:cs typeface="Arial" panose="020B0604020202020204" pitchFamily="34" charset="0"/>
                        </a:rPr>
                        <a:t>1990</a:t>
                      </a:r>
                      <a:endParaRPr lang="uk-UA" sz="2000" b="1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52960912"/>
                  </a:ext>
                </a:extLst>
              </a:tr>
            </a:tbl>
          </a:graphicData>
        </a:graphic>
      </p:graphicFrame>
      <p:sp>
        <p:nvSpPr>
          <p:cNvPr id="14" name="Виноска: зі стрілкою вниз 13">
            <a:extLst>
              <a:ext uri="{FF2B5EF4-FFF2-40B4-BE49-F238E27FC236}">
                <a16:creationId xmlns:a16="http://schemas.microsoft.com/office/drawing/2014/main" id="{6E496DE6-8F04-44FF-8133-FC430AC4E82E}"/>
              </a:ext>
            </a:extLst>
          </p:cNvPr>
          <p:cNvSpPr/>
          <p:nvPr/>
        </p:nvSpPr>
        <p:spPr>
          <a:xfrm>
            <a:off x="2314157" y="241300"/>
            <a:ext cx="3762266" cy="837675"/>
          </a:xfrm>
          <a:prstGeom prst="downArrow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STARTUP COSTS</a:t>
            </a:r>
            <a:endParaRPr lang="uk-UA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Виноска: зі стрілкою вниз 14">
            <a:extLst>
              <a:ext uri="{FF2B5EF4-FFF2-40B4-BE49-F238E27FC236}">
                <a16:creationId xmlns:a16="http://schemas.microsoft.com/office/drawing/2014/main" id="{2F497056-EA40-4D28-9B0E-6BE500C8C82E}"/>
              </a:ext>
            </a:extLst>
          </p:cNvPr>
          <p:cNvSpPr/>
          <p:nvPr/>
        </p:nvSpPr>
        <p:spPr>
          <a:xfrm>
            <a:off x="7838559" y="241300"/>
            <a:ext cx="3602989" cy="863600"/>
          </a:xfrm>
          <a:prstGeom prst="downArrow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FIXED COSTS</a:t>
            </a:r>
            <a:endParaRPr lang="uk-UA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3872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4CE6E28C-E32B-4B83-BAF5-969261BAD5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CDC869-1894-4460-A073-113597F589D6}"/>
              </a:ext>
            </a:extLst>
          </p:cNvPr>
          <p:cNvSpPr txBox="1"/>
          <p:nvPr/>
        </p:nvSpPr>
        <p:spPr>
          <a:xfrm>
            <a:off x="5994400" y="3429000"/>
            <a:ext cx="3232970" cy="12319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uk-UA" dirty="0"/>
          </a:p>
        </p:txBody>
      </p:sp>
      <p:graphicFrame>
        <p:nvGraphicFramePr>
          <p:cNvPr id="6" name="Таблиця 5">
            <a:extLst>
              <a:ext uri="{FF2B5EF4-FFF2-40B4-BE49-F238E27FC236}">
                <a16:creationId xmlns:a16="http://schemas.microsoft.com/office/drawing/2014/main" id="{6835D044-8266-45A1-9775-DB24953ED0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115607"/>
              </p:ext>
            </p:extLst>
          </p:nvPr>
        </p:nvGraphicFramePr>
        <p:xfrm>
          <a:off x="2282355" y="1054629"/>
          <a:ext cx="9668344" cy="5610864"/>
        </p:xfrm>
        <a:graphic>
          <a:graphicData uri="http://schemas.openxmlformats.org/drawingml/2006/table">
            <a:tbl>
              <a:tblPr firstRow="1" firstCol="1" bandRow="1">
                <a:tableStyleId>{85BE263C-DBD7-4A20-BB59-AAB30ACAA65A}</a:tableStyleId>
              </a:tblPr>
              <a:tblGrid>
                <a:gridCol w="3176805">
                  <a:extLst>
                    <a:ext uri="{9D8B030D-6E8A-4147-A177-3AD203B41FA5}">
                      <a16:colId xmlns:a16="http://schemas.microsoft.com/office/drawing/2014/main" val="3409136458"/>
                    </a:ext>
                  </a:extLst>
                </a:gridCol>
                <a:gridCol w="962579">
                  <a:extLst>
                    <a:ext uri="{9D8B030D-6E8A-4147-A177-3AD203B41FA5}">
                      <a16:colId xmlns:a16="http://schemas.microsoft.com/office/drawing/2014/main" val="2262281784"/>
                    </a:ext>
                  </a:extLst>
                </a:gridCol>
                <a:gridCol w="903885">
                  <a:extLst>
                    <a:ext uri="{9D8B030D-6E8A-4147-A177-3AD203B41FA5}">
                      <a16:colId xmlns:a16="http://schemas.microsoft.com/office/drawing/2014/main" val="1002875257"/>
                    </a:ext>
                  </a:extLst>
                </a:gridCol>
                <a:gridCol w="1021273">
                  <a:extLst>
                    <a:ext uri="{9D8B030D-6E8A-4147-A177-3AD203B41FA5}">
                      <a16:colId xmlns:a16="http://schemas.microsoft.com/office/drawing/2014/main" val="4146411205"/>
                    </a:ext>
                  </a:extLst>
                </a:gridCol>
                <a:gridCol w="845192">
                  <a:extLst>
                    <a:ext uri="{9D8B030D-6E8A-4147-A177-3AD203B41FA5}">
                      <a16:colId xmlns:a16="http://schemas.microsoft.com/office/drawing/2014/main" val="241898668"/>
                    </a:ext>
                  </a:extLst>
                </a:gridCol>
                <a:gridCol w="868668">
                  <a:extLst>
                    <a:ext uri="{9D8B030D-6E8A-4147-A177-3AD203B41FA5}">
                      <a16:colId xmlns:a16="http://schemas.microsoft.com/office/drawing/2014/main" val="4273414530"/>
                    </a:ext>
                  </a:extLst>
                </a:gridCol>
                <a:gridCol w="868668">
                  <a:extLst>
                    <a:ext uri="{9D8B030D-6E8A-4147-A177-3AD203B41FA5}">
                      <a16:colId xmlns:a16="http://schemas.microsoft.com/office/drawing/2014/main" val="3235918592"/>
                    </a:ext>
                  </a:extLst>
                </a:gridCol>
                <a:gridCol w="1021274">
                  <a:extLst>
                    <a:ext uri="{9D8B030D-6E8A-4147-A177-3AD203B41FA5}">
                      <a16:colId xmlns:a16="http://schemas.microsoft.com/office/drawing/2014/main" val="4205049600"/>
                    </a:ext>
                  </a:extLst>
                </a:gridCol>
              </a:tblGrid>
              <a:tr h="99538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Variable Cost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Aug (£)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Sep (£)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Oct (£)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Nov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(£)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Dec (£)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Jan (£)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 Total (£)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extLst>
                  <a:ext uri="{0D108BD9-81ED-4DB2-BD59-A6C34878D82A}">
                    <a16:rowId xmlns:a16="http://schemas.microsoft.com/office/drawing/2014/main" val="2394520031"/>
                  </a:ext>
                </a:extLst>
              </a:tr>
              <a:tr h="8717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Beads &amp; Other Materials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100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115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130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150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175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190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860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extLst>
                  <a:ext uri="{0D108BD9-81ED-4DB2-BD59-A6C34878D82A}">
                    <a16:rowId xmlns:a16="http://schemas.microsoft.com/office/drawing/2014/main" val="454618836"/>
                  </a:ext>
                </a:extLst>
              </a:tr>
              <a:tr h="4624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Packaging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180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195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215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235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260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275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1,360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extLst>
                  <a:ext uri="{0D108BD9-81ED-4DB2-BD59-A6C34878D82A}">
                    <a16:rowId xmlns:a16="http://schemas.microsoft.com/office/drawing/2014/main" val="1892424080"/>
                  </a:ext>
                </a:extLst>
              </a:tr>
              <a:tr h="4624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Delivery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200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220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240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265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290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310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1,525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extLst>
                  <a:ext uri="{0D108BD9-81ED-4DB2-BD59-A6C34878D82A}">
                    <a16:rowId xmlns:a16="http://schemas.microsoft.com/office/drawing/2014/main" val="352610387"/>
                  </a:ext>
                </a:extLst>
              </a:tr>
              <a:tr h="4624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Advertising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310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330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350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375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400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420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2,185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extLst>
                  <a:ext uri="{0D108BD9-81ED-4DB2-BD59-A6C34878D82A}">
                    <a16:rowId xmlns:a16="http://schemas.microsoft.com/office/drawing/2014/main" val="4279208378"/>
                  </a:ext>
                </a:extLst>
              </a:tr>
              <a:tr h="4624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Transaction Fees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150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165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180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200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220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235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1,150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extLst>
                  <a:ext uri="{0D108BD9-81ED-4DB2-BD59-A6C34878D82A}">
                    <a16:rowId xmlns:a16="http://schemas.microsoft.com/office/drawing/2014/main" val="726700596"/>
                  </a:ext>
                </a:extLst>
              </a:tr>
              <a:tr h="12811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Accessories &amp; Additional Materials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100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110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120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135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150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160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775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extLst>
                  <a:ext uri="{0D108BD9-81ED-4DB2-BD59-A6C34878D82A}">
                    <a16:rowId xmlns:a16="http://schemas.microsoft.com/office/drawing/2014/main" val="797895930"/>
                  </a:ext>
                </a:extLst>
              </a:tr>
              <a:tr h="4624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Total Variable Costs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1,040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1,135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1,235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1,360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1,495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>
                          <a:effectLst/>
                        </a:rPr>
                        <a:t>1,590</a:t>
                      </a:r>
                      <a:endParaRPr lang="uk-UA" sz="240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400" dirty="0">
                          <a:effectLst/>
                        </a:rPr>
                        <a:t>7,855</a:t>
                      </a:r>
                      <a:endParaRPr lang="uk-UA" sz="2400" dirty="0">
                        <a:effectLst/>
                        <a:latin typeface="Arial" panose="020B0604020202020204" pitchFamily="34" charset="0"/>
                        <a:ea typeface="Cambria" panose="02040503050406030204" pitchFamily="18" charset="0"/>
                        <a:cs typeface="Arial" panose="020B0604020202020204" pitchFamily="34" charset="0"/>
                      </a:endParaRPr>
                    </a:p>
                  </a:txBody>
                  <a:tcPr marL="44450" marR="44450" marT="44450" marB="44450" anchor="ctr"/>
                </a:tc>
                <a:extLst>
                  <a:ext uri="{0D108BD9-81ED-4DB2-BD59-A6C34878D82A}">
                    <a16:rowId xmlns:a16="http://schemas.microsoft.com/office/drawing/2014/main" val="1533571513"/>
                  </a:ext>
                </a:extLst>
              </a:tr>
            </a:tbl>
          </a:graphicData>
        </a:graphic>
      </p:graphicFrame>
      <p:sp>
        <p:nvSpPr>
          <p:cNvPr id="7" name="Виноска: зі стрілкою вниз 6">
            <a:extLst>
              <a:ext uri="{FF2B5EF4-FFF2-40B4-BE49-F238E27FC236}">
                <a16:creationId xmlns:a16="http://schemas.microsoft.com/office/drawing/2014/main" id="{E3612200-7D8D-428F-9EE6-66F17027C235}"/>
              </a:ext>
            </a:extLst>
          </p:cNvPr>
          <p:cNvSpPr/>
          <p:nvPr/>
        </p:nvSpPr>
        <p:spPr>
          <a:xfrm>
            <a:off x="4826000" y="342900"/>
            <a:ext cx="5486400" cy="990600"/>
          </a:xfrm>
          <a:prstGeom prst="downArrow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VARIABLE  COST</a:t>
            </a:r>
            <a:endParaRPr lang="uk-UA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7271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Рисунок 2">
            <a:extLst>
              <a:ext uri="{FF2B5EF4-FFF2-40B4-BE49-F238E27FC236}">
                <a16:creationId xmlns:a16="http://schemas.microsoft.com/office/drawing/2014/main" id="{350014EF-BB2F-456E-BDDC-75418360D2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4" name="Таблиця 3">
            <a:extLst>
              <a:ext uri="{FF2B5EF4-FFF2-40B4-BE49-F238E27FC236}">
                <a16:creationId xmlns:a16="http://schemas.microsoft.com/office/drawing/2014/main" id="{C357DAEE-0711-4B55-8634-E4571659B8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826749"/>
              </p:ext>
            </p:extLst>
          </p:nvPr>
        </p:nvGraphicFramePr>
        <p:xfrm>
          <a:off x="2005201" y="589800"/>
          <a:ext cx="8420103" cy="39147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02872">
                  <a:extLst>
                    <a:ext uri="{9D8B030D-6E8A-4147-A177-3AD203B41FA5}">
                      <a16:colId xmlns:a16="http://schemas.microsoft.com/office/drawing/2014/main" val="1824076349"/>
                    </a:ext>
                  </a:extLst>
                </a:gridCol>
                <a:gridCol w="1202872">
                  <a:extLst>
                    <a:ext uri="{9D8B030D-6E8A-4147-A177-3AD203B41FA5}">
                      <a16:colId xmlns:a16="http://schemas.microsoft.com/office/drawing/2014/main" val="2369020009"/>
                    </a:ext>
                  </a:extLst>
                </a:gridCol>
                <a:gridCol w="1202872">
                  <a:extLst>
                    <a:ext uri="{9D8B030D-6E8A-4147-A177-3AD203B41FA5}">
                      <a16:colId xmlns:a16="http://schemas.microsoft.com/office/drawing/2014/main" val="483800852"/>
                    </a:ext>
                  </a:extLst>
                </a:gridCol>
                <a:gridCol w="1202872">
                  <a:extLst>
                    <a:ext uri="{9D8B030D-6E8A-4147-A177-3AD203B41FA5}">
                      <a16:colId xmlns:a16="http://schemas.microsoft.com/office/drawing/2014/main" val="1142542528"/>
                    </a:ext>
                  </a:extLst>
                </a:gridCol>
                <a:gridCol w="1202872">
                  <a:extLst>
                    <a:ext uri="{9D8B030D-6E8A-4147-A177-3AD203B41FA5}">
                      <a16:colId xmlns:a16="http://schemas.microsoft.com/office/drawing/2014/main" val="1574959709"/>
                    </a:ext>
                  </a:extLst>
                </a:gridCol>
                <a:gridCol w="1253379">
                  <a:extLst>
                    <a:ext uri="{9D8B030D-6E8A-4147-A177-3AD203B41FA5}">
                      <a16:colId xmlns:a16="http://schemas.microsoft.com/office/drawing/2014/main" val="43727283"/>
                    </a:ext>
                  </a:extLst>
                </a:gridCol>
                <a:gridCol w="1152364">
                  <a:extLst>
                    <a:ext uri="{9D8B030D-6E8A-4147-A177-3AD203B41FA5}">
                      <a16:colId xmlns:a16="http://schemas.microsoft.com/office/drawing/2014/main" val="1551244740"/>
                    </a:ext>
                  </a:extLst>
                </a:gridCol>
              </a:tblGrid>
              <a:tr h="29933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Aug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Sep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Oct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Nov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64528683"/>
                  </a:ext>
                </a:extLst>
              </a:tr>
              <a:tr h="6265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 Costs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£1,990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£1,990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£1,990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£1,990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£1,990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£1,990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599169882"/>
                  </a:ext>
                </a:extLst>
              </a:tr>
              <a:tr h="9537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 Costs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£1,040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£1,135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£1,235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£1,360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£1,495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£1,590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053503612"/>
                  </a:ext>
                </a:extLst>
              </a:tr>
              <a:tr h="6265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Costs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£3,030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£3,125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£3,225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£3,350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£3,485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£3,580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946602880"/>
                  </a:ext>
                </a:extLst>
              </a:tr>
              <a:tr h="6265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Revenue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£2,250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£2,700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£3,000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£3,300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£3,600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£3,900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209156759"/>
                  </a:ext>
                </a:extLst>
              </a:tr>
              <a:tr h="53445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Profit/Loss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−£780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−£425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−£225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−£50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+£115</a:t>
                      </a:r>
                      <a:endParaRPr lang="uk-UA" sz="200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+£320</a:t>
                      </a:r>
                      <a:endParaRPr lang="uk-UA" sz="2000" dirty="0">
                        <a:effectLst/>
                        <a:latin typeface="Arial" panose="020B06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89337798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3103EEC-7001-4E72-8F66-140BD5A54E25}"/>
              </a:ext>
            </a:extLst>
          </p:cNvPr>
          <p:cNvSpPr txBox="1"/>
          <p:nvPr/>
        </p:nvSpPr>
        <p:spPr>
          <a:xfrm>
            <a:off x="238506" y="5287357"/>
            <a:ext cx="114708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INVESTMENT CAPITAL NEEDED</a:t>
            </a:r>
            <a:r>
              <a:rPr lang="en-US" sz="3200" b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£3,970 + £780 + £425 + £225 + £50 </a:t>
            </a:r>
            <a:r>
              <a:rPr lang="en-US" sz="2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= </a:t>
            </a:r>
            <a:r>
              <a:rPr lang="en-US" sz="3200" b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£5,450</a:t>
            </a:r>
            <a:endParaRPr lang="uk-UA" sz="3200" b="1" dirty="0"/>
          </a:p>
        </p:txBody>
      </p:sp>
    </p:spTree>
    <p:extLst>
      <p:ext uri="{BB962C8B-B14F-4D97-AF65-F5344CB8AC3E}">
        <p14:creationId xmlns:p14="http://schemas.microsoft.com/office/powerpoint/2010/main" val="3301533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Місце для вмісту 8">
            <a:extLst>
              <a:ext uri="{FF2B5EF4-FFF2-40B4-BE49-F238E27FC236}">
                <a16:creationId xmlns:a16="http://schemas.microsoft.com/office/drawing/2014/main" id="{F0453F87-2338-44BF-A9BD-6094C2DC65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2B9F952-EEC0-4B8F-B88E-5032822C6881}"/>
              </a:ext>
            </a:extLst>
          </p:cNvPr>
          <p:cNvSpPr txBox="1"/>
          <p:nvPr/>
        </p:nvSpPr>
        <p:spPr>
          <a:xfrm>
            <a:off x="4000500" y="177800"/>
            <a:ext cx="397737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uk-UA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97EB3F-BA0E-4395-B10B-915BA4E337BA}"/>
              </a:ext>
            </a:extLst>
          </p:cNvPr>
          <p:cNvSpPr txBox="1"/>
          <p:nvPr/>
        </p:nvSpPr>
        <p:spPr>
          <a:xfrm>
            <a:off x="2070100" y="947241"/>
            <a:ext cx="9410700" cy="48731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2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The business will start as a sole trader and operate mainly online.</a:t>
            </a:r>
            <a:endParaRPr lang="uk-UA" sz="2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2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Social media and e-commerce will be the main channels for attracting customers.</a:t>
            </a:r>
            <a:endParaRPr lang="uk-UA" sz="2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2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The business requires approximately £7,000 of initial funding.</a:t>
            </a:r>
            <a:endParaRPr lang="uk-UA" sz="2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2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Financial forecasts show that the business can reach break-even and begin generating profit as sales increase.</a:t>
            </a:r>
            <a:endParaRPr lang="uk-UA" sz="2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US" sz="24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The long-term goal is to grow the brand, open a physical store and expand internationally.</a:t>
            </a:r>
            <a:endParaRPr lang="uk-UA" sz="2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b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Overall, </a:t>
            </a:r>
            <a:r>
              <a:rPr lang="en-US" sz="2400" b="1" dirty="0" err="1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Fenteral</a:t>
            </a:r>
            <a:r>
              <a:rPr lang="en-US" sz="2400" b="1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 has the potential to become a sustainable and profitable handmade accessories brand.</a:t>
            </a:r>
            <a:endParaRPr lang="uk-UA" sz="24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uk-UA" dirty="0"/>
          </a:p>
        </p:txBody>
      </p:sp>
    </p:spTree>
    <p:extLst>
      <p:ext uri="{BB962C8B-B14F-4D97-AF65-F5344CB8AC3E}">
        <p14:creationId xmlns:p14="http://schemas.microsoft.com/office/powerpoint/2010/main" val="3571021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D68D472-FA0E-4B60-A0A2-9FBD08866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uk-UA"/>
          </a:p>
        </p:txBody>
      </p:sp>
      <p:pic>
        <p:nvPicPr>
          <p:cNvPr id="5" name="Місце для вмісту 4">
            <a:extLst>
              <a:ext uri="{FF2B5EF4-FFF2-40B4-BE49-F238E27FC236}">
                <a16:creationId xmlns:a16="http://schemas.microsoft.com/office/drawing/2014/main" id="{01E8E752-1B9D-4190-B749-B178E58AD5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6A0E3B-B919-4E11-9A07-D88C8E428961}"/>
              </a:ext>
            </a:extLst>
          </p:cNvPr>
          <p:cNvSpPr txBox="1"/>
          <p:nvPr/>
        </p:nvSpPr>
        <p:spPr>
          <a:xfrm>
            <a:off x="4229100" y="258465"/>
            <a:ext cx="40414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uk-UA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3E5534-0F2F-437B-8542-17EF512886FC}"/>
              </a:ext>
            </a:extLst>
          </p:cNvPr>
          <p:cNvSpPr txBox="1"/>
          <p:nvPr/>
        </p:nvSpPr>
        <p:spPr>
          <a:xfrm>
            <a:off x="1879600" y="1027906"/>
            <a:ext cx="93726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Baines, P., Fill, C., Rosengren, S. and Antonetti, P. (2021) Marketing. 6th </a:t>
            </a:r>
            <a:r>
              <a:rPr lang="en-US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Oxford University Press.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Barringer,B.R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and Ireland, R.D. (2020)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Entrepreneurship: Successfully </a:t>
            </a:r>
            <a:r>
              <a:rPr 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Launchingh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New Ventures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6</a:t>
            </a:r>
            <a:r>
              <a:rPr lang="en-US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end. Pearson. </a:t>
            </a:r>
            <a:endParaRPr lang="en-US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Cambridge Dictionary (n.d.) Strategy. Cambridge University Press. Available at:  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https://dictionary.cambridge.org/dictionary/english/strategy 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4 August 2026).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Chaffey, D. (2022) Digital Business and E-Commerce Management. 8th </a:t>
            </a:r>
            <a:r>
              <a:rPr lang="en-US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Johnson, G., Scholes, K. and Whittington, R. (2020) Exploring Strategy. 12th </a:t>
            </a:r>
            <a:r>
              <a:rPr lang="en-US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Kotler, P. and Keller, K.L. (2022) Marketing Management. 16th Global </a:t>
            </a:r>
            <a:r>
              <a:rPr lang="en-US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Pearson.</a:t>
            </a:r>
            <a:endParaRPr lang="uk-UA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0001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Questions? </a:t>
            </a:r>
          </a:p>
        </p:txBody>
      </p:sp>
      <p:pic>
        <p:nvPicPr>
          <p:cNvPr id="9" name="Місце для вмісту 8">
            <a:extLst>
              <a:ext uri="{FF2B5EF4-FFF2-40B4-BE49-F238E27FC236}">
                <a16:creationId xmlns:a16="http://schemas.microsoft.com/office/drawing/2014/main" id="{6E29C1B0-D6DB-4FC7-A05B-6CD0583181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651" y="1270701"/>
            <a:ext cx="5104698" cy="5290965"/>
          </a:xfrm>
        </p:spPr>
      </p:pic>
      <p:pic>
        <p:nvPicPr>
          <p:cNvPr id="4" name="Рисунок 3">
            <a:extLst>
              <a:ext uri="{FF2B5EF4-FFF2-40B4-BE49-F238E27FC236}">
                <a16:creationId xmlns:a16="http://schemas.microsoft.com/office/drawing/2014/main" id="{C7B24F95-06F9-4B87-9078-39857460B0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58A78B9-66DC-4196-949E-9789F5CAB90D}"/>
              </a:ext>
            </a:extLst>
          </p:cNvPr>
          <p:cNvSpPr txBox="1"/>
          <p:nvPr/>
        </p:nvSpPr>
        <p:spPr>
          <a:xfrm>
            <a:off x="4575811" y="231026"/>
            <a:ext cx="34467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QUESTION?</a:t>
            </a:r>
            <a:endParaRPr lang="uk-UA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A554C533-C758-4D59-A89C-B354954AB1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000" y="1422400"/>
            <a:ext cx="5664200" cy="461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215141"/>
      </p:ext>
    </p:extLst>
  </p:cSld>
  <p:clrMapOvr>
    <a:masterClrMapping/>
  </p:clrMapOvr>
</p:sld>
</file>

<file path=ppt/theme/theme1.xml><?xml version="1.0" encoding="utf-8"?>
<a:theme xmlns:a="http://schemas.openxmlformats.org/drawingml/2006/main" name="Атлас">
  <a:themeElements>
    <a:clrScheme name="Атлас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Атлас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Атлас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TM16401371[[fn=Атлас]]</Template>
  <TotalTime>13888</TotalTime>
  <Words>934</Words>
  <Application>Microsoft Office PowerPoint</Application>
  <PresentationFormat>Широкий екран</PresentationFormat>
  <Paragraphs>262</Paragraphs>
  <Slides>16</Slides>
  <Notes>10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7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16</vt:i4>
      </vt:variant>
    </vt:vector>
  </HeadingPairs>
  <TitlesOfParts>
    <vt:vector size="24" baseType="lpstr">
      <vt:lpstr>Arial</vt:lpstr>
      <vt:lpstr>Calibri</vt:lpstr>
      <vt:lpstr>Calibri Light</vt:lpstr>
      <vt:lpstr>Rockwell</vt:lpstr>
      <vt:lpstr>Söhne</vt:lpstr>
      <vt:lpstr>Symbol</vt:lpstr>
      <vt:lpstr>Wingdings</vt:lpstr>
      <vt:lpstr>Атлас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Mariana</cp:lastModifiedBy>
  <cp:revision>111</cp:revision>
  <dcterms:created xsi:type="dcterms:W3CDTF">2023-07-31T07:37:43Z</dcterms:created>
  <dcterms:modified xsi:type="dcterms:W3CDTF">2026-08-11T08:55:51Z</dcterms:modified>
</cp:coreProperties>
</file>