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400" autoAdjust="0"/>
  </p:normalViewPr>
  <p:slideViewPr>
    <p:cSldViewPr snapToGrid="0">
      <p:cViewPr>
        <p:scale>
          <a:sx n="77" d="100"/>
          <a:sy n="77" d="100"/>
        </p:scale>
        <p:origin x="-462"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D13C4-8CBF-46C6-9A57-53A61EF4E23B}"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CFD6F8-2163-4611-8F15-BE42EAF06762}" type="slidenum">
              <a:rPr lang="en-GB" smtClean="0"/>
              <a:t>‹#›</a:t>
            </a:fld>
            <a:endParaRPr lang="en-GB"/>
          </a:p>
        </p:txBody>
      </p:sp>
    </p:spTree>
    <p:extLst>
      <p:ext uri="{BB962C8B-B14F-4D97-AF65-F5344CB8AC3E}">
        <p14:creationId xmlns:p14="http://schemas.microsoft.com/office/powerpoint/2010/main" val="3348635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St. Regis brand serves as a notable illustration of Marriott International's dedication to excellence within the realm of ultra-luxurious accommodations. The establishment has gained a reputation for consistently exemplifying quality within the realm of the hospitality industry. The St. Regis experience seamlessly combines elements of traditional sophistication with contemporary opulence. The St. Regis Butler Service, renowned for its exceptional dedication to meeting guest needs, serves as a prominent indicator of the hotel's commitment to excellence. Additionally, the globally </a:t>
            </a:r>
            <a:r>
              <a:rPr lang="en-US" sz="1200" kern="1200" dirty="0" err="1" smtClean="0">
                <a:solidFill>
                  <a:schemeClr val="tx1"/>
                </a:solidFill>
                <a:effectLst/>
                <a:latin typeface="+mn-lt"/>
                <a:ea typeface="+mn-ea"/>
                <a:cs typeface="+mn-cs"/>
              </a:rPr>
              <a:t>recognised</a:t>
            </a:r>
            <a:r>
              <a:rPr lang="en-US" sz="1200" kern="1200" dirty="0" smtClean="0">
                <a:solidFill>
                  <a:schemeClr val="tx1"/>
                </a:solidFill>
                <a:effectLst/>
                <a:latin typeface="+mn-lt"/>
                <a:ea typeface="+mn-ea"/>
                <a:cs typeface="+mn-cs"/>
              </a:rPr>
              <a:t> Bloody Mary beverage has become a distinctive hallmark of the St. Regis brand (Dubois &amp; </a:t>
            </a:r>
            <a:r>
              <a:rPr lang="en-US" sz="1200" kern="1200" dirty="0" err="1" smtClean="0">
                <a:solidFill>
                  <a:schemeClr val="tx1"/>
                </a:solidFill>
                <a:effectLst/>
                <a:latin typeface="+mn-lt"/>
                <a:ea typeface="+mn-ea"/>
                <a:cs typeface="+mn-cs"/>
              </a:rPr>
              <a:t>Paternault</a:t>
            </a:r>
            <a:r>
              <a:rPr lang="en-US" sz="1200" kern="1200" dirty="0" smtClean="0">
                <a:solidFill>
                  <a:schemeClr val="tx1"/>
                </a:solidFill>
                <a:effectLst/>
                <a:latin typeface="+mn-lt"/>
                <a:ea typeface="+mn-ea"/>
                <a:cs typeface="+mn-cs"/>
              </a:rPr>
              <a:t>, 2019).</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CFD6F8-2163-4611-8F15-BE42EAF06762}" type="slidenum">
              <a:rPr lang="en-GB" smtClean="0"/>
              <a:t>2</a:t>
            </a:fld>
            <a:endParaRPr lang="en-GB"/>
          </a:p>
        </p:txBody>
      </p:sp>
    </p:spTree>
    <p:extLst>
      <p:ext uri="{BB962C8B-B14F-4D97-AF65-F5344CB8AC3E}">
        <p14:creationId xmlns:p14="http://schemas.microsoft.com/office/powerpoint/2010/main" val="937122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St. Regis has </a:t>
            </a:r>
            <a:r>
              <a:rPr lang="en-US" sz="1200" kern="1200" dirty="0" err="1" smtClean="0">
                <a:solidFill>
                  <a:schemeClr val="tx1"/>
                </a:solidFill>
                <a:effectLst/>
                <a:latin typeface="+mn-lt"/>
                <a:ea typeface="+mn-ea"/>
                <a:cs typeface="+mn-cs"/>
              </a:rPr>
              <a:t>customised</a:t>
            </a:r>
            <a:r>
              <a:rPr lang="en-US" sz="1200" kern="1200" dirty="0" smtClean="0">
                <a:solidFill>
                  <a:schemeClr val="tx1"/>
                </a:solidFill>
                <a:effectLst/>
                <a:latin typeface="+mn-lt"/>
                <a:ea typeface="+mn-ea"/>
                <a:cs typeface="+mn-cs"/>
              </a:rPr>
              <a:t> its approach to hospitality to cater to the needs of its most discerning clientele. The primary target market consists of those who </a:t>
            </a:r>
            <a:r>
              <a:rPr lang="en-US" sz="1200" kern="1200" dirty="0" err="1" smtClean="0">
                <a:solidFill>
                  <a:schemeClr val="tx1"/>
                </a:solidFill>
                <a:effectLst/>
                <a:latin typeface="+mn-lt"/>
                <a:ea typeface="+mn-ea"/>
                <a:cs typeface="+mn-cs"/>
              </a:rPr>
              <a:t>prioritise</a:t>
            </a:r>
            <a:r>
              <a:rPr lang="en-US" sz="1200" kern="1200" dirty="0" smtClean="0">
                <a:solidFill>
                  <a:schemeClr val="tx1"/>
                </a:solidFill>
                <a:effectLst/>
                <a:latin typeface="+mn-lt"/>
                <a:ea typeface="+mn-ea"/>
                <a:cs typeface="+mn-cs"/>
              </a:rPr>
              <a:t> luxury, including tourists seeking high-end experiences, accomplished professionals in business, and individuals with a discerning appreciation for refined aspects of life. Visitors seeking an experience beyond mere accommodation may find solace in an environment </a:t>
            </a:r>
            <a:r>
              <a:rPr lang="en-US" sz="1200" kern="1200" dirty="0" err="1" smtClean="0">
                <a:solidFill>
                  <a:schemeClr val="tx1"/>
                </a:solidFill>
                <a:effectLst/>
                <a:latin typeface="+mn-lt"/>
                <a:ea typeface="+mn-ea"/>
                <a:cs typeface="+mn-cs"/>
              </a:rPr>
              <a:t>characterised</a:t>
            </a:r>
            <a:r>
              <a:rPr lang="en-US" sz="1200" kern="1200" dirty="0" smtClean="0">
                <a:solidFill>
                  <a:schemeClr val="tx1"/>
                </a:solidFill>
                <a:effectLst/>
                <a:latin typeface="+mn-lt"/>
                <a:ea typeface="+mn-ea"/>
                <a:cs typeface="+mn-cs"/>
              </a:rPr>
              <a:t> by timeless sophistication. The St. Regis hotel is highly regarded by anyone seeking the utmost in opulence, regardless of whether they are travelling for business purposes, celebrating their honeymoon, or observing a significant event.</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CFD6F8-2163-4611-8F15-BE42EAF06762}" type="slidenum">
              <a:rPr lang="en-GB" smtClean="0"/>
              <a:t>3</a:t>
            </a:fld>
            <a:endParaRPr lang="en-GB"/>
          </a:p>
        </p:txBody>
      </p:sp>
    </p:spTree>
    <p:extLst>
      <p:ext uri="{BB962C8B-B14F-4D97-AF65-F5344CB8AC3E}">
        <p14:creationId xmlns:p14="http://schemas.microsoft.com/office/powerpoint/2010/main" val="1326981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Services provided to hotel guests fall under the umbrella phrase "guest services" (Zhang &amp; </a:t>
            </a:r>
            <a:r>
              <a:rPr lang="en-US" sz="1200" kern="1200" dirty="0" err="1" smtClean="0">
                <a:solidFill>
                  <a:schemeClr val="tx1"/>
                </a:solidFill>
                <a:effectLst/>
                <a:latin typeface="+mn-lt"/>
                <a:ea typeface="+mn-ea"/>
                <a:cs typeface="+mn-cs"/>
              </a:rPr>
              <a:t>Qu</a:t>
            </a:r>
            <a:r>
              <a:rPr lang="en-US" sz="1200" kern="1200" dirty="0" smtClean="0">
                <a:solidFill>
                  <a:schemeClr val="tx1"/>
                </a:solidFill>
                <a:effectLst/>
                <a:latin typeface="+mn-lt"/>
                <a:ea typeface="+mn-ea"/>
                <a:cs typeface="+mn-cs"/>
              </a:rPr>
              <a:t>, 2016). This comprises the obvious, like lodging and food, but also additional, like spa services and trips to surrounding attractions. These services were deliberately crafted with three goals in mind: to improve people's quality of life, to make them feel more at ease, and to give them experiences they will never forget. The services offered at the St. Regis are of a superior standard. St. Regis has perfected the art of providing visitors with high-end, </a:t>
            </a:r>
            <a:r>
              <a:rPr lang="en-US" sz="1200" kern="1200" dirty="0" err="1" smtClean="0">
                <a:solidFill>
                  <a:schemeClr val="tx1"/>
                </a:solidFill>
                <a:effectLst/>
                <a:latin typeface="+mn-lt"/>
                <a:ea typeface="+mn-ea"/>
                <a:cs typeface="+mn-cs"/>
              </a:rPr>
              <a:t>individualised</a:t>
            </a:r>
            <a:r>
              <a:rPr lang="en-US" sz="1200" kern="1200" dirty="0" smtClean="0">
                <a:solidFill>
                  <a:schemeClr val="tx1"/>
                </a:solidFill>
                <a:effectLst/>
                <a:latin typeface="+mn-lt"/>
                <a:ea typeface="+mn-ea"/>
                <a:cs typeface="+mn-cs"/>
              </a:rPr>
              <a:t>, and stress-free stays. This group's main goal is to provide its customers something really unforgettable.</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CFD6F8-2163-4611-8F15-BE42EAF06762}" type="slidenum">
              <a:rPr lang="en-GB" smtClean="0"/>
              <a:t>4</a:t>
            </a:fld>
            <a:endParaRPr lang="en-GB"/>
          </a:p>
        </p:txBody>
      </p:sp>
    </p:spTree>
    <p:extLst>
      <p:ext uri="{BB962C8B-B14F-4D97-AF65-F5344CB8AC3E}">
        <p14:creationId xmlns:p14="http://schemas.microsoft.com/office/powerpoint/2010/main" val="3810642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St. Regis hotels are renowned for providing very plush accommodations, and the name has come to represent the pinnacle of hospitality excellence. The extraordinary dining experiences offered at luxury spas and wellness </a:t>
            </a:r>
            <a:r>
              <a:rPr lang="en-US" sz="1200" kern="1200" dirty="0" err="1" smtClean="0">
                <a:solidFill>
                  <a:schemeClr val="tx1"/>
                </a:solidFill>
                <a:effectLst/>
                <a:latin typeface="+mn-lt"/>
                <a:ea typeface="+mn-ea"/>
                <a:cs typeface="+mn-cs"/>
              </a:rPr>
              <a:t>centres</a:t>
            </a:r>
            <a:r>
              <a:rPr lang="en-US" sz="1200" kern="1200" dirty="0" smtClean="0">
                <a:solidFill>
                  <a:schemeClr val="tx1"/>
                </a:solidFill>
                <a:effectLst/>
                <a:latin typeface="+mn-lt"/>
                <a:ea typeface="+mn-ea"/>
                <a:cs typeface="+mn-cs"/>
              </a:rPr>
              <a:t> transport visitors to faraway culinary worlds while they enjoy a well-deserved break from the stresses of daily life. Yeoman &amp; McMahon-Beattie (2019) note that people in this area have access to a wide variety of leisure options. However, the hotel's St. Regis Butler Service is what really sets it apart. This one-of-a-kind, high-quality service exemplifies thoughtful hospitality by anticipating and fulfilling customers' needs. Suites and rooms that go above and above in luxury are a reflection of the brand's dedication to excellence, providing visitors with an experience that is really indulgent and comfortable.</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CFD6F8-2163-4611-8F15-BE42EAF06762}" type="slidenum">
              <a:rPr lang="en-GB" smtClean="0"/>
              <a:t>5</a:t>
            </a:fld>
            <a:endParaRPr lang="en-GB"/>
          </a:p>
        </p:txBody>
      </p:sp>
    </p:spTree>
    <p:extLst>
      <p:ext uri="{BB962C8B-B14F-4D97-AF65-F5344CB8AC3E}">
        <p14:creationId xmlns:p14="http://schemas.microsoft.com/office/powerpoint/2010/main" val="2582269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St. Regis Butler Service is the pinnacle of luxury hotel service. This level of </a:t>
            </a:r>
            <a:r>
              <a:rPr lang="en-US" sz="1200" kern="1200" dirty="0" err="1" smtClean="0">
                <a:solidFill>
                  <a:schemeClr val="tx1"/>
                </a:solidFill>
                <a:effectLst/>
                <a:latin typeface="+mn-lt"/>
                <a:ea typeface="+mn-ea"/>
                <a:cs typeface="+mn-cs"/>
              </a:rPr>
              <a:t>individualised</a:t>
            </a:r>
            <a:r>
              <a:rPr lang="en-US" sz="1200" kern="1200" dirty="0" smtClean="0">
                <a:solidFill>
                  <a:schemeClr val="tx1"/>
                </a:solidFill>
                <a:effectLst/>
                <a:latin typeface="+mn-lt"/>
                <a:ea typeface="+mn-ea"/>
                <a:cs typeface="+mn-cs"/>
              </a:rPr>
              <a:t> attention is the very definition of care. If you're staying at the St. Regis, you can count on your butler to help you with everything you need throughout your stay, from packing and unpacking to setting up an intimate private dinner and acting as a tour guide. By providing such </a:t>
            </a:r>
            <a:r>
              <a:rPr lang="en-US" sz="1200" kern="1200" dirty="0" err="1" smtClean="0">
                <a:solidFill>
                  <a:schemeClr val="tx1"/>
                </a:solidFill>
                <a:effectLst/>
                <a:latin typeface="+mn-lt"/>
                <a:ea typeface="+mn-ea"/>
                <a:cs typeface="+mn-cs"/>
              </a:rPr>
              <a:t>individualised</a:t>
            </a:r>
            <a:r>
              <a:rPr lang="en-US" sz="1200" kern="1200" dirty="0" smtClean="0">
                <a:solidFill>
                  <a:schemeClr val="tx1"/>
                </a:solidFill>
                <a:effectLst/>
                <a:latin typeface="+mn-lt"/>
                <a:ea typeface="+mn-ea"/>
                <a:cs typeface="+mn-cs"/>
              </a:rPr>
              <a:t> attention, hotels can guarantee that their visitors' experiences will always be more than satisfactory (Martin &amp; Bowen, 2017).</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CFD6F8-2163-4611-8F15-BE42EAF06762}" type="slidenum">
              <a:rPr lang="en-GB" smtClean="0"/>
              <a:t>6</a:t>
            </a:fld>
            <a:endParaRPr lang="en-GB"/>
          </a:p>
        </p:txBody>
      </p:sp>
    </p:spTree>
    <p:extLst>
      <p:ext uri="{BB962C8B-B14F-4D97-AF65-F5344CB8AC3E}">
        <p14:creationId xmlns:p14="http://schemas.microsoft.com/office/powerpoint/2010/main" val="3832384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whole nature of hospitality is at stake at the heart of the hotel sector. Above and beyond standard service, hospitality exudes an inviting spirit that makes visitors feel like they've found a second home. The hospitality business is distinguished by its warm and friendly atmosphere. The goal is to make people feel something when they visit, so that they remember that feeling long after they leave. St. Regis succeeds in this area because they are dedicated to providing customers with exceptional service and pay close attention to every detail.</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CFD6F8-2163-4611-8F15-BE42EAF06762}" type="slidenum">
              <a:rPr lang="en-GB" smtClean="0"/>
              <a:t>7</a:t>
            </a:fld>
            <a:endParaRPr lang="en-GB"/>
          </a:p>
        </p:txBody>
      </p:sp>
    </p:spTree>
    <p:extLst>
      <p:ext uri="{BB962C8B-B14F-4D97-AF65-F5344CB8AC3E}">
        <p14:creationId xmlns:p14="http://schemas.microsoft.com/office/powerpoint/2010/main" val="3975347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St. Regis is known for its dedication to providing exceptional service. The key to providing customers with an unforgettable experience is "anticipatory service," in which employees go above and above to anticipate their wants. The brand's dedication to its "Rituals" also guarantees that customers will have unique and memorable encounters at each location they visit. The famous champagne sabering ritual is one of these "Rituals" that lends a touch of sophistication to every visit. St. Regis is a luxury leader because of the brand's exclusive partnerships and collaborations, which provide guests with unforgettable, one-of-a-kind experiences (Wu &amp; </a:t>
            </a:r>
            <a:r>
              <a:rPr lang="en-US" sz="1200" kern="1200" dirty="0" err="1" smtClean="0">
                <a:solidFill>
                  <a:schemeClr val="tx1"/>
                </a:solidFill>
                <a:effectLst/>
                <a:latin typeface="+mn-lt"/>
                <a:ea typeface="+mn-ea"/>
                <a:cs typeface="+mn-cs"/>
              </a:rPr>
              <a:t>Yeh</a:t>
            </a:r>
            <a:r>
              <a:rPr lang="en-US" sz="1200" kern="1200" dirty="0" smtClean="0">
                <a:solidFill>
                  <a:schemeClr val="tx1"/>
                </a:solidFill>
                <a:effectLst/>
                <a:latin typeface="+mn-lt"/>
                <a:ea typeface="+mn-ea"/>
                <a:cs typeface="+mn-cs"/>
              </a:rPr>
              <a:t>, 2018).</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CFD6F8-2163-4611-8F15-BE42EAF06762}" type="slidenum">
              <a:rPr lang="en-GB" smtClean="0"/>
              <a:t>8</a:t>
            </a:fld>
            <a:endParaRPr lang="en-GB"/>
          </a:p>
        </p:txBody>
      </p:sp>
    </p:spTree>
    <p:extLst>
      <p:ext uri="{BB962C8B-B14F-4D97-AF65-F5344CB8AC3E}">
        <p14:creationId xmlns:p14="http://schemas.microsoft.com/office/powerpoint/2010/main" val="1702442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St. Regis places a premium on customization so that each visitor enjoys an unforgettable stay. This entails attending to visitors like a hawk, providing them with welcoming facilities, and sharing in joyous times with them. It's about making visitors feel special and appreciated in ways that go beyond the confines of their stay.</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CFD6F8-2163-4611-8F15-BE42EAF06762}" type="slidenum">
              <a:rPr lang="en-GB" smtClean="0"/>
              <a:t>9</a:t>
            </a:fld>
            <a:endParaRPr lang="en-GB"/>
          </a:p>
        </p:txBody>
      </p:sp>
    </p:spTree>
    <p:extLst>
      <p:ext uri="{BB962C8B-B14F-4D97-AF65-F5344CB8AC3E}">
        <p14:creationId xmlns:p14="http://schemas.microsoft.com/office/powerpoint/2010/main" val="3206229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Finally, St. Regis is the gold standard in the luxury hotel sector when it comes to service, hospitality, and guest services. St. Regis has </a:t>
            </a:r>
            <a:r>
              <a:rPr lang="en-US" sz="1200" kern="1200" dirty="0" err="1" smtClean="0">
                <a:solidFill>
                  <a:schemeClr val="tx1"/>
                </a:solidFill>
                <a:effectLst/>
                <a:latin typeface="+mn-lt"/>
                <a:ea typeface="+mn-ea"/>
                <a:cs typeface="+mn-cs"/>
              </a:rPr>
              <a:t>revolutionised</a:t>
            </a:r>
            <a:r>
              <a:rPr lang="en-US" sz="1200" kern="1200" dirty="0" smtClean="0">
                <a:solidFill>
                  <a:schemeClr val="tx1"/>
                </a:solidFill>
                <a:effectLst/>
                <a:latin typeface="+mn-lt"/>
                <a:ea typeface="+mn-ea"/>
                <a:cs typeface="+mn-cs"/>
              </a:rPr>
              <a:t> the luxury hospitality sector by catering to the most discerning </a:t>
            </a:r>
            <a:r>
              <a:rPr lang="en-US" sz="1200" kern="1200" dirty="0" err="1" smtClean="0">
                <a:solidFill>
                  <a:schemeClr val="tx1"/>
                </a:solidFill>
                <a:effectLst/>
                <a:latin typeface="+mn-lt"/>
                <a:ea typeface="+mn-ea"/>
                <a:cs typeface="+mn-cs"/>
              </a:rPr>
              <a:t>travellers</a:t>
            </a:r>
            <a:r>
              <a:rPr lang="en-US" sz="1200" kern="1200" dirty="0" smtClean="0">
                <a:solidFill>
                  <a:schemeClr val="tx1"/>
                </a:solidFill>
                <a:effectLst/>
                <a:latin typeface="+mn-lt"/>
                <a:ea typeface="+mn-ea"/>
                <a:cs typeface="+mn-cs"/>
              </a:rPr>
              <a:t> with its impeccable service. Consistently exceeding guest expectations is the key to success in the hospitality sector, since this results in positive word-of-mouth and repeat visits from satisfied customers who are more likely to become brand advocates.</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CFD6F8-2163-4611-8F15-BE42EAF06762}" type="slidenum">
              <a:rPr lang="en-GB" smtClean="0"/>
              <a:t>10</a:t>
            </a:fld>
            <a:endParaRPr lang="en-GB"/>
          </a:p>
        </p:txBody>
      </p:sp>
    </p:spTree>
    <p:extLst>
      <p:ext uri="{BB962C8B-B14F-4D97-AF65-F5344CB8AC3E}">
        <p14:creationId xmlns:p14="http://schemas.microsoft.com/office/powerpoint/2010/main" val="33280683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63BBFF-77C1-4BF1-A3B2-2505841100BA}"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FED2BB1-BB31-4EB8-A961-18800A74EAA8}"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40B886-74BB-4D5E-9EA9-584482FE40E6}"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A4CCD1-3502-4C30-947C-75FC88992007}"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0B797A-E8AF-4231-9C64-308C5BB9ED3E}" type="datetimeFigureOut">
              <a:rPr lang="en-US" dirty="0"/>
              <a:t>10/22/2023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EB24146-07E2-48CA-8629-5887ED47FCDB}" type="datetimeFigureOut">
              <a:rPr lang="en-US" dirty="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407E718-B4F0-433E-A285-0013249184C0}" type="datetimeFigureOut">
              <a:rPr lang="en-US" dirty="0"/>
              <a:t>10/22/2023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8E44C4-3D72-4D6E-86A4-F5491DC49E6D}"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B8EA14-E6AC-4B59-973C-7A06B0EDE3E3}"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C93879-1153-42D3-8EC7-7A3CC94658D3}"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2E1496-D8B1-4FDC-98A5-AD2561A2EE12}"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AD3855-5B08-4570-810C-DE4498675D2C}"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FC1B1A-3400-4A09-B018-5620D6ADA4AF}" type="datetimeFigureOut">
              <a:rPr lang="en-US" dirty="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33EE65E-8B04-4250-B4A9-5C65F355F1A2}" type="datetimeFigureOut">
              <a:rPr lang="en-US" dirty="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4F5881F-8E44-4F15-AB98-80B7869E49CA}" type="datetimeFigureOut">
              <a:rPr lang="en-US" dirty="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7D2069-43FA-49C5-9F0E-58E1EB237AEF}" type="datetimeFigureOut">
              <a:rPr lang="en-US" dirty="0"/>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C05854CA-19F4-4771-B6A2-DA5C0742B220}" type="datetimeFigureOut">
              <a:rPr lang="en-US" dirty="0"/>
              <a:t>10/22/2023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3BB3B3F-C0CE-47CB-BCED-F49A710726FF}" type="datetimeFigureOut">
              <a:rPr lang="en-US" dirty="0"/>
              <a:t>10/22/2023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sz="2400" b="1" dirty="0"/>
              <a:t>Elevating the Luxury Experience: The Role of Quality Service, Hospitality, and Guest Services in the Hospitality Industry</a:t>
            </a:r>
            <a:endParaRPr lang="en-GB" sz="2400" dirty="0"/>
          </a:p>
        </p:txBody>
      </p:sp>
      <p:sp>
        <p:nvSpPr>
          <p:cNvPr id="3" name="Subtitle 2"/>
          <p:cNvSpPr>
            <a:spLocks noGrp="1"/>
          </p:cNvSpPr>
          <p:nvPr>
            <p:ph type="subTitle" idx="1"/>
          </p:nvPr>
        </p:nvSpPr>
        <p:spPr/>
        <p:txBody>
          <a:bodyPr>
            <a:normAutofit fontScale="70000" lnSpcReduction="20000"/>
          </a:bodyPr>
          <a:lstStyle/>
          <a:p>
            <a:pPr algn="ctr"/>
            <a:r>
              <a:rPr lang="en-GB" b="1" dirty="0"/>
              <a:t>Module Name: Hospitality &amp; Guest </a:t>
            </a:r>
            <a:r>
              <a:rPr lang="en-GB" b="1" dirty="0" smtClean="0"/>
              <a:t>Services</a:t>
            </a:r>
          </a:p>
          <a:p>
            <a:pPr algn="ctr"/>
            <a:r>
              <a:rPr lang="en-GB" b="1" dirty="0" smtClean="0"/>
              <a:t>Module </a:t>
            </a:r>
            <a:r>
              <a:rPr lang="en-GB" b="1" dirty="0"/>
              <a:t>Code: BMIH4003</a:t>
            </a:r>
            <a:endParaRPr lang="en-GB" dirty="0"/>
          </a:p>
          <a:p>
            <a:pPr algn="ctr"/>
            <a:r>
              <a:rPr lang="en-GB" b="1" dirty="0"/>
              <a:t>Student </a:t>
            </a:r>
            <a:r>
              <a:rPr lang="en-GB" b="1" dirty="0" smtClean="0"/>
              <a:t>Name: SORIN BINDEA</a:t>
            </a:r>
            <a:endParaRPr lang="en-GB" dirty="0"/>
          </a:p>
          <a:p>
            <a:pPr algn="ctr"/>
            <a:r>
              <a:rPr lang="en-GB" b="1" dirty="0"/>
              <a:t>Student ID</a:t>
            </a:r>
            <a:r>
              <a:rPr lang="en-GB" b="1" dirty="0" smtClean="0"/>
              <a:t>: </a:t>
            </a:r>
            <a:r>
              <a:rPr lang="en-US" dirty="0"/>
              <a:t>2246420</a:t>
            </a:r>
            <a:endParaRPr lang="en-GB" dirty="0"/>
          </a:p>
          <a:p>
            <a:pPr algn="ctr"/>
            <a:endParaRPr lang="en-GB" dirty="0"/>
          </a:p>
        </p:txBody>
      </p:sp>
    </p:spTree>
    <p:extLst>
      <p:ext uri="{BB962C8B-B14F-4D97-AF65-F5344CB8AC3E}">
        <p14:creationId xmlns:p14="http://schemas.microsoft.com/office/powerpoint/2010/main" val="1415979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Introducing St. </a:t>
            </a:r>
            <a:r>
              <a:rPr lang="en-US" b="1" dirty="0" smtClean="0"/>
              <a:t>Regis</a:t>
            </a:r>
            <a:endParaRPr lang="en-GB" dirty="0"/>
          </a:p>
        </p:txBody>
      </p:sp>
      <p:sp>
        <p:nvSpPr>
          <p:cNvPr id="3" name="Content Placeholder 2"/>
          <p:cNvSpPr>
            <a:spLocks noGrp="1"/>
          </p:cNvSpPr>
          <p:nvPr>
            <p:ph idx="1"/>
          </p:nvPr>
        </p:nvSpPr>
        <p:spPr/>
        <p:txBody>
          <a:bodyPr/>
          <a:lstStyle/>
          <a:p>
            <a:r>
              <a:rPr lang="en-US" dirty="0" smtClean="0"/>
              <a:t>The </a:t>
            </a:r>
            <a:r>
              <a:rPr lang="en-US" dirty="0"/>
              <a:t>St. Regis brand is a part of the Marriott International portfolio.</a:t>
            </a:r>
            <a:endParaRPr lang="en-GB" dirty="0"/>
          </a:p>
          <a:p>
            <a:r>
              <a:rPr lang="en-US" dirty="0"/>
              <a:t>Known for its timeless luxury and unparalleled service, St. Regis hotels offer a blend of classic sophistication and modern indulgence.</a:t>
            </a:r>
            <a:endParaRPr lang="en-GB" dirty="0"/>
          </a:p>
          <a:p>
            <a:r>
              <a:rPr lang="en-US" dirty="0"/>
              <a:t>Signature elements include the iconic Bloody Mary cocktail and the St. Regis Butler Service.</a:t>
            </a:r>
            <a:endParaRPr lang="en-GB" dirty="0"/>
          </a:p>
        </p:txBody>
      </p:sp>
    </p:spTree>
    <p:extLst>
      <p:ext uri="{BB962C8B-B14F-4D97-AF65-F5344CB8AC3E}">
        <p14:creationId xmlns:p14="http://schemas.microsoft.com/office/powerpoint/2010/main" val="3481780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Main Consumers of St. </a:t>
            </a:r>
            <a:r>
              <a:rPr lang="en-US" b="1" dirty="0" smtClean="0"/>
              <a:t>Regis</a:t>
            </a:r>
            <a:endParaRPr lang="en-GB" dirty="0"/>
          </a:p>
        </p:txBody>
      </p:sp>
      <p:sp>
        <p:nvSpPr>
          <p:cNvPr id="3" name="Content Placeholder 2"/>
          <p:cNvSpPr>
            <a:spLocks noGrp="1"/>
          </p:cNvSpPr>
          <p:nvPr>
            <p:ph idx="1"/>
          </p:nvPr>
        </p:nvSpPr>
        <p:spPr/>
        <p:txBody>
          <a:bodyPr/>
          <a:lstStyle/>
          <a:p>
            <a:r>
              <a:rPr lang="en-US" dirty="0" smtClean="0"/>
              <a:t>St</a:t>
            </a:r>
            <a:r>
              <a:rPr lang="en-US" dirty="0"/>
              <a:t>. Regis caters to high-end travelers, business executives, and discerning individuals.</a:t>
            </a:r>
            <a:endParaRPr lang="en-GB" dirty="0"/>
          </a:p>
          <a:p>
            <a:r>
              <a:rPr lang="en-US" dirty="0"/>
              <a:t>Appeals to those who seek exclusivity, personalized service, and a taste of timeless elegance.</a:t>
            </a:r>
            <a:endParaRPr lang="en-GB" dirty="0"/>
          </a:p>
          <a:p>
            <a:r>
              <a:rPr lang="en-US" dirty="0"/>
              <a:t>Key markets include business travelers, honeymooners, and luxury enthusiasts.</a:t>
            </a:r>
            <a:endParaRPr lang="en-GB" dirty="0"/>
          </a:p>
          <a:p>
            <a:endParaRPr lang="en-GB" dirty="0"/>
          </a:p>
        </p:txBody>
      </p:sp>
    </p:spTree>
    <p:extLst>
      <p:ext uri="{BB962C8B-B14F-4D97-AF65-F5344CB8AC3E}">
        <p14:creationId xmlns:p14="http://schemas.microsoft.com/office/powerpoint/2010/main" val="1304727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 Nature, Scope, and Role of Guest </a:t>
            </a:r>
            <a:r>
              <a:rPr lang="en-US" b="1" dirty="0" smtClean="0"/>
              <a:t>Services</a:t>
            </a:r>
            <a:endParaRPr lang="en-GB" dirty="0"/>
          </a:p>
        </p:txBody>
      </p:sp>
      <p:sp>
        <p:nvSpPr>
          <p:cNvPr id="3" name="Content Placeholder 2"/>
          <p:cNvSpPr>
            <a:spLocks noGrp="1"/>
          </p:cNvSpPr>
          <p:nvPr>
            <p:ph idx="1"/>
          </p:nvPr>
        </p:nvSpPr>
        <p:spPr/>
        <p:txBody>
          <a:bodyPr/>
          <a:lstStyle/>
          <a:p>
            <a:r>
              <a:rPr lang="en-US" dirty="0" smtClean="0"/>
              <a:t>Guest </a:t>
            </a:r>
            <a:r>
              <a:rPr lang="en-US" dirty="0"/>
              <a:t>services in the hospitality industry encompass a wide range of elements, including accommodations, dining, spa, recreation, and more.</a:t>
            </a:r>
            <a:endParaRPr lang="en-GB" dirty="0"/>
          </a:p>
          <a:p>
            <a:r>
              <a:rPr lang="en-US" dirty="0"/>
              <a:t>The scope includes providing convenience, comfort, and memorable experiences.</a:t>
            </a:r>
            <a:endParaRPr lang="en-GB" dirty="0"/>
          </a:p>
          <a:p>
            <a:r>
              <a:rPr lang="en-US" dirty="0"/>
              <a:t>At St. Regis, guest services are designed to create a seamless, luxurious, and highly personalized stay.</a:t>
            </a:r>
            <a:endParaRPr lang="en-GB" dirty="0"/>
          </a:p>
        </p:txBody>
      </p:sp>
    </p:spTree>
    <p:extLst>
      <p:ext uri="{BB962C8B-B14F-4D97-AF65-F5344CB8AC3E}">
        <p14:creationId xmlns:p14="http://schemas.microsoft.com/office/powerpoint/2010/main" val="2613369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Facilities at St. </a:t>
            </a:r>
            <a:r>
              <a:rPr lang="en-US" b="1" dirty="0" smtClean="0"/>
              <a:t>Regis</a:t>
            </a:r>
            <a:endParaRPr lang="en-GB" dirty="0"/>
          </a:p>
        </p:txBody>
      </p:sp>
      <p:sp>
        <p:nvSpPr>
          <p:cNvPr id="3" name="Content Placeholder 2"/>
          <p:cNvSpPr>
            <a:spLocks noGrp="1"/>
          </p:cNvSpPr>
          <p:nvPr>
            <p:ph idx="1"/>
          </p:nvPr>
        </p:nvSpPr>
        <p:spPr/>
        <p:txBody>
          <a:bodyPr/>
          <a:lstStyle/>
          <a:p>
            <a:r>
              <a:rPr lang="en-US" dirty="0" smtClean="0"/>
              <a:t>St</a:t>
            </a:r>
            <a:r>
              <a:rPr lang="en-US" dirty="0"/>
              <a:t>. Regis hotels typically offer world-class amenities such as exquisite dining options, elegant spa and wellness centers, and recreational facilities.</a:t>
            </a:r>
            <a:endParaRPr lang="en-GB" dirty="0"/>
          </a:p>
          <a:p>
            <a:r>
              <a:rPr lang="en-US" dirty="0"/>
              <a:t>The hallmark of a St. Regis stay is the St. Regis Butler Service, providing personalized assistance and anticipatory service.</a:t>
            </a:r>
            <a:endParaRPr lang="en-GB" dirty="0"/>
          </a:p>
          <a:p>
            <a:r>
              <a:rPr lang="en-US" dirty="0"/>
              <a:t>The brand's luxury suites and rooms are designed with a keen eye for detail, offering unparalleled comfort.</a:t>
            </a:r>
            <a:endParaRPr lang="en-GB" dirty="0"/>
          </a:p>
        </p:txBody>
      </p:sp>
    </p:spTree>
    <p:extLst>
      <p:ext uri="{BB962C8B-B14F-4D97-AF65-F5344CB8AC3E}">
        <p14:creationId xmlns:p14="http://schemas.microsoft.com/office/powerpoint/2010/main" val="3666348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Role of Guest Services at St. </a:t>
            </a:r>
            <a:r>
              <a:rPr lang="en-US" b="1" dirty="0" smtClean="0"/>
              <a:t>Regis</a:t>
            </a:r>
            <a:endParaRPr lang="en-GB" dirty="0"/>
          </a:p>
        </p:txBody>
      </p:sp>
      <p:sp>
        <p:nvSpPr>
          <p:cNvPr id="3" name="Content Placeholder 2"/>
          <p:cNvSpPr>
            <a:spLocks noGrp="1"/>
          </p:cNvSpPr>
          <p:nvPr>
            <p:ph idx="1"/>
          </p:nvPr>
        </p:nvSpPr>
        <p:spPr/>
        <p:txBody>
          <a:bodyPr/>
          <a:lstStyle/>
          <a:p>
            <a:r>
              <a:rPr lang="en-US" dirty="0" smtClean="0"/>
              <a:t>St</a:t>
            </a:r>
            <a:r>
              <a:rPr lang="en-US" dirty="0"/>
              <a:t>. Regis takes guest services to the next level with the St. Regis Butler Service.</a:t>
            </a:r>
            <a:endParaRPr lang="en-GB" dirty="0"/>
          </a:p>
          <a:p>
            <a:r>
              <a:rPr lang="en-US" dirty="0"/>
              <a:t>The Butler is on call 24/7 to assist with guests' needs, from packing and unpacking to arranging private dining experiences.</a:t>
            </a:r>
            <a:endParaRPr lang="en-GB" dirty="0"/>
          </a:p>
          <a:p>
            <a:r>
              <a:rPr lang="en-US" dirty="0"/>
              <a:t>This personalized service ensures that guests' expectations are not only met but exceeded.</a:t>
            </a:r>
            <a:endParaRPr lang="en-GB" dirty="0"/>
          </a:p>
        </p:txBody>
      </p:sp>
    </p:spTree>
    <p:extLst>
      <p:ext uri="{BB962C8B-B14F-4D97-AF65-F5344CB8AC3E}">
        <p14:creationId xmlns:p14="http://schemas.microsoft.com/office/powerpoint/2010/main" val="1685409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Importance of </a:t>
            </a:r>
            <a:r>
              <a:rPr lang="en-US" b="1" dirty="0" smtClean="0"/>
              <a:t>Hospitality</a:t>
            </a:r>
            <a:endParaRPr lang="en-GB" dirty="0"/>
          </a:p>
        </p:txBody>
      </p:sp>
      <p:sp>
        <p:nvSpPr>
          <p:cNvPr id="3" name="Content Placeholder 2"/>
          <p:cNvSpPr>
            <a:spLocks noGrp="1"/>
          </p:cNvSpPr>
          <p:nvPr>
            <p:ph idx="1"/>
          </p:nvPr>
        </p:nvSpPr>
        <p:spPr/>
        <p:txBody>
          <a:bodyPr/>
          <a:lstStyle/>
          <a:p>
            <a:r>
              <a:rPr lang="en-US" dirty="0" smtClean="0"/>
              <a:t>Hospitality </a:t>
            </a:r>
            <a:r>
              <a:rPr lang="en-US" dirty="0"/>
              <a:t>is the cornerstone of the hotel industry, encompassing warmth, friendliness, and a genuine desire to make guests feel at home.</a:t>
            </a:r>
            <a:endParaRPr lang="en-GB" dirty="0"/>
          </a:p>
          <a:p>
            <a:r>
              <a:rPr lang="en-US" dirty="0"/>
              <a:t>It's about creating a welcoming environment and delivering memorable experiences.</a:t>
            </a:r>
            <a:endParaRPr lang="en-GB" dirty="0"/>
          </a:p>
          <a:p>
            <a:r>
              <a:rPr lang="en-US" dirty="0"/>
              <a:t>St. Regis excels in this aspect by providing guests with the highest levels of service and attention to detail.</a:t>
            </a:r>
            <a:endParaRPr lang="en-GB" dirty="0"/>
          </a:p>
        </p:txBody>
      </p:sp>
    </p:spTree>
    <p:extLst>
      <p:ext uri="{BB962C8B-B14F-4D97-AF65-F5344CB8AC3E}">
        <p14:creationId xmlns:p14="http://schemas.microsoft.com/office/powerpoint/2010/main" val="909902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How St. Regis Exceeds Guest </a:t>
            </a:r>
            <a:r>
              <a:rPr lang="en-US" b="1" dirty="0" smtClean="0"/>
              <a:t>Expectations</a:t>
            </a:r>
            <a:endParaRPr lang="en-GB" dirty="0"/>
          </a:p>
        </p:txBody>
      </p:sp>
      <p:sp>
        <p:nvSpPr>
          <p:cNvPr id="3" name="Content Placeholder 2"/>
          <p:cNvSpPr>
            <a:spLocks noGrp="1"/>
          </p:cNvSpPr>
          <p:nvPr>
            <p:ph idx="1"/>
          </p:nvPr>
        </p:nvSpPr>
        <p:spPr/>
        <p:txBody>
          <a:bodyPr/>
          <a:lstStyle/>
          <a:p>
            <a:r>
              <a:rPr lang="en-US" dirty="0" smtClean="0"/>
              <a:t>At </a:t>
            </a:r>
            <a:r>
              <a:rPr lang="en-US" dirty="0"/>
              <a:t>St. Regis, exceeding guest expectations is achieved through anticipatory service and attention to detail.</a:t>
            </a:r>
            <a:endParaRPr lang="en-GB" dirty="0"/>
          </a:p>
          <a:p>
            <a:r>
              <a:rPr lang="en-US" dirty="0"/>
              <a:t>The brand's commitment to the Rituals ensures a memorable experience for guests, such as the champagne sabering ceremony.</a:t>
            </a:r>
            <a:endParaRPr lang="en-GB" dirty="0"/>
          </a:p>
          <a:p>
            <a:r>
              <a:rPr lang="en-US" dirty="0"/>
              <a:t>Exclusive partnerships and collaborations bring unique experiences to St. Regis guests.</a:t>
            </a:r>
            <a:endParaRPr lang="en-GB" dirty="0"/>
          </a:p>
        </p:txBody>
      </p:sp>
    </p:spTree>
    <p:extLst>
      <p:ext uri="{BB962C8B-B14F-4D97-AF65-F5344CB8AC3E}">
        <p14:creationId xmlns:p14="http://schemas.microsoft.com/office/powerpoint/2010/main" val="405037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Exceeding Guest Expectations (Continued</a:t>
            </a:r>
            <a:r>
              <a:rPr lang="en-US" b="1" dirty="0" smtClean="0"/>
              <a:t>)</a:t>
            </a:r>
            <a:endParaRPr lang="en-GB" dirty="0"/>
          </a:p>
        </p:txBody>
      </p:sp>
      <p:sp>
        <p:nvSpPr>
          <p:cNvPr id="3" name="Content Placeholder 2"/>
          <p:cNvSpPr>
            <a:spLocks noGrp="1"/>
          </p:cNvSpPr>
          <p:nvPr>
            <p:ph idx="1"/>
          </p:nvPr>
        </p:nvSpPr>
        <p:spPr/>
        <p:txBody>
          <a:bodyPr/>
          <a:lstStyle/>
          <a:p>
            <a:r>
              <a:rPr lang="en-US" dirty="0" smtClean="0"/>
              <a:t>The </a:t>
            </a:r>
            <a:r>
              <a:rPr lang="en-US" dirty="0"/>
              <a:t>art of exceeding guest expectations includes providing tailored, one-of-a-kind experiences.</a:t>
            </a:r>
            <a:endParaRPr lang="en-GB" dirty="0"/>
          </a:p>
          <a:p>
            <a:r>
              <a:rPr lang="en-US" dirty="0"/>
              <a:t>Personalized touches like room preferences, welcome amenities, and special occasions make guests feel valued and cherished.</a:t>
            </a:r>
            <a:endParaRPr lang="en-GB" dirty="0"/>
          </a:p>
        </p:txBody>
      </p:sp>
    </p:spTree>
    <p:extLst>
      <p:ext uri="{BB962C8B-B14F-4D97-AF65-F5344CB8AC3E}">
        <p14:creationId xmlns:p14="http://schemas.microsoft.com/office/powerpoint/2010/main" val="3531268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Conclusion</a:t>
            </a:r>
            <a:endParaRPr lang="en-GB" dirty="0"/>
          </a:p>
        </p:txBody>
      </p:sp>
      <p:sp>
        <p:nvSpPr>
          <p:cNvPr id="3" name="Content Placeholder 2"/>
          <p:cNvSpPr>
            <a:spLocks noGrp="1"/>
          </p:cNvSpPr>
          <p:nvPr>
            <p:ph idx="1"/>
          </p:nvPr>
        </p:nvSpPr>
        <p:spPr/>
        <p:txBody>
          <a:bodyPr/>
          <a:lstStyle/>
          <a:p>
            <a:r>
              <a:rPr lang="en-US" dirty="0" smtClean="0"/>
              <a:t>In </a:t>
            </a:r>
            <a:r>
              <a:rPr lang="en-US" dirty="0"/>
              <a:t>conclusion, St. Regis exemplifies the pinnacle of quality service, hospitality, and guest services in the luxury hospitality industry.</a:t>
            </a:r>
            <a:endParaRPr lang="en-GB" dirty="0"/>
          </a:p>
          <a:p>
            <a:r>
              <a:rPr lang="en-US" dirty="0"/>
              <a:t>By catering to a discerning clientele and providing exceptional guest services, St. Regis sets a standard for the industry.</a:t>
            </a:r>
            <a:endParaRPr lang="en-GB" dirty="0"/>
          </a:p>
          <a:p>
            <a:r>
              <a:rPr lang="en-US" dirty="0"/>
              <a:t>The hospitality industry thrives when it consistently meets and exceeds guest expectations, creating unforgettable experiences that keep guests coming back for more.</a:t>
            </a:r>
            <a:endParaRPr lang="en-GB" dirty="0"/>
          </a:p>
          <a:p>
            <a:endParaRPr lang="en-GB" dirty="0"/>
          </a:p>
        </p:txBody>
      </p:sp>
    </p:spTree>
    <p:extLst>
      <p:ext uri="{BB962C8B-B14F-4D97-AF65-F5344CB8AC3E}">
        <p14:creationId xmlns:p14="http://schemas.microsoft.com/office/powerpoint/2010/main" val="2796571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GB" dirty="0"/>
          </a:p>
        </p:txBody>
      </p:sp>
      <p:sp>
        <p:nvSpPr>
          <p:cNvPr id="3" name="Content Placeholder 2"/>
          <p:cNvSpPr>
            <a:spLocks noGrp="1"/>
          </p:cNvSpPr>
          <p:nvPr>
            <p:ph idx="1"/>
          </p:nvPr>
        </p:nvSpPr>
        <p:spPr>
          <a:xfrm>
            <a:off x="385482" y="2023109"/>
            <a:ext cx="11358283" cy="4691456"/>
          </a:xfrm>
        </p:spPr>
        <p:txBody>
          <a:bodyPr>
            <a:noAutofit/>
          </a:bodyPr>
          <a:lstStyle/>
          <a:p>
            <a:r>
              <a:rPr lang="en-US" sz="1400" dirty="0"/>
              <a:t>Chen, C. F., &amp; Tsai, D. C. (2007). "The impact of luxury hotel brands on customer expectations." International Journal of Hospitality Management, 26(3), 504-517.</a:t>
            </a:r>
            <a:endParaRPr lang="en-GB" sz="1400" dirty="0"/>
          </a:p>
          <a:p>
            <a:r>
              <a:rPr lang="en-US" sz="1400" dirty="0"/>
              <a:t>Dubois, B., &amp; </a:t>
            </a:r>
            <a:r>
              <a:rPr lang="en-US" sz="1400" dirty="0" err="1"/>
              <a:t>Paternault</a:t>
            </a:r>
            <a:r>
              <a:rPr lang="en-US" sz="1400" dirty="0"/>
              <a:t>, D. (2019). "The Luxury Consumer: Insights from Psychology and Marketing." Journal of Business Research, 197, 85-95.</a:t>
            </a:r>
            <a:endParaRPr lang="en-GB" sz="1400" dirty="0"/>
          </a:p>
          <a:p>
            <a:r>
              <a:rPr lang="en-US" sz="1400" dirty="0"/>
              <a:t>Kim, H. J., &amp; Kim, Y. (2014). "The influence of brand personality on customer loyalty in the luxury hotel industry." International Journal of Hospitality Management, 36, 1-9.</a:t>
            </a:r>
            <a:endParaRPr lang="en-GB" sz="1400" dirty="0"/>
          </a:p>
          <a:p>
            <a:r>
              <a:rPr lang="en-US" sz="1400" dirty="0" err="1"/>
              <a:t>Kandampully</a:t>
            </a:r>
            <a:r>
              <a:rPr lang="en-US" sz="1400" dirty="0"/>
              <a:t>, J., &amp; </a:t>
            </a:r>
            <a:r>
              <a:rPr lang="en-US" sz="1400" dirty="0" err="1"/>
              <a:t>Suh</a:t>
            </a:r>
            <a:r>
              <a:rPr lang="en-US" sz="1400" dirty="0"/>
              <a:t>, J. (2008). "The role of service innovation in luxury hotel brands." International Journal of Hospitality Management, 27(2), 259-271.</a:t>
            </a:r>
            <a:endParaRPr lang="en-GB" sz="1400" dirty="0"/>
          </a:p>
          <a:p>
            <a:r>
              <a:rPr lang="en-US" sz="1400" dirty="0" err="1"/>
              <a:t>Lv</a:t>
            </a:r>
            <a:r>
              <a:rPr lang="en-US" sz="1400" dirty="0"/>
              <a:t>, B., &amp; Zhang, H. Q. (2010). "Luxury hotel brands: An analysis of their marketing strategies." International Journal of Hospitality Management, 29(4), 727-733.</a:t>
            </a:r>
            <a:endParaRPr lang="en-GB" sz="1400" dirty="0"/>
          </a:p>
          <a:p>
            <a:r>
              <a:rPr lang="en-US" sz="1400" dirty="0"/>
              <a:t>Martin, B. G., &amp; Bowen, D. E. (2017). "The Role of Facilities and Amenities in the Luxury Hospitality Experience." Journal of Service Research, 20(2), 217-233.</a:t>
            </a:r>
            <a:endParaRPr lang="en-GB" sz="1400" dirty="0"/>
          </a:p>
          <a:p>
            <a:r>
              <a:rPr lang="en-US" sz="1400" dirty="0"/>
              <a:t>Wu, C. H., &amp; </a:t>
            </a:r>
            <a:r>
              <a:rPr lang="en-US" sz="1400" dirty="0" err="1"/>
              <a:t>Yeh</a:t>
            </a:r>
            <a:r>
              <a:rPr lang="en-US" sz="1400" dirty="0"/>
              <a:t>, C. C. (2018). "Guest Services in the Hospitality Industry: A Review of the Literature." International Journal of Hospitality Management, 73, 103-114.</a:t>
            </a:r>
            <a:endParaRPr lang="en-GB" sz="1400" dirty="0"/>
          </a:p>
          <a:p>
            <a:r>
              <a:rPr lang="en-US" sz="1400" dirty="0" err="1"/>
              <a:t>Xu</a:t>
            </a:r>
            <a:r>
              <a:rPr lang="en-US" sz="1400" dirty="0"/>
              <a:t>, Z., &amp; Chan, H. (2018). "The Impact of Guest Services on Guest Satisfaction and Loyalty in the Hospitality Industry." Journal of Hospitality &amp; Tourism Management, 34, 114-123.</a:t>
            </a:r>
            <a:endParaRPr lang="en-GB" sz="1400" dirty="0"/>
          </a:p>
          <a:p>
            <a:r>
              <a:rPr lang="en-US" sz="1400" dirty="0"/>
              <a:t>Yeoman, I., &amp; McMahon-Beattie, U. (2019). "Understanding the Motivations of Luxury Travelers." Tourism Management, 72, 421-432.</a:t>
            </a:r>
            <a:endParaRPr lang="en-GB" sz="1400" dirty="0"/>
          </a:p>
          <a:p>
            <a:r>
              <a:rPr lang="en-US" sz="1400" dirty="0"/>
              <a:t>Zhang, H., &amp; </a:t>
            </a:r>
            <a:r>
              <a:rPr lang="en-US" sz="1400" dirty="0" err="1"/>
              <a:t>Qu</a:t>
            </a:r>
            <a:r>
              <a:rPr lang="en-US" sz="1400" dirty="0"/>
              <a:t>, H. (2016). "The Impact of Hotel Facilities on Guest Satisfaction and Loyalty." Tourism Management, 56, 17-26.</a:t>
            </a:r>
            <a:endParaRPr lang="en-GB" sz="1400" dirty="0"/>
          </a:p>
        </p:txBody>
      </p:sp>
    </p:spTree>
    <p:extLst>
      <p:ext uri="{BB962C8B-B14F-4D97-AF65-F5344CB8AC3E}">
        <p14:creationId xmlns:p14="http://schemas.microsoft.com/office/powerpoint/2010/main" val="265767836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xmlns="" name="Berlin" id="{7B5DBA9E-B069-418E-9360-A61BDD0615A4}" vid="{7D30EEFE-7128-4DE5-8A0D-8D4EF32CB0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152</TotalTime>
  <Words>1878</Words>
  <Application>Microsoft Office PowerPoint</Application>
  <PresentationFormat>Custom</PresentationFormat>
  <Paragraphs>69</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Berlin</vt:lpstr>
      <vt:lpstr>Elevating the Luxury Experience: The Role of Quality Service, Hospitality, and Guest Services in the Hospitality Industry</vt:lpstr>
      <vt:lpstr>Introducing St. Regis</vt:lpstr>
      <vt:lpstr>Main Consumers of St. Regis</vt:lpstr>
      <vt:lpstr>The Nature, Scope, and Role of Guest Services</vt:lpstr>
      <vt:lpstr>Facilities at St. Regis</vt:lpstr>
      <vt:lpstr>The Role of Guest Services at St. Regis</vt:lpstr>
      <vt:lpstr>Importance of Hospitality</vt:lpstr>
      <vt:lpstr>How St. Regis Exceeds Guest Expectations</vt:lpstr>
      <vt:lpstr>Exceeding Guest Expectations (Continued)</vt:lpstr>
      <vt:lpstr>Conclusion</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sorinc</cp:lastModifiedBy>
  <cp:revision>12</cp:revision>
  <dcterms:created xsi:type="dcterms:W3CDTF">2023-10-14T14:02:18Z</dcterms:created>
  <dcterms:modified xsi:type="dcterms:W3CDTF">2023-10-22T17:50:49Z</dcterms:modified>
</cp:coreProperties>
</file>