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7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5C41A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EFD9B2A-728A-CF33-E823-0A7C89432AFC}" v="3" dt="2025-11-14T09:58:01.64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72" autoAdjust="0"/>
    <p:restoredTop sz="94660"/>
  </p:normalViewPr>
  <p:slideViewPr>
    <p:cSldViewPr snapToGrid="0">
      <p:cViewPr>
        <p:scale>
          <a:sx n="71" d="100"/>
          <a:sy n="71" d="100"/>
        </p:scale>
        <p:origin x="292" y="-2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832E734-3C3B-4C5E-874E-C40FFD5AAD5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D90B3A91-7DC7-477B-A299-4220772901B3}">
      <dgm:prSet/>
      <dgm:spPr/>
      <dgm:t>
        <a:bodyPr/>
        <a:lstStyle/>
        <a:p>
          <a:r>
            <a:rPr lang="en-GB"/>
            <a:t>Physical Impact</a:t>
          </a:r>
          <a:endParaRPr lang="en-US"/>
        </a:p>
      </dgm:t>
    </dgm:pt>
    <dgm:pt modelId="{FBD72D6D-5391-4943-9D92-A1018F265A69}" type="parTrans" cxnId="{C8430445-3D52-4EA0-A854-3F7586C911EA}">
      <dgm:prSet/>
      <dgm:spPr/>
      <dgm:t>
        <a:bodyPr/>
        <a:lstStyle/>
        <a:p>
          <a:endParaRPr lang="en-US"/>
        </a:p>
      </dgm:t>
    </dgm:pt>
    <dgm:pt modelId="{F104EE0A-BDA5-4A4D-AEC4-2C668DDA81B7}" type="sibTrans" cxnId="{C8430445-3D52-4EA0-A854-3F7586C911EA}">
      <dgm:prSet/>
      <dgm:spPr/>
      <dgm:t>
        <a:bodyPr/>
        <a:lstStyle/>
        <a:p>
          <a:endParaRPr lang="en-US"/>
        </a:p>
      </dgm:t>
    </dgm:pt>
    <dgm:pt modelId="{662BFB9E-B4FC-4E9C-A42B-97FC9FB35A5A}">
      <dgm:prSet/>
      <dgm:spPr/>
      <dgm:t>
        <a:bodyPr/>
        <a:lstStyle/>
        <a:p>
          <a:r>
            <a:rPr lang="en-GB"/>
            <a:t>Pain, stiffness, swelling, and limited mobility reduce ability to perform daily activities (NICE, 2022).</a:t>
          </a:r>
          <a:endParaRPr lang="en-US"/>
        </a:p>
      </dgm:t>
    </dgm:pt>
    <dgm:pt modelId="{024D31C0-5EB8-4505-9C6B-6D8A823EF597}" type="parTrans" cxnId="{AE034887-8F0A-4BE5-9784-14DABB14B4EF}">
      <dgm:prSet/>
      <dgm:spPr/>
      <dgm:t>
        <a:bodyPr/>
        <a:lstStyle/>
        <a:p>
          <a:endParaRPr lang="en-US"/>
        </a:p>
      </dgm:t>
    </dgm:pt>
    <dgm:pt modelId="{22425A0B-5166-4D28-9CB6-3353083F91B9}" type="sibTrans" cxnId="{AE034887-8F0A-4BE5-9784-14DABB14B4EF}">
      <dgm:prSet/>
      <dgm:spPr/>
      <dgm:t>
        <a:bodyPr/>
        <a:lstStyle/>
        <a:p>
          <a:endParaRPr lang="en-US"/>
        </a:p>
      </dgm:t>
    </dgm:pt>
    <dgm:pt modelId="{34BA119A-A410-4CF8-AAB2-F000D99AC71B}">
      <dgm:prSet/>
      <dgm:spPr/>
      <dgm:t>
        <a:bodyPr/>
        <a:lstStyle/>
        <a:p>
          <a:r>
            <a:rPr lang="en-GB"/>
            <a:t>Muscle weakness and joint deformity develop due to disuse and altered biomechanics.</a:t>
          </a:r>
          <a:endParaRPr lang="en-US"/>
        </a:p>
      </dgm:t>
    </dgm:pt>
    <dgm:pt modelId="{A78469C7-2BF1-4CB6-8A31-D71282409362}" type="parTrans" cxnId="{C2F3A080-91FD-4A46-B6B4-618166FF7169}">
      <dgm:prSet/>
      <dgm:spPr/>
      <dgm:t>
        <a:bodyPr/>
        <a:lstStyle/>
        <a:p>
          <a:endParaRPr lang="en-US"/>
        </a:p>
      </dgm:t>
    </dgm:pt>
    <dgm:pt modelId="{1104BDF8-896B-411E-871D-2FA628473B01}" type="sibTrans" cxnId="{C2F3A080-91FD-4A46-B6B4-618166FF7169}">
      <dgm:prSet/>
      <dgm:spPr/>
      <dgm:t>
        <a:bodyPr/>
        <a:lstStyle/>
        <a:p>
          <a:endParaRPr lang="en-US"/>
        </a:p>
      </dgm:t>
    </dgm:pt>
    <dgm:pt modelId="{9BDE1B86-C2E2-4B0E-8890-3C6BFE0DC4D5}">
      <dgm:prSet/>
      <dgm:spPr/>
      <dgm:t>
        <a:bodyPr/>
        <a:lstStyle/>
        <a:p>
          <a:r>
            <a:rPr lang="en-GB"/>
            <a:t>Leads to fatigue, balance problems, and increased risk of falls (NHS, 2024).</a:t>
          </a:r>
          <a:endParaRPr lang="en-US"/>
        </a:p>
      </dgm:t>
    </dgm:pt>
    <dgm:pt modelId="{63C980BE-4A5E-415F-90B8-4C3EE78776C7}" type="parTrans" cxnId="{E1089D8B-C596-47F1-A14A-83E86A08ADEC}">
      <dgm:prSet/>
      <dgm:spPr/>
      <dgm:t>
        <a:bodyPr/>
        <a:lstStyle/>
        <a:p>
          <a:endParaRPr lang="en-US"/>
        </a:p>
      </dgm:t>
    </dgm:pt>
    <dgm:pt modelId="{DF69B1AE-ED65-4578-9A21-0C992DD56065}" type="sibTrans" cxnId="{E1089D8B-C596-47F1-A14A-83E86A08ADEC}">
      <dgm:prSet/>
      <dgm:spPr/>
      <dgm:t>
        <a:bodyPr/>
        <a:lstStyle/>
        <a:p>
          <a:endParaRPr lang="en-US"/>
        </a:p>
      </dgm:t>
    </dgm:pt>
    <dgm:pt modelId="{EDC1CBCE-F637-4C55-BCBF-61E46183CA32}" type="pres">
      <dgm:prSet presAssocID="{B832E734-3C3B-4C5E-874E-C40FFD5AAD5E}" presName="linear" presStyleCnt="0">
        <dgm:presLayoutVars>
          <dgm:animLvl val="lvl"/>
          <dgm:resizeHandles val="exact"/>
        </dgm:presLayoutVars>
      </dgm:prSet>
      <dgm:spPr/>
    </dgm:pt>
    <dgm:pt modelId="{7DAFDDA6-9FB4-4DC9-918F-8E0C9FBBA051}" type="pres">
      <dgm:prSet presAssocID="{D90B3A91-7DC7-477B-A299-4220772901B3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D71F6490-7062-4743-BB50-47A42C93296E}" type="pres">
      <dgm:prSet presAssocID="{D90B3A91-7DC7-477B-A299-4220772901B3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95F84E11-30C8-4001-86E2-A1DFCD6530BA}" type="presOf" srcId="{34BA119A-A410-4CF8-AAB2-F000D99AC71B}" destId="{D71F6490-7062-4743-BB50-47A42C93296E}" srcOrd="0" destOrd="1" presId="urn:microsoft.com/office/officeart/2005/8/layout/vList2"/>
    <dgm:cxn modelId="{082FFC2D-20CE-494A-A675-CFB7F9E950DB}" type="presOf" srcId="{D90B3A91-7DC7-477B-A299-4220772901B3}" destId="{7DAFDDA6-9FB4-4DC9-918F-8E0C9FBBA051}" srcOrd="0" destOrd="0" presId="urn:microsoft.com/office/officeart/2005/8/layout/vList2"/>
    <dgm:cxn modelId="{C8430445-3D52-4EA0-A854-3F7586C911EA}" srcId="{B832E734-3C3B-4C5E-874E-C40FFD5AAD5E}" destId="{D90B3A91-7DC7-477B-A299-4220772901B3}" srcOrd="0" destOrd="0" parTransId="{FBD72D6D-5391-4943-9D92-A1018F265A69}" sibTransId="{F104EE0A-BDA5-4A4D-AEC4-2C668DDA81B7}"/>
    <dgm:cxn modelId="{5810A54E-D470-417E-BDEB-9AB552D8877B}" type="presOf" srcId="{B832E734-3C3B-4C5E-874E-C40FFD5AAD5E}" destId="{EDC1CBCE-F637-4C55-BCBF-61E46183CA32}" srcOrd="0" destOrd="0" presId="urn:microsoft.com/office/officeart/2005/8/layout/vList2"/>
    <dgm:cxn modelId="{C2F3A080-91FD-4A46-B6B4-618166FF7169}" srcId="{D90B3A91-7DC7-477B-A299-4220772901B3}" destId="{34BA119A-A410-4CF8-AAB2-F000D99AC71B}" srcOrd="1" destOrd="0" parTransId="{A78469C7-2BF1-4CB6-8A31-D71282409362}" sibTransId="{1104BDF8-896B-411E-871D-2FA628473B01}"/>
    <dgm:cxn modelId="{AE034887-8F0A-4BE5-9784-14DABB14B4EF}" srcId="{D90B3A91-7DC7-477B-A299-4220772901B3}" destId="{662BFB9E-B4FC-4E9C-A42B-97FC9FB35A5A}" srcOrd="0" destOrd="0" parTransId="{024D31C0-5EB8-4505-9C6B-6D8A823EF597}" sibTransId="{22425A0B-5166-4D28-9CB6-3353083F91B9}"/>
    <dgm:cxn modelId="{E1089D8B-C596-47F1-A14A-83E86A08ADEC}" srcId="{D90B3A91-7DC7-477B-A299-4220772901B3}" destId="{9BDE1B86-C2E2-4B0E-8890-3C6BFE0DC4D5}" srcOrd="2" destOrd="0" parTransId="{63C980BE-4A5E-415F-90B8-4C3EE78776C7}" sibTransId="{DF69B1AE-ED65-4578-9A21-0C992DD56065}"/>
    <dgm:cxn modelId="{9B3CE38C-1F12-41E4-8DBA-48E201DFAC00}" type="presOf" srcId="{662BFB9E-B4FC-4E9C-A42B-97FC9FB35A5A}" destId="{D71F6490-7062-4743-BB50-47A42C93296E}" srcOrd="0" destOrd="0" presId="urn:microsoft.com/office/officeart/2005/8/layout/vList2"/>
    <dgm:cxn modelId="{CB8B33D2-16B6-4C25-84BA-4737205A8A39}" type="presOf" srcId="{9BDE1B86-C2E2-4B0E-8890-3C6BFE0DC4D5}" destId="{D71F6490-7062-4743-BB50-47A42C93296E}" srcOrd="0" destOrd="2" presId="urn:microsoft.com/office/officeart/2005/8/layout/vList2"/>
    <dgm:cxn modelId="{865099A1-8A45-48C5-B740-FA28E2D31E26}" type="presParOf" srcId="{EDC1CBCE-F637-4C55-BCBF-61E46183CA32}" destId="{7DAFDDA6-9FB4-4DC9-918F-8E0C9FBBA051}" srcOrd="0" destOrd="0" presId="urn:microsoft.com/office/officeart/2005/8/layout/vList2"/>
    <dgm:cxn modelId="{D4691913-DECC-455A-877B-B56036792CCA}" type="presParOf" srcId="{EDC1CBCE-F637-4C55-BCBF-61E46183CA32}" destId="{D71F6490-7062-4743-BB50-47A42C93296E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AFDDA6-9FB4-4DC9-918F-8E0C9FBBA051}">
      <dsp:nvSpPr>
        <dsp:cNvPr id="0" name=""/>
        <dsp:cNvSpPr/>
      </dsp:nvSpPr>
      <dsp:spPr>
        <a:xfrm>
          <a:off x="0" y="132938"/>
          <a:ext cx="7071597" cy="74353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Physical Impact</a:t>
          </a:r>
          <a:endParaRPr lang="en-US" sz="3100" kern="1200"/>
        </a:p>
      </dsp:txBody>
      <dsp:txXfrm>
        <a:off x="36296" y="169234"/>
        <a:ext cx="6999005" cy="670943"/>
      </dsp:txXfrm>
    </dsp:sp>
    <dsp:sp modelId="{D71F6490-7062-4743-BB50-47A42C93296E}">
      <dsp:nvSpPr>
        <dsp:cNvPr id="0" name=""/>
        <dsp:cNvSpPr/>
      </dsp:nvSpPr>
      <dsp:spPr>
        <a:xfrm>
          <a:off x="0" y="876473"/>
          <a:ext cx="7071597" cy="22459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4523" tIns="39370" rIns="220472" bIns="3937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400" kern="1200"/>
            <a:t>Pain, stiffness, swelling, and limited mobility reduce ability to perform daily activities (NICE, 2022).</a:t>
          </a:r>
          <a:endParaRPr lang="en-US" sz="2400" kern="120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400" kern="1200"/>
            <a:t>Muscle weakness and joint deformity develop due to disuse and altered biomechanics.</a:t>
          </a:r>
          <a:endParaRPr lang="en-US" sz="2400" kern="120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400" kern="1200"/>
            <a:t>Leads to fatigue, balance problems, and increased risk of falls (NHS, 2024).</a:t>
          </a:r>
          <a:endParaRPr lang="en-US" sz="2400" kern="1200"/>
        </a:p>
      </dsp:txBody>
      <dsp:txXfrm>
        <a:off x="0" y="876473"/>
        <a:ext cx="7071597" cy="22459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AC0BDC-2E75-40D8-A5C1-FCD5572A4E1A}" type="datetimeFigureOut">
              <a:rPr lang="en-US" smtClean="0"/>
              <a:t>11/14/2025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C28C2D-6971-4559-8CF8-50461E9721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79369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Rtyuiop[]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C28C2D-6971-4559-8CF8-50461E9721F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91380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11/14/2025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511981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93147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87310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55237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12624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73814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47853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13887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8788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69891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65616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5295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40941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28960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13759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399384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10059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11/14/2025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394551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079" r:id="rId1"/>
    <p:sldLayoutId id="2147484080" r:id="rId2"/>
    <p:sldLayoutId id="2147484081" r:id="rId3"/>
    <p:sldLayoutId id="2147484082" r:id="rId4"/>
    <p:sldLayoutId id="2147484083" r:id="rId5"/>
    <p:sldLayoutId id="2147484084" r:id="rId6"/>
    <p:sldLayoutId id="2147484085" r:id="rId7"/>
    <p:sldLayoutId id="2147484086" r:id="rId8"/>
    <p:sldLayoutId id="2147484087" r:id="rId9"/>
    <p:sldLayoutId id="2147484088" r:id="rId10"/>
    <p:sldLayoutId id="2147484089" r:id="rId11"/>
    <p:sldLayoutId id="2147484090" r:id="rId12"/>
    <p:sldLayoutId id="2147484091" r:id="rId13"/>
    <p:sldLayoutId id="2147484092" r:id="rId14"/>
    <p:sldLayoutId id="2147484093" r:id="rId15"/>
    <p:sldLayoutId id="2147484094" r:id="rId16"/>
    <p:sldLayoutId id="214748409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13" Type="http://schemas.openxmlformats.org/officeDocument/2006/relationships/image" Target="../media/image6.png"/><Relationship Id="rId3" Type="http://schemas.microsoft.com/office/2007/relationships/media" Target="../media/media2.m4a"/><Relationship Id="rId7" Type="http://schemas.microsoft.com/office/2007/relationships/media" Target="../media/media4.m4a"/><Relationship Id="rId12" Type="http://schemas.openxmlformats.org/officeDocument/2006/relationships/image" Target="../media/image5.jpe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openxmlformats.org/officeDocument/2006/relationships/image" Target="../media/image4.jpeg"/><Relationship Id="rId5" Type="http://schemas.microsoft.com/office/2007/relationships/media" Target="../media/media3.m4a"/><Relationship Id="rId10" Type="http://schemas.openxmlformats.org/officeDocument/2006/relationships/notesSlide" Target="../notesSlides/notesSlide1.xml"/><Relationship Id="rId4" Type="http://schemas.openxmlformats.org/officeDocument/2006/relationships/audio" Target="../media/media2.m4a"/><Relationship Id="rId9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6.pn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6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6.pn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slideLayout" Target="../slideLayouts/slideLayout7.xml"/><Relationship Id="rId7" Type="http://schemas.openxmlformats.org/officeDocument/2006/relationships/diagramQuickStyle" Target="../diagrams/quickStyle1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10" Type="http://schemas.openxmlformats.org/officeDocument/2006/relationships/image" Target="../media/image6.png"/><Relationship Id="rId4" Type="http://schemas.openxmlformats.org/officeDocument/2006/relationships/image" Target="../media/image12.jpeg"/><Relationship Id="rId9" Type="http://schemas.microsoft.com/office/2007/relationships/diagramDrawing" Target="../diagrams/drawing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media" Target="../media/media12.m4a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6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12.m4a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6.pn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6.png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6" Type="http://schemas.openxmlformats.org/officeDocument/2006/relationships/image" Target="../media/image14.png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ice.org.uk/guidance/cg177" TargetMode="External"/><Relationship Id="rId2" Type="http://schemas.openxmlformats.org/officeDocument/2006/relationships/hyperlink" Target="https://www.nature.com/articles/s41430-025-01622-0?utm_source=chatgpt.com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nhs.uk/conditions/osteoarthritis/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pubmed.ncbi.nlm.nih.gov/38654798/?utm_source=chatgpt.com" TargetMode="External"/><Relationship Id="rId2" Type="http://schemas.openxmlformats.org/officeDocument/2006/relationships/hyperlink" Target="https://openstax.org/books/anatomy-and-physiology/pages/1-introduction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who.int/news-room/fact-sheets/detail/musculoskeletal-condition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62630F0-168A-8848-EE22-FF84A45C59A9}"/>
              </a:ext>
            </a:extLst>
          </p:cNvPr>
          <p:cNvPicPr>
            <a:picLocks noChangeAspect="1"/>
          </p:cNvPicPr>
          <p:nvPr/>
        </p:nvPicPr>
        <p:blipFill>
          <a:blip r:embed="rId11">
            <a:alphaModFix amt="40000"/>
          </a:blip>
          <a:srcRect t="8089" r="9085" b="10089"/>
          <a:stretch>
            <a:fillRect/>
          </a:stretch>
        </p:blipFill>
        <p:spPr>
          <a:xfrm>
            <a:off x="20" y="152"/>
            <a:ext cx="12191980" cy="685784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442" y="642886"/>
            <a:ext cx="5272716" cy="3687157"/>
          </a:xfrm>
        </p:spPr>
        <p:txBody>
          <a:bodyPr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900" dirty="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Naema Shabir </a:t>
            </a:r>
            <a:br>
              <a:rPr lang="en-GB" sz="2900" dirty="0">
                <a:solidFill>
                  <a:srgbClr val="FFFFFF"/>
                </a:solidFill>
                <a:latin typeface="Calibri"/>
                <a:ea typeface="Calibri"/>
                <a:cs typeface="Calibri"/>
              </a:rPr>
            </a:br>
            <a:r>
              <a:rPr lang="en-GB" sz="2900" dirty="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2406615 </a:t>
            </a:r>
            <a:br>
              <a:rPr lang="en-GB" sz="2900" dirty="0">
                <a:solidFill>
                  <a:srgbClr val="FFFFFF"/>
                </a:solidFill>
                <a:latin typeface="Calibri"/>
                <a:ea typeface="Calibri"/>
                <a:cs typeface="Calibri"/>
              </a:rPr>
            </a:br>
            <a:r>
              <a:rPr lang="en-GB" sz="2900" dirty="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Introduction to Physiology</a:t>
            </a:r>
            <a:br>
              <a:rPr lang="en-GB" sz="2900" dirty="0">
                <a:solidFill>
                  <a:srgbClr val="FFFFFF"/>
                </a:solidFill>
                <a:latin typeface="Calibri"/>
                <a:ea typeface="Calibri"/>
                <a:cs typeface="Calibri"/>
              </a:rPr>
            </a:br>
            <a:r>
              <a:rPr lang="en-GB" sz="2900" dirty="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BMHP5023</a:t>
            </a:r>
            <a:br>
              <a:rPr lang="en-GB" sz="2900" dirty="0">
                <a:solidFill>
                  <a:srgbClr val="FFFFFF"/>
                </a:solidFill>
                <a:latin typeface="Calibri"/>
                <a:ea typeface="Calibri"/>
                <a:cs typeface="Calibri"/>
              </a:rPr>
            </a:br>
            <a:r>
              <a:rPr lang="en-GB" sz="2900" dirty="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Component 2 Presentation </a:t>
            </a:r>
            <a:br>
              <a:rPr lang="en-GB" sz="2900" dirty="0">
                <a:solidFill>
                  <a:srgbClr val="FFFFFF"/>
                </a:solidFill>
                <a:latin typeface="Calibri"/>
                <a:ea typeface="Calibri"/>
                <a:cs typeface="Calibri"/>
              </a:rPr>
            </a:br>
            <a:r>
              <a:rPr lang="en-GB" sz="2900" dirty="0">
                <a:solidFill>
                  <a:srgbClr val="FFFFFF"/>
                </a:solidFill>
                <a:ea typeface="+mj-lt"/>
                <a:cs typeface="+mj-lt"/>
              </a:rPr>
              <a:t>Musculoskeletal disorders/Osteoarthritis </a:t>
            </a:r>
            <a:br>
              <a:rPr lang="en-GB" sz="2900" dirty="0">
                <a:solidFill>
                  <a:srgbClr val="FFFFFF"/>
                </a:solidFill>
                <a:ea typeface="+mj-lt"/>
                <a:cs typeface="+mj-lt"/>
              </a:rPr>
            </a:br>
            <a:endParaRPr lang="en-GB" sz="2900" dirty="0">
              <a:solidFill>
                <a:srgbClr val="FFFFFF"/>
              </a:solidFill>
              <a:latin typeface="Calibri"/>
              <a:ea typeface="Calibri"/>
              <a:cs typeface="Calibri"/>
            </a:endParaRPr>
          </a:p>
        </p:txBody>
      </p:sp>
      <p:pic>
        <p:nvPicPr>
          <p:cNvPr id="5" name="Picture 4" descr="A group of people in lab coats looking at a computer screen&#10;&#10;AI-generated content may be incorrect.">
            <a:extLst>
              <a:ext uri="{FF2B5EF4-FFF2-40B4-BE49-F238E27FC236}">
                <a16:creationId xmlns:a16="http://schemas.microsoft.com/office/drawing/2014/main" id="{F0CBA0D4-A80C-8412-C68D-6439FEA3E69D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804597" y="187569"/>
            <a:ext cx="6174712" cy="413824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A9201E5-7773-E04E-14F4-510FB5CF3BFE}"/>
              </a:ext>
            </a:extLst>
          </p:cNvPr>
          <p:cNvSpPr txBox="1"/>
          <p:nvPr/>
        </p:nvSpPr>
        <p:spPr>
          <a:xfrm>
            <a:off x="8093574" y="4627665"/>
            <a:ext cx="2743200" cy="3657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/>
              <a:t>(Stock Image)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D56AB1B-5F78-B53F-92D0-5C93B23C2F3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5892800" y="3225800"/>
            <a:ext cx="406400" cy="406400"/>
          </a:xfrm>
          <a:prstGeom prst="rect">
            <a:avLst/>
          </a:prstGeom>
        </p:spPr>
      </p:pic>
      <p:pic>
        <p:nvPicPr>
          <p:cNvPr id="7" name="Recorded Sound ">
            <a:hlinkClick r:id="" action="ppaction://media"/>
            <a:extLst>
              <a:ext uri="{FF2B5EF4-FFF2-40B4-BE49-F238E27FC236}">
                <a16:creationId xmlns:a16="http://schemas.microsoft.com/office/drawing/2014/main" id="{6CB4490F-C3D1-ADEB-D800-26DE71D22EB7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5892800" y="3225800"/>
            <a:ext cx="406400" cy="406400"/>
          </a:xfrm>
          <a:prstGeom prst="rect">
            <a:avLst/>
          </a:prstGeom>
        </p:spPr>
      </p:pic>
      <p:pic>
        <p:nvPicPr>
          <p:cNvPr id="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09F92B9-1D89-1AF9-65C7-6ADF9C65F668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5892800" y="3225800"/>
            <a:ext cx="406400" cy="406400"/>
          </a:xfrm>
          <a:prstGeom prst="rect">
            <a:avLst/>
          </a:prstGeom>
        </p:spPr>
      </p:pic>
      <p:pic>
        <p:nvPicPr>
          <p:cNvPr id="9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08F938F-F2BF-5267-3A3D-DCD8FC4CAFC8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5892800" y="3225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59701"/>
    </mc:Choice>
    <mc:Fallback>
      <p:transition spd="slow" advTm="597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70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9701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6125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0953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905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30006"/>
                            </p:stCondLst>
                            <p:childTnLst>
                              <p:par>
                                <p:cTn id="1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5257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4">
            <a:duotone>
              <a:schemeClr val="bg2">
                <a:shade val="69000"/>
                <a:hueMod val="91000"/>
                <a:satMod val="164000"/>
                <a:lumMod val="74000"/>
              </a:schemeClr>
              <a:schemeClr val="bg2">
                <a:hueMod val="124000"/>
                <a:satMod val="140000"/>
                <a:lumMod val="14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keleton with pain in the shoulder&#10;&#10;AI-generated content may be incorrect.">
            <a:extLst>
              <a:ext uri="{FF2B5EF4-FFF2-40B4-BE49-F238E27FC236}">
                <a16:creationId xmlns:a16="http://schemas.microsoft.com/office/drawing/2014/main" id="{07806BE9-193C-7376-443F-95E9231D150A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/>
          </a:blip>
          <a:srcRect t="2343" b="10230"/>
          <a:stretch>
            <a:fillRect/>
          </a:stretch>
        </p:blipFill>
        <p:spPr>
          <a:xfrm>
            <a:off x="20" y="-342337"/>
            <a:ext cx="12191980" cy="720033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B9EE34E-5353-9710-7E78-CCA1317CD007}"/>
              </a:ext>
            </a:extLst>
          </p:cNvPr>
          <p:cNvSpPr txBox="1"/>
          <p:nvPr/>
        </p:nvSpPr>
        <p:spPr>
          <a:xfrm>
            <a:off x="145760" y="-201227"/>
            <a:ext cx="9870963" cy="447425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b" anchorCtr="0" forceAA="0" compatLnSpc="1">
            <a:prstTxWarp prst="textNoShape">
              <a:avLst/>
            </a:prstTxWarp>
            <a:normAutofit/>
          </a:bodyPr>
          <a:lstStyle/>
          <a:p>
            <a:pPr defTabSz="4572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400" b="1" dirty="0">
                <a:solidFill>
                  <a:schemeClr val="tx2"/>
                </a:solidFill>
                <a:latin typeface="Calibri"/>
                <a:ea typeface="Calibri"/>
                <a:cs typeface="Calibri"/>
              </a:rPr>
              <a:t>Introduction to Musculoskeletal Disorders and Osteoarthritis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5C99561-5B9C-31AE-B221-4DBDAE7C4F40}"/>
              </a:ext>
            </a:extLst>
          </p:cNvPr>
          <p:cNvSpPr txBox="1"/>
          <p:nvPr/>
        </p:nvSpPr>
        <p:spPr>
          <a:xfrm>
            <a:off x="-8848" y="365543"/>
            <a:ext cx="11891919" cy="6490246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285750" indent="-285750" defTabSz="457200">
              <a:lnSpc>
                <a:spcPct val="90000"/>
              </a:lnSpc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</a:pPr>
            <a:r>
              <a:rPr lang="en-US" sz="2400" dirty="0">
                <a:latin typeface="Calibri"/>
                <a:ea typeface="Calibri"/>
                <a:cs typeface="Calibri"/>
              </a:rPr>
              <a:t>Musculoskeletal disorders (MSDs) are a broad group of conditions that affect the muscles, bones, joints, tendons, and ligaments, causing pain, stiffness, and loss of function (WHO, 2023).</a:t>
            </a:r>
          </a:p>
          <a:p>
            <a:pPr defTabSz="457200">
              <a:lnSpc>
                <a:spcPct val="90000"/>
              </a:lnSpc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</a:pPr>
            <a:endParaRPr lang="en-US" sz="2400" dirty="0">
              <a:latin typeface="Calibri"/>
              <a:ea typeface="Calibri"/>
              <a:cs typeface="Calibri"/>
            </a:endParaRPr>
          </a:p>
          <a:p>
            <a:pPr marL="285750" indent="-285750" defTabSz="457200">
              <a:lnSpc>
                <a:spcPct val="90000"/>
              </a:lnSpc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</a:pPr>
            <a:r>
              <a:rPr lang="en-US" sz="2400" dirty="0">
                <a:latin typeface="Calibri"/>
                <a:ea typeface="Calibri"/>
                <a:cs typeface="Calibri"/>
              </a:rPr>
              <a:t>MSDs are a major global cause of disability, particularly among older adults (NHS, 2024).</a:t>
            </a:r>
          </a:p>
          <a:p>
            <a:pPr marL="285750" indent="-285750" defTabSz="457200">
              <a:lnSpc>
                <a:spcPct val="90000"/>
              </a:lnSpc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</a:pPr>
            <a:endParaRPr lang="en-US" sz="2400" dirty="0">
              <a:latin typeface="Calibri"/>
              <a:ea typeface="Calibri"/>
              <a:cs typeface="Calibri"/>
            </a:endParaRPr>
          </a:p>
          <a:p>
            <a:pPr marL="285750" indent="-285750" defTabSz="457200">
              <a:lnSpc>
                <a:spcPct val="90000"/>
              </a:lnSpc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</a:pPr>
            <a:r>
              <a:rPr lang="en-US" sz="2400" dirty="0">
                <a:latin typeface="Calibri"/>
                <a:ea typeface="Calibri"/>
                <a:cs typeface="Calibri"/>
              </a:rPr>
              <a:t>Osteoarthritis (OA) is the most common musculoskeletal disorder, </a:t>
            </a:r>
            <a:r>
              <a:rPr lang="en-US" sz="2400" err="1">
                <a:latin typeface="Calibri"/>
                <a:ea typeface="Calibri"/>
                <a:cs typeface="Calibri"/>
              </a:rPr>
              <a:t>characterised</a:t>
            </a:r>
            <a:r>
              <a:rPr lang="en-US" sz="2400" dirty="0">
                <a:latin typeface="Calibri"/>
                <a:ea typeface="Calibri"/>
                <a:cs typeface="Calibri"/>
              </a:rPr>
              <a:t> by degeneration of articular cartilage, leading to pain, reduced joint mobility, and physical limitation (Hunter &amp; Bierma-Zeinstra, 2019).</a:t>
            </a:r>
          </a:p>
          <a:p>
            <a:pPr marL="285750" indent="-285750" defTabSz="457200">
              <a:lnSpc>
                <a:spcPct val="90000"/>
              </a:lnSpc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</a:pPr>
            <a:endParaRPr lang="en-US" sz="2400" dirty="0">
              <a:latin typeface="Calibri"/>
              <a:ea typeface="Calibri"/>
              <a:cs typeface="Calibri"/>
            </a:endParaRPr>
          </a:p>
          <a:p>
            <a:pPr marL="285750" indent="-285750" defTabSz="457200">
              <a:lnSpc>
                <a:spcPct val="90000"/>
              </a:lnSpc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</a:pPr>
            <a:r>
              <a:rPr lang="en-US" sz="2400" dirty="0">
                <a:latin typeface="Calibri"/>
                <a:ea typeface="Calibri"/>
                <a:cs typeface="Calibri"/>
              </a:rPr>
              <a:t>OA is influenced by mechanical stress, ageing, obesity, and genetic predisposition, making it a multifactorial chronic disease (NICE, 2022).</a:t>
            </a:r>
          </a:p>
          <a:p>
            <a:pPr defTabSz="457200">
              <a:lnSpc>
                <a:spcPct val="90000"/>
              </a:lnSpc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</a:pPr>
            <a:endParaRPr lang="en-US" sz="2400" dirty="0">
              <a:latin typeface="Calibri"/>
              <a:ea typeface="Calibri"/>
              <a:cs typeface="Calibri"/>
            </a:endParaRPr>
          </a:p>
          <a:p>
            <a:pPr marL="285750" indent="-285750" defTabSz="457200">
              <a:lnSpc>
                <a:spcPct val="90000"/>
              </a:lnSpc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</a:pPr>
            <a:r>
              <a:rPr lang="en-US" sz="2400" dirty="0">
                <a:latin typeface="Calibri"/>
                <a:ea typeface="Calibri"/>
                <a:cs typeface="Calibri"/>
              </a:rPr>
              <a:t>This presentation critically explores the anatomy and physiology of the musculoskeletal system, the pathophysiological changes in OA, and outlines an evidence-based care plan following NHS and NICE guidelines.</a:t>
            </a:r>
          </a:p>
          <a:p>
            <a:pPr defTabSz="457200">
              <a:lnSpc>
                <a:spcPct val="90000"/>
              </a:lnSpc>
              <a:spcBef>
                <a:spcPts val="1000"/>
              </a:spcBef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</a:pPr>
            <a:endParaRPr lang="en-US" sz="1600" dirty="0">
              <a:latin typeface="+mj-lt"/>
              <a:ea typeface="+mj-ea"/>
              <a:cs typeface="+mj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A623A8D-EC19-F61E-8DE6-868D44E8C982}"/>
              </a:ext>
            </a:extLst>
          </p:cNvPr>
          <p:cNvSpPr txBox="1"/>
          <p:nvPr/>
        </p:nvSpPr>
        <p:spPr>
          <a:xfrm flipH="1">
            <a:off x="6934199" y="6465956"/>
            <a:ext cx="5296452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dirty="0">
                <a:latin typeface="Calibri"/>
                <a:ea typeface="Roboto"/>
                <a:cs typeface="Roboto"/>
              </a:rPr>
              <a:t>( image </a:t>
            </a:r>
            <a:r>
              <a:rPr lang="en-GB" sz="1400" dirty="0" err="1">
                <a:latin typeface="Calibri"/>
                <a:ea typeface="Roboto"/>
                <a:cs typeface="Roboto"/>
              </a:rPr>
              <a:t>usedUniversity</a:t>
            </a:r>
            <a:r>
              <a:rPr lang="en-GB" sz="1400" dirty="0">
                <a:latin typeface="Calibri"/>
                <a:ea typeface="Roboto"/>
                <a:cs typeface="Roboto"/>
              </a:rPr>
              <a:t> Hospitals Sussex NHS Foundation Trust, 2023)</a:t>
            </a:r>
            <a:endParaRPr lang="en-US" sz="1400" dirty="0">
              <a:latin typeface="Calibri"/>
            </a:endParaRPr>
          </a:p>
        </p:txBody>
      </p:sp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E13ABCB-96A1-98E4-6E2D-7D465866674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892800" y="3225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73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7382"/>
    </mc:Choice>
    <mc:Fallback>
      <p:transition spd="slow" advTm="673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38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8C045BC-E3BA-E886-50FA-6CDEE8087DA1}"/>
              </a:ext>
            </a:extLst>
          </p:cNvPr>
          <p:cNvSpPr txBox="1"/>
          <p:nvPr/>
        </p:nvSpPr>
        <p:spPr>
          <a:xfrm>
            <a:off x="399094" y="121223"/>
            <a:ext cx="9036453" cy="123110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 dirty="0">
                <a:latin typeface="Calibri"/>
                <a:ea typeface="+mn-lt"/>
                <a:cs typeface="+mn-lt"/>
              </a:rPr>
              <a:t>Anatomy of the Musculoskeletal System </a:t>
            </a:r>
            <a:endParaRPr lang="en-US"/>
          </a:p>
          <a:p>
            <a:endParaRPr lang="en-GB" dirty="0"/>
          </a:p>
          <a:p>
            <a:endParaRPr lang="en-GB" sz="2800" dirty="0">
              <a:latin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35A0ED4-4280-B304-C006-06A5BE72DE29}"/>
              </a:ext>
            </a:extLst>
          </p:cNvPr>
          <p:cNvSpPr txBox="1"/>
          <p:nvPr/>
        </p:nvSpPr>
        <p:spPr>
          <a:xfrm>
            <a:off x="151805" y="817302"/>
            <a:ext cx="7079549" cy="258532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Calibri"/>
                <a:ea typeface="+mn-lt"/>
                <a:cs typeface="+mn-lt"/>
              </a:rPr>
              <a:t>The musculoskeletal system forms the structural framework of the human body, supporting posture, enabling movement, and protecting internal organs (Tortora &amp; Derrickson, 2023). It includes bones, muscles, joints, cartilage, tendons, and ligaments, which function together through biomechanical and neurological coordination (</a:t>
            </a:r>
            <a:r>
              <a:rPr lang="en-GB" dirty="0" err="1">
                <a:latin typeface="Calibri"/>
                <a:ea typeface="+mn-lt"/>
                <a:cs typeface="+mn-lt"/>
              </a:rPr>
              <a:t>Marieb</a:t>
            </a:r>
            <a:r>
              <a:rPr lang="en-GB" dirty="0">
                <a:latin typeface="Calibri"/>
                <a:ea typeface="+mn-lt"/>
                <a:cs typeface="+mn-lt"/>
              </a:rPr>
              <a:t> &amp; Hoehn, 2022).  </a:t>
            </a:r>
            <a:endParaRPr lang="en-US" b="1" dirty="0">
              <a:latin typeface="Calibri"/>
              <a:ea typeface="Calibri"/>
              <a:cs typeface="Calibri"/>
            </a:endParaRPr>
          </a:p>
          <a:p>
            <a:endParaRPr lang="en-GB" dirty="0">
              <a:latin typeface="Calibri"/>
              <a:ea typeface="Calibri"/>
              <a:cs typeface="Calibri"/>
            </a:endParaRPr>
          </a:p>
          <a:p>
            <a:endParaRPr lang="en-GB" b="1" dirty="0">
              <a:latin typeface="Century Gothic"/>
              <a:ea typeface="Calibri"/>
              <a:cs typeface="Calibri"/>
            </a:endParaRPr>
          </a:p>
          <a:p>
            <a:endParaRPr lang="en-GB" dirty="0">
              <a:latin typeface="Calibri"/>
              <a:ea typeface="Calibri"/>
              <a:cs typeface="Calibri"/>
            </a:endParaRPr>
          </a:p>
          <a:p>
            <a:endParaRPr lang="en-GB" dirty="0">
              <a:latin typeface="Calibri"/>
              <a:ea typeface="Calibri"/>
              <a:cs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4EFDF0D-0494-602C-B1C6-1D1F7895D36A}"/>
              </a:ext>
            </a:extLst>
          </p:cNvPr>
          <p:cNvSpPr txBox="1"/>
          <p:nvPr/>
        </p:nvSpPr>
        <p:spPr>
          <a:xfrm>
            <a:off x="8241" y="2390914"/>
            <a:ext cx="7892347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b="1" dirty="0">
                <a:latin typeface="Calibri"/>
                <a:ea typeface="+mn-lt"/>
                <a:cs typeface="+mn-lt"/>
              </a:rPr>
              <a:t>Key Components and Their Roles</a:t>
            </a:r>
            <a:endParaRPr lang="en-US" sz="2000" b="1" dirty="0">
              <a:latin typeface="Calibri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C70FCAA-F7BC-C884-D5DC-66075F3C7808}"/>
              </a:ext>
            </a:extLst>
          </p:cNvPr>
          <p:cNvSpPr txBox="1"/>
          <p:nvPr/>
        </p:nvSpPr>
        <p:spPr>
          <a:xfrm>
            <a:off x="-11042" y="2805046"/>
            <a:ext cx="9049024" cy="39703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b="1" dirty="0">
                <a:ea typeface="+mn-lt"/>
                <a:cs typeface="+mn-lt"/>
              </a:rPr>
              <a:t>Bones:</a:t>
            </a:r>
            <a:r>
              <a:rPr lang="en-GB" dirty="0">
                <a:ea typeface="+mn-lt"/>
                <a:cs typeface="+mn-lt"/>
              </a:rPr>
              <a:t> Provide shape, support, and serve as levers for movement.</a:t>
            </a:r>
            <a:endParaRPr lang="en-US" dirty="0"/>
          </a:p>
          <a:p>
            <a:pPr marL="285750" indent="-285750">
              <a:buFont typeface="Arial"/>
              <a:buChar char="•"/>
            </a:pPr>
            <a:endParaRPr lang="en-GB" dirty="0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GB" b="1" dirty="0">
                <a:ea typeface="+mn-lt"/>
                <a:cs typeface="+mn-lt"/>
              </a:rPr>
              <a:t>Muscles:</a:t>
            </a:r>
            <a:r>
              <a:rPr lang="en-GB" dirty="0">
                <a:ea typeface="+mn-lt"/>
                <a:cs typeface="+mn-lt"/>
              </a:rPr>
              <a:t> Contract to generate movement and maintain posture.</a:t>
            </a:r>
            <a:endParaRPr lang="en-GB" dirty="0"/>
          </a:p>
          <a:p>
            <a:pPr marL="285750" indent="-285750">
              <a:buFont typeface="Arial"/>
              <a:buChar char="•"/>
            </a:pPr>
            <a:endParaRPr lang="en-GB" dirty="0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GB" b="1" dirty="0">
                <a:ea typeface="+mn-lt"/>
                <a:cs typeface="+mn-lt"/>
              </a:rPr>
              <a:t>Joints:</a:t>
            </a:r>
            <a:r>
              <a:rPr lang="en-GB" dirty="0">
                <a:ea typeface="+mn-lt"/>
                <a:cs typeface="+mn-lt"/>
              </a:rPr>
              <a:t> Connect bones, allowing varying degrees of movement (synovial, fibrous, cartilaginous).</a:t>
            </a:r>
            <a:endParaRPr lang="en-GB" dirty="0"/>
          </a:p>
          <a:p>
            <a:pPr marL="285750" indent="-285750">
              <a:buFont typeface="Arial"/>
              <a:buChar char="•"/>
            </a:pPr>
            <a:endParaRPr lang="en-GB" dirty="0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GB" b="1" dirty="0">
                <a:ea typeface="+mn-lt"/>
                <a:cs typeface="+mn-lt"/>
              </a:rPr>
              <a:t>Cartilage:</a:t>
            </a:r>
            <a:r>
              <a:rPr lang="en-GB" dirty="0">
                <a:ea typeface="+mn-lt"/>
                <a:cs typeface="+mn-lt"/>
              </a:rPr>
              <a:t> Covers bone surfaces at joints to absorb shock and reduce friction.</a:t>
            </a:r>
            <a:endParaRPr lang="en-GB" dirty="0"/>
          </a:p>
          <a:p>
            <a:pPr marL="285750" indent="-285750">
              <a:buFont typeface="Arial"/>
              <a:buChar char="•"/>
            </a:pPr>
            <a:endParaRPr lang="en-GB" dirty="0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GB" b="1" dirty="0">
                <a:ea typeface="+mn-lt"/>
                <a:cs typeface="+mn-lt"/>
              </a:rPr>
              <a:t>Tendons:</a:t>
            </a:r>
            <a:r>
              <a:rPr lang="en-GB" dirty="0">
                <a:ea typeface="+mn-lt"/>
                <a:cs typeface="+mn-lt"/>
              </a:rPr>
              <a:t> Connect muscles to bones, transmitting force during contraction.</a:t>
            </a:r>
            <a:endParaRPr lang="en-GB" dirty="0"/>
          </a:p>
          <a:p>
            <a:pPr marL="285750" indent="-285750">
              <a:buFont typeface="Arial"/>
              <a:buChar char="•"/>
            </a:pPr>
            <a:endParaRPr lang="en-GB" dirty="0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GB" b="1" dirty="0">
                <a:ea typeface="+mn-lt"/>
                <a:cs typeface="+mn-lt"/>
              </a:rPr>
              <a:t>Ligaments:</a:t>
            </a:r>
            <a:r>
              <a:rPr lang="en-GB" dirty="0">
                <a:ea typeface="+mn-lt"/>
                <a:cs typeface="+mn-lt"/>
              </a:rPr>
              <a:t> Connect bones to other bones, maintaining joint stability (OpenStax, 2022).</a:t>
            </a:r>
            <a:endParaRPr lang="en-GB" dirty="0"/>
          </a:p>
          <a:p>
            <a:pPr algn="l"/>
            <a:endParaRPr lang="en-GB" dirty="0"/>
          </a:p>
        </p:txBody>
      </p:sp>
      <p:pic>
        <p:nvPicPr>
          <p:cNvPr id="12" name="Picture 11" descr="A human body anatomy model&#10;&#10;AI-generated content may be incorrect.">
            <a:extLst>
              <a:ext uri="{FF2B5EF4-FFF2-40B4-BE49-F238E27FC236}">
                <a16:creationId xmlns:a16="http://schemas.microsoft.com/office/drawing/2014/main" id="{1723B759-1754-7027-069F-CDFA351BFD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33973" y="3383"/>
            <a:ext cx="3761269" cy="3770106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F48B7CD9-6284-EE14-9287-D77DEB38620A}"/>
              </a:ext>
            </a:extLst>
          </p:cNvPr>
          <p:cNvSpPr txBox="1"/>
          <p:nvPr/>
        </p:nvSpPr>
        <p:spPr>
          <a:xfrm>
            <a:off x="9541565" y="3942521"/>
            <a:ext cx="2743200" cy="3657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ea typeface="Calibri"/>
                <a:cs typeface="Calibri"/>
              </a:rPr>
              <a:t>(Image taken from Google)</a:t>
            </a:r>
            <a:endParaRPr lang="en-GB" dirty="0"/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E2DCB77-8C36-7FA9-6AD3-C9404FF6777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92800" y="3225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485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8228"/>
    </mc:Choice>
    <mc:Fallback>
      <p:transition spd="slow" advTm="582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22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A679E0A-6FE3-91F8-64E4-0A3268F95B25}"/>
              </a:ext>
            </a:extLst>
          </p:cNvPr>
          <p:cNvSpPr txBox="1"/>
          <p:nvPr/>
        </p:nvSpPr>
        <p:spPr>
          <a:xfrm>
            <a:off x="2865782" y="546652"/>
            <a:ext cx="2743200" cy="3657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64422E6-1A7A-2444-401A-703E56B3CC47}"/>
              </a:ext>
            </a:extLst>
          </p:cNvPr>
          <p:cNvSpPr txBox="1"/>
          <p:nvPr/>
        </p:nvSpPr>
        <p:spPr>
          <a:xfrm>
            <a:off x="138043" y="248479"/>
            <a:ext cx="890546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>
                <a:ea typeface="+mn-lt"/>
                <a:cs typeface="+mn-lt"/>
              </a:rPr>
              <a:t>Physiology of Normal Joint Function</a:t>
            </a:r>
            <a:endParaRPr lang="en-US" sz="2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2FDC856-00E7-2D92-759D-C8F6707FE02E}"/>
              </a:ext>
            </a:extLst>
          </p:cNvPr>
          <p:cNvSpPr txBox="1"/>
          <p:nvPr/>
        </p:nvSpPr>
        <p:spPr>
          <a:xfrm>
            <a:off x="165652" y="844826"/>
            <a:ext cx="6122504" cy="258532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ea typeface="+mn-lt"/>
                <a:cs typeface="+mn-lt"/>
              </a:rPr>
              <a:t>Joints are the connecting points between bones that allow movement, flexibility, and stability. The most mobile are synovial joints, such as the knees and hips (Tortora &amp; Derrickson, 2023).</a:t>
            </a:r>
            <a:endParaRPr lang="en-US">
              <a:ea typeface="Calibri"/>
              <a:cs typeface="Calibri"/>
            </a:endParaRPr>
          </a:p>
          <a:p>
            <a:endParaRPr lang="en-GB" dirty="0">
              <a:ea typeface="+mn-lt"/>
              <a:cs typeface="+mn-lt"/>
            </a:endParaRPr>
          </a:p>
          <a:p>
            <a:r>
              <a:rPr lang="en-GB" dirty="0">
                <a:ea typeface="+mn-lt"/>
                <a:cs typeface="+mn-lt"/>
              </a:rPr>
              <a:t>These joints rely on the interaction between cartilage, synovial fluid, and surrounding muscles and ligaments for smooth, pain-free motion (</a:t>
            </a:r>
            <a:r>
              <a:rPr lang="en-GB" err="1">
                <a:ea typeface="+mn-lt"/>
                <a:cs typeface="+mn-lt"/>
              </a:rPr>
              <a:t>Marieb</a:t>
            </a:r>
            <a:r>
              <a:rPr lang="en-GB" dirty="0">
                <a:ea typeface="+mn-lt"/>
                <a:cs typeface="+mn-lt"/>
              </a:rPr>
              <a:t> &amp; Hoehn, 2022).</a:t>
            </a:r>
            <a:endParaRPr lang="en-GB" dirty="0">
              <a:ea typeface="Calibri"/>
              <a:cs typeface="Calibri"/>
            </a:endParaRPr>
          </a:p>
          <a:p>
            <a:pPr algn="l"/>
            <a:endParaRPr lang="en-GB" dirty="0">
              <a:ea typeface="Calibri"/>
              <a:cs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1E0A3D4-16B0-BDFF-9259-09D248F36F21}"/>
              </a:ext>
            </a:extLst>
          </p:cNvPr>
          <p:cNvSpPr txBox="1"/>
          <p:nvPr/>
        </p:nvSpPr>
        <p:spPr>
          <a:xfrm>
            <a:off x="171174" y="3627782"/>
            <a:ext cx="7591286" cy="286232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ea typeface="+mn-lt"/>
                <a:cs typeface="+mn-lt"/>
              </a:rPr>
              <a:t>Structure and Function</a:t>
            </a:r>
            <a:endParaRPr lang="en-US" b="1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Articular cartilage: A smooth, elastic tissue covering bone surfaces; it absorbs shock and reduces friction.</a:t>
            </a:r>
            <a:endParaRPr lang="en-GB" dirty="0"/>
          </a:p>
          <a:p>
            <a:pPr marL="285750" indent="-285750">
              <a:buFont typeface="Arial"/>
              <a:buChar char="•"/>
            </a:pPr>
            <a:endParaRPr lang="en-GB" dirty="0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Synovial fluid: Produced by the synovial membrane; it lubricates and nourishes cartilage.</a:t>
            </a:r>
            <a:endParaRPr lang="en-GB" dirty="0"/>
          </a:p>
          <a:p>
            <a:pPr marL="285750" indent="-285750">
              <a:buFont typeface="Arial"/>
              <a:buChar char="•"/>
            </a:pPr>
            <a:endParaRPr lang="en-GB" dirty="0">
              <a:ea typeface="+mn-lt"/>
              <a:cs typeface="+mn-lt"/>
            </a:endParaRPr>
          </a:p>
          <a:p>
            <a:r>
              <a:rPr lang="en-GB" dirty="0">
                <a:ea typeface="+mn-lt"/>
                <a:cs typeface="+mn-lt"/>
              </a:rPr>
              <a:t>      Joint capsule and ligaments: Provide mechanical stability.</a:t>
            </a:r>
            <a:endParaRPr lang="en-GB" dirty="0">
              <a:ea typeface="Calibri" panose="020F0502020204030204"/>
              <a:cs typeface="Calibri" panose="020F0502020204030204"/>
            </a:endParaRPr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Muscles and tendons: Control and stabilise movement (OpenStax, 2022).</a:t>
            </a:r>
            <a:endParaRPr lang="en-GB" dirty="0"/>
          </a:p>
          <a:p>
            <a:pPr algn="l"/>
            <a:endParaRPr lang="en-GB" dirty="0">
              <a:ea typeface="Calibri"/>
              <a:cs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1C1DB1D-33DB-64E3-531E-E70B84B16D41}"/>
              </a:ext>
            </a:extLst>
          </p:cNvPr>
          <p:cNvSpPr txBox="1"/>
          <p:nvPr/>
        </p:nvSpPr>
        <p:spPr>
          <a:xfrm>
            <a:off x="7575825" y="265044"/>
            <a:ext cx="3880678" cy="31393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ea typeface="+mn-lt"/>
                <a:cs typeface="+mn-lt"/>
              </a:rPr>
              <a:t>Critical Understanding</a:t>
            </a:r>
            <a:endParaRPr lang="en-US" b="1" dirty="0"/>
          </a:p>
          <a:p>
            <a:r>
              <a:rPr lang="en-GB" dirty="0">
                <a:ea typeface="+mn-lt"/>
                <a:cs typeface="+mn-lt"/>
              </a:rPr>
              <a:t>Healthy joints maintain homeostasis — a balance between mechanical stress and tissue repair.</a:t>
            </a:r>
            <a:endParaRPr lang="en-GB" dirty="0"/>
          </a:p>
          <a:p>
            <a:endParaRPr lang="en-GB" dirty="0">
              <a:ea typeface="+mn-lt"/>
              <a:cs typeface="+mn-lt"/>
            </a:endParaRPr>
          </a:p>
          <a:p>
            <a:r>
              <a:rPr lang="en-GB" dirty="0">
                <a:ea typeface="+mn-lt"/>
                <a:cs typeface="+mn-lt"/>
              </a:rPr>
              <a:t>When this balance is lost (e.g., due to ageing, obesity, or injury), cartilage degeneration occurs, leading to disorders such as Osteoarthritis (NICE, 2022).</a:t>
            </a:r>
            <a:endParaRPr lang="en-GB" dirty="0"/>
          </a:p>
          <a:p>
            <a:pPr algn="l"/>
            <a:endParaRPr lang="en-GB" dirty="0">
              <a:ea typeface="Calibri"/>
              <a:cs typeface="Calibri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D1CCB11-60BA-ABC4-E564-AD3AB561B3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7433781" y="3421681"/>
            <a:ext cx="4016784" cy="215707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83473CA-43FC-1515-4A98-AE88B000851A}"/>
              </a:ext>
            </a:extLst>
          </p:cNvPr>
          <p:cNvSpPr txBox="1"/>
          <p:nvPr/>
        </p:nvSpPr>
        <p:spPr>
          <a:xfrm>
            <a:off x="9028043" y="5996608"/>
            <a:ext cx="2743200" cy="3657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ea typeface="Calibri"/>
                <a:cs typeface="Calibri"/>
              </a:rPr>
              <a:t>Image taken from google</a:t>
            </a:r>
            <a:endParaRPr lang="en-GB" dirty="0"/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0AC9B52-2B76-5DC9-E899-84DC7AF28E7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92800" y="3225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0755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5775"/>
    </mc:Choice>
    <mc:Fallback>
      <p:transition spd="slow" advTm="657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577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82E76DE-445F-BB0B-B8F1-33EA0A3BF513}"/>
              </a:ext>
            </a:extLst>
          </p:cNvPr>
          <p:cNvSpPr txBox="1"/>
          <p:nvPr/>
        </p:nvSpPr>
        <p:spPr>
          <a:xfrm>
            <a:off x="3197086" y="231913"/>
            <a:ext cx="6453809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>
                <a:ea typeface="+mn-lt"/>
                <a:cs typeface="+mn-lt"/>
              </a:rPr>
              <a:t>Pathophysiology of Osteoarthritis</a:t>
            </a:r>
            <a:r>
              <a:rPr lang="en-GB" dirty="0">
                <a:ea typeface="+mn-lt"/>
                <a:cs typeface="+mn-lt"/>
              </a:rPr>
              <a:t> </a:t>
            </a: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0808F30-43DE-CD1E-31B0-FF69FF3E2267}"/>
              </a:ext>
            </a:extLst>
          </p:cNvPr>
          <p:cNvSpPr txBox="1"/>
          <p:nvPr/>
        </p:nvSpPr>
        <p:spPr>
          <a:xfrm>
            <a:off x="204305" y="966304"/>
            <a:ext cx="6917633" cy="190821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dirty="0">
                <a:ea typeface="+mn-lt"/>
                <a:cs typeface="+mn-lt"/>
              </a:rPr>
              <a:t>Osteoarthritis (OA) is a chronic degenerative disorder affecting the entire joint structure.</a:t>
            </a:r>
            <a:endParaRPr lang="en-US" sz="2000" dirty="0">
              <a:ea typeface="+mn-lt"/>
              <a:cs typeface="+mn-lt"/>
            </a:endParaRPr>
          </a:p>
          <a:p>
            <a:br>
              <a:rPr lang="en-GB" sz="2000" dirty="0">
                <a:ea typeface="+mn-lt"/>
                <a:cs typeface="+mn-lt"/>
              </a:rPr>
            </a:br>
            <a:r>
              <a:rPr lang="en-GB" sz="2000" dirty="0">
                <a:ea typeface="+mn-lt"/>
                <a:cs typeface="+mn-lt"/>
              </a:rPr>
              <a:t> It results from an imbalance between joint repair and degeneration (Hunter &amp; Bierma-Zeinstra, 2019).</a:t>
            </a:r>
            <a:endParaRPr lang="en-US" sz="2000">
              <a:ea typeface="Calibri"/>
              <a:cs typeface="Calibri"/>
            </a:endParaRPr>
          </a:p>
          <a:p>
            <a:pPr algn="l"/>
            <a:endParaRPr lang="en-GB" dirty="0">
              <a:ea typeface="Calibri"/>
              <a:cs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FF50F45-D1B0-6F5E-C021-FA097D1869DA}"/>
              </a:ext>
            </a:extLst>
          </p:cNvPr>
          <p:cNvSpPr txBox="1"/>
          <p:nvPr/>
        </p:nvSpPr>
        <p:spPr>
          <a:xfrm>
            <a:off x="480391" y="3064565"/>
            <a:ext cx="6288156" cy="400110"/>
          </a:xfrm>
          <a:prstGeom prst="rect">
            <a:avLst/>
          </a:prstGeom>
          <a:solidFill>
            <a:srgbClr val="00B050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dirty="0">
                <a:ea typeface="+mn-lt"/>
                <a:cs typeface="+mn-lt"/>
              </a:rPr>
              <a:t>Main Pathological Changes </a:t>
            </a:r>
            <a:endParaRPr lang="en-US" sz="2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D7F5FB7-E0A9-897B-7562-1A99F4426281}"/>
              </a:ext>
            </a:extLst>
          </p:cNvPr>
          <p:cNvSpPr txBox="1"/>
          <p:nvPr/>
        </p:nvSpPr>
        <p:spPr>
          <a:xfrm>
            <a:off x="485913" y="3809999"/>
            <a:ext cx="6895546" cy="400110"/>
          </a:xfrm>
          <a:prstGeom prst="rect">
            <a:avLst/>
          </a:prstGeom>
          <a:solidFill>
            <a:srgbClr val="00B0F0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b="1" dirty="0">
                <a:ea typeface="+mn-lt"/>
                <a:cs typeface="+mn-lt"/>
              </a:rPr>
              <a:t>Bone sclerosis</a:t>
            </a:r>
            <a:r>
              <a:rPr lang="en-GB" sz="2000" dirty="0">
                <a:ea typeface="+mn-lt"/>
                <a:cs typeface="+mn-lt"/>
              </a:rPr>
              <a:t> → thickened, hardened subchondral bone.</a:t>
            </a:r>
            <a:endParaRPr lang="en-US" sz="2000" dirty="0"/>
          </a:p>
        </p:txBody>
      </p:sp>
      <p:sp>
        <p:nvSpPr>
          <p:cNvPr id="10" name="TextBox 6">
            <a:extLst>
              <a:ext uri="{FF2B5EF4-FFF2-40B4-BE49-F238E27FC236}">
                <a16:creationId xmlns:a16="http://schemas.microsoft.com/office/drawing/2014/main" id="{C9F2CB05-9399-A06D-71AF-C4347F33B55D}"/>
              </a:ext>
            </a:extLst>
          </p:cNvPr>
          <p:cNvSpPr txBox="1"/>
          <p:nvPr/>
        </p:nvSpPr>
        <p:spPr>
          <a:xfrm>
            <a:off x="474870" y="4489174"/>
            <a:ext cx="6641547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b="1" dirty="0">
                <a:ea typeface="+mn-lt"/>
                <a:cs typeface="+mn-lt"/>
              </a:rPr>
              <a:t>Osteophyte formation</a:t>
            </a:r>
            <a:r>
              <a:rPr lang="en-GB" sz="2000" dirty="0">
                <a:ea typeface="+mn-lt"/>
                <a:cs typeface="+mn-lt"/>
              </a:rPr>
              <a:t> → bone spurs reduce movement.</a:t>
            </a:r>
            <a:endParaRPr lang="en-US" sz="2000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26E9110-B09F-FF4C-4DEF-9740EB26EF0D}"/>
              </a:ext>
            </a:extLst>
          </p:cNvPr>
          <p:cNvSpPr txBox="1"/>
          <p:nvPr/>
        </p:nvSpPr>
        <p:spPr>
          <a:xfrm>
            <a:off x="485913" y="5284304"/>
            <a:ext cx="6641546" cy="400110"/>
          </a:xfrm>
          <a:prstGeom prst="rect">
            <a:avLst/>
          </a:prstGeom>
          <a:solidFill>
            <a:srgbClr val="FFC000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b="1" dirty="0">
                <a:ea typeface="+mn-lt"/>
                <a:cs typeface="+mn-lt"/>
              </a:rPr>
              <a:t>Synovial inflammation</a:t>
            </a:r>
            <a:r>
              <a:rPr lang="en-GB" sz="2000" dirty="0">
                <a:ea typeface="+mn-lt"/>
                <a:cs typeface="+mn-lt"/>
              </a:rPr>
              <a:t> → cytokines worsen pain and stiffness</a:t>
            </a:r>
            <a:r>
              <a:rPr lang="en-GB" dirty="0">
                <a:ea typeface="+mn-lt"/>
                <a:cs typeface="+mn-lt"/>
              </a:rPr>
              <a:t>.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FC0036B-8E0B-EBD6-A2E6-32C3B473EC94}"/>
              </a:ext>
            </a:extLst>
          </p:cNvPr>
          <p:cNvSpPr txBox="1"/>
          <p:nvPr/>
        </p:nvSpPr>
        <p:spPr>
          <a:xfrm>
            <a:off x="469350" y="5902740"/>
            <a:ext cx="7392502" cy="707886"/>
          </a:xfrm>
          <a:prstGeom prst="rect">
            <a:avLst/>
          </a:prstGeom>
          <a:solidFill>
            <a:srgbClr val="7030A0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b="1" dirty="0">
                <a:ea typeface="+mn-lt"/>
                <a:cs typeface="+mn-lt"/>
              </a:rPr>
              <a:t>Joint space narrowing</a:t>
            </a:r>
            <a:r>
              <a:rPr lang="en-GB" sz="2000" dirty="0">
                <a:ea typeface="+mn-lt"/>
                <a:cs typeface="+mn-lt"/>
              </a:rPr>
              <a:t> → leads to restricted mobility (Bijlsma et al., 2011; NICE, 2022).</a:t>
            </a:r>
            <a:endParaRPr lang="en-US" sz="20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99A8FC6-9786-E7F6-A086-A56D9E6A792B}"/>
              </a:ext>
            </a:extLst>
          </p:cNvPr>
          <p:cNvSpPr txBox="1"/>
          <p:nvPr/>
        </p:nvSpPr>
        <p:spPr>
          <a:xfrm>
            <a:off x="9276522" y="231913"/>
            <a:ext cx="201433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>
                <a:ea typeface="+mn-lt"/>
                <a:cs typeface="+mn-lt"/>
              </a:rPr>
              <a:t>Key Insight</a:t>
            </a:r>
            <a:endParaRPr lang="en-US" sz="24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E3BC233-CE31-8B09-8DFA-E0F97F2F8BF1}"/>
              </a:ext>
            </a:extLst>
          </p:cNvPr>
          <p:cNvSpPr txBox="1"/>
          <p:nvPr/>
        </p:nvSpPr>
        <p:spPr>
          <a:xfrm>
            <a:off x="8260522" y="712306"/>
            <a:ext cx="3726069" cy="132343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dirty="0">
                <a:ea typeface="+mn-lt"/>
                <a:cs typeface="+mn-lt"/>
              </a:rPr>
              <a:t>OA is not only “wear and tear” — it is a whole-joint disease involving mechanical stress, aging, and inflammation (NICE, 2022).</a:t>
            </a:r>
            <a:endParaRPr lang="en-US" sz="2000" dirty="0"/>
          </a:p>
        </p:txBody>
      </p:sp>
      <p:pic>
        <p:nvPicPr>
          <p:cNvPr id="15" name="Picture 14" descr="A person in scrubs looking at a computer screen&#10;&#10;AI-generated content may be incorrect.">
            <a:extLst>
              <a:ext uri="{FF2B5EF4-FFF2-40B4-BE49-F238E27FC236}">
                <a16:creationId xmlns:a16="http://schemas.microsoft.com/office/drawing/2014/main" id="{8F9C4F76-83F9-994F-191E-F275122251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10721" y="2418522"/>
            <a:ext cx="4358641" cy="3268868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EB6554B5-17BC-E84B-F26B-E8EEA3D886CC}"/>
              </a:ext>
            </a:extLst>
          </p:cNvPr>
          <p:cNvSpPr txBox="1"/>
          <p:nvPr/>
        </p:nvSpPr>
        <p:spPr>
          <a:xfrm>
            <a:off x="9243391" y="5946913"/>
            <a:ext cx="2743200" cy="3657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ea typeface="Calibri"/>
                <a:cs typeface="Calibri"/>
              </a:rPr>
              <a:t>(Stock Image)</a:t>
            </a:r>
            <a:endParaRPr lang="en-GB" dirty="0"/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2121A6B-C717-99C3-0471-0C936198364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92800" y="3225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114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6569"/>
    </mc:Choice>
    <mc:Fallback>
      <p:transition spd="slow" advTm="865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56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29058E1-D2AA-28F4-E61E-7FC0D20EBF58}"/>
              </a:ext>
            </a:extLst>
          </p:cNvPr>
          <p:cNvSpPr txBox="1"/>
          <p:nvPr/>
        </p:nvSpPr>
        <p:spPr>
          <a:xfrm>
            <a:off x="7377491" y="194196"/>
            <a:ext cx="4814011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>
                <a:ea typeface="+mn-lt"/>
                <a:cs typeface="+mn-lt"/>
              </a:rPr>
              <a:t>Functional Impact of Osteoarthritis</a:t>
            </a:r>
            <a:endParaRPr lang="en-US" sz="24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CCD2E66-397B-E5A1-94F1-09C9D0439164}"/>
              </a:ext>
            </a:extLst>
          </p:cNvPr>
          <p:cNvSpPr txBox="1"/>
          <p:nvPr/>
        </p:nvSpPr>
        <p:spPr>
          <a:xfrm>
            <a:off x="176866" y="3423904"/>
            <a:ext cx="6154614" cy="344709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dirty="0">
                <a:ea typeface="+mn-lt"/>
                <a:cs typeface="+mn-lt"/>
              </a:rPr>
              <a:t>Psychosocial and Emotional Effects</a:t>
            </a:r>
            <a:endParaRPr lang="en-US" sz="2000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GB" sz="2000" dirty="0">
                <a:ea typeface="+mn-lt"/>
                <a:cs typeface="+mn-lt"/>
              </a:rPr>
              <a:t>Chronic pain contributes to depression, anxiety, and social isolation.</a:t>
            </a:r>
            <a:endParaRPr lang="en-GB" sz="2000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endParaRPr lang="en-GB" sz="2000" dirty="0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GB" sz="2000" dirty="0">
                <a:ea typeface="+mn-lt"/>
                <a:cs typeface="+mn-lt"/>
              </a:rPr>
              <a:t>Loss of independence can affect self-esteem and quality of life (WHO, 2023).</a:t>
            </a:r>
            <a:endParaRPr lang="en-GB" sz="2000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endParaRPr lang="en-GB" sz="2000" dirty="0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GB" sz="2000" dirty="0">
                <a:ea typeface="+mn-lt"/>
                <a:cs typeface="+mn-lt"/>
              </a:rPr>
              <a:t>May lead to reduced physical activity, worsening other health conditions such as obesity and cardiovascular disease.</a:t>
            </a:r>
            <a:endParaRPr lang="en-GB" sz="2000" dirty="0"/>
          </a:p>
          <a:p>
            <a:pPr algn="l"/>
            <a:endParaRPr lang="en-GB" dirty="0">
              <a:ea typeface="Calibri"/>
              <a:cs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A9D92A1-4CA9-A111-77CA-C6169B020DA9}"/>
              </a:ext>
            </a:extLst>
          </p:cNvPr>
          <p:cNvSpPr txBox="1"/>
          <p:nvPr/>
        </p:nvSpPr>
        <p:spPr>
          <a:xfrm>
            <a:off x="7896766" y="682742"/>
            <a:ext cx="3692769" cy="344709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dirty="0">
                <a:ea typeface="+mn-lt"/>
                <a:cs typeface="+mn-lt"/>
              </a:rPr>
              <a:t>Wider Health and Economic Burden</a:t>
            </a:r>
            <a:endParaRPr lang="en-US" sz="2000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GB" sz="2000" dirty="0">
                <a:ea typeface="+mn-lt"/>
                <a:cs typeface="+mn-lt"/>
              </a:rPr>
              <a:t>OA is a leading cause of disability in adults over 45.</a:t>
            </a:r>
            <a:endParaRPr lang="en-GB" sz="2000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endParaRPr lang="en-GB" sz="2000" dirty="0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GB" sz="2000" dirty="0">
                <a:ea typeface="+mn-lt"/>
                <a:cs typeface="+mn-lt"/>
              </a:rPr>
              <a:t>Creates a significant economic cost for the NHS and society through reduced productivity and increased healthcare use (WHO, 2023).</a:t>
            </a:r>
            <a:endParaRPr lang="en-GB" sz="2000">
              <a:ea typeface="Calibri"/>
              <a:cs typeface="Calibri"/>
            </a:endParaRPr>
          </a:p>
          <a:p>
            <a:pPr algn="l"/>
            <a:endParaRPr lang="en-GB" dirty="0">
              <a:ea typeface="Calibri"/>
              <a:cs typeface="Calibri"/>
            </a:endParaRPr>
          </a:p>
        </p:txBody>
      </p:sp>
      <p:pic>
        <p:nvPicPr>
          <p:cNvPr id="6" name="Picture 5" descr="A close up of pills&#10;&#10;AI-generated content may be incorrect.">
            <a:extLst>
              <a:ext uri="{FF2B5EF4-FFF2-40B4-BE49-F238E27FC236}">
                <a16:creationId xmlns:a16="http://schemas.microsoft.com/office/drawing/2014/main" id="{745C0E3B-7239-B28E-E930-C814B20E72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62678" y="4114799"/>
            <a:ext cx="4846827" cy="2532186"/>
          </a:xfrm>
          <a:prstGeom prst="rect">
            <a:avLst/>
          </a:prstGeom>
        </p:spPr>
      </p:pic>
      <p:graphicFrame>
        <p:nvGraphicFramePr>
          <p:cNvPr id="14" name="TextBox 2">
            <a:extLst>
              <a:ext uri="{FF2B5EF4-FFF2-40B4-BE49-F238E27FC236}">
                <a16:creationId xmlns:a16="http://schemas.microsoft.com/office/drawing/2014/main" id="{D889FE51-5C2B-A64F-6EE4-E3C53A8BDB7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90714594"/>
              </p:ext>
            </p:extLst>
          </p:nvPr>
        </p:nvGraphicFramePr>
        <p:xfrm>
          <a:off x="172279" y="198791"/>
          <a:ext cx="7071597" cy="3255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73C5AAA-3BB3-1EF3-4047-1E9E77F1B4F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5892800" y="3225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27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1736"/>
    </mc:Choice>
    <mc:Fallback>
      <p:transition spd="slow" advTm="817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173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BC433A0-E9FB-1B3B-8553-3D1442C524E0}"/>
              </a:ext>
            </a:extLst>
          </p:cNvPr>
          <p:cNvSpPr txBox="1"/>
          <p:nvPr/>
        </p:nvSpPr>
        <p:spPr>
          <a:xfrm>
            <a:off x="2407818" y="330030"/>
            <a:ext cx="8381999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>
                <a:ea typeface="+mn-lt"/>
                <a:cs typeface="+mn-lt"/>
              </a:rPr>
              <a:t>Case Study: Mrs Linda Thompson (Fictional Patient)</a:t>
            </a:r>
            <a:endParaRPr lang="en-US" sz="2400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C2CF386-1144-F5FD-165D-F332070E81F9}"/>
              </a:ext>
            </a:extLst>
          </p:cNvPr>
          <p:cNvSpPr txBox="1"/>
          <p:nvPr/>
        </p:nvSpPr>
        <p:spPr>
          <a:xfrm>
            <a:off x="135834" y="1058645"/>
            <a:ext cx="3352800" cy="4801314"/>
          </a:xfrm>
          <a:prstGeom prst="rect">
            <a:avLst/>
          </a:prstGeom>
          <a:solidFill>
            <a:srgbClr val="92D050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ea typeface="+mn-lt"/>
                <a:cs typeface="+mn-lt"/>
              </a:rPr>
              <a:t>Patient Profile</a:t>
            </a:r>
            <a:endParaRPr lang="en-US" b="1" dirty="0"/>
          </a:p>
          <a:p>
            <a:endParaRPr lang="en-GB" b="1" dirty="0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Name: Mrs Linda Thompson (fictional)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Age: 72 years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Gender: Female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Ethnicity: Black British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Occupation: Retired primary school teacher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Living situation: Lives with adult daughter in a two-bedroom flat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Medical condition: Diagnosed with Osteoarthritis of the hips and hands (diagnosed 6 years ago by GP)</a:t>
            </a:r>
            <a:endParaRPr lang="en-GB" dirty="0"/>
          </a:p>
          <a:p>
            <a:pPr algn="l"/>
            <a:endParaRPr lang="en-GB" dirty="0">
              <a:ea typeface="Calibri"/>
              <a:cs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CECABF2-C720-962C-27FA-27CF6F733B05}"/>
              </a:ext>
            </a:extLst>
          </p:cNvPr>
          <p:cNvSpPr txBox="1"/>
          <p:nvPr/>
        </p:nvSpPr>
        <p:spPr>
          <a:xfrm>
            <a:off x="3943286" y="1047176"/>
            <a:ext cx="3587261" cy="4524315"/>
          </a:xfrm>
          <a:prstGeom prst="rect">
            <a:avLst/>
          </a:prstGeom>
          <a:solidFill>
            <a:srgbClr val="00B0F0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ea typeface="+mn-lt"/>
                <a:cs typeface="+mn-lt"/>
              </a:rPr>
              <a:t>Health Background</a:t>
            </a:r>
            <a:endParaRPr lang="en-US" b="1" dirty="0"/>
          </a:p>
          <a:p>
            <a:endParaRPr lang="en-GB" b="1" dirty="0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Reports chronic hip pain, joint stiffness (especially mornings), and swelling in finger joints.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BMI 29 (overweight); reduced physical activity due to pain and fatigue.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Takes paracetamol and topical NSAIDs for pain (NICE, 2022).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Enjoys gardening but can no longer kneel or bend easily.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History of hypertension and type 2 diabetes, both controlled by medication.</a:t>
            </a:r>
            <a:endParaRPr lang="en-GB" dirty="0"/>
          </a:p>
          <a:p>
            <a:pPr algn="l"/>
            <a:endParaRPr lang="en-GB" dirty="0">
              <a:ea typeface="Calibri"/>
              <a:cs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877962A-F9F1-82E4-ACD0-BF333869DFE0}"/>
              </a:ext>
            </a:extLst>
          </p:cNvPr>
          <p:cNvSpPr txBox="1"/>
          <p:nvPr/>
        </p:nvSpPr>
        <p:spPr>
          <a:xfrm>
            <a:off x="8444183" y="1024495"/>
            <a:ext cx="2813538" cy="5078313"/>
          </a:xfrm>
          <a:prstGeom prst="rect">
            <a:avLst/>
          </a:prstGeom>
          <a:solidFill>
            <a:srgbClr val="FFC000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ea typeface="+mn-lt"/>
                <a:cs typeface="+mn-lt"/>
              </a:rPr>
              <a:t>Psychosocial Context</a:t>
            </a:r>
            <a:endParaRPr lang="en-US" b="1" dirty="0"/>
          </a:p>
          <a:p>
            <a:endParaRPr lang="en-GB" b="1" dirty="0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Recently retired; misses daily social contact from teaching.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Feels frustrated and anxious about losing independence.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Relies on daughter for shopping and housework.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Avoids exercise groups due to embarrassment about mobility.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Expresses concern about becoming a “burden” on family.</a:t>
            </a:r>
            <a:endParaRPr lang="en-GB" dirty="0"/>
          </a:p>
          <a:p>
            <a:pPr algn="l"/>
            <a:endParaRPr lang="en-GB" dirty="0">
              <a:ea typeface="Calibri"/>
              <a:cs typeface="Calibri"/>
            </a:endParaRPr>
          </a:p>
        </p:txBody>
      </p:sp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BBBD6A3-3EA1-F606-CC9A-FA157782224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92800" y="3225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98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6482"/>
    </mc:Choice>
    <mc:Fallback>
      <p:transition spd="slow" advTm="564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48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D9B0664-3349-4917-9ED4-606AC78E98A2}"/>
              </a:ext>
            </a:extLst>
          </p:cNvPr>
          <p:cNvSpPr txBox="1"/>
          <p:nvPr/>
        </p:nvSpPr>
        <p:spPr>
          <a:xfrm>
            <a:off x="2406798" y="268866"/>
            <a:ext cx="848750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>
                <a:ea typeface="+mn-lt"/>
                <a:cs typeface="+mn-lt"/>
              </a:rPr>
              <a:t>Risk Factors for Osteoarthritis – Mrs Linda Thompson</a:t>
            </a:r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6CC0564-792D-9B6F-7B03-2944F1DD923A}"/>
              </a:ext>
            </a:extLst>
          </p:cNvPr>
          <p:cNvSpPr txBox="1"/>
          <p:nvPr/>
        </p:nvSpPr>
        <p:spPr>
          <a:xfrm>
            <a:off x="129464" y="747474"/>
            <a:ext cx="3176953" cy="563231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ea typeface="+mn-lt"/>
                <a:cs typeface="+mn-lt"/>
              </a:rPr>
              <a:t>Biological Factors</a:t>
            </a:r>
            <a:endParaRPr lang="en-US" b="1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Ageing: Cartilage repair and cell regeneration decline with age (NHS, 2024).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Gender: Women over 50 are more likely to develop OA due to hormonal changes post-menopause (NICE, 2022).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Genetic predisposition: Family history increases susceptibility to joint degeneration (Hunter &amp; Bierma-Zeinstra, 2019).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Comorbidities: Type 2 diabetes and hypertension contribute to inflammation and vascular changes affecting joints.</a:t>
            </a:r>
            <a:endParaRPr lang="en-GB" dirty="0"/>
          </a:p>
          <a:p>
            <a:pPr algn="l"/>
            <a:endParaRPr lang="en-GB" dirty="0">
              <a:ea typeface="Calibri"/>
              <a:cs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FE016B-A09A-B2DA-EF88-0722D9E5C730}"/>
              </a:ext>
            </a:extLst>
          </p:cNvPr>
          <p:cNvSpPr txBox="1"/>
          <p:nvPr/>
        </p:nvSpPr>
        <p:spPr>
          <a:xfrm>
            <a:off x="4503700" y="879485"/>
            <a:ext cx="2778369" cy="496543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ea typeface="+mn-lt"/>
                <a:cs typeface="+mn-lt"/>
              </a:rPr>
              <a:t>Lifestyle and Mechanical Factors</a:t>
            </a:r>
            <a:endParaRPr lang="en-US" b="1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Overweight (BMI 29): Excess weight increases mechanical load on hips and knees.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Sedentary lifestyle: Limited physical activity weakens supporting muscles, accelerating joint stress (NICE, 2022).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Past occupational strain: Years of standing and repetitive motion in teaching may have exacerbated joint wear.</a:t>
            </a:r>
            <a:endParaRPr lang="en-GB" dirty="0"/>
          </a:p>
          <a:p>
            <a:pPr algn="l"/>
            <a:endParaRPr lang="en-GB" dirty="0">
              <a:ea typeface="Calibri"/>
              <a:cs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A55E46B-4966-2B52-E1A5-33A0F2ECCE73}"/>
              </a:ext>
            </a:extLst>
          </p:cNvPr>
          <p:cNvSpPr txBox="1"/>
          <p:nvPr/>
        </p:nvSpPr>
        <p:spPr>
          <a:xfrm>
            <a:off x="8557336" y="889170"/>
            <a:ext cx="2766646" cy="49771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ea typeface="+mn-lt"/>
                <a:cs typeface="+mn-lt"/>
              </a:rPr>
              <a:t>Psychosocial and Environmental Factors</a:t>
            </a:r>
            <a:endParaRPr lang="en-US" b="1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Emotional stress and social isolation worsen pain perception.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Lack of motivation and fear of movement (</a:t>
            </a:r>
            <a:r>
              <a:rPr lang="en-GB" err="1">
                <a:ea typeface="+mn-lt"/>
                <a:cs typeface="+mn-lt"/>
              </a:rPr>
              <a:t>kinesiophobia</a:t>
            </a:r>
            <a:r>
              <a:rPr lang="en-GB" dirty="0">
                <a:ea typeface="+mn-lt"/>
                <a:cs typeface="+mn-lt"/>
              </a:rPr>
              <a:t>) delay exercise participation (NHS, 2024).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Low income and limited access to transport restrict healthcare access and community engagement (WHO, 2023).</a:t>
            </a:r>
            <a:endParaRPr lang="en-GB" dirty="0"/>
          </a:p>
          <a:p>
            <a:pPr algn="l"/>
            <a:endParaRPr lang="en-GB" dirty="0">
              <a:ea typeface="Calibri"/>
              <a:cs typeface="Calibri"/>
            </a:endParaRP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A6EE60E3-9F35-AE7B-4108-7B1E570D6D56}"/>
              </a:ext>
            </a:extLst>
          </p:cNvPr>
          <p:cNvSpPr/>
          <p:nvPr/>
        </p:nvSpPr>
        <p:spPr>
          <a:xfrm>
            <a:off x="3059043" y="2722217"/>
            <a:ext cx="1453278" cy="49567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id="{6E88E34E-5CB9-732C-6C17-F053F50B0346}"/>
              </a:ext>
            </a:extLst>
          </p:cNvPr>
          <p:cNvSpPr/>
          <p:nvPr/>
        </p:nvSpPr>
        <p:spPr>
          <a:xfrm>
            <a:off x="7520608" y="2766391"/>
            <a:ext cx="978408" cy="484631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423E6D1-D970-516E-B253-54EC9A2D6C2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892800" y="3225800"/>
            <a:ext cx="406400" cy="406400"/>
          </a:xfrm>
          <a:prstGeom prst="rect">
            <a:avLst/>
          </a:prstGeom>
        </p:spPr>
      </p:pic>
      <p:pic>
        <p:nvPicPr>
          <p:cNvPr id="9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9545262-9E61-D2B2-23C6-EF7BA85F000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892800" y="3225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2996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24"/>
    </mc:Choice>
    <mc:Fallback>
      <p:transition spd="slow" advTm="36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2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624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8386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FCCBFE8-BE81-4D7C-D152-22ACB703E871}"/>
              </a:ext>
            </a:extLst>
          </p:cNvPr>
          <p:cNvSpPr txBox="1"/>
          <p:nvPr/>
        </p:nvSpPr>
        <p:spPr>
          <a:xfrm>
            <a:off x="2517913" y="298174"/>
            <a:ext cx="763546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>
                <a:ea typeface="+mn-lt"/>
                <a:cs typeface="+mn-lt"/>
              </a:rPr>
              <a:t>Person-Centred Care Plan: Goals and Approach</a:t>
            </a:r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0B3610B-C437-CBF8-53C8-2D9BCB7EEFEB}"/>
              </a:ext>
            </a:extLst>
          </p:cNvPr>
          <p:cNvSpPr txBox="1"/>
          <p:nvPr/>
        </p:nvSpPr>
        <p:spPr>
          <a:xfrm>
            <a:off x="717825" y="778565"/>
            <a:ext cx="80772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ea typeface="+mn-lt"/>
                <a:cs typeface="+mn-lt"/>
              </a:rPr>
              <a:t>To reduce pain, improve mobility, and enhance Mrs Thompson’s independence and quality of life through holistic, evidence-based care (NICE, 2022).</a:t>
            </a: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D85D98D-9BC8-C265-1375-60A15C24549F}"/>
              </a:ext>
            </a:extLst>
          </p:cNvPr>
          <p:cNvSpPr txBox="1"/>
          <p:nvPr/>
        </p:nvSpPr>
        <p:spPr>
          <a:xfrm>
            <a:off x="154609" y="1717260"/>
            <a:ext cx="3891721" cy="4801314"/>
          </a:xfrm>
          <a:prstGeom prst="rect">
            <a:avLst/>
          </a:prstGeom>
          <a:solidFill>
            <a:srgbClr val="00B050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ea typeface="+mn-lt"/>
                <a:cs typeface="+mn-lt"/>
              </a:rPr>
              <a:t>Short- and Long-Term Goals</a:t>
            </a:r>
            <a:endParaRPr lang="en-US" b="1">
              <a:ea typeface="Calibri"/>
              <a:cs typeface="Calibri"/>
            </a:endParaRPr>
          </a:p>
          <a:p>
            <a:r>
              <a:rPr lang="en-GB" b="1" dirty="0">
                <a:ea typeface="+mn-lt"/>
                <a:cs typeface="+mn-lt"/>
              </a:rPr>
              <a:t>Short-term (1–3 months):</a:t>
            </a:r>
            <a:endParaRPr lang="en-GB" b="1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GB" b="1" dirty="0">
                <a:ea typeface="+mn-lt"/>
                <a:cs typeface="+mn-lt"/>
              </a:rPr>
              <a:t>Optimise pain relief and manage inflammation.</a:t>
            </a:r>
            <a:endParaRPr lang="en-GB" b="1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GB" b="1" dirty="0">
                <a:ea typeface="+mn-lt"/>
                <a:cs typeface="+mn-lt"/>
              </a:rPr>
              <a:t>Encourage gentle, regular physical activity.</a:t>
            </a:r>
            <a:endParaRPr lang="en-GB" b="1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GB" b="1" dirty="0">
                <a:ea typeface="+mn-lt"/>
                <a:cs typeface="+mn-lt"/>
              </a:rPr>
              <a:t>Provide education on self-management and joint protection.</a:t>
            </a:r>
            <a:endParaRPr lang="en-GB" b="1">
              <a:ea typeface="Calibri"/>
              <a:cs typeface="Calibri"/>
            </a:endParaRPr>
          </a:p>
          <a:p>
            <a:r>
              <a:rPr lang="en-GB" b="1" dirty="0">
                <a:ea typeface="+mn-lt"/>
                <a:cs typeface="+mn-lt"/>
              </a:rPr>
              <a:t>Long-term (6–12 months):</a:t>
            </a:r>
            <a:endParaRPr lang="en-GB" b="1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GB" b="1" dirty="0">
                <a:ea typeface="+mn-lt"/>
                <a:cs typeface="+mn-lt"/>
              </a:rPr>
              <a:t>Achieve sustained weight management and improved cardiovascular health.</a:t>
            </a:r>
            <a:endParaRPr lang="en-GB" b="1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GB" b="1" dirty="0">
                <a:ea typeface="+mn-lt"/>
                <a:cs typeface="+mn-lt"/>
              </a:rPr>
              <a:t>Restore confidence and social engagement.</a:t>
            </a:r>
            <a:endParaRPr lang="en-GB" b="1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GB" b="1" dirty="0">
                <a:ea typeface="+mn-lt"/>
                <a:cs typeface="+mn-lt"/>
              </a:rPr>
              <a:t>Maintain functional independence in daily living.</a:t>
            </a:r>
            <a:endParaRPr lang="en-GB" b="1">
              <a:ea typeface="Calibri"/>
              <a:cs typeface="Calibri"/>
            </a:endParaRPr>
          </a:p>
          <a:p>
            <a:pPr algn="l"/>
            <a:endParaRPr lang="en-GB" dirty="0">
              <a:ea typeface="Calibri"/>
              <a:cs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5B971CD-106A-4FB0-7A61-0FCF697ED3B6}"/>
              </a:ext>
            </a:extLst>
          </p:cNvPr>
          <p:cNvSpPr txBox="1"/>
          <p:nvPr/>
        </p:nvSpPr>
        <p:spPr>
          <a:xfrm>
            <a:off x="8602870" y="1717261"/>
            <a:ext cx="2853634" cy="5078313"/>
          </a:xfrm>
          <a:prstGeom prst="rect">
            <a:avLst/>
          </a:prstGeom>
          <a:solidFill>
            <a:srgbClr val="FFC000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ea typeface="+mn-lt"/>
                <a:cs typeface="+mn-lt"/>
              </a:rPr>
              <a:t>Approach to Care</a:t>
            </a:r>
            <a:endParaRPr lang="en-US" b="1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GB" b="1" dirty="0">
                <a:ea typeface="+mn-lt"/>
                <a:cs typeface="+mn-lt"/>
              </a:rPr>
              <a:t>Apply a multidisciplinary, person-centred model — involving GP, physiotherapist, dietitian, and occupational therapist.</a:t>
            </a:r>
            <a:endParaRPr lang="en-GB" b="1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GB" b="1" dirty="0">
                <a:ea typeface="+mn-lt"/>
                <a:cs typeface="+mn-lt"/>
              </a:rPr>
              <a:t>Integrate non-pharmacological and pharmacological interventions as per NICE (2022).</a:t>
            </a:r>
            <a:endParaRPr lang="en-GB" b="1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GB" b="1" dirty="0">
                <a:ea typeface="+mn-lt"/>
                <a:cs typeface="+mn-lt"/>
              </a:rPr>
              <a:t>Promote shared decision-making, active participation, and self-management (NHS England, 2023).</a:t>
            </a:r>
            <a:endParaRPr lang="en-GB" b="1" dirty="0"/>
          </a:p>
          <a:p>
            <a:pPr algn="l"/>
            <a:endParaRPr lang="en-GB" dirty="0">
              <a:ea typeface="Calibri"/>
              <a:cs typeface="Calibri"/>
            </a:endParaRPr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E348943C-CAFA-2205-3BFA-E826E3297F6F}"/>
              </a:ext>
            </a:extLst>
          </p:cNvPr>
          <p:cNvSpPr/>
          <p:nvPr/>
        </p:nvSpPr>
        <p:spPr>
          <a:xfrm flipV="1">
            <a:off x="4478131" y="1727023"/>
            <a:ext cx="3308581" cy="1072499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 descr="A close-up of a couple of hands holding each other&#10;&#10;AI-generated content may be incorrect.">
            <a:extLst>
              <a:ext uri="{FF2B5EF4-FFF2-40B4-BE49-F238E27FC236}">
                <a16:creationId xmlns:a16="http://schemas.microsoft.com/office/drawing/2014/main" id="{B452C97E-545B-95B7-C44C-35ACEA5F0E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80819" y="2816088"/>
            <a:ext cx="3870884" cy="280504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EE0B50C-499B-6F37-B08F-794A1B05A4A7}"/>
              </a:ext>
            </a:extLst>
          </p:cNvPr>
          <p:cNvSpPr txBox="1"/>
          <p:nvPr/>
        </p:nvSpPr>
        <p:spPr>
          <a:xfrm>
            <a:off x="5168347" y="5980043"/>
            <a:ext cx="2743200" cy="3657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ea typeface="Calibri"/>
                <a:cs typeface="Calibri"/>
              </a:rPr>
              <a:t>(</a:t>
            </a:r>
            <a:r>
              <a:rPr lang="en-GB" dirty="0" err="1">
                <a:ea typeface="Calibri"/>
                <a:cs typeface="Calibri"/>
              </a:rPr>
              <a:t>Stocl</a:t>
            </a:r>
            <a:r>
              <a:rPr lang="en-GB" dirty="0">
                <a:ea typeface="Calibri"/>
                <a:cs typeface="Calibri"/>
              </a:rPr>
              <a:t> Image)</a:t>
            </a:r>
            <a:endParaRPr lang="en-GB" dirty="0"/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30DDCB6-51CC-A524-B637-E72E8537D68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92800" y="3225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883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8275"/>
    </mc:Choice>
    <mc:Fallback>
      <p:transition spd="slow" advTm="682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827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FAD49B1-09B0-81E8-13C4-003DF992A1D7}"/>
              </a:ext>
            </a:extLst>
          </p:cNvPr>
          <p:cNvSpPr txBox="1"/>
          <p:nvPr/>
        </p:nvSpPr>
        <p:spPr>
          <a:xfrm>
            <a:off x="2429565" y="160131"/>
            <a:ext cx="791154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>
                <a:ea typeface="+mn-lt"/>
                <a:cs typeface="+mn-lt"/>
              </a:rPr>
              <a:t>Care Interventions and Evidence-Based Management</a:t>
            </a:r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FB3AA09-ED61-C4ED-2F59-83907E7155EF}"/>
              </a:ext>
            </a:extLst>
          </p:cNvPr>
          <p:cNvSpPr txBox="1"/>
          <p:nvPr/>
        </p:nvSpPr>
        <p:spPr>
          <a:xfrm>
            <a:off x="115957" y="734392"/>
            <a:ext cx="6288155" cy="507831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ea typeface="+mn-lt"/>
                <a:cs typeface="+mn-lt"/>
              </a:rPr>
              <a:t>Non-Pharmacological Interventions (First-Line Care)</a:t>
            </a:r>
            <a:endParaRPr lang="en-US" b="1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Exercise therapy: Regular, low-impact activities (walking, swimming, cycling) to improve strength and flexibility </a:t>
            </a:r>
            <a:r>
              <a:rPr lang="en-GB" i="1" dirty="0">
                <a:ea typeface="+mn-lt"/>
                <a:cs typeface="+mn-lt"/>
              </a:rPr>
              <a:t>(NICE, </a:t>
            </a:r>
            <a:r>
              <a:rPr lang="en-GB" dirty="0">
                <a:ea typeface="+mn-lt"/>
                <a:cs typeface="+mn-lt"/>
              </a:rPr>
              <a:t>2022; Somaiya et al., 2024)</a:t>
            </a:r>
            <a:r>
              <a:rPr lang="en-GB" i="1" dirty="0">
                <a:ea typeface="+mn-lt"/>
                <a:cs typeface="+mn-lt"/>
              </a:rPr>
              <a:t>.</a:t>
            </a:r>
          </a:p>
          <a:p>
            <a:pPr marL="285750" indent="-285750">
              <a:buFont typeface="Arial"/>
              <a:buChar char="•"/>
            </a:pPr>
            <a:endParaRPr lang="en-GB" dirty="0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Physiotherapy: Individualised mobility and strengthening programme.</a:t>
            </a:r>
            <a:endParaRPr lang="en-GB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endParaRPr lang="en-GB" dirty="0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Weight management: Dietitian support to achieve gradual weight loss and reduce joint strain(NICE, 2022; Journal of Human Nutrition and Dietetics, 2024).</a:t>
            </a:r>
            <a:endParaRPr lang="en-GB" dirty="0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endParaRPr lang="en-GB" dirty="0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Assistive devices: Use of walking aids or hand supports to reduce pain and improve stability (NHS, 2024).</a:t>
            </a:r>
            <a:endParaRPr lang="en-GB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endParaRPr lang="en-GB" dirty="0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Education: Self-management advice on pacing, posture, and joint protection strategies.</a:t>
            </a:r>
            <a:endParaRPr lang="en-GB" dirty="0">
              <a:ea typeface="Calibri"/>
              <a:cs typeface="Calibri"/>
            </a:endParaRPr>
          </a:p>
          <a:p>
            <a:pPr algn="l"/>
            <a:endParaRPr lang="en-GB" dirty="0">
              <a:ea typeface="Calibri"/>
              <a:cs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BD25ED4-1A57-1805-5D82-2AB1D2BCF90E}"/>
              </a:ext>
            </a:extLst>
          </p:cNvPr>
          <p:cNvSpPr txBox="1"/>
          <p:nvPr/>
        </p:nvSpPr>
        <p:spPr>
          <a:xfrm>
            <a:off x="7123043" y="977347"/>
            <a:ext cx="4488069" cy="369331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ea typeface="+mn-lt"/>
                <a:cs typeface="+mn-lt"/>
              </a:rPr>
              <a:t>Pharmacological Interventions</a:t>
            </a:r>
            <a:endParaRPr lang="en-US" dirty="0">
              <a:ea typeface="Calibri" panose="020F0502020204030204"/>
              <a:cs typeface="Calibri" panose="020F0502020204030204"/>
            </a:endParaRPr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Paracetamol and topical NSAIDs as first-line for pain relief.</a:t>
            </a:r>
            <a:endParaRPr lang="en-GB" dirty="0"/>
          </a:p>
          <a:p>
            <a:pPr marL="285750" indent="-285750">
              <a:buFont typeface="Arial"/>
              <a:buChar char="•"/>
            </a:pPr>
            <a:endParaRPr lang="en-GB" dirty="0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Oral NSAIDs (e.g., ibuprofen) with gastroprotection if topical agents insufficient.</a:t>
            </a:r>
            <a:endParaRPr lang="en-GB" dirty="0"/>
          </a:p>
          <a:p>
            <a:pPr marL="285750" indent="-285750">
              <a:buFont typeface="Arial"/>
              <a:buChar char="•"/>
            </a:pPr>
            <a:endParaRPr lang="en-GB" dirty="0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Intra-articular corticosteroid injections for acute flare-ups (NICE, 2022).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Regular review by GP to monitor side effects and effectiveness.</a:t>
            </a:r>
            <a:endParaRPr lang="en-GB" dirty="0"/>
          </a:p>
          <a:p>
            <a:pPr algn="l"/>
            <a:endParaRPr lang="en-GB" dirty="0">
              <a:ea typeface="Calibri"/>
              <a:cs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E074ABD-B9D5-6F52-721A-7401A392EED2}"/>
              </a:ext>
            </a:extLst>
          </p:cNvPr>
          <p:cNvSpPr txBox="1"/>
          <p:nvPr/>
        </p:nvSpPr>
        <p:spPr>
          <a:xfrm>
            <a:off x="3274391" y="5472042"/>
            <a:ext cx="8331200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ea typeface="+mn-lt"/>
                <a:cs typeface="+mn-lt"/>
              </a:rPr>
              <a:t>Psychosocial Support and Self-Management</a:t>
            </a:r>
            <a:endParaRPr lang="en-US" b="1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Cognitive Behavioural Therapy (CBT) to manage chronic pain and anxiety.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Encourage social participation (local exercise or support groups).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Promote self-efficacy and shared decision-making (NHS England, 2023).</a:t>
            </a:r>
            <a:endParaRPr lang="en-GB" dirty="0"/>
          </a:p>
          <a:p>
            <a:pPr algn="l"/>
            <a:endParaRPr lang="en-GB" dirty="0">
              <a:ea typeface="Calibri"/>
              <a:cs typeface="Calibri"/>
            </a:endParaRPr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FBE44DD-6C7D-EEA7-6B8A-64B10D4F55D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92800" y="3225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462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9024"/>
    </mc:Choice>
    <mc:Fallback>
      <p:transition spd="slow" advTm="890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902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28A1F4F-5FD9-6B30-0018-8D10DEDE270B}"/>
              </a:ext>
            </a:extLst>
          </p:cNvPr>
          <p:cNvSpPr txBox="1"/>
          <p:nvPr/>
        </p:nvSpPr>
        <p:spPr>
          <a:xfrm>
            <a:off x="2617304" y="381000"/>
            <a:ext cx="6321286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>
                <a:ea typeface="+mn-lt"/>
                <a:cs typeface="+mn-lt"/>
              </a:rPr>
              <a:t>Monitoring and Evaluation of Care Plan</a:t>
            </a:r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DAA6ECE-CA88-AE76-158C-54EF0CE8D532}"/>
              </a:ext>
            </a:extLst>
          </p:cNvPr>
          <p:cNvSpPr txBox="1"/>
          <p:nvPr/>
        </p:nvSpPr>
        <p:spPr>
          <a:xfrm>
            <a:off x="187739" y="1225826"/>
            <a:ext cx="12130155" cy="535531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ea typeface="+mn-lt"/>
                <a:cs typeface="+mn-lt"/>
              </a:rPr>
              <a:t>Monitoring Focus</a:t>
            </a:r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Pain and mobility monitored at reviews using validated tools such as the WOMAC or Oxford Hip Score (NICE, 2022).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Medication review every 3 months to evaluate effectiveness and side-effects (NICE, 2022).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Monitor blood pressure and glucose to ensure safety of long-term NSAID use and control of comorbidities (NHS, 2024).</a:t>
            </a:r>
            <a:endParaRPr lang="en-GB" dirty="0"/>
          </a:p>
          <a:p>
            <a:br>
              <a:rPr lang="en-US" dirty="0"/>
            </a:br>
            <a:endParaRPr lang="en-US" dirty="0"/>
          </a:p>
          <a:p>
            <a:r>
              <a:rPr lang="en-GB" dirty="0">
                <a:ea typeface="+mn-lt"/>
                <a:cs typeface="+mn-lt"/>
              </a:rPr>
              <a:t>🔹 Lifestyle and Function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Physiotherapist and dietitian to track exercise adherence and weight management (NICE, 2022).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Assess ability in activities of daily living such as stairs, shopping, and dressing (NHS England, 2023).</a:t>
            </a:r>
            <a:endParaRPr lang="en-GB" dirty="0"/>
          </a:p>
          <a:p>
            <a:br>
              <a:rPr lang="en-US" dirty="0"/>
            </a:br>
            <a:endParaRPr lang="en-US" dirty="0"/>
          </a:p>
          <a:p>
            <a:r>
              <a:rPr lang="en-GB" dirty="0">
                <a:ea typeface="+mn-lt"/>
                <a:cs typeface="+mn-lt"/>
              </a:rPr>
              <a:t>🔹 Psychosocial Well-being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Screen for anxiety and depression using PHQ-9 or GAD-7 (NHS, 2024).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Encourage social engagement and ongoing self-management through community support (NHS England, 2023).</a:t>
            </a:r>
            <a:endParaRPr lang="en-GB" dirty="0"/>
          </a:p>
          <a:p>
            <a:br>
              <a:rPr lang="en-US" dirty="0"/>
            </a:br>
            <a:endParaRPr lang="en-US" dirty="0"/>
          </a:p>
          <a:p>
            <a:r>
              <a:rPr lang="en-GB" dirty="0">
                <a:ea typeface="+mn-lt"/>
                <a:cs typeface="+mn-lt"/>
              </a:rPr>
              <a:t>🔹 Expected Outcomes</a:t>
            </a:r>
            <a:endParaRPr lang="en-GB" dirty="0"/>
          </a:p>
          <a:p>
            <a:r>
              <a:rPr lang="en-GB" dirty="0">
                <a:ea typeface="+mn-lt"/>
                <a:cs typeface="+mn-lt"/>
              </a:rPr>
              <a:t>↓ Pain ↑ Mobility ↑ Independence ↑ Quality of Life (NICE, 2022; NHS, 2024)</a:t>
            </a:r>
            <a:endParaRPr lang="en-GB" dirty="0"/>
          </a:p>
          <a:p>
            <a:pPr algn="l"/>
            <a:endParaRPr lang="en-GB" dirty="0">
              <a:ea typeface="Calibri"/>
              <a:cs typeface="Calibri"/>
            </a:endParaRP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F6D2D86-4815-C281-2970-FEAA45779D2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92800" y="3225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552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7718"/>
    </mc:Choice>
    <mc:Fallback>
      <p:transition spd="slow" advTm="677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71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DF6A9299-1D12-47E2-9DD4-03342553C4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77E19BE-AB06-BA0B-0F92-E807F435650D}"/>
              </a:ext>
            </a:extLst>
          </p:cNvPr>
          <p:cNvSpPr txBox="1"/>
          <p:nvPr/>
        </p:nvSpPr>
        <p:spPr>
          <a:xfrm>
            <a:off x="1017105" y="-130313"/>
            <a:ext cx="11172132" cy="893051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defTabSz="457200">
              <a:spcBef>
                <a:spcPct val="0"/>
              </a:spcBef>
              <a:spcAft>
                <a:spcPts val="600"/>
              </a:spcAft>
            </a:pPr>
            <a:r>
              <a:rPr lang="en-US" sz="3600" b="1" cap="all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 </a:t>
            </a:r>
            <a:r>
              <a:rPr lang="en-US" sz="2800" b="1" cap="all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Communication and Ethical Considerations</a:t>
            </a:r>
            <a:endParaRPr lang="en-US" sz="2800" cap="all" dirty="0">
              <a:ln w="3175" cmpd="sng">
                <a:noFill/>
              </a:ln>
              <a:latin typeface="+mj-lt"/>
              <a:ea typeface="+mj-ea"/>
              <a:cs typeface="+mj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AF7D617-C723-653A-8401-B6DFE1D236EE}"/>
              </a:ext>
            </a:extLst>
          </p:cNvPr>
          <p:cNvSpPr txBox="1"/>
          <p:nvPr/>
        </p:nvSpPr>
        <p:spPr>
          <a:xfrm>
            <a:off x="12150" y="761634"/>
            <a:ext cx="7803870" cy="6277478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 fontScale="92500" lnSpcReduction="10000"/>
          </a:bodyPr>
          <a:lstStyle/>
          <a:p>
            <a:pPr defTabSz="457200">
              <a:lnSpc>
                <a:spcPct val="90000"/>
              </a:lnSpc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n-US" sz="2000" dirty="0"/>
              <a:t>Person-Centered Communication</a:t>
            </a:r>
            <a:endParaRPr lang="en-US" sz="2000">
              <a:ea typeface="Calibri"/>
              <a:cs typeface="Calibri"/>
            </a:endParaRPr>
          </a:p>
          <a:p>
            <a:pPr defTabSz="457200">
              <a:lnSpc>
                <a:spcPct val="90000"/>
              </a:lnSpc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n-US" sz="2000" dirty="0"/>
              <a:t>Use active listening &amp; empathy to build trust and reduce anxiety </a:t>
            </a:r>
            <a:r>
              <a:rPr lang="en-US" sz="2000" i="1" dirty="0"/>
              <a:t>(NHS England, 2023)</a:t>
            </a:r>
            <a:r>
              <a:rPr lang="en-US" sz="2000" dirty="0"/>
              <a:t>.</a:t>
            </a:r>
            <a:endParaRPr lang="en-US" sz="2000">
              <a:ea typeface="Calibri"/>
              <a:cs typeface="Calibri"/>
            </a:endParaRPr>
          </a:p>
          <a:p>
            <a:pPr defTabSz="457200">
              <a:lnSpc>
                <a:spcPct val="90000"/>
              </a:lnSpc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n-US" sz="2000" dirty="0"/>
              <a:t>Apply shared decision-making so </a:t>
            </a:r>
            <a:r>
              <a:rPr lang="en-US" sz="2000" err="1"/>
              <a:t>Mrs</a:t>
            </a:r>
            <a:r>
              <a:rPr lang="en-US" sz="2000" dirty="0"/>
              <a:t> Thompson’s choices guide care </a:t>
            </a:r>
            <a:r>
              <a:rPr lang="en-US" sz="2000" i="1" dirty="0"/>
              <a:t>(NICE, 2022)</a:t>
            </a:r>
            <a:r>
              <a:rPr lang="en-US" sz="2000" dirty="0"/>
              <a:t>.</a:t>
            </a:r>
            <a:endParaRPr lang="en-US" sz="2000">
              <a:ea typeface="Calibri"/>
              <a:cs typeface="Calibri"/>
            </a:endParaRPr>
          </a:p>
          <a:p>
            <a:pPr defTabSz="457200">
              <a:lnSpc>
                <a:spcPct val="90000"/>
              </a:lnSpc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n-US" sz="2000" dirty="0"/>
              <a:t>Give information in clear, accessible language to support understanding </a:t>
            </a:r>
            <a:r>
              <a:rPr lang="en-US" sz="2000" i="1" dirty="0"/>
              <a:t>(NHS, 2024)</a:t>
            </a:r>
            <a:r>
              <a:rPr lang="en-US" sz="2000" dirty="0"/>
              <a:t>.</a:t>
            </a:r>
            <a:endParaRPr lang="en-US" sz="2000">
              <a:ea typeface="Calibri"/>
              <a:cs typeface="Calibri"/>
            </a:endParaRPr>
          </a:p>
          <a:p>
            <a:pPr defTabSz="457200">
              <a:lnSpc>
                <a:spcPct val="90000"/>
              </a:lnSpc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</a:pPr>
            <a:br>
              <a:rPr lang="en-US" sz="700" dirty="0"/>
            </a:br>
            <a:r>
              <a:rPr lang="en-US" sz="2000" dirty="0"/>
              <a:t> Professional &amp; Ethical Practice</a:t>
            </a:r>
            <a:endParaRPr lang="en-US" sz="2000">
              <a:ea typeface="Calibri"/>
              <a:cs typeface="Calibri"/>
            </a:endParaRPr>
          </a:p>
          <a:p>
            <a:pPr defTabSz="457200">
              <a:lnSpc>
                <a:spcPct val="90000"/>
              </a:lnSpc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n-US" sz="2000" dirty="0"/>
              <a:t>Maintain confidentiality, consent &amp; dignity in line with the NMC Code (2018).</a:t>
            </a:r>
            <a:endParaRPr lang="en-US" sz="2000">
              <a:ea typeface="Calibri"/>
              <a:cs typeface="Calibri"/>
            </a:endParaRPr>
          </a:p>
          <a:p>
            <a:pPr defTabSz="457200">
              <a:lnSpc>
                <a:spcPct val="90000"/>
              </a:lnSpc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n-US" sz="2000" dirty="0"/>
              <a:t>Communicate effectively across the multidisciplinary team (MDT) for coordinated care </a:t>
            </a:r>
            <a:r>
              <a:rPr lang="en-US" sz="2000" i="1" dirty="0"/>
              <a:t>(NHS England, 2023)</a:t>
            </a:r>
            <a:r>
              <a:rPr lang="en-US" sz="2000" dirty="0"/>
              <a:t>.</a:t>
            </a:r>
            <a:endParaRPr lang="en-US" sz="2000">
              <a:ea typeface="Calibri"/>
              <a:cs typeface="Calibri"/>
            </a:endParaRPr>
          </a:p>
          <a:p>
            <a:pPr defTabSz="457200">
              <a:lnSpc>
                <a:spcPct val="90000"/>
              </a:lnSpc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n-US" sz="2000" dirty="0"/>
              <a:t>Uphold autonomy, beneficence, and non-maleficence—promoting wellbeing and avoiding harm </a:t>
            </a:r>
            <a:r>
              <a:rPr lang="en-US" sz="2000" i="1" dirty="0"/>
              <a:t>(NICE, 2022)</a:t>
            </a:r>
            <a:r>
              <a:rPr lang="en-US" sz="2000" dirty="0"/>
              <a:t>.</a:t>
            </a:r>
            <a:endParaRPr lang="en-US" sz="2000">
              <a:ea typeface="Calibri"/>
              <a:cs typeface="Calibri"/>
            </a:endParaRPr>
          </a:p>
          <a:p>
            <a:pPr defTabSz="457200">
              <a:lnSpc>
                <a:spcPct val="90000"/>
              </a:lnSpc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</a:pPr>
            <a:br>
              <a:rPr lang="en-US" sz="700" dirty="0"/>
            </a:br>
            <a:endParaRPr lang="en-US" sz="2000">
              <a:ea typeface="Calibri"/>
              <a:cs typeface="Calibri"/>
            </a:endParaRPr>
          </a:p>
          <a:p>
            <a:pPr defTabSz="457200">
              <a:lnSpc>
                <a:spcPct val="90000"/>
              </a:lnSpc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n-US" sz="2000" dirty="0"/>
              <a:t>Cultural &amp; Emotional Sensitivity</a:t>
            </a:r>
            <a:endParaRPr lang="en-US" sz="2000">
              <a:ea typeface="Calibri"/>
              <a:cs typeface="Calibri"/>
            </a:endParaRPr>
          </a:p>
          <a:p>
            <a:pPr defTabSz="457200">
              <a:lnSpc>
                <a:spcPct val="90000"/>
              </a:lnSpc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n-US" sz="2000" dirty="0"/>
              <a:t>Respect cultural values and adapt care accordingly </a:t>
            </a:r>
            <a:r>
              <a:rPr lang="en-US" sz="2000" i="1" dirty="0"/>
              <a:t>(NHS England, 2023)</a:t>
            </a:r>
            <a:r>
              <a:rPr lang="en-US" sz="2000" dirty="0"/>
              <a:t>.</a:t>
            </a:r>
            <a:endParaRPr lang="en-US" sz="2000">
              <a:ea typeface="Calibri"/>
              <a:cs typeface="Calibri"/>
            </a:endParaRPr>
          </a:p>
          <a:p>
            <a:pPr defTabSz="457200">
              <a:lnSpc>
                <a:spcPct val="90000"/>
              </a:lnSpc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n-US" sz="2000" dirty="0"/>
              <a:t>Provide emotional reassurance and encourage self-advocacy to strengthen confidence.</a:t>
            </a:r>
            <a:endParaRPr lang="en-US" sz="2000" dirty="0">
              <a:ea typeface="Calibri" panose="020F0502020204030204"/>
              <a:cs typeface="Calibri" panose="020F0502020204030204"/>
            </a:endParaRPr>
          </a:p>
          <a:p>
            <a:pPr defTabSz="457200">
              <a:lnSpc>
                <a:spcPct val="90000"/>
              </a:lnSpc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</a:pPr>
            <a:endParaRPr lang="en-US" sz="700"/>
          </a:p>
        </p:txBody>
      </p:sp>
      <p:pic>
        <p:nvPicPr>
          <p:cNvPr id="4" name="Picture 3" descr="A person holding a stethoscope&#10;&#10;AI-generated content may be incorrect.">
            <a:extLst>
              <a:ext uri="{FF2B5EF4-FFF2-40B4-BE49-F238E27FC236}">
                <a16:creationId xmlns:a16="http://schemas.microsoft.com/office/drawing/2014/main" id="{B52F73D5-C8D0-CF58-48BC-1F95919DF195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b="6511"/>
          <a:stretch>
            <a:fillRect/>
          </a:stretch>
        </p:blipFill>
        <p:spPr>
          <a:xfrm>
            <a:off x="7822220" y="992489"/>
            <a:ext cx="4166027" cy="4013555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32C452D-6E26-3FDF-D514-77C63976DC6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892800" y="3225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5911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2866"/>
    </mc:Choice>
    <mc:Fallback>
      <p:transition spd="slow" advTm="628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86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BA40F73-BB07-58FB-5572-F864CF01C018}"/>
              </a:ext>
            </a:extLst>
          </p:cNvPr>
          <p:cNvSpPr txBox="1"/>
          <p:nvPr/>
        </p:nvSpPr>
        <p:spPr>
          <a:xfrm>
            <a:off x="2832652" y="353392"/>
            <a:ext cx="8541025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>
                <a:ea typeface="+mn-lt"/>
                <a:cs typeface="+mn-lt"/>
              </a:rPr>
              <a:t>Summary and Key Learning Points</a:t>
            </a:r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3A42D7C-D0CF-4A4F-48F9-87AF62DDDE30}"/>
              </a:ext>
            </a:extLst>
          </p:cNvPr>
          <p:cNvSpPr txBox="1"/>
          <p:nvPr/>
        </p:nvSpPr>
        <p:spPr>
          <a:xfrm>
            <a:off x="861391" y="1159565"/>
            <a:ext cx="2743200" cy="3657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713C71F-8E1B-DE33-24D2-DBED5F0104C7}"/>
              </a:ext>
            </a:extLst>
          </p:cNvPr>
          <p:cNvSpPr txBox="1"/>
          <p:nvPr/>
        </p:nvSpPr>
        <p:spPr>
          <a:xfrm>
            <a:off x="844826" y="1557130"/>
            <a:ext cx="2743200" cy="3657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17CEDC1-0559-AEA1-FF96-D6661B29859E}"/>
              </a:ext>
            </a:extLst>
          </p:cNvPr>
          <p:cNvSpPr txBox="1"/>
          <p:nvPr/>
        </p:nvSpPr>
        <p:spPr>
          <a:xfrm>
            <a:off x="430696" y="1126434"/>
            <a:ext cx="11346068" cy="507831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ea typeface="+mn-lt"/>
                <a:cs typeface="+mn-lt"/>
              </a:rPr>
              <a:t>Overview of Learning</a:t>
            </a:r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The musculoskeletal system enables movement and support through bones, muscles, and joints </a:t>
            </a:r>
            <a:r>
              <a:rPr lang="en-GB" i="1" dirty="0">
                <a:ea typeface="+mn-lt"/>
                <a:cs typeface="+mn-lt"/>
              </a:rPr>
              <a:t>(Tortora &amp; Derrickson, 2023)</a:t>
            </a:r>
            <a:r>
              <a:rPr lang="en-GB" dirty="0">
                <a:ea typeface="+mn-lt"/>
                <a:cs typeface="+mn-lt"/>
              </a:rPr>
              <a:t>.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In Osteoarthritis (OA), degeneration of cartilage and bone causes chronic pain, stiffness, and reduced mobility </a:t>
            </a:r>
            <a:r>
              <a:rPr lang="en-GB" i="1" dirty="0">
                <a:ea typeface="+mn-lt"/>
                <a:cs typeface="+mn-lt"/>
              </a:rPr>
              <a:t>(NICE, 2022)</a:t>
            </a:r>
            <a:r>
              <a:rPr lang="en-GB" dirty="0">
                <a:ea typeface="+mn-lt"/>
                <a:cs typeface="+mn-lt"/>
              </a:rPr>
              <a:t>.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OA is influenced by age, obesity, inactivity, and psychosocial factors </a:t>
            </a:r>
            <a:r>
              <a:rPr lang="en-GB" i="1" dirty="0">
                <a:ea typeface="+mn-lt"/>
                <a:cs typeface="+mn-lt"/>
              </a:rPr>
              <a:t>(NHS, 2024)</a:t>
            </a:r>
            <a:r>
              <a:rPr lang="en-GB" dirty="0">
                <a:ea typeface="+mn-lt"/>
                <a:cs typeface="+mn-lt"/>
              </a:rPr>
              <a:t>.</a:t>
            </a:r>
            <a:endParaRPr lang="en-GB" dirty="0"/>
          </a:p>
          <a:p>
            <a:br>
              <a:rPr lang="en-US" dirty="0"/>
            </a:br>
            <a:endParaRPr lang="en-US" dirty="0"/>
          </a:p>
          <a:p>
            <a:r>
              <a:rPr lang="en-GB" dirty="0">
                <a:ea typeface="+mn-lt"/>
                <a:cs typeface="+mn-lt"/>
              </a:rPr>
              <a:t>🔹 Person-Centred Care Application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Holistic care combines exercise, weight management, pain control, and psychosocial support </a:t>
            </a:r>
            <a:r>
              <a:rPr lang="en-GB" i="1" dirty="0">
                <a:ea typeface="+mn-lt"/>
                <a:cs typeface="+mn-lt"/>
              </a:rPr>
              <a:t>(NICE, 2022)</a:t>
            </a:r>
            <a:r>
              <a:rPr lang="en-GB" dirty="0">
                <a:ea typeface="+mn-lt"/>
                <a:cs typeface="+mn-lt"/>
              </a:rPr>
              <a:t>.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Effective management requires multidisciplinary collaboration and shared decision-making </a:t>
            </a:r>
            <a:r>
              <a:rPr lang="en-GB" i="1" dirty="0">
                <a:ea typeface="+mn-lt"/>
                <a:cs typeface="+mn-lt"/>
              </a:rPr>
              <a:t>(NHS England, 2023)</a:t>
            </a:r>
            <a:r>
              <a:rPr lang="en-GB" dirty="0">
                <a:ea typeface="+mn-lt"/>
                <a:cs typeface="+mn-lt"/>
              </a:rPr>
              <a:t>.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Continuous monitoring and review ensure safe, adaptive, and patient-led care.</a:t>
            </a:r>
            <a:endParaRPr lang="en-GB" dirty="0"/>
          </a:p>
          <a:p>
            <a:br>
              <a:rPr lang="en-US" dirty="0"/>
            </a:br>
            <a:endParaRPr lang="en-US" dirty="0"/>
          </a:p>
          <a:p>
            <a:r>
              <a:rPr lang="en-GB" dirty="0">
                <a:ea typeface="+mn-lt"/>
                <a:cs typeface="+mn-lt"/>
              </a:rPr>
              <a:t>🔹 Ethical and Professional Reflection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High-quality care upholds autonomy, dignity, and confidentiality </a:t>
            </a:r>
            <a:r>
              <a:rPr lang="en-GB" i="1" dirty="0">
                <a:ea typeface="+mn-lt"/>
                <a:cs typeface="+mn-lt"/>
              </a:rPr>
              <a:t>(NMC, 2018)</a:t>
            </a:r>
            <a:r>
              <a:rPr lang="en-GB" dirty="0">
                <a:ea typeface="+mn-lt"/>
                <a:cs typeface="+mn-lt"/>
              </a:rPr>
              <a:t>.</a:t>
            </a:r>
            <a:endParaRPr lang="en-GB" dirty="0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Empathy, communication, and respect are essential to maintaining trust and patient empowerment.</a:t>
            </a:r>
            <a:endParaRPr lang="en-GB" dirty="0"/>
          </a:p>
          <a:p>
            <a:pPr algn="l"/>
            <a:endParaRPr lang="en-GB" dirty="0">
              <a:ea typeface="Calibri"/>
              <a:cs typeface="Calibri"/>
            </a:endParaRPr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713D517-1F9C-EE1D-178D-C0F078A084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92800" y="3225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6034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1850"/>
    </mc:Choice>
    <mc:Fallback>
      <p:transition spd="slow" advTm="718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85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0AE596E-3B7C-9FB5-40C4-115F6AE8D80D}"/>
              </a:ext>
            </a:extLst>
          </p:cNvPr>
          <p:cNvSpPr txBox="1"/>
          <p:nvPr/>
        </p:nvSpPr>
        <p:spPr>
          <a:xfrm>
            <a:off x="1076738" y="138043"/>
            <a:ext cx="2577548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2400" dirty="0">
                <a:ea typeface="Calibri"/>
                <a:cs typeface="Calibri"/>
              </a:rPr>
              <a:t>References</a:t>
            </a:r>
            <a:endParaRPr lang="en-GB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574E4BD-618E-2CCE-3714-75915C9C3520}"/>
              </a:ext>
            </a:extLst>
          </p:cNvPr>
          <p:cNvSpPr txBox="1"/>
          <p:nvPr/>
        </p:nvSpPr>
        <p:spPr>
          <a:xfrm>
            <a:off x="414131" y="844826"/>
            <a:ext cx="7922589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ea typeface="+mn-lt"/>
                <a:cs typeface="+mn-lt"/>
              </a:rPr>
              <a:t>Bijlsma, J.W.J., Berenbaum, F. and Lafeber, F.P.J.G.</a:t>
            </a:r>
            <a:r>
              <a:rPr lang="en-GB" dirty="0">
                <a:ea typeface="+mn-lt"/>
                <a:cs typeface="+mn-lt"/>
              </a:rPr>
              <a:t> (2011) ‘Osteoarthritis: an update with relevance for clinical practice’, </a:t>
            </a:r>
            <a:r>
              <a:rPr lang="en-GB" i="1" dirty="0">
                <a:ea typeface="+mn-lt"/>
                <a:cs typeface="+mn-lt"/>
              </a:rPr>
              <a:t>The Lancet</a:t>
            </a:r>
            <a:r>
              <a:rPr lang="en-GB" dirty="0">
                <a:ea typeface="+mn-lt"/>
                <a:cs typeface="+mn-lt"/>
              </a:rPr>
              <a:t>, 377(9783), pp. 2115–2126.</a:t>
            </a: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3ED1FF4-A783-73E4-74FA-ABA0C8CC1387}"/>
              </a:ext>
            </a:extLst>
          </p:cNvPr>
          <p:cNvSpPr txBox="1"/>
          <p:nvPr/>
        </p:nvSpPr>
        <p:spPr>
          <a:xfrm>
            <a:off x="414131" y="1739348"/>
            <a:ext cx="7911547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ea typeface="+mn-lt"/>
                <a:cs typeface="+mn-lt"/>
              </a:rPr>
              <a:t>Hunter, D.J. and Bierma-Zeinstra, S.M.A.</a:t>
            </a:r>
            <a:r>
              <a:rPr lang="en-GB" dirty="0">
                <a:ea typeface="+mn-lt"/>
                <a:cs typeface="+mn-lt"/>
              </a:rPr>
              <a:t> (2019) ‘Osteoarthritis’, </a:t>
            </a:r>
            <a:r>
              <a:rPr lang="en-GB" i="1" dirty="0">
                <a:ea typeface="+mn-lt"/>
                <a:cs typeface="+mn-lt"/>
              </a:rPr>
              <a:t>The Lancet</a:t>
            </a:r>
            <a:r>
              <a:rPr lang="en-GB" dirty="0">
                <a:ea typeface="+mn-lt"/>
                <a:cs typeface="+mn-lt"/>
              </a:rPr>
              <a:t>, 393(10182), pp. 1745–1759.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B12BBB1-B9CE-42C6-7BEE-FD42056AB029}"/>
              </a:ext>
            </a:extLst>
          </p:cNvPr>
          <p:cNvSpPr txBox="1"/>
          <p:nvPr/>
        </p:nvSpPr>
        <p:spPr>
          <a:xfrm>
            <a:off x="386522" y="2551043"/>
            <a:ext cx="8342242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ea typeface="+mn-lt"/>
                <a:cs typeface="+mn-lt"/>
              </a:rPr>
              <a:t>Journal of Human Nutrition and Dietetics.</a:t>
            </a:r>
            <a:r>
              <a:rPr lang="en-GB" dirty="0">
                <a:ea typeface="+mn-lt"/>
                <a:cs typeface="+mn-lt"/>
              </a:rPr>
              <a:t> (2024) ‘Diet modification reduces pain and improves function in adults with osteoarthritis: a systematic review’, </a:t>
            </a:r>
            <a:r>
              <a:rPr lang="en-GB" i="1" dirty="0">
                <a:ea typeface="+mn-lt"/>
                <a:cs typeface="+mn-lt"/>
              </a:rPr>
              <a:t>Journal of Human Nutrition and Dietetics</a:t>
            </a:r>
            <a:r>
              <a:rPr lang="en-GB" dirty="0">
                <a:ea typeface="+mn-lt"/>
                <a:cs typeface="+mn-lt"/>
              </a:rPr>
              <a:t>, 37(4), pp. 847–884. Available at: </a:t>
            </a:r>
            <a:r>
              <a:rPr lang="en-GB" dirty="0">
                <a:ea typeface="+mn-lt"/>
                <a:cs typeface="+mn-lt"/>
                <a:hlinkClick r:id="rId2"/>
              </a:rPr>
              <a:t>https://www.nature.com/articles/s41430-025-01622-0</a:t>
            </a:r>
            <a:r>
              <a:rPr lang="en-GB" dirty="0">
                <a:ea typeface="+mn-lt"/>
                <a:cs typeface="+mn-lt"/>
              </a:rPr>
              <a:t> (Accessed: 10 November 2025).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6A03DDC-B1D3-BC2B-6C15-F1CA670185A4}"/>
              </a:ext>
            </a:extLst>
          </p:cNvPr>
          <p:cNvSpPr txBox="1"/>
          <p:nvPr/>
        </p:nvSpPr>
        <p:spPr>
          <a:xfrm>
            <a:off x="436218" y="4108173"/>
            <a:ext cx="833119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 err="1">
                <a:ea typeface="+mn-lt"/>
                <a:cs typeface="+mn-lt"/>
              </a:rPr>
              <a:t>Marieb</a:t>
            </a:r>
            <a:r>
              <a:rPr lang="en-GB" b="1" dirty="0">
                <a:ea typeface="+mn-lt"/>
                <a:cs typeface="+mn-lt"/>
              </a:rPr>
              <a:t>, E.N. and Hoehn, K.</a:t>
            </a:r>
            <a:r>
              <a:rPr lang="en-GB" dirty="0">
                <a:ea typeface="+mn-lt"/>
                <a:cs typeface="+mn-lt"/>
              </a:rPr>
              <a:t> (2022) </a:t>
            </a:r>
            <a:r>
              <a:rPr lang="en-GB" i="1" dirty="0">
                <a:ea typeface="+mn-lt"/>
                <a:cs typeface="+mn-lt"/>
              </a:rPr>
              <a:t>Human Anatomy &amp; Physiology.</a:t>
            </a:r>
            <a:r>
              <a:rPr lang="en-GB" dirty="0">
                <a:ea typeface="+mn-lt"/>
                <a:cs typeface="+mn-lt"/>
              </a:rPr>
              <a:t> 12th </a:t>
            </a:r>
            <a:r>
              <a:rPr lang="en-GB" dirty="0" err="1">
                <a:ea typeface="+mn-lt"/>
                <a:cs typeface="+mn-lt"/>
              </a:rPr>
              <a:t>edn</a:t>
            </a:r>
            <a:r>
              <a:rPr lang="en-GB" dirty="0">
                <a:ea typeface="+mn-lt"/>
                <a:cs typeface="+mn-lt"/>
              </a:rPr>
              <a:t>. Pearson.</a:t>
            </a: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469EE0D-7A46-964F-12D8-C52143C98CEF}"/>
              </a:ext>
            </a:extLst>
          </p:cNvPr>
          <p:cNvSpPr txBox="1"/>
          <p:nvPr/>
        </p:nvSpPr>
        <p:spPr>
          <a:xfrm>
            <a:off x="419652" y="4665870"/>
            <a:ext cx="8739808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ea typeface="+mn-lt"/>
                <a:cs typeface="+mn-lt"/>
              </a:rPr>
              <a:t>National Institute for Health and Care Excellence (NICE).</a:t>
            </a:r>
            <a:r>
              <a:rPr lang="en-GB" dirty="0">
                <a:ea typeface="+mn-lt"/>
                <a:cs typeface="+mn-lt"/>
              </a:rPr>
              <a:t> (2022) </a:t>
            </a:r>
            <a:r>
              <a:rPr lang="en-GB" i="1" dirty="0">
                <a:ea typeface="+mn-lt"/>
                <a:cs typeface="+mn-lt"/>
              </a:rPr>
              <a:t>Osteoarthritis: care and management (CG177).</a:t>
            </a:r>
            <a:r>
              <a:rPr lang="en-GB" dirty="0">
                <a:ea typeface="+mn-lt"/>
                <a:cs typeface="+mn-lt"/>
              </a:rPr>
              <a:t> Available at: </a:t>
            </a:r>
            <a:r>
              <a:rPr lang="en-GB" dirty="0">
                <a:ea typeface="+mn-lt"/>
                <a:cs typeface="+mn-lt"/>
                <a:hlinkClick r:id="rId3"/>
              </a:rPr>
              <a:t>https://www.nice.org.uk/guidance/cg177</a:t>
            </a:r>
            <a:r>
              <a:rPr lang="en-GB" dirty="0">
                <a:ea typeface="+mn-lt"/>
                <a:cs typeface="+mn-lt"/>
              </a:rPr>
              <a:t> (Accessed: 10 November 2025).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56A394B-21BA-C664-A6DE-4845AE76F53A}"/>
              </a:ext>
            </a:extLst>
          </p:cNvPr>
          <p:cNvSpPr txBox="1"/>
          <p:nvPr/>
        </p:nvSpPr>
        <p:spPr>
          <a:xfrm>
            <a:off x="414130" y="5814391"/>
            <a:ext cx="8574156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ea typeface="+mn-lt"/>
                <a:cs typeface="+mn-lt"/>
              </a:rPr>
              <a:t>NHS.</a:t>
            </a:r>
            <a:r>
              <a:rPr lang="en-GB" dirty="0">
                <a:ea typeface="+mn-lt"/>
                <a:cs typeface="+mn-lt"/>
              </a:rPr>
              <a:t> (2024) </a:t>
            </a:r>
            <a:r>
              <a:rPr lang="en-GB" i="1" dirty="0">
                <a:ea typeface="+mn-lt"/>
                <a:cs typeface="+mn-lt"/>
              </a:rPr>
              <a:t>Osteoarthritis overview.</a:t>
            </a:r>
            <a:r>
              <a:rPr lang="en-GB" dirty="0">
                <a:ea typeface="+mn-lt"/>
                <a:cs typeface="+mn-lt"/>
              </a:rPr>
              <a:t> Available at: </a:t>
            </a:r>
            <a:r>
              <a:rPr lang="en-GB" dirty="0">
                <a:ea typeface="+mn-lt"/>
                <a:cs typeface="+mn-lt"/>
                <a:hlinkClick r:id="rId4"/>
              </a:rPr>
              <a:t>https://www.nhs.uk/conditions/osteoarthritis/</a:t>
            </a:r>
            <a:r>
              <a:rPr lang="en-GB" dirty="0">
                <a:ea typeface="+mn-lt"/>
                <a:cs typeface="+mn-lt"/>
              </a:rPr>
              <a:t> (Accessed: 10 November 2025).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43131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F6B4D81-B240-4521-06A0-97F54F3598B2}"/>
              </a:ext>
            </a:extLst>
          </p:cNvPr>
          <p:cNvSpPr txBox="1"/>
          <p:nvPr/>
        </p:nvSpPr>
        <p:spPr>
          <a:xfrm>
            <a:off x="695739" y="381000"/>
            <a:ext cx="2743200" cy="3657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E97602-BE50-726D-67CF-681FD5AD8F30}"/>
              </a:ext>
            </a:extLst>
          </p:cNvPr>
          <p:cNvSpPr txBox="1"/>
          <p:nvPr/>
        </p:nvSpPr>
        <p:spPr>
          <a:xfrm>
            <a:off x="668131" y="325782"/>
            <a:ext cx="8552068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ea typeface="+mn-lt"/>
                <a:cs typeface="+mn-lt"/>
              </a:rPr>
              <a:t>NHS England.</a:t>
            </a:r>
            <a:r>
              <a:rPr lang="en-GB" dirty="0">
                <a:ea typeface="+mn-lt"/>
                <a:cs typeface="+mn-lt"/>
              </a:rPr>
              <a:t> (2023) </a:t>
            </a:r>
            <a:r>
              <a:rPr lang="en-GB" i="1" dirty="0">
                <a:ea typeface="+mn-lt"/>
                <a:cs typeface="+mn-lt"/>
              </a:rPr>
              <a:t>Person-centred care.</a:t>
            </a:r>
            <a:r>
              <a:rPr lang="en-GB" dirty="0">
                <a:ea typeface="+mn-lt"/>
                <a:cs typeface="+mn-lt"/>
              </a:rPr>
              <a:t> Available at: https://www.england.nhs.uk/ourwork/person-centred-care/ (Accessed: 10 November 2025).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86CD806-2766-4692-03AC-25A3C6F1C5F7}"/>
              </a:ext>
            </a:extLst>
          </p:cNvPr>
          <p:cNvSpPr txBox="1"/>
          <p:nvPr/>
        </p:nvSpPr>
        <p:spPr>
          <a:xfrm>
            <a:off x="640524" y="1441175"/>
            <a:ext cx="8198675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ea typeface="+mn-lt"/>
                <a:cs typeface="+mn-lt"/>
              </a:rPr>
              <a:t>Nursing and Midwifery Council (NMC).</a:t>
            </a:r>
            <a:r>
              <a:rPr lang="en-GB" dirty="0">
                <a:ea typeface="+mn-lt"/>
                <a:cs typeface="+mn-lt"/>
              </a:rPr>
              <a:t> (2018) </a:t>
            </a:r>
            <a:r>
              <a:rPr lang="en-GB" i="1" dirty="0">
                <a:ea typeface="+mn-lt"/>
                <a:cs typeface="+mn-lt"/>
              </a:rPr>
              <a:t>The Code: Professional standards of practice and behaviour for nurses, midwives and nursing associates.</a:t>
            </a:r>
            <a:r>
              <a:rPr lang="en-GB" dirty="0">
                <a:ea typeface="+mn-lt"/>
                <a:cs typeface="+mn-lt"/>
              </a:rPr>
              <a:t> Available at: https://www.nmc.org.uk/standards/code (Accessed: 10 November 2025).</a:t>
            </a: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E236062-4701-646A-70C2-4587966E18AA}"/>
              </a:ext>
            </a:extLst>
          </p:cNvPr>
          <p:cNvSpPr txBox="1"/>
          <p:nvPr/>
        </p:nvSpPr>
        <p:spPr>
          <a:xfrm>
            <a:off x="706783" y="2512392"/>
            <a:ext cx="7933633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ea typeface="+mn-lt"/>
                <a:cs typeface="+mn-lt"/>
              </a:rPr>
              <a:t>OpenStax.</a:t>
            </a:r>
            <a:r>
              <a:rPr lang="en-GB" dirty="0">
                <a:ea typeface="+mn-lt"/>
                <a:cs typeface="+mn-lt"/>
              </a:rPr>
              <a:t> (2022) </a:t>
            </a:r>
            <a:r>
              <a:rPr lang="en-GB" i="1" dirty="0">
                <a:ea typeface="+mn-lt"/>
                <a:cs typeface="+mn-lt"/>
              </a:rPr>
              <a:t>Anatomy and Physiology.</a:t>
            </a:r>
            <a:r>
              <a:rPr lang="en-GB" dirty="0">
                <a:ea typeface="+mn-lt"/>
                <a:cs typeface="+mn-lt"/>
              </a:rPr>
              <a:t> Houston: OpenStax. Available at: </a:t>
            </a:r>
            <a:r>
              <a:rPr lang="en-GB" dirty="0">
                <a:ea typeface="+mn-lt"/>
                <a:cs typeface="+mn-lt"/>
                <a:hlinkClick r:id="rId2"/>
              </a:rPr>
              <a:t>https://openstax.org/books/anatomy-and-physiology/pages/1-introduction</a:t>
            </a:r>
            <a:r>
              <a:rPr lang="en-GB" dirty="0">
                <a:ea typeface="+mn-lt"/>
                <a:cs typeface="+mn-lt"/>
              </a:rPr>
              <a:t> (Accessed: 10 November 2025).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D5B0C51-409C-5B5A-BB27-41812B0238CF}"/>
              </a:ext>
            </a:extLst>
          </p:cNvPr>
          <p:cNvSpPr txBox="1"/>
          <p:nvPr/>
        </p:nvSpPr>
        <p:spPr>
          <a:xfrm>
            <a:off x="657087" y="3589132"/>
            <a:ext cx="8331198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>
                <a:ea typeface="+mn-lt"/>
                <a:cs typeface="+mn-lt"/>
              </a:rPr>
              <a:t>Somaiya, S., Khurana, A., Mahajan, R. and Taneja, R.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>
                <a:ea typeface="+mn-lt"/>
                <a:cs typeface="+mn-lt"/>
              </a:rPr>
              <a:t>(2024) ‘Physiotherapeutic intervention techniques for knee osteoarthritis: a systematic review’, </a:t>
            </a:r>
            <a:r>
              <a:rPr lang="en-GB" i="1" err="1">
                <a:ea typeface="+mn-lt"/>
                <a:cs typeface="+mn-lt"/>
              </a:rPr>
              <a:t>Cureus</a:t>
            </a:r>
            <a:r>
              <a:rPr lang="en-GB">
                <a:ea typeface="+mn-lt"/>
                <a:cs typeface="+mn-lt"/>
              </a:rPr>
              <a:t>, 16(3), p. e56817. Available at: </a:t>
            </a:r>
            <a:r>
              <a:rPr lang="en-GB" dirty="0">
                <a:ea typeface="+mn-lt"/>
                <a:cs typeface="+mn-lt"/>
                <a:hlinkClick r:id="rId3"/>
              </a:rPr>
              <a:t>https://pubmed.ncbi.nlm.nih.gov/38654798/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>
                <a:ea typeface="+mn-lt"/>
                <a:cs typeface="+mn-lt"/>
              </a:rPr>
              <a:t>(Accessed: 10 November 2025).</a:t>
            </a:r>
            <a:endParaRPr lang="en-US"/>
          </a:p>
          <a:p>
            <a:pPr algn="l"/>
            <a:endParaRPr lang="en-GB" dirty="0">
              <a:ea typeface="Calibri"/>
              <a:cs typeface="Calibri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6F1E56E-B70F-909E-57AA-B55840A983D6}"/>
              </a:ext>
            </a:extLst>
          </p:cNvPr>
          <p:cNvSpPr txBox="1"/>
          <p:nvPr/>
        </p:nvSpPr>
        <p:spPr>
          <a:xfrm>
            <a:off x="651566" y="4875697"/>
            <a:ext cx="8574155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>
                <a:ea typeface="+mn-lt"/>
                <a:cs typeface="+mn-lt"/>
              </a:rPr>
              <a:t>Tortora, G.J. and Derrickson, B.</a:t>
            </a:r>
            <a:r>
              <a:rPr lang="en-GB">
                <a:ea typeface="+mn-lt"/>
                <a:cs typeface="+mn-lt"/>
              </a:rPr>
              <a:t> (2023) </a:t>
            </a:r>
            <a:r>
              <a:rPr lang="en-GB" i="1">
                <a:ea typeface="+mn-lt"/>
                <a:cs typeface="+mn-lt"/>
              </a:rPr>
              <a:t>Principles of Anatomy and Physiology.</a:t>
            </a:r>
            <a:r>
              <a:rPr lang="en-GB">
                <a:ea typeface="+mn-lt"/>
                <a:cs typeface="+mn-lt"/>
              </a:rPr>
              <a:t> 16th </a:t>
            </a:r>
            <a:r>
              <a:rPr lang="en-GB" err="1">
                <a:ea typeface="+mn-lt"/>
                <a:cs typeface="+mn-lt"/>
              </a:rPr>
              <a:t>edn</a:t>
            </a:r>
            <a:r>
              <a:rPr lang="en-GB">
                <a:ea typeface="+mn-lt"/>
                <a:cs typeface="+mn-lt"/>
              </a:rPr>
              <a:t>. Hoboken, NJ: Wiley.</a:t>
            </a:r>
            <a:endParaRPr lang="en-US"/>
          </a:p>
          <a:p>
            <a:pPr algn="l"/>
            <a:endParaRPr lang="en-GB" dirty="0">
              <a:ea typeface="Calibri"/>
              <a:cs typeface="Calibri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121D460-5F5C-BB56-3307-E4217A138AE2}"/>
              </a:ext>
            </a:extLst>
          </p:cNvPr>
          <p:cNvSpPr txBox="1"/>
          <p:nvPr/>
        </p:nvSpPr>
        <p:spPr>
          <a:xfrm>
            <a:off x="640522" y="5643218"/>
            <a:ext cx="9214677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ea typeface="+mn-lt"/>
                <a:cs typeface="+mn-lt"/>
              </a:rPr>
              <a:t>World Health Organization (WHO).</a:t>
            </a:r>
            <a:r>
              <a:rPr lang="en-GB" dirty="0">
                <a:ea typeface="+mn-lt"/>
                <a:cs typeface="+mn-lt"/>
              </a:rPr>
              <a:t> (2023) </a:t>
            </a:r>
            <a:r>
              <a:rPr lang="en-GB" i="1" dirty="0">
                <a:ea typeface="+mn-lt"/>
                <a:cs typeface="+mn-lt"/>
              </a:rPr>
              <a:t>Musculoskeletal conditions.</a:t>
            </a:r>
            <a:r>
              <a:rPr lang="en-GB" dirty="0">
                <a:ea typeface="+mn-lt"/>
                <a:cs typeface="+mn-lt"/>
              </a:rPr>
              <a:t> Available at: </a:t>
            </a:r>
            <a:r>
              <a:rPr lang="en-GB" dirty="0">
                <a:ea typeface="+mn-lt"/>
                <a:cs typeface="+mn-lt"/>
                <a:hlinkClick r:id="rId4"/>
              </a:rPr>
              <a:t>https://www.who.int/news-room/fact-sheets/detail/musculoskeletal-conditions</a:t>
            </a:r>
            <a:r>
              <a:rPr lang="en-GB" dirty="0">
                <a:ea typeface="+mn-lt"/>
                <a:cs typeface="+mn-lt"/>
              </a:rPr>
              <a:t> (Accessed: 10 November 2025).</a:t>
            </a:r>
            <a:endParaRPr lang="en-US" dirty="0"/>
          </a:p>
          <a:p>
            <a:pPr algn="l"/>
            <a:endParaRPr lang="en-GB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6420913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87</TotalTime>
  <Words>2451</Words>
  <Application>Microsoft Office PowerPoint</Application>
  <PresentationFormat>Widescreen</PresentationFormat>
  <Paragraphs>206</Paragraphs>
  <Slides>15</Slides>
  <Notes>1</Notes>
  <HiddenSlides>0</HiddenSlides>
  <MMClips>17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Century Gothic</vt:lpstr>
      <vt:lpstr>Wingdings 3</vt:lpstr>
      <vt:lpstr>Celestial</vt:lpstr>
      <vt:lpstr>Naema Shabir  2406615  Introduction to Physiology BMHP5023 Component 2 Presentation  Musculoskeletal disorders/Osteoarthritis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HomePC</dc:creator>
  <cp:lastModifiedBy>Naema Shabir (2406615)</cp:lastModifiedBy>
  <cp:revision>662</cp:revision>
  <dcterms:created xsi:type="dcterms:W3CDTF">2025-11-10T18:49:19Z</dcterms:created>
  <dcterms:modified xsi:type="dcterms:W3CDTF">2025-11-14T11:43:26Z</dcterms:modified>
</cp:coreProperties>
</file>