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theme/theme4.xml" ContentType="application/vnd.openxmlformats-officedocument.theme+xml"/>
  <Override PartName="/ppt/slideLayouts/slideLayout10.xml" ContentType="application/vnd.openxmlformats-officedocument.presentationml.slideLayout+xml"/>
  <Override PartName="/ppt/theme/theme5.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6.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7.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8.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9.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0.xml" ContentType="application/vnd.openxmlformats-officedocument.theme+xml"/>
  <Override PartName="/ppt/slideLayouts/slideLayout32.xml" ContentType="application/vnd.openxmlformats-officedocument.presentationml.slideLayout+xml"/>
  <Override PartName="/ppt/theme/theme11.xml" ContentType="application/vnd.openxmlformats-officedocument.theme+xml"/>
  <Override PartName="/ppt/slideLayouts/slideLayout33.xml" ContentType="application/vnd.openxmlformats-officedocument.presentationml.slideLayout+xml"/>
  <Override PartName="/ppt/theme/theme12.xml" ContentType="application/vnd.openxmlformats-officedocument.theme+xml"/>
  <Override PartName="/ppt/slideLayouts/slideLayout34.xml" ContentType="application/vnd.openxmlformats-officedocument.presentationml.slideLayout+xml"/>
  <Override PartName="/ppt/theme/theme13.xml" ContentType="application/vnd.openxmlformats-officedocument.theme+xml"/>
  <Override PartName="/ppt/slideLayouts/slideLayout35.xml" ContentType="application/vnd.openxmlformats-officedocument.presentationml.slideLayout+xml"/>
  <Override PartName="/ppt/theme/theme14.xml" ContentType="application/vnd.openxmlformats-officedocument.theme+xml"/>
  <Override PartName="/ppt/slideLayouts/slideLayout36.xml" ContentType="application/vnd.openxmlformats-officedocument.presentationml.slideLayout+xml"/>
  <Override PartName="/ppt/theme/theme15.xml" ContentType="application/vnd.openxmlformats-officedocument.theme+xml"/>
  <Override PartName="/ppt/slideLayouts/slideLayout37.xml" ContentType="application/vnd.openxmlformats-officedocument.presentationml.slideLayout+xml"/>
  <Override PartName="/ppt/theme/theme16.xml" ContentType="application/vnd.openxmlformats-officedocument.theme+xml"/>
  <Override PartName="/ppt/slideLayouts/slideLayout38.xml" ContentType="application/vnd.openxmlformats-officedocument.presentationml.slideLayout+xml"/>
  <Override PartName="/ppt/theme/theme17.xml" ContentType="application/vnd.openxmlformats-officedocument.theme+xml"/>
  <Override PartName="/ppt/slideLayouts/slideLayout39.xml" ContentType="application/vnd.openxmlformats-officedocument.presentationml.slideLayout+xml"/>
  <Override PartName="/ppt/theme/theme18.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5" r:id="rId4"/>
    <p:sldMasterId id="2147483992" r:id="rId5"/>
    <p:sldMasterId id="2147483994" r:id="rId6"/>
    <p:sldMasterId id="2147483996" r:id="rId7"/>
    <p:sldMasterId id="2147483998" r:id="rId8"/>
    <p:sldMasterId id="2147484000" r:id="rId9"/>
    <p:sldMasterId id="2147484003" r:id="rId10"/>
    <p:sldMasterId id="2147484006" r:id="rId11"/>
    <p:sldMasterId id="2147484013" r:id="rId12"/>
    <p:sldMasterId id="2147484019" r:id="rId13"/>
    <p:sldMasterId id="2147484024" r:id="rId14"/>
    <p:sldMasterId id="2147484026" r:id="rId15"/>
    <p:sldMasterId id="2147484028" r:id="rId16"/>
    <p:sldMasterId id="2147484030" r:id="rId17"/>
    <p:sldMasterId id="2147484032" r:id="rId18"/>
    <p:sldMasterId id="2147484034" r:id="rId19"/>
    <p:sldMasterId id="2147484036" r:id="rId20"/>
    <p:sldMasterId id="2147484038" r:id="rId21"/>
    <p:sldMasterId id="2147484040" r:id="rId22"/>
  </p:sldMasterIdLst>
  <p:notesMasterIdLst>
    <p:notesMasterId r:id="rId37"/>
  </p:notesMasterIdLst>
  <p:sldIdLst>
    <p:sldId id="338" r:id="rId23"/>
    <p:sldId id="336" r:id="rId24"/>
    <p:sldId id="284" r:id="rId25"/>
    <p:sldId id="285" r:id="rId26"/>
    <p:sldId id="273" r:id="rId27"/>
    <p:sldId id="288" r:id="rId28"/>
    <p:sldId id="270" r:id="rId29"/>
    <p:sldId id="307" r:id="rId30"/>
    <p:sldId id="308" r:id="rId31"/>
    <p:sldId id="311" r:id="rId32"/>
    <p:sldId id="287" r:id="rId33"/>
    <p:sldId id="294" r:id="rId34"/>
    <p:sldId id="295" r:id="rId35"/>
    <p:sldId id="339" r:id="rId36"/>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 y="21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4.xml"/><Relationship Id="rId39" Type="http://schemas.openxmlformats.org/officeDocument/2006/relationships/viewProps" Target="viewProps.xml"/><Relationship Id="rId21" Type="http://schemas.openxmlformats.org/officeDocument/2006/relationships/slideMaster" Target="slideMasters/slideMaster18.xml"/><Relationship Id="rId34" Type="http://schemas.openxmlformats.org/officeDocument/2006/relationships/slide" Target="slides/slide12.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Master" Target="slideMasters/slideMaster17.xml"/><Relationship Id="rId29" Type="http://schemas.openxmlformats.org/officeDocument/2006/relationships/slide" Target="slides/slide7.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9.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76172B-B521-4474-BF40-CFAB0D062005}" type="datetimeFigureOut">
              <a:rPr lang="en-GB" smtClean="0"/>
              <a:t>10/10/2025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83A06D-66CB-42CB-A295-BE4F74E0D1BD}" type="slidenum">
              <a:rPr lang="en-GB" smtClean="0"/>
              <a:t>‹#›</a:t>
            </a:fld>
            <a:endParaRPr lang="en-GB"/>
          </a:p>
        </p:txBody>
      </p:sp>
    </p:spTree>
    <p:extLst>
      <p:ext uri="{BB962C8B-B14F-4D97-AF65-F5344CB8AC3E}">
        <p14:creationId xmlns:p14="http://schemas.microsoft.com/office/powerpoint/2010/main" val="1394985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8A1E105F-8527-4319-AD10-2196F5B20ABD}" type="slidenum">
              <a:rPr kumimoji="0" lang="en-GB" sz="1200" b="0" i="0" u="none" strike="noStrike" kern="1200" cap="none" spc="0" normalizeH="0" baseline="0" noProof="0" smtClean="0">
                <a:ln>
                  <a:noFill/>
                </a:ln>
                <a:solidFill>
                  <a:prstClr val="black"/>
                </a:solidFill>
                <a:effectLst/>
                <a:uLnTx/>
                <a:uFillTx/>
                <a:latin typeface="Times" panose="02020603050405020304" pitchFamily="18"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Times" panose="02020603050405020304" pitchFamily="18" charset="0"/>
              <a:ea typeface="ＭＳ Ｐゴシック" panose="020B0600070205080204" pitchFamily="34" charset="-128"/>
              <a:cs typeface="+mn-cs"/>
            </a:endParaRPr>
          </a:p>
        </p:txBody>
      </p:sp>
    </p:spTree>
    <p:extLst>
      <p:ext uri="{BB962C8B-B14F-4D97-AF65-F5344CB8AC3E}">
        <p14:creationId xmlns:p14="http://schemas.microsoft.com/office/powerpoint/2010/main" val="3704436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bg1"/>
                </a:solidFill>
              </a:rPr>
              <a:t>Statutory Requirements and Employment Law</a:t>
            </a:r>
          </a:p>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3</a:t>
            </a:fld>
            <a:endParaRPr lang="en-GB"/>
          </a:p>
        </p:txBody>
      </p:sp>
    </p:spTree>
    <p:extLst>
      <p:ext uri="{BB962C8B-B14F-4D97-AF65-F5344CB8AC3E}">
        <p14:creationId xmlns:p14="http://schemas.microsoft.com/office/powerpoint/2010/main" val="23676205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Consider ALL policies and procedures/legislative framework that fall under each of these.</a:t>
            </a:r>
          </a:p>
          <a:p>
            <a:endParaRPr lang="en-GB"/>
          </a:p>
          <a:p>
            <a:r>
              <a:rPr lang="en-GB"/>
              <a:t>Consider the need to carry out further and independent research once you have decided on the topics/matters on your group agenda.</a:t>
            </a:r>
          </a:p>
          <a:p>
            <a:r>
              <a:rPr lang="en-GB"/>
              <a:t>Support one another and collaborate if you come across anything that may support any of the points on your agenda.</a:t>
            </a:r>
          </a:p>
          <a:p>
            <a:endParaRPr lang="en-GB"/>
          </a:p>
          <a:p>
            <a:r>
              <a:rPr lang="en-GB"/>
              <a:t>Remember – whilst you may just be researching ONE point, that teamwork involves supporting others.</a:t>
            </a:r>
          </a:p>
        </p:txBody>
      </p:sp>
      <p:sp>
        <p:nvSpPr>
          <p:cNvPr id="4" name="Slide Number Placeholder 3"/>
          <p:cNvSpPr>
            <a:spLocks noGrp="1"/>
          </p:cNvSpPr>
          <p:nvPr>
            <p:ph type="sldNum" sz="quarter" idx="10"/>
          </p:nvPr>
        </p:nvSpPr>
        <p:spPr/>
        <p:txBody>
          <a:bodyPr/>
          <a:lstStyle/>
          <a:p>
            <a:fld id="{A9164DEE-1C52-4834-94A7-034DA1CB984F}" type="slidenum">
              <a:rPr lang="en-GB" smtClean="0"/>
              <a:t>4</a:t>
            </a:fld>
            <a:endParaRPr lang="en-GB"/>
          </a:p>
        </p:txBody>
      </p:sp>
    </p:spTree>
    <p:extLst>
      <p:ext uri="{BB962C8B-B14F-4D97-AF65-F5344CB8AC3E}">
        <p14:creationId xmlns:p14="http://schemas.microsoft.com/office/powerpoint/2010/main" val="5805692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altLang="en-US"/>
              <a:t>CIW  support </a:t>
            </a:r>
            <a:r>
              <a:rPr lang="en-GB" altLang="en-US" b="1"/>
              <a:t>compliance</a:t>
            </a:r>
            <a:r>
              <a:rPr lang="en-GB" altLang="en-US"/>
              <a:t> with the regulations and can take </a:t>
            </a:r>
            <a:r>
              <a:rPr lang="en-GB" altLang="en-US" b="1"/>
              <a:t>enforcement action </a:t>
            </a:r>
            <a:r>
              <a:rPr lang="en-GB" altLang="en-US"/>
              <a:t>to ensure compliance: the website has information for people who </a:t>
            </a:r>
            <a:r>
              <a:rPr lang="en-GB" altLang="en-US" b="1"/>
              <a:t>provide</a:t>
            </a:r>
            <a:r>
              <a:rPr lang="en-GB" altLang="en-US"/>
              <a:t> services: they will support settings if they feel challenged in meeting the NMS (settings need to be proactive – can phone for advice). Settings can complain to the </a:t>
            </a:r>
            <a:r>
              <a:rPr lang="en-GB" altLang="en-US" err="1"/>
              <a:t>Govt</a:t>
            </a:r>
            <a:r>
              <a:rPr lang="en-GB" altLang="en-US"/>
              <a:t> if they feel badly treated by CIW. </a:t>
            </a:r>
          </a:p>
          <a:p>
            <a:pPr>
              <a:spcBef>
                <a:spcPct val="0"/>
              </a:spcBef>
            </a:pPr>
            <a:r>
              <a:rPr lang="en-GB" altLang="en-US"/>
              <a:t>They also provide info on the website for people who </a:t>
            </a:r>
            <a:r>
              <a:rPr lang="en-GB" altLang="en-US" b="1"/>
              <a:t>use</a:t>
            </a:r>
            <a:r>
              <a:rPr lang="en-GB" altLang="en-US"/>
              <a:t> the service</a:t>
            </a:r>
          </a:p>
          <a:p>
            <a:pPr>
              <a:spcBef>
                <a:spcPct val="0"/>
              </a:spcBef>
            </a:pPr>
            <a:endParaRPr lang="en-GB" altLang="en-US"/>
          </a:p>
          <a:p>
            <a:pPr>
              <a:spcBef>
                <a:spcPct val="0"/>
              </a:spcBef>
            </a:pPr>
            <a:r>
              <a:rPr lang="en-GB" altLang="en-US"/>
              <a:t>Students must be aware of the differences between school and childcare regulations/frameworks </a:t>
            </a:r>
            <a:r>
              <a:rPr lang="en-GB" altLang="en-US" err="1"/>
              <a:t>eg</a:t>
            </a:r>
            <a:r>
              <a:rPr lang="en-GB" altLang="en-US"/>
              <a:t> Care Standards Act 2000 for care settings.</a:t>
            </a:r>
          </a:p>
        </p:txBody>
      </p:sp>
      <p:sp>
        <p:nvSpPr>
          <p:cNvPr id="4" name="Slide Number Placeholder 3"/>
          <p:cNvSpPr>
            <a:spLocks noGrp="1"/>
          </p:cNvSpPr>
          <p:nvPr>
            <p:ph type="sldNum" sz="quarter" idx="10"/>
          </p:nvPr>
        </p:nvSpPr>
        <p:spPr/>
        <p:txBody>
          <a:bodyPr/>
          <a:lstStyle/>
          <a:p>
            <a:fld id="{A9164DEE-1C52-4834-94A7-034DA1CB984F}" type="slidenum">
              <a:rPr lang="en-GB" smtClean="0"/>
              <a:t>5</a:t>
            </a:fld>
            <a:endParaRPr lang="en-GB"/>
          </a:p>
        </p:txBody>
      </p:sp>
    </p:spTree>
    <p:extLst>
      <p:ext uri="{BB962C8B-B14F-4D97-AF65-F5344CB8AC3E}">
        <p14:creationId xmlns:p14="http://schemas.microsoft.com/office/powerpoint/2010/main" val="3562707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the Inspection Process under the </a:t>
            </a:r>
            <a:r>
              <a:rPr lang="en-GB" b="1"/>
              <a:t>Care Inspectorate Wales (CIW)</a:t>
            </a:r>
          </a:p>
          <a:p>
            <a:pPr algn="l"/>
            <a:r>
              <a:rPr lang="en-GB" b="0" i="0">
                <a:solidFill>
                  <a:srgbClr val="333333"/>
                </a:solidFill>
                <a:effectLst/>
                <a:latin typeface="Helvetica Neue"/>
              </a:rPr>
              <a:t>When inspectors visit a care service, they will consider four core themes:</a:t>
            </a:r>
          </a:p>
          <a:p>
            <a:pPr algn="l">
              <a:buFont typeface="Arial" panose="020B0604020202020204" pitchFamily="34" charset="0"/>
              <a:buChar char="•"/>
            </a:pPr>
            <a:r>
              <a:rPr lang="en-GB" b="0" i="0">
                <a:solidFill>
                  <a:srgbClr val="333333"/>
                </a:solidFill>
                <a:effectLst/>
                <a:latin typeface="Helvetica Neue"/>
              </a:rPr>
              <a:t>Well-being</a:t>
            </a:r>
          </a:p>
          <a:p>
            <a:pPr algn="l">
              <a:buFont typeface="Arial" panose="020B0604020202020204" pitchFamily="34" charset="0"/>
              <a:buChar char="•"/>
            </a:pPr>
            <a:r>
              <a:rPr lang="en-GB" b="0" i="0">
                <a:solidFill>
                  <a:srgbClr val="333333"/>
                </a:solidFill>
                <a:effectLst/>
                <a:latin typeface="Helvetica Neue"/>
              </a:rPr>
              <a:t>Care and Development</a:t>
            </a:r>
          </a:p>
          <a:p>
            <a:pPr algn="l">
              <a:buFont typeface="Arial" panose="020B0604020202020204" pitchFamily="34" charset="0"/>
              <a:buChar char="•"/>
            </a:pPr>
            <a:r>
              <a:rPr lang="en-GB" b="0" i="0">
                <a:solidFill>
                  <a:srgbClr val="333333"/>
                </a:solidFill>
                <a:effectLst/>
                <a:latin typeface="Helvetica Neue"/>
              </a:rPr>
              <a:t>Environment</a:t>
            </a:r>
          </a:p>
          <a:p>
            <a:pPr algn="l">
              <a:buFont typeface="Arial" panose="020B0604020202020204" pitchFamily="34" charset="0"/>
              <a:buChar char="•"/>
            </a:pPr>
            <a:r>
              <a:rPr lang="en-GB" b="0" i="0">
                <a:solidFill>
                  <a:srgbClr val="333333"/>
                </a:solidFill>
                <a:effectLst/>
                <a:latin typeface="Helvetica Neue"/>
              </a:rPr>
              <a:t>Leadership and Management</a:t>
            </a:r>
          </a:p>
          <a:p>
            <a:endParaRPr lang="en-GB" b="1"/>
          </a:p>
        </p:txBody>
      </p:sp>
      <p:sp>
        <p:nvSpPr>
          <p:cNvPr id="4" name="Slide Number Placeholder 3"/>
          <p:cNvSpPr>
            <a:spLocks noGrp="1"/>
          </p:cNvSpPr>
          <p:nvPr>
            <p:ph type="sldNum" sz="quarter" idx="10"/>
          </p:nvPr>
        </p:nvSpPr>
        <p:spPr/>
        <p:txBody>
          <a:bodyPr/>
          <a:lstStyle/>
          <a:p>
            <a:fld id="{A9164DEE-1C52-4834-94A7-034DA1CB984F}" type="slidenum">
              <a:rPr lang="en-GB" smtClean="0"/>
              <a:t>6</a:t>
            </a:fld>
            <a:endParaRPr lang="en-GB"/>
          </a:p>
        </p:txBody>
      </p:sp>
    </p:spTree>
    <p:extLst>
      <p:ext uri="{BB962C8B-B14F-4D97-AF65-F5344CB8AC3E}">
        <p14:creationId xmlns:p14="http://schemas.microsoft.com/office/powerpoint/2010/main" val="3061556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altLang="en-US"/>
              <a:t>Show document- they must become familiar with this, especially</a:t>
            </a:r>
            <a:r>
              <a:rPr lang="en-GB" altLang="en-US" baseline="0"/>
              <a:t> </a:t>
            </a:r>
            <a:r>
              <a:rPr lang="en-GB" altLang="en-US" b="1" baseline="0"/>
              <a:t>the stated Standards for this assessment: what have they learnt about these so far?</a:t>
            </a:r>
            <a:r>
              <a:rPr lang="en-GB" altLang="en-US" baseline="0"/>
              <a:t> Before finishing today, please draw up the assignment and take queries from students. Have they all seen the </a:t>
            </a:r>
            <a:r>
              <a:rPr lang="en-GB" altLang="en-US" baseline="0" err="1"/>
              <a:t>Panopto</a:t>
            </a:r>
            <a:r>
              <a:rPr lang="en-GB" altLang="en-US" baseline="0"/>
              <a:t> by now? </a:t>
            </a:r>
          </a:p>
          <a:p>
            <a:pPr>
              <a:spcBef>
                <a:spcPct val="0"/>
              </a:spcBef>
            </a:pPr>
            <a:endParaRPr lang="en-GB" altLang="en-US"/>
          </a:p>
          <a:p>
            <a:pPr>
              <a:spcBef>
                <a:spcPct val="0"/>
              </a:spcBef>
            </a:pPr>
            <a:r>
              <a:rPr lang="en-GB" altLang="en-US" b="1"/>
              <a:t>Full day care </a:t>
            </a:r>
            <a:r>
              <a:rPr lang="en-GB" altLang="en-US"/>
              <a:t>– day nurseries. The two new day nurseries in Carmarthen open 6.30am – 6.30pm – therefore offer a 12 hour service. Most Day Nurseries within Wales operate 7.30am – 6pm Monday – Friday.</a:t>
            </a:r>
          </a:p>
          <a:p>
            <a:pPr>
              <a:spcBef>
                <a:spcPct val="0"/>
              </a:spcBef>
            </a:pPr>
            <a:r>
              <a:rPr lang="en-GB" altLang="en-US"/>
              <a:t>Parents who register at these settings sign contracts over 52 </a:t>
            </a:r>
            <a:r>
              <a:rPr lang="en-GB" altLang="en-US" err="1"/>
              <a:t>wks</a:t>
            </a:r>
            <a:r>
              <a:rPr lang="en-GB" altLang="en-US"/>
              <a:t> and pay by direct debit. Children registered at these settings must attend at least 2 x sessions every week.  </a:t>
            </a:r>
          </a:p>
          <a:p>
            <a:pPr>
              <a:spcBef>
                <a:spcPct val="0"/>
              </a:spcBef>
            </a:pPr>
            <a:r>
              <a:rPr lang="en-GB" altLang="en-US" b="1" err="1"/>
              <a:t>Creches</a:t>
            </a:r>
            <a:r>
              <a:rPr lang="en-GB" altLang="en-US"/>
              <a:t> – a childcare service where children can be left for short period of times. For example, a crèche at a leisure centre would allow childcare whilst parent is following a class – therefore this is unlikely to be long term arrangement with the setting.</a:t>
            </a:r>
          </a:p>
          <a:p>
            <a:pPr>
              <a:spcBef>
                <a:spcPct val="0"/>
              </a:spcBef>
            </a:pPr>
            <a:r>
              <a:rPr lang="en-GB" altLang="en-US" b="1"/>
              <a:t>Sessional</a:t>
            </a:r>
            <a:r>
              <a:rPr lang="en-GB" altLang="en-US"/>
              <a:t> – means 2.5hours of hour – these would be </a:t>
            </a:r>
            <a:r>
              <a:rPr lang="en-GB" altLang="en-US" err="1"/>
              <a:t>Cylchoedd</a:t>
            </a:r>
            <a:r>
              <a:rPr lang="en-GB" altLang="en-US"/>
              <a:t> </a:t>
            </a:r>
            <a:r>
              <a:rPr lang="en-GB" altLang="en-US" err="1"/>
              <a:t>Meithrin</a:t>
            </a:r>
            <a:r>
              <a:rPr lang="en-GB" altLang="en-US"/>
              <a:t>, Playgroups and Flying Start settings.</a:t>
            </a:r>
          </a:p>
          <a:p>
            <a:pPr>
              <a:spcBef>
                <a:spcPct val="0"/>
              </a:spcBef>
            </a:pPr>
            <a:r>
              <a:rPr lang="en-GB" altLang="en-US" b="1"/>
              <a:t>Out of School </a:t>
            </a:r>
            <a:r>
              <a:rPr lang="en-GB" altLang="en-US"/>
              <a:t>– After School Clubs operate within school settings by now mostly or within day nurseries, where children are collected from school and transported back to the day setting. These usually run between 3.10pm and 6pm. However, there are also a high number of 1.59 clubs which operate – these mean that they offer care for 1 minute less than two hours which means that they do not have to register or be inspected by CIW. </a:t>
            </a:r>
          </a:p>
          <a:p>
            <a:pPr>
              <a:spcBef>
                <a:spcPct val="0"/>
              </a:spcBef>
            </a:pPr>
            <a:r>
              <a:rPr lang="en-GB" altLang="en-US" b="1"/>
              <a:t>Open Access </a:t>
            </a:r>
            <a:r>
              <a:rPr lang="en-GB" altLang="en-US"/>
              <a:t>– these are not as popular – these are open air holiday clubs that set up during school holidays to offer care in outdoor environments such as parks. </a:t>
            </a:r>
          </a:p>
          <a:p>
            <a:pPr>
              <a:spcBef>
                <a:spcPct val="0"/>
              </a:spcBef>
            </a:pPr>
            <a:r>
              <a:rPr lang="en-GB" altLang="en-US" b="1"/>
              <a:t>Childminders </a:t>
            </a:r>
            <a:r>
              <a:rPr lang="en-GB" altLang="en-US"/>
              <a:t>– must operate form the domestic home of the registered childminder (all adults living at the address of the childminder must also be DBS checked). Childminders operate long hours too and have a limited number of children. Some also offer wrap around care such as day nurseries with breakfast clubs, after school clubs and holiday clubs being part of their service. More and more childminders are now employing an additional practitioner within the home environment to allow for more children. </a:t>
            </a:r>
          </a:p>
        </p:txBody>
      </p:sp>
      <p:sp>
        <p:nvSpPr>
          <p:cNvPr id="4" name="Slide Number Placeholder 3"/>
          <p:cNvSpPr>
            <a:spLocks noGrp="1"/>
          </p:cNvSpPr>
          <p:nvPr>
            <p:ph type="sldNum" sz="quarter" idx="10"/>
          </p:nvPr>
        </p:nvSpPr>
        <p:spPr/>
        <p:txBody>
          <a:bodyPr/>
          <a:lstStyle/>
          <a:p>
            <a:fld id="{A9164DEE-1C52-4834-94A7-034DA1CB984F}" type="slidenum">
              <a:rPr lang="en-GB" smtClean="0"/>
              <a:t>7</a:t>
            </a:fld>
            <a:endParaRPr lang="en-GB"/>
          </a:p>
        </p:txBody>
      </p:sp>
    </p:spTree>
    <p:extLst>
      <p:ext uri="{BB962C8B-B14F-4D97-AF65-F5344CB8AC3E}">
        <p14:creationId xmlns:p14="http://schemas.microsoft.com/office/powerpoint/2010/main" val="3997893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a:p>
        </p:txBody>
      </p:sp>
      <p:sp>
        <p:nvSpPr>
          <p:cNvPr id="4" name="Slide Number Placeholder 3"/>
          <p:cNvSpPr>
            <a:spLocks noGrp="1"/>
          </p:cNvSpPr>
          <p:nvPr>
            <p:ph type="sldNum" sz="quarter" idx="10"/>
          </p:nvPr>
        </p:nvSpPr>
        <p:spPr/>
        <p:txBody>
          <a:bodyPr/>
          <a:lstStyle/>
          <a:p>
            <a:fld id="{A9164DEE-1C52-4834-94A7-034DA1CB984F}" type="slidenum">
              <a:rPr lang="en-GB" smtClean="0"/>
              <a:t>10</a:t>
            </a:fld>
            <a:endParaRPr lang="en-GB"/>
          </a:p>
        </p:txBody>
      </p:sp>
    </p:spTree>
    <p:extLst>
      <p:ext uri="{BB962C8B-B14F-4D97-AF65-F5344CB8AC3E}">
        <p14:creationId xmlns:p14="http://schemas.microsoft.com/office/powerpoint/2010/main" val="3567470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Highlight that in England they use Ofsted and in Wales schools are inspected by Estyn and non-maintained settings are inspected by CIW</a:t>
            </a:r>
          </a:p>
        </p:txBody>
      </p:sp>
      <p:sp>
        <p:nvSpPr>
          <p:cNvPr id="4" name="Slide Number Placeholder 3"/>
          <p:cNvSpPr>
            <a:spLocks noGrp="1"/>
          </p:cNvSpPr>
          <p:nvPr>
            <p:ph type="sldNum" sz="quarter" idx="10"/>
          </p:nvPr>
        </p:nvSpPr>
        <p:spPr/>
        <p:txBody>
          <a:bodyPr/>
          <a:lstStyle/>
          <a:p>
            <a:fld id="{A9164DEE-1C52-4834-94A7-034DA1CB984F}" type="slidenum">
              <a:rPr lang="en-GB" smtClean="0"/>
              <a:t>11</a:t>
            </a:fld>
            <a:endParaRPr lang="en-GB"/>
          </a:p>
        </p:txBody>
      </p:sp>
    </p:spTree>
    <p:extLst>
      <p:ext uri="{BB962C8B-B14F-4D97-AF65-F5344CB8AC3E}">
        <p14:creationId xmlns:p14="http://schemas.microsoft.com/office/powerpoint/2010/main" val="3151416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Welsh Government have produced supporting documents and resources in order to support the pathway for school teachers to become leaders (This could mean leaders within the classroom/curriculum/school). Therefore be mindful of all the literature that is available to support individuals to progress on a leadership pathway within education in Wales – later on we will also look at ERW. </a:t>
            </a:r>
          </a:p>
        </p:txBody>
      </p:sp>
      <p:sp>
        <p:nvSpPr>
          <p:cNvPr id="4" name="Slide Number Placeholder 3"/>
          <p:cNvSpPr>
            <a:spLocks noGrp="1"/>
          </p:cNvSpPr>
          <p:nvPr>
            <p:ph type="sldNum" sz="quarter" idx="5"/>
          </p:nvPr>
        </p:nvSpPr>
        <p:spPr/>
        <p:txBody>
          <a:bodyPr/>
          <a:lstStyle/>
          <a:p>
            <a:fld id="{F15496C4-5ED8-4BF4-825F-9346C4CEF3CD}" type="slidenum">
              <a:rPr lang="en-GB" smtClean="0"/>
              <a:t>12</a:t>
            </a:fld>
            <a:endParaRPr lang="en-GB"/>
          </a:p>
        </p:txBody>
      </p:sp>
    </p:spTree>
    <p:extLst>
      <p:ext uri="{BB962C8B-B14F-4D97-AF65-F5344CB8AC3E}">
        <p14:creationId xmlns:p14="http://schemas.microsoft.com/office/powerpoint/2010/main" val="978887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Schools as learning organisations model: This diagram is linked to the Welsh Government’s requirements in terms of supporting LEADERS to fulfil these components in order to become successful schools.</a:t>
            </a:r>
          </a:p>
          <a:p>
            <a:endParaRPr lang="en-GB"/>
          </a:p>
          <a:p>
            <a:r>
              <a:rPr lang="en-GB" b="1"/>
              <a:t>Note the outer circle </a:t>
            </a:r>
            <a:r>
              <a:rPr lang="en-GB"/>
              <a:t>– the stakeholders – these are all considered to be important/crucial partners of every school – with the school working with/alongside these </a:t>
            </a:r>
            <a:r>
              <a:rPr lang="en-GB" b="1"/>
              <a:t>STAKEHOLDERS </a:t>
            </a:r>
            <a:r>
              <a:rPr lang="en-GB"/>
              <a:t>in order to achieve as a school setting.</a:t>
            </a:r>
          </a:p>
          <a:p>
            <a:endParaRPr lang="en-GB"/>
          </a:p>
          <a:p>
            <a:r>
              <a:rPr lang="en-GB" b="1"/>
              <a:t>Note the inner circle – the school itself – </a:t>
            </a:r>
            <a:r>
              <a:rPr lang="en-GB" b="0"/>
              <a:t>everyone within the school has a responsibility to achieve these parts but cannot be achieved without </a:t>
            </a:r>
            <a:r>
              <a:rPr lang="en-GB" b="1"/>
              <a:t>a LEADER </a:t>
            </a:r>
            <a:r>
              <a:rPr lang="en-GB" b="0"/>
              <a:t>and the Leader cannot achieve these without </a:t>
            </a:r>
            <a:r>
              <a:rPr lang="en-GB" b="1"/>
              <a:t>the TEAM</a:t>
            </a:r>
            <a:r>
              <a:rPr lang="en-GB" b="0"/>
              <a:t>.  </a:t>
            </a:r>
          </a:p>
          <a:p>
            <a:endParaRPr lang="en-GB" b="0"/>
          </a:p>
          <a:p>
            <a:r>
              <a:rPr lang="en-GB" b="0"/>
              <a:t>https://hwb.gov.wales/professional-development/schools-as-learning-organisations – link to video outlining the SLO approach and the importance of working together – we’re all in it together and can all learn from each other. </a:t>
            </a:r>
          </a:p>
        </p:txBody>
      </p:sp>
      <p:sp>
        <p:nvSpPr>
          <p:cNvPr id="4" name="Slide Number Placeholder 3"/>
          <p:cNvSpPr>
            <a:spLocks noGrp="1"/>
          </p:cNvSpPr>
          <p:nvPr>
            <p:ph type="sldNum" sz="quarter" idx="5"/>
          </p:nvPr>
        </p:nvSpPr>
        <p:spPr/>
        <p:txBody>
          <a:bodyPr/>
          <a:lstStyle/>
          <a:p>
            <a:fld id="{F15496C4-5ED8-4BF4-825F-9346C4CEF3CD}" type="slidenum">
              <a:rPr lang="en-GB" smtClean="0"/>
              <a:t>13</a:t>
            </a:fld>
            <a:endParaRPr lang="en-GB"/>
          </a:p>
        </p:txBody>
      </p:sp>
    </p:spTree>
    <p:extLst>
      <p:ext uri="{BB962C8B-B14F-4D97-AF65-F5344CB8AC3E}">
        <p14:creationId xmlns:p14="http://schemas.microsoft.com/office/powerpoint/2010/main" val="31578041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back to them doing this</a:t>
            </a:r>
          </a:p>
        </p:txBody>
      </p:sp>
      <p:sp>
        <p:nvSpPr>
          <p:cNvPr id="4" name="Slide Number Placeholder 3"/>
          <p:cNvSpPr>
            <a:spLocks noGrp="1"/>
          </p:cNvSpPr>
          <p:nvPr>
            <p:ph type="sldNum" sz="quarter" idx="5"/>
          </p:nvPr>
        </p:nvSpPr>
        <p:spPr/>
        <p:txBody>
          <a:bodyPr/>
          <a:lstStyle/>
          <a:p>
            <a:fld id="{8A83A06D-66CB-42CB-A295-BE4F74E0D1BD}" type="slidenum">
              <a:rPr lang="en-GB" smtClean="0"/>
              <a:t>14</a:t>
            </a:fld>
            <a:endParaRPr lang="en-GB"/>
          </a:p>
        </p:txBody>
      </p:sp>
    </p:spTree>
    <p:extLst>
      <p:ext uri="{BB962C8B-B14F-4D97-AF65-F5344CB8AC3E}">
        <p14:creationId xmlns:p14="http://schemas.microsoft.com/office/powerpoint/2010/main" val="237488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4673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BC8E3CB2-1CF2-4995-A5FE-D409EFFC65D6}" type="datetimeFigureOut">
              <a:rPr lang="en-GB" smtClean="0"/>
              <a:pPr>
                <a:defRPr/>
              </a:pPr>
              <a:t>10/10/2025</a:t>
            </a:fld>
            <a:endParaRPr lang="en-GB"/>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491408-BBF5-4FE7-9F09-3C9DF13A05F9}" type="slidenum">
              <a:rPr lang="en-GB" altLang="en-US" smtClean="0"/>
              <a:pPr/>
              <a:t>‹#›</a:t>
            </a:fld>
            <a:endParaRPr lang="en-GB" altLang="en-US"/>
          </a:p>
        </p:txBody>
      </p:sp>
    </p:spTree>
    <p:extLst>
      <p:ext uri="{BB962C8B-B14F-4D97-AF65-F5344CB8AC3E}">
        <p14:creationId xmlns:p14="http://schemas.microsoft.com/office/powerpoint/2010/main" val="445144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B33867F4-0AAD-42B1-9384-326D074A4F56}" type="datetimeFigureOut">
              <a:rPr lang="en-GB" smtClean="0"/>
              <a:pPr>
                <a:defRPr/>
              </a:pPr>
              <a:t>10/10/2025</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B01329-CC6C-4CC9-9578-6DF9774B1477}" type="slidenum">
              <a:rPr lang="en-GB" altLang="en-US" smtClean="0"/>
              <a:pPr/>
              <a:t>‹#›</a:t>
            </a:fld>
            <a:endParaRPr lang="en-GB" altLang="en-US"/>
          </a:p>
        </p:txBody>
      </p:sp>
    </p:spTree>
    <p:extLst>
      <p:ext uri="{BB962C8B-B14F-4D97-AF65-F5344CB8AC3E}">
        <p14:creationId xmlns:p14="http://schemas.microsoft.com/office/powerpoint/2010/main" val="2651302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7345790-51AC-404F-BA55-9F6878987568}" type="datetimeFigureOut">
              <a:rPr lang="en-GB" smtClean="0"/>
              <a:pPr>
                <a:defRPr/>
              </a:pPr>
              <a:t>10/10/2025</a:t>
            </a:fld>
            <a:endParaRPr lang="en-GB"/>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5C8E66-FDAC-403B-96DB-D2F75ECA0543}" type="slidenum">
              <a:rPr lang="en-GB" altLang="en-US" smtClean="0"/>
              <a:pPr/>
              <a:t>‹#›</a:t>
            </a:fld>
            <a:endParaRPr lang="en-GB" altLang="en-US"/>
          </a:p>
        </p:txBody>
      </p:sp>
    </p:spTree>
    <p:extLst>
      <p:ext uri="{BB962C8B-B14F-4D97-AF65-F5344CB8AC3E}">
        <p14:creationId xmlns:p14="http://schemas.microsoft.com/office/powerpoint/2010/main" val="4050553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10/10/2025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50544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DCF8DB81-439C-4656-9D3E-66A7D1A45EA3}" type="datetimeFigureOut">
              <a:rPr lang="en-GB" smtClean="0"/>
              <a:pPr>
                <a:defRPr/>
              </a:pPr>
              <a:t>10/10/2025</a:t>
            </a:fld>
            <a:endParaRPr lang="en-GB"/>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40B88C-F0A9-42D6-80BF-256C9807E1EB}" type="slidenum">
              <a:rPr lang="en-GB" altLang="en-US" smtClean="0"/>
              <a:pPr/>
              <a:t>‹#›</a:t>
            </a:fld>
            <a:endParaRPr lang="en-GB" altLang="en-US"/>
          </a:p>
        </p:txBody>
      </p:sp>
    </p:spTree>
    <p:extLst>
      <p:ext uri="{BB962C8B-B14F-4D97-AF65-F5344CB8AC3E}">
        <p14:creationId xmlns:p14="http://schemas.microsoft.com/office/powerpoint/2010/main" val="3001364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9157764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CF3CB-6D6B-28BD-BF9D-A4F1DDCCC97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8D229A9-3F25-0F1B-EB57-447D2D383EA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3706089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dirty="0"/>
          </a:p>
        </p:txBody>
      </p:sp>
    </p:spTree>
    <p:extLst>
      <p:ext uri="{BB962C8B-B14F-4D97-AF65-F5344CB8AC3E}">
        <p14:creationId xmlns:p14="http://schemas.microsoft.com/office/powerpoint/2010/main" val="261149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53565-4508-B6FE-FE26-E09D59313A4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20F684-8334-EFD3-BCD7-FD98A58915C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3669868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089289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5916045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840318" y="1561270"/>
            <a:ext cx="3932767" cy="66592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6626086" y="457201"/>
            <a:ext cx="4729831"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840318" y="2474843"/>
            <a:ext cx="3932767"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4393896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840318" y="1351722"/>
            <a:ext cx="4540065" cy="1232452"/>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6096000" y="1"/>
            <a:ext cx="6096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840318" y="2584174"/>
            <a:ext cx="4540065"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83075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6168825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87836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08430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398745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1678589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7249659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7345790-51AC-404F-BA55-9F6878987568}" type="datetimeFigureOut">
              <a:rPr lang="en-GB" smtClean="0"/>
              <a:pPr>
                <a:defRPr/>
              </a:pPr>
              <a:t>10/10/2025</a:t>
            </a:fld>
            <a:endParaRPr lang="en-GB"/>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5C8E66-FDAC-403B-96DB-D2F75ECA0543}" type="slidenum">
              <a:rPr lang="en-GB" altLang="en-US" smtClean="0"/>
              <a:pPr/>
              <a:t>‹#›</a:t>
            </a:fld>
            <a:endParaRPr lang="en-GB" altLang="en-US"/>
          </a:p>
        </p:txBody>
      </p:sp>
    </p:spTree>
    <p:extLst>
      <p:ext uri="{BB962C8B-B14F-4D97-AF65-F5344CB8AC3E}">
        <p14:creationId xmlns:p14="http://schemas.microsoft.com/office/powerpoint/2010/main" val="27380878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56937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838200" y="1053548"/>
            <a:ext cx="10515600" cy="9551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838200" y="2156791"/>
            <a:ext cx="10515600" cy="4338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960138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8614111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838200" y="1200013"/>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838200" y="2660513"/>
            <a:ext cx="515620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6197600" y="2660513"/>
            <a:ext cx="515620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230294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840318" y="1331843"/>
            <a:ext cx="3932767" cy="126227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5183717" y="1331844"/>
            <a:ext cx="617220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840318" y="2594113"/>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2012605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840318" y="1272208"/>
            <a:ext cx="3932767" cy="130202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5183717" y="1272209"/>
            <a:ext cx="617220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840318" y="2574234"/>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7992903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4038599" y="1122363"/>
            <a:ext cx="7490791"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4038599" y="3602038"/>
            <a:ext cx="7490791"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31835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4240696" y="365126"/>
            <a:ext cx="7113104" cy="1325563"/>
          </a:xfrm>
        </p:spPr>
        <p:txBody>
          <a:bodyPr/>
          <a:lstStyle/>
          <a:p>
            <a:r>
              <a:rPr lang="en-US"/>
              <a:t>Click to edit Master title style</a:t>
            </a:r>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4240696" y="1825625"/>
            <a:ext cx="7113104"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8129949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509015" y="1152939"/>
            <a:ext cx="2446221" cy="140141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4161183" y="795131"/>
            <a:ext cx="7194735"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509013" y="2771425"/>
            <a:ext cx="2446223"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708917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509015" y="1152939"/>
            <a:ext cx="2446221" cy="1401419"/>
          </a:xfrm>
        </p:spPr>
        <p:txBody>
          <a:bodyPr anchor="b"/>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509013" y="2771425"/>
            <a:ext cx="2446223"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4161181" y="896040"/>
            <a:ext cx="7194736"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13228774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41184014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39734298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7545119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48156500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18729208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21390700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12981625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3845125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12298017" cy="6917635"/>
          </a:xfrm>
          <a:prstGeom prst="rect">
            <a:avLst/>
          </a:prstGeom>
        </p:spPr>
      </p:pic>
    </p:spTree>
    <p:extLst>
      <p:ext uri="{BB962C8B-B14F-4D97-AF65-F5344CB8AC3E}">
        <p14:creationId xmlns:p14="http://schemas.microsoft.com/office/powerpoint/2010/main" val="145737928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31938195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208749614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387214259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180293010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290660466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0521132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2995011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10.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2.xml"/><Relationship Id="rId1" Type="http://schemas.openxmlformats.org/officeDocument/2006/relationships/slideLayout" Target="../slideLayouts/slideLayout11.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10" Type="http://schemas.openxmlformats.org/officeDocument/2006/relationships/image" Target="../media/image8.png"/><Relationship Id="rId4" Type="http://schemas.openxmlformats.org/officeDocument/2006/relationships/slideLayout" Target="../slideLayouts/slideLayout18.xml"/><Relationship Id="rId9"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9.pn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theme" Target="../theme/theme9.xml"/><Relationship Id="rId5" Type="http://schemas.openxmlformats.org/officeDocument/2006/relationships/slideLayout" Target="../slideLayouts/slideLayout27.xml"/><Relationship Id="rId4" Type="http://schemas.openxmlformats.org/officeDocument/2006/relationships/slideLayout" Target="../slideLayouts/slideLayout26.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31.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32.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33.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34.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35.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36.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37.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38.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39.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5" Type="http://schemas.openxmlformats.org/officeDocument/2006/relationships/slideLayout" Target="../slideLayouts/slideLayout44.xml"/><Relationship Id="rId4" Type="http://schemas.openxmlformats.org/officeDocument/2006/relationships/slideLayout" Target="../slideLayouts/slideLayout43.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907412274"/>
      </p:ext>
    </p:extLst>
  </p:cSld>
  <p:clrMap bg1="lt1" tx1="dk1" bg2="lt2" tx2="dk2" accent1="accent1" accent2="accent2" accent3="accent3" accent4="accent4" accent5="accent5" accent6="accent6" hlink="hlink" folHlink="folHlink"/>
  <p:sldLayoutIdLst>
    <p:sldLayoutId id="2147483986" r:id="rId1"/>
    <p:sldLayoutId id="2147483987" r:id="rId2"/>
    <p:sldLayoutId id="2147483988" r:id="rId3"/>
    <p:sldLayoutId id="2147483989" r:id="rId4"/>
    <p:sldLayoutId id="2147483990" r:id="rId5"/>
    <p:sldLayoutId id="214748399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667756053"/>
      </p:ext>
    </p:extLst>
  </p:cSld>
  <p:clrMap bg1="lt1" tx1="dk1" bg2="lt2" tx2="dk2" accent1="accent1" accent2="accent2" accent3="accent3" accent4="accent4" accent5="accent5" accent6="accent6" hlink="hlink" folHlink="folHlink"/>
  <p:sldLayoutIdLst>
    <p:sldLayoutId id="21474839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128595766"/>
      </p:ext>
    </p:extLst>
  </p:cSld>
  <p:clrMap bg1="lt1" tx1="dk1" bg2="lt2" tx2="dk2" accent1="accent1" accent2="accent2" accent3="accent3" accent4="accent4" accent5="accent5" accent6="accent6" hlink="hlink" folHlink="folHlink"/>
  <p:sldLayoutIdLst>
    <p:sldLayoutId id="214748399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879064249"/>
      </p:ext>
    </p:extLst>
  </p:cSld>
  <p:clrMap bg1="lt1" tx1="dk1" bg2="lt2" tx2="dk2" accent1="accent1" accent2="accent2" accent3="accent3" accent4="accent4" accent5="accent5" accent6="accent6" hlink="hlink" folHlink="folHlink"/>
  <p:sldLayoutIdLst>
    <p:sldLayoutId id="21474839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660483"/>
      </p:ext>
    </p:extLst>
  </p:cSld>
  <p:clrMap bg1="lt1" tx1="dk1" bg2="lt2" tx2="dk2" accent1="accent1" accent2="accent2" accent3="accent3" accent4="accent4" accent5="accent5" accent6="accent6" hlink="hlink" folHlink="folHlink"/>
  <p:sldLayoutIdLst>
    <p:sldLayoutId id="214748399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38242792"/>
      </p:ext>
    </p:extLst>
  </p:cSld>
  <p:clrMap bg1="lt1" tx1="dk1" bg2="lt2" tx2="dk2" accent1="accent1" accent2="accent2" accent3="accent3" accent4="accent4" accent5="accent5" accent6="accent6" hlink="hlink" folHlink="folHlink"/>
  <p:sldLayoutIdLst>
    <p:sldLayoutId id="2147484001" r:id="rId1"/>
    <p:sldLayoutId id="214748400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10/10/2025</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350732437"/>
      </p:ext>
    </p:extLst>
  </p:cSld>
  <p:clrMap bg1="lt1" tx1="dk1" bg2="lt2" tx2="dk2" accent1="accent1" accent2="accent2" accent3="accent3" accent4="accent4" accent5="accent5" accent6="accent6" hlink="hlink" folHlink="folHlink"/>
  <p:sldLayoutIdLst>
    <p:sldLayoutId id="2147484004" r:id="rId1"/>
    <p:sldLayoutId id="21474840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10/10/2025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10"/>
          <a:stretch>
            <a:fillRect/>
          </a:stretch>
        </p:blipFill>
        <p:spPr>
          <a:xfrm>
            <a:off x="0" y="0"/>
            <a:ext cx="12192000" cy="6858000"/>
          </a:xfrm>
          <a:prstGeom prst="rect">
            <a:avLst/>
          </a:prstGeom>
        </p:spPr>
      </p:pic>
    </p:spTree>
    <p:extLst>
      <p:ext uri="{BB962C8B-B14F-4D97-AF65-F5344CB8AC3E}">
        <p14:creationId xmlns:p14="http://schemas.microsoft.com/office/powerpoint/2010/main" val="1846218957"/>
      </p:ext>
    </p:extLst>
  </p:cSld>
  <p:clrMap bg1="lt1" tx1="dk1" bg2="lt2" tx2="dk2" accent1="accent1" accent2="accent2" accent3="accent3" accent4="accent4" accent5="accent5" accent6="accent6" hlink="hlink" folHlink="folHlink"/>
  <p:sldLayoutIdLst>
    <p:sldLayoutId id="2147484007" r:id="rId1"/>
    <p:sldLayoutId id="2147484008" r:id="rId2"/>
    <p:sldLayoutId id="2147484009" r:id="rId3"/>
    <p:sldLayoutId id="2147484010" r:id="rId4"/>
    <p:sldLayoutId id="2147484011" r:id="rId5"/>
    <p:sldLayoutId id="2147484012" r:id="rId6"/>
    <p:sldLayoutId id="2147484050" r:id="rId7"/>
    <p:sldLayoutId id="2147484051"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10/10/2025</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980426314"/>
      </p:ext>
    </p:extLst>
  </p:cSld>
  <p:clrMap bg1="lt1" tx1="dk1" bg2="lt2" tx2="dk2" accent1="accent1" accent2="accent2" accent3="accent3" accent4="accent4" accent5="accent5" accent6="accent6" hlink="hlink" folHlink="folHlink"/>
  <p:sldLayoutIdLst>
    <p:sldLayoutId id="2147484014" r:id="rId1"/>
    <p:sldLayoutId id="2147484015" r:id="rId2"/>
    <p:sldLayoutId id="2147484016" r:id="rId3"/>
    <p:sldLayoutId id="2147484017" r:id="rId4"/>
    <p:sldLayoutId id="214748401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10/10/2025</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38597397"/>
      </p:ext>
    </p:extLst>
  </p:cSld>
  <p:clrMap bg1="lt1" tx1="dk1" bg2="lt2" tx2="dk2" accent1="accent1" accent2="accent2" accent3="accent3" accent4="accent4" accent5="accent5" accent6="accent6" hlink="hlink" folHlink="folHlink"/>
  <p:sldLayoutIdLst>
    <p:sldLayoutId id="2147484020" r:id="rId1"/>
    <p:sldLayoutId id="2147484021" r:id="rId2"/>
    <p:sldLayoutId id="2147484022" r:id="rId3"/>
    <p:sldLayoutId id="2147484023"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815065073"/>
      </p:ext>
    </p:extLst>
  </p:cSld>
  <p:clrMap bg1="lt1" tx1="dk1" bg2="lt2" tx2="dk2" accent1="accent1" accent2="accent2" accent3="accent3" accent4="accent4" accent5="accent5" accent6="accent6" hlink="hlink" folHlink="folHlink"/>
  <p:sldLayoutIdLst>
    <p:sldLayoutId id="214748402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694616652"/>
      </p:ext>
    </p:extLst>
  </p:cSld>
  <p:clrMap bg1="lt1" tx1="dk1" bg2="lt2" tx2="dk2" accent1="accent1" accent2="accent2" accent3="accent3" accent4="accent4" accent5="accent5" accent6="accent6" hlink="hlink" folHlink="folHlink"/>
  <p:sldLayoutIdLst>
    <p:sldLayoutId id="214748402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477866756"/>
      </p:ext>
    </p:extLst>
  </p:cSld>
  <p:clrMap bg1="lt1" tx1="dk1" bg2="lt2" tx2="dk2" accent1="accent1" accent2="accent2" accent3="accent3" accent4="accent4" accent5="accent5" accent6="accent6" hlink="hlink" folHlink="folHlink"/>
  <p:sldLayoutIdLst>
    <p:sldLayoutId id="214748402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69678143"/>
      </p:ext>
    </p:extLst>
  </p:cSld>
  <p:clrMap bg1="lt1" tx1="dk1" bg2="lt2" tx2="dk2" accent1="accent1" accent2="accent2" accent3="accent3" accent4="accent4" accent5="accent5" accent6="accent6" hlink="hlink" folHlink="folHlink"/>
  <p:sldLayoutIdLst>
    <p:sldLayoutId id="214748403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89062203"/>
      </p:ext>
    </p:extLst>
  </p:cSld>
  <p:clrMap bg1="lt1" tx1="dk1" bg2="lt2" tx2="dk2" accent1="accent1" accent2="accent2" accent3="accent3" accent4="accent4" accent5="accent5" accent6="accent6" hlink="hlink" folHlink="folHlink"/>
  <p:sldLayoutIdLst>
    <p:sldLayoutId id="214748403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890802330"/>
      </p:ext>
    </p:extLst>
  </p:cSld>
  <p:clrMap bg1="lt1" tx1="dk1" bg2="lt2" tx2="dk2" accent1="accent1" accent2="accent2" accent3="accent3" accent4="accent4" accent5="accent5" accent6="accent6" hlink="hlink" folHlink="folHlink"/>
  <p:sldLayoutIdLst>
    <p:sldLayoutId id="214748403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63290489"/>
      </p:ext>
    </p:extLst>
  </p:cSld>
  <p:clrMap bg1="lt1" tx1="dk1" bg2="lt2" tx2="dk2" accent1="accent1" accent2="accent2" accent3="accent3" accent4="accent4" accent5="accent5" accent6="accent6" hlink="hlink" folHlink="folHlink"/>
  <p:sldLayoutIdLst>
    <p:sldLayoutId id="214748403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483219167"/>
      </p:ext>
    </p:extLst>
  </p:cSld>
  <p:clrMap bg1="lt1" tx1="dk1" bg2="lt2" tx2="dk2" accent1="accent1" accent2="accent2" accent3="accent3" accent4="accent4" accent5="accent5" accent6="accent6" hlink="hlink" folHlink="folHlink"/>
  <p:sldLayoutIdLst>
    <p:sldLayoutId id="214748403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98575443"/>
      </p:ext>
    </p:extLst>
  </p:cSld>
  <p:clrMap bg1="lt1" tx1="dk1" bg2="lt2" tx2="dk2" accent1="accent1" accent2="accent2" accent3="accent3" accent4="accent4" accent5="accent5" accent6="accent6" hlink="hlink" folHlink="folHlink"/>
  <p:sldLayoutIdLst>
    <p:sldLayoutId id="2147484041" r:id="rId1"/>
    <p:sldLayoutId id="2147484042" r:id="rId2"/>
    <p:sldLayoutId id="2147484043" r:id="rId3"/>
    <p:sldLayoutId id="2147484044" r:id="rId4"/>
    <p:sldLayoutId id="2147484045" r:id="rId5"/>
    <p:sldLayoutId id="2147484046" r:id="rId6"/>
    <p:sldLayoutId id="2147484047" r:id="rId7"/>
    <p:sldLayoutId id="2147484048"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hyperlink" Target="https://gov.wales/school-prospectuses-guidance-headteachers-and-governing-bodies" TargetMode="External"/><Relationship Id="rId2" Type="http://schemas.openxmlformats.org/officeDocument/2006/relationships/hyperlink" Target="https://gov.wales/managing-schools" TargetMode="Externa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wales/sites/default/files/publications/2018-12/theme-1-leadership-for-a-self-improving-system-resources-1-7.pdf" TargetMode="External"/><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hyperlink" Target="https://hwb.gov.wales/playlists/view/43fc6029-edcc-40b1-b5af-b3ea3bfbd32c/en/3?options=CNIQ39k7rbEp4zsz8OdGxip83XDxyAM%252BxyuNqUgoOrvEtxGXwma9Q0UtNK7LrNnQRd0lDKVUxOJcs83WovMvhAyiCCDScO%252FXzJa8lJSiPIjcqJf9zKFBTguRkoZbZljbtIWQJGLA46uaidnwsJ4QhBQLNcKP%252B7PGGqXQrNEtAO%252BcjkYhcyMEfYGFT8vjZmYm9G5d8dRNDZCIXu9%252B%252Bw5iZw%253D%253D" TargetMode="External"/><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41616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F7C2C6-CEF5-2A2C-B7B2-DA352D127DA0}"/>
              </a:ext>
            </a:extLst>
          </p:cNvPr>
          <p:cNvSpPr txBox="1"/>
          <p:nvPr/>
        </p:nvSpPr>
        <p:spPr>
          <a:xfrm>
            <a:off x="1676400" y="609600"/>
            <a:ext cx="8839200" cy="2308324"/>
          </a:xfrm>
          <a:prstGeom prst="rect">
            <a:avLst/>
          </a:prstGeom>
          <a:noFill/>
          <a:ln>
            <a:solidFill>
              <a:schemeClr val="bg1"/>
            </a:solidFill>
          </a:ln>
        </p:spPr>
        <p:txBody>
          <a:bodyPr wrap="square">
            <a:spAutoFit/>
          </a:bodyPr>
          <a:lstStyle/>
          <a:p>
            <a:pPr marL="0" marR="0" lvl="0" indent="0" algn="ctr" defTabSz="914400" rtl="0" eaLnBrk="1" fontAlgn="auto" latinLnBrk="0" hangingPunct="1">
              <a:lnSpc>
                <a:spcPct val="100000"/>
              </a:lnSpc>
              <a:spcBef>
                <a:spcPts val="700"/>
              </a:spcBef>
              <a:spcAft>
                <a:spcPts val="0"/>
              </a:spcAft>
              <a:buClrTx/>
              <a:buSzTx/>
              <a:buFontTx/>
              <a:buNone/>
              <a:tabLst/>
              <a:defRPr/>
            </a:pPr>
            <a:r>
              <a:rPr kumimoji="0" lang="en-GB" sz="4800" b="1" i="0" u="none" strike="noStrike" kern="1200" cap="none" spc="0" normalizeH="0" baseline="0" noProof="0" dirty="0">
                <a:ln>
                  <a:noFill/>
                </a:ln>
                <a:solidFill>
                  <a:prstClr val="black"/>
                </a:solidFill>
                <a:effectLst/>
                <a:uLnTx/>
                <a:uFillTx/>
                <a:latin typeface="Arial" panose="020B0604020202020204"/>
                <a:ea typeface="ＭＳ Ｐゴシック" panose="020B0600070205080204" pitchFamily="34" charset="-128"/>
                <a:cs typeface="+mn-cs"/>
              </a:rPr>
              <a:t>ECEY5006C: </a:t>
            </a:r>
            <a:r>
              <a:rPr kumimoji="0" lang="en-GB" altLang="en-US" sz="4800" b="1" i="0" u="none" strike="noStrike" kern="1200" cap="none" spc="0" normalizeH="0" baseline="0" noProof="0" dirty="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Arweinyddiaeth</a:t>
            </a:r>
            <a:r>
              <a:rPr kumimoji="0" lang="en-GB" altLang="en-US" sz="4800" b="1" i="0" u="none" strike="noStrike" kern="1200" cap="none" spc="0" normalizeH="0" baseline="0" noProof="0" dirty="0">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 a </a:t>
            </a:r>
            <a:r>
              <a:rPr kumimoji="0" lang="en-GB" altLang="en-US" sz="4800" b="1" i="0" u="none" strike="noStrike" kern="1200" cap="none" spc="0" normalizeH="0" baseline="0" noProof="0" dirty="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gwaith</a:t>
            </a:r>
            <a:r>
              <a:rPr kumimoji="0" lang="en-GB" altLang="en-US" sz="4800" b="1" i="0" u="none" strike="noStrike" kern="1200" cap="none" spc="0" normalizeH="0" baseline="0" noProof="0" dirty="0">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 </a:t>
            </a:r>
            <a:r>
              <a:rPr kumimoji="0" lang="en-GB" altLang="en-US" sz="4800" b="1" i="0" u="none" strike="noStrike" kern="1200" cap="none" spc="0" normalizeH="0" baseline="0" noProof="0" dirty="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tîm</a:t>
            </a:r>
            <a:r>
              <a:rPr kumimoji="0" lang="en-GB" altLang="en-US" sz="4800" b="1" i="0" u="none" strike="noStrike" kern="1200" cap="none" spc="0" normalizeH="0" baseline="0" noProof="0" dirty="0">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 </a:t>
            </a:r>
            <a:r>
              <a:rPr kumimoji="0" lang="en-GB" altLang="en-US" sz="4800" b="1" i="0" u="none" strike="noStrike" kern="1200" cap="none" spc="0" normalizeH="0" baseline="0" noProof="0" dirty="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yn</a:t>
            </a:r>
            <a:r>
              <a:rPr kumimoji="0" lang="en-GB" altLang="en-US" sz="4800" b="1" i="0" u="none" strike="noStrike" kern="1200" cap="none" spc="0" normalizeH="0" baseline="0" noProof="0" dirty="0">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 y </a:t>
            </a:r>
            <a:r>
              <a:rPr kumimoji="0" lang="en-GB" altLang="en-US" sz="4800" b="1" i="0" u="none" strike="noStrike" kern="1200" cap="none" spc="0" normalizeH="0" baseline="0" noProof="0" dirty="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blynyddoedd</a:t>
            </a:r>
            <a:r>
              <a:rPr kumimoji="0" lang="en-GB" altLang="en-US" sz="4800" b="1" i="0" u="none" strike="noStrike" kern="1200" cap="none" spc="0" normalizeH="0" baseline="0" noProof="0" dirty="0">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 </a:t>
            </a:r>
            <a:r>
              <a:rPr kumimoji="0" lang="en-GB" altLang="en-US" sz="4800" b="1" i="0" u="none" strike="noStrike" kern="1200" cap="none" spc="0" normalizeH="0" baseline="0" noProof="0" dirty="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cynnar</a:t>
            </a:r>
            <a:endParaRPr kumimoji="0" lang="en-GB" sz="4800" b="1" i="0" u="none" strike="noStrike" kern="1200" cap="none" spc="0" normalizeH="0" baseline="0" noProof="0" dirty="0">
              <a:ln>
                <a:noFill/>
              </a:ln>
              <a:solidFill>
                <a:prstClr val="black"/>
              </a:solidFill>
              <a:effectLst/>
              <a:uLnTx/>
              <a:uFillTx/>
              <a:latin typeface="Arial" panose="020B0604020202020204"/>
              <a:ea typeface="ＭＳ Ｐゴシック" panose="020B0600070205080204" pitchFamily="34" charset="-128"/>
              <a:cs typeface="+mn-cs"/>
            </a:endParaRPr>
          </a:p>
        </p:txBody>
      </p:sp>
      <p:sp>
        <p:nvSpPr>
          <p:cNvPr id="3" name="TextBox 2">
            <a:extLst>
              <a:ext uri="{FF2B5EF4-FFF2-40B4-BE49-F238E27FC236}">
                <a16:creationId xmlns:a16="http://schemas.microsoft.com/office/drawing/2014/main" id="{B24BC744-9BE2-EB30-E7B0-96568E2A4BA4}"/>
              </a:ext>
            </a:extLst>
          </p:cNvPr>
          <p:cNvSpPr txBox="1"/>
          <p:nvPr/>
        </p:nvSpPr>
        <p:spPr>
          <a:xfrm>
            <a:off x="1600200" y="3429000"/>
            <a:ext cx="8839200" cy="1569660"/>
          </a:xfrm>
          <a:prstGeom prst="rect">
            <a:avLst/>
          </a:prstGeom>
          <a:noFill/>
          <a:ln>
            <a:solidFill>
              <a:schemeClr val="bg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800" b="1" i="0" u="none" strike="noStrike" kern="1200" cap="none" spc="0" normalizeH="0" baseline="0" noProof="0" dirty="0">
                <a:ln>
                  <a:noFill/>
                </a:ln>
                <a:solidFill>
                  <a:srgbClr val="5B9BD5">
                    <a:lumMod val="75000"/>
                  </a:srgbClr>
                </a:solidFill>
                <a:effectLst/>
                <a:uLnTx/>
                <a:uFillTx/>
                <a:latin typeface="Arial" panose="020B0604020202020204" pitchFamily="34" charset="0"/>
                <a:ea typeface="ＭＳ Ｐゴシック" panose="020B0600070205080204" pitchFamily="34" charset="-128"/>
                <a:cs typeface="Arial" panose="020B0604020202020204" pitchFamily="34" charset="0"/>
              </a:rPr>
              <a:t>ECEY5006: Leadership and Teamwork in the Early Years </a:t>
            </a:r>
          </a:p>
        </p:txBody>
      </p:sp>
    </p:spTree>
    <p:extLst>
      <p:ext uri="{BB962C8B-B14F-4D97-AF65-F5344CB8AC3E}">
        <p14:creationId xmlns:p14="http://schemas.microsoft.com/office/powerpoint/2010/main" val="3364778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What Legal Requirements Are Needed to Start a Business? 8 Tips for Startups">
            <a:extLst>
              <a:ext uri="{FF2B5EF4-FFF2-40B4-BE49-F238E27FC236}">
                <a16:creationId xmlns:a16="http://schemas.microsoft.com/office/drawing/2014/main" id="{A2ABE17C-B6F1-4C27-A5F2-E95D7816F2F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905" b="28778"/>
          <a:stretch/>
        </p:blipFill>
        <p:spPr bwMode="auto">
          <a:xfrm>
            <a:off x="1245494" y="1920625"/>
            <a:ext cx="9701011" cy="4101799"/>
          </a:xfrm>
          <a:prstGeom prst="rect">
            <a:avLst/>
          </a:prstGeom>
          <a:noFill/>
          <a:extLst>
            <a:ext uri="{909E8E84-426E-40DD-AFC4-6F175D3DCCD1}">
              <a14:hiddenFill xmlns:a14="http://schemas.microsoft.com/office/drawing/2010/main">
                <a:solidFill>
                  <a:srgbClr val="FFFFFF"/>
                </a:solidFill>
              </a14:hiddenFill>
            </a:ext>
          </a:extLst>
        </p:spPr>
      </p:pic>
      <p:sp>
        <p:nvSpPr>
          <p:cNvPr id="4" name="Subtitle 2">
            <a:extLst>
              <a:ext uri="{FF2B5EF4-FFF2-40B4-BE49-F238E27FC236}">
                <a16:creationId xmlns:a16="http://schemas.microsoft.com/office/drawing/2014/main" id="{AC7280A6-48F4-4BFF-93E3-415612567C08}"/>
              </a:ext>
            </a:extLst>
          </p:cNvPr>
          <p:cNvSpPr txBox="1">
            <a:spLocks/>
          </p:cNvSpPr>
          <p:nvPr/>
        </p:nvSpPr>
        <p:spPr>
          <a:xfrm>
            <a:off x="16626" y="81888"/>
            <a:ext cx="12200372" cy="213837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None/>
            </a:pPr>
            <a:r>
              <a:rPr lang="en-GB" sz="4400" b="1" dirty="0" err="1">
                <a:latin typeface="Arial" panose="020B0604020202020204" pitchFamily="34" charset="0"/>
                <a:cs typeface="Arial" panose="020B0604020202020204" pitchFamily="34" charset="0"/>
              </a:rPr>
              <a:t>Gofynion</a:t>
            </a:r>
            <a:r>
              <a:rPr lang="en-GB" sz="4400" b="1" dirty="0">
                <a:latin typeface="Arial" panose="020B0604020202020204" pitchFamily="34" charset="0"/>
                <a:cs typeface="Arial" panose="020B0604020202020204" pitchFamily="34" charset="0"/>
              </a:rPr>
              <a:t> </a:t>
            </a:r>
            <a:r>
              <a:rPr lang="en-GB" sz="4400" b="1" dirty="0" err="1">
                <a:latin typeface="Arial" panose="020B0604020202020204" pitchFamily="34" charset="0"/>
                <a:cs typeface="Arial" panose="020B0604020202020204" pitchFamily="34" charset="0"/>
              </a:rPr>
              <a:t>Statudol</a:t>
            </a:r>
            <a:r>
              <a:rPr lang="en-GB" sz="4400" b="1" dirty="0">
                <a:latin typeface="Arial" panose="020B0604020202020204" pitchFamily="34" charset="0"/>
                <a:cs typeface="Arial" panose="020B0604020202020204" pitchFamily="34" charset="0"/>
              </a:rPr>
              <a:t>, Polisi ac </a:t>
            </a:r>
            <a:r>
              <a:rPr lang="en-GB" sz="4400" b="1" dirty="0" err="1">
                <a:latin typeface="Arial" panose="020B0604020202020204" pitchFamily="34" charset="0"/>
                <a:cs typeface="Arial" panose="020B0604020202020204" pitchFamily="34" charset="0"/>
              </a:rPr>
              <a:t>arfer</a:t>
            </a:r>
            <a:endParaRPr lang="en-GB" sz="4400" b="1" dirty="0">
              <a:latin typeface="Arial" panose="020B0604020202020204" pitchFamily="34" charset="0"/>
              <a:cs typeface="Arial" panose="020B0604020202020204" pitchFamily="34" charset="0"/>
            </a:endParaRPr>
          </a:p>
          <a:p>
            <a:pPr marL="0" indent="0" algn="ctr" fontAlgn="auto">
              <a:spcAft>
                <a:spcPts val="0"/>
              </a:spcAft>
              <a:buNone/>
            </a:pPr>
            <a:r>
              <a:rPr lang="en-GB" sz="4400" b="1" dirty="0">
                <a:solidFill>
                  <a:schemeClr val="accent1">
                    <a:lumMod val="75000"/>
                  </a:schemeClr>
                </a:solidFill>
                <a:latin typeface="Arial" panose="020B0604020202020204" pitchFamily="34" charset="0"/>
                <a:cs typeface="Arial" panose="020B0604020202020204" pitchFamily="34" charset="0"/>
              </a:rPr>
              <a:t>Statutory Requirements, Policy and Practice</a:t>
            </a:r>
          </a:p>
        </p:txBody>
      </p:sp>
    </p:spTree>
    <p:extLst>
      <p:ext uri="{BB962C8B-B14F-4D97-AF65-F5344CB8AC3E}">
        <p14:creationId xmlns:p14="http://schemas.microsoft.com/office/powerpoint/2010/main" val="1575148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6006" y="18255"/>
            <a:ext cx="12075994" cy="1325563"/>
          </a:xfrm>
        </p:spPr>
        <p:txBody>
          <a:bodyPr>
            <a:noAutofit/>
          </a:bodyPr>
          <a:lstStyle/>
          <a:p>
            <a:pPr algn="ctr"/>
            <a:r>
              <a:rPr lang="en-GB" sz="4800" b="1" dirty="0" err="1">
                <a:latin typeface="Arial" panose="020B0604020202020204" pitchFamily="34" charset="0"/>
                <a:cs typeface="Arial" panose="020B0604020202020204" pitchFamily="34" charset="0"/>
              </a:rPr>
              <a:t>Gofynion</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statudol</a:t>
            </a:r>
            <a:r>
              <a:rPr lang="en-GB" sz="4800" b="1" dirty="0">
                <a:latin typeface="Arial" panose="020B0604020202020204" pitchFamily="34" charset="0"/>
                <a:cs typeface="Arial" panose="020B0604020202020204" pitchFamily="34" charset="0"/>
              </a:rPr>
              <a:t> a </a:t>
            </a:r>
            <a:r>
              <a:rPr lang="en-GB" sz="4800" b="1" dirty="0" err="1">
                <a:latin typeface="Arial" panose="020B0604020202020204" pitchFamily="34" charset="0"/>
                <a:cs typeface="Arial" panose="020B0604020202020204" pitchFamily="34" charset="0"/>
              </a:rPr>
              <a:t>goblygiadol</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Statutory obligations and  requirements</a:t>
            </a:r>
          </a:p>
        </p:txBody>
      </p:sp>
      <p:sp>
        <p:nvSpPr>
          <p:cNvPr id="5" name="Content Placeholder 4"/>
          <p:cNvSpPr>
            <a:spLocks noGrp="1"/>
          </p:cNvSpPr>
          <p:nvPr>
            <p:ph sz="half" idx="1"/>
          </p:nvPr>
        </p:nvSpPr>
        <p:spPr>
          <a:xfrm>
            <a:off x="331562" y="1601349"/>
            <a:ext cx="5181600" cy="4351338"/>
          </a:xfrm>
        </p:spPr>
        <p:txBody>
          <a:bodyPr>
            <a:normAutofit fontScale="85000" lnSpcReduction="10000"/>
          </a:bodyPr>
          <a:lstStyle/>
          <a:p>
            <a:pPr marL="0" indent="0">
              <a:buNone/>
            </a:pPr>
            <a:r>
              <a:rPr lang="en-GB" b="1" dirty="0">
                <a:latin typeface="Arial" panose="020B0604020202020204" pitchFamily="34" charset="0"/>
                <a:cs typeface="Arial" panose="020B0604020202020204" pitchFamily="34" charset="0"/>
              </a:rPr>
              <a:t>Y </a:t>
            </a:r>
            <a:r>
              <a:rPr lang="en-GB" b="1" dirty="0" err="1">
                <a:latin typeface="Arial" panose="020B0604020202020204" pitchFamily="34" charset="0"/>
                <a:cs typeface="Arial" panose="020B0604020202020204" pitchFamily="34" charset="0"/>
              </a:rPr>
              <a:t>Gyfraith</a:t>
            </a:r>
            <a:endParaRPr lang="en-GB" b="1" dirty="0">
              <a:latin typeface="Arial" panose="020B0604020202020204" pitchFamily="34" charset="0"/>
              <a:cs typeface="Arial" panose="020B0604020202020204" pitchFamily="34" charset="0"/>
            </a:endParaRPr>
          </a:p>
          <a:p>
            <a:pPr marL="0" indent="0">
              <a:buNone/>
            </a:pPr>
            <a:r>
              <a:rPr lang="en-GB" b="1" dirty="0" err="1">
                <a:latin typeface="Arial" panose="020B0604020202020204" pitchFamily="34" charset="0"/>
                <a:cs typeface="Arial" panose="020B0604020202020204" pitchFamily="34" charset="0"/>
              </a:rPr>
              <a:t>Gofynion</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statudol</a:t>
            </a:r>
            <a:r>
              <a:rPr lang="en-GB" b="1"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cyrff</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llywodraethol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sef</a:t>
            </a:r>
            <a:r>
              <a:rPr lang="en-GB" dirty="0">
                <a:latin typeface="Arial" panose="020B0604020202020204" pitchFamily="34" charset="0"/>
                <a:cs typeface="Arial" panose="020B0604020202020204" pitchFamily="34" charset="0"/>
              </a:rPr>
              <a:t>:</a:t>
            </a:r>
          </a:p>
          <a:p>
            <a:pPr>
              <a:buFont typeface="Wingdings" panose="05000000000000000000" pitchFamily="2" charset="2"/>
              <a:buChar char="q"/>
            </a:pPr>
            <a:r>
              <a:rPr lang="en-GB" dirty="0">
                <a:latin typeface="Arial" panose="020B0604020202020204" pitchFamily="34" charset="0"/>
                <a:cs typeface="Arial" panose="020B0604020202020204" pitchFamily="34" charset="0"/>
              </a:rPr>
              <a:t>AGC</a:t>
            </a:r>
          </a:p>
          <a:p>
            <a:pPr>
              <a:buFont typeface="Wingdings" panose="05000000000000000000" pitchFamily="2" charset="2"/>
              <a:buChar char="q"/>
            </a:pPr>
            <a:r>
              <a:rPr lang="en-GB" dirty="0">
                <a:latin typeface="Arial" panose="020B0604020202020204" pitchFamily="34" charset="0"/>
                <a:cs typeface="Arial" panose="020B0604020202020204" pitchFamily="34" charset="0"/>
              </a:rPr>
              <a:t>ESTYN</a:t>
            </a:r>
          </a:p>
          <a:p>
            <a:pPr>
              <a:buFont typeface="Wingdings" panose="05000000000000000000" pitchFamily="2" charset="2"/>
              <a:buChar char="q"/>
            </a:pPr>
            <a:r>
              <a:rPr lang="en-GB" dirty="0">
                <a:latin typeface="Arial" panose="020B0604020202020204" pitchFamily="34" charset="0"/>
                <a:cs typeface="Arial" panose="020B0604020202020204" pitchFamily="34" charset="0"/>
              </a:rPr>
              <a:t>IECHYD A DIOGELWCH</a:t>
            </a:r>
          </a:p>
          <a:p>
            <a:pPr>
              <a:buFont typeface="Wingdings" panose="05000000000000000000" pitchFamily="2" charset="2"/>
              <a:buChar char="q"/>
            </a:pPr>
            <a:r>
              <a:rPr lang="en-GB" dirty="0">
                <a:latin typeface="Arial" panose="020B0604020202020204" pitchFamily="34" charset="0"/>
                <a:cs typeface="Arial" panose="020B0604020202020204" pitchFamily="34" charset="0"/>
              </a:rPr>
              <a:t>TÂN</a:t>
            </a:r>
          </a:p>
          <a:p>
            <a:pPr>
              <a:buFont typeface="Wingdings" panose="05000000000000000000" pitchFamily="2" charset="2"/>
              <a:buChar char="q"/>
            </a:pPr>
            <a:r>
              <a:rPr lang="en-GB" dirty="0">
                <a:latin typeface="Arial" panose="020B0604020202020204" pitchFamily="34" charset="0"/>
                <a:cs typeface="Arial" panose="020B0604020202020204" pitchFamily="34" charset="0"/>
              </a:rPr>
              <a:t>IECHYD GYHOEDDUS CYMRU</a:t>
            </a:r>
          </a:p>
          <a:p>
            <a:pPr>
              <a:buFont typeface="Wingdings" panose="05000000000000000000" pitchFamily="2" charset="2"/>
              <a:buChar char="q"/>
            </a:pPr>
            <a:r>
              <a:rPr lang="en-GB" dirty="0">
                <a:latin typeface="Arial" panose="020B0604020202020204" pitchFamily="34" charset="0"/>
                <a:cs typeface="Arial" panose="020B0604020202020204" pitchFamily="34" charset="0"/>
              </a:rPr>
              <a:t>YR ASIANTAETH AMGYLCHEDD</a:t>
            </a:r>
          </a:p>
          <a:p>
            <a:pPr>
              <a:buFont typeface="Wingdings" panose="05000000000000000000" pitchFamily="2" charset="2"/>
              <a:buChar char="q"/>
            </a:pPr>
            <a:r>
              <a:rPr lang="en-GB" dirty="0">
                <a:latin typeface="Arial" panose="020B0604020202020204" pitchFamily="34" charset="0"/>
                <a:cs typeface="Arial" panose="020B0604020202020204" pitchFamily="34" charset="0"/>
              </a:rPr>
              <a:t>CYFLOGAETH – Y GYFRAITH</a:t>
            </a:r>
          </a:p>
        </p:txBody>
      </p:sp>
      <p:sp>
        <p:nvSpPr>
          <p:cNvPr id="6" name="Content Placeholder 5"/>
          <p:cNvSpPr>
            <a:spLocks noGrp="1"/>
          </p:cNvSpPr>
          <p:nvPr>
            <p:ph sz="half" idx="2"/>
          </p:nvPr>
        </p:nvSpPr>
        <p:spPr>
          <a:xfrm>
            <a:off x="6154003" y="1485343"/>
            <a:ext cx="5181600" cy="4351338"/>
          </a:xfrm>
        </p:spPr>
        <p:txBody>
          <a:bodyPr>
            <a:normAutofit fontScale="85000" lnSpcReduction="10000"/>
          </a:bodyPr>
          <a:lstStyle/>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The law</a:t>
            </a:r>
          </a:p>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Statutory requirements </a:t>
            </a:r>
            <a:r>
              <a:rPr lang="en-GB" dirty="0">
                <a:solidFill>
                  <a:schemeClr val="accent1">
                    <a:lumMod val="75000"/>
                  </a:schemeClr>
                </a:solidFill>
                <a:latin typeface="Arial" panose="020B0604020202020204" pitchFamily="34" charset="0"/>
                <a:cs typeface="Arial" panose="020B0604020202020204" pitchFamily="34" charset="0"/>
              </a:rPr>
              <a:t>by governing bodies such as:</a:t>
            </a:r>
          </a:p>
          <a:p>
            <a:pPr>
              <a:buFont typeface="Wingdings" panose="05000000000000000000" pitchFamily="2" charset="2"/>
              <a:buChar char="q"/>
            </a:pPr>
            <a:r>
              <a:rPr lang="en-GB" dirty="0">
                <a:solidFill>
                  <a:schemeClr val="accent1">
                    <a:lumMod val="75000"/>
                  </a:schemeClr>
                </a:solidFill>
                <a:latin typeface="Arial" panose="020B0604020202020204" pitchFamily="34" charset="0"/>
                <a:cs typeface="Arial" panose="020B0604020202020204" pitchFamily="34" charset="0"/>
              </a:rPr>
              <a:t>CIW</a:t>
            </a:r>
          </a:p>
          <a:p>
            <a:pPr>
              <a:buFont typeface="Wingdings" panose="05000000000000000000" pitchFamily="2" charset="2"/>
              <a:buChar char="q"/>
            </a:pPr>
            <a:r>
              <a:rPr lang="en-GB" dirty="0">
                <a:solidFill>
                  <a:schemeClr val="accent1">
                    <a:lumMod val="75000"/>
                  </a:schemeClr>
                </a:solidFill>
                <a:latin typeface="Arial" panose="020B0604020202020204" pitchFamily="34" charset="0"/>
                <a:cs typeface="Arial" panose="020B0604020202020204" pitchFamily="34" charset="0"/>
              </a:rPr>
              <a:t>ESTYN</a:t>
            </a:r>
          </a:p>
          <a:p>
            <a:pPr>
              <a:buFont typeface="Wingdings" panose="05000000000000000000" pitchFamily="2" charset="2"/>
              <a:buChar char="q"/>
            </a:pPr>
            <a:r>
              <a:rPr lang="en-GB" dirty="0">
                <a:solidFill>
                  <a:schemeClr val="accent1">
                    <a:lumMod val="75000"/>
                  </a:schemeClr>
                </a:solidFill>
                <a:latin typeface="Arial" panose="020B0604020202020204" pitchFamily="34" charset="0"/>
                <a:cs typeface="Arial" panose="020B0604020202020204" pitchFamily="34" charset="0"/>
              </a:rPr>
              <a:t>HEALTH AND SAFETY</a:t>
            </a:r>
          </a:p>
          <a:p>
            <a:pPr>
              <a:buFont typeface="Wingdings" panose="05000000000000000000" pitchFamily="2" charset="2"/>
              <a:buChar char="q"/>
            </a:pPr>
            <a:r>
              <a:rPr lang="en-GB" dirty="0">
                <a:solidFill>
                  <a:schemeClr val="accent1">
                    <a:lumMod val="75000"/>
                  </a:schemeClr>
                </a:solidFill>
                <a:latin typeface="Arial" panose="020B0604020202020204" pitchFamily="34" charset="0"/>
                <a:cs typeface="Arial" panose="020B0604020202020204" pitchFamily="34" charset="0"/>
              </a:rPr>
              <a:t>FIRE</a:t>
            </a:r>
          </a:p>
          <a:p>
            <a:pPr>
              <a:buFont typeface="Wingdings" panose="05000000000000000000" pitchFamily="2" charset="2"/>
              <a:buChar char="q"/>
            </a:pPr>
            <a:r>
              <a:rPr lang="en-GB" dirty="0">
                <a:solidFill>
                  <a:schemeClr val="accent1">
                    <a:lumMod val="75000"/>
                  </a:schemeClr>
                </a:solidFill>
                <a:latin typeface="Arial" panose="020B0604020202020204" pitchFamily="34" charset="0"/>
                <a:cs typeface="Arial" panose="020B0604020202020204" pitchFamily="34" charset="0"/>
              </a:rPr>
              <a:t>PUBLIC HEALTH WALES</a:t>
            </a:r>
          </a:p>
          <a:p>
            <a:pPr>
              <a:buFont typeface="Wingdings" panose="05000000000000000000" pitchFamily="2" charset="2"/>
              <a:buChar char="q"/>
            </a:pPr>
            <a:r>
              <a:rPr lang="en-GB" dirty="0">
                <a:solidFill>
                  <a:schemeClr val="accent1">
                    <a:lumMod val="75000"/>
                  </a:schemeClr>
                </a:solidFill>
                <a:latin typeface="Arial" panose="020B0604020202020204" pitchFamily="34" charset="0"/>
                <a:cs typeface="Arial" panose="020B0604020202020204" pitchFamily="34" charset="0"/>
              </a:rPr>
              <a:t>ENVIRONMENTAL AGENCY </a:t>
            </a:r>
          </a:p>
          <a:p>
            <a:pPr>
              <a:buFont typeface="Wingdings" panose="05000000000000000000" pitchFamily="2" charset="2"/>
              <a:buChar char="q"/>
            </a:pPr>
            <a:r>
              <a:rPr lang="en-GB" dirty="0">
                <a:solidFill>
                  <a:schemeClr val="accent1">
                    <a:lumMod val="75000"/>
                  </a:schemeClr>
                </a:solidFill>
                <a:latin typeface="Arial" panose="020B0604020202020204" pitchFamily="34" charset="0"/>
                <a:cs typeface="Arial" panose="020B0604020202020204" pitchFamily="34" charset="0"/>
              </a:rPr>
              <a:t>EMPLOYMENT LAW</a:t>
            </a:r>
          </a:p>
        </p:txBody>
      </p:sp>
    </p:spTree>
    <p:extLst>
      <p:ext uri="{BB962C8B-B14F-4D97-AF65-F5344CB8AC3E}">
        <p14:creationId xmlns:p14="http://schemas.microsoft.com/office/powerpoint/2010/main" val="4140629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6123" y="725954"/>
            <a:ext cx="2983173" cy="1325563"/>
          </a:xfrm>
        </p:spPr>
        <p:txBody>
          <a:bodyPr>
            <a:normAutofit fontScale="90000"/>
          </a:bodyPr>
          <a:lstStyle/>
          <a:p>
            <a:r>
              <a:rPr lang="en-GB" altLang="en-US" sz="4800" b="1" dirty="0">
                <a:latin typeface="Arial" panose="020B0604020202020204" pitchFamily="34" charset="0"/>
                <a:cs typeface="Arial" panose="020B0604020202020204" pitchFamily="34" charset="0"/>
              </a:rPr>
              <a:t>AGC / </a:t>
            </a:r>
            <a:r>
              <a:rPr lang="en-GB" altLang="en-US" sz="4800" b="1" dirty="0">
                <a:solidFill>
                  <a:schemeClr val="accent1">
                    <a:lumMod val="75000"/>
                  </a:schemeClr>
                </a:solidFill>
                <a:latin typeface="Arial" panose="020B0604020202020204" pitchFamily="34" charset="0"/>
                <a:cs typeface="Arial" panose="020B0604020202020204" pitchFamily="34" charset="0"/>
              </a:rPr>
              <a:t>CIW</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701722" y="2978861"/>
            <a:ext cx="5181600" cy="2896500"/>
          </a:xfrm>
        </p:spPr>
        <p:txBody>
          <a:bodyPr>
            <a:normAutofit/>
          </a:bodyPr>
          <a:lstStyle/>
          <a:p>
            <a:pPr marL="0" indent="0">
              <a:buNone/>
            </a:pPr>
            <a:r>
              <a:rPr lang="en-GB" b="1" dirty="0" err="1">
                <a:latin typeface="Arial" panose="020B0604020202020204" pitchFamily="34" charset="0"/>
                <a:cs typeface="Arial" panose="020B0604020202020204" pitchFamily="34" charset="0"/>
              </a:rPr>
              <a:t>Arolygiaeth</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Gofal</a:t>
            </a:r>
            <a:r>
              <a:rPr lang="en-GB" b="1" dirty="0">
                <a:latin typeface="Arial" panose="020B0604020202020204" pitchFamily="34" charset="0"/>
                <a:cs typeface="Arial" panose="020B0604020202020204" pitchFamily="34" charset="0"/>
              </a:rPr>
              <a:t> Cymru</a:t>
            </a:r>
          </a:p>
          <a:p>
            <a:r>
              <a:rPr lang="en-GB" dirty="0" err="1">
                <a:latin typeface="Arial" panose="020B0604020202020204" pitchFamily="34" charset="0"/>
                <a:cs typeface="Arial" panose="020B0604020202020204" pitchFamily="34" charset="0"/>
              </a:rPr>
              <a:t>Cofrestru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Arolygu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Cwynion</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Pwerau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statudol</a:t>
            </a:r>
            <a:r>
              <a:rPr lang="en-GB" dirty="0">
                <a:latin typeface="Arial" panose="020B0604020202020204" pitchFamily="34" charset="0"/>
                <a:cs typeface="Arial" panose="020B0604020202020204" pitchFamily="34" charset="0"/>
              </a:rPr>
              <a:t>  </a:t>
            </a:r>
          </a:p>
        </p:txBody>
      </p:sp>
      <p:sp>
        <p:nvSpPr>
          <p:cNvPr id="4" name="Content Placeholder 3"/>
          <p:cNvSpPr>
            <a:spLocks noGrp="1"/>
          </p:cNvSpPr>
          <p:nvPr>
            <p:ph sz="half" idx="2"/>
          </p:nvPr>
        </p:nvSpPr>
        <p:spPr>
          <a:xfrm>
            <a:off x="5721824" y="2978861"/>
            <a:ext cx="5181600" cy="2616721"/>
          </a:xfrm>
        </p:spPr>
        <p:txBody>
          <a:bodyPr>
            <a:normAutofit/>
          </a:bodyPr>
          <a:lstStyle/>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Care Inspectorate  Wales</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Registration</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Inspection</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Complaints</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Statutory powers</a:t>
            </a:r>
          </a:p>
        </p:txBody>
      </p:sp>
      <p:pic>
        <p:nvPicPr>
          <p:cNvPr id="7170" name="Picture 2" descr="See the source image">
            <a:extLst>
              <a:ext uri="{FF2B5EF4-FFF2-40B4-BE49-F238E27FC236}">
                <a16:creationId xmlns:a16="http://schemas.microsoft.com/office/drawing/2014/main" id="{23557D98-2A19-40AC-B075-098EF459F1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3322" y="112680"/>
            <a:ext cx="4884193" cy="2586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4774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9018" y="98995"/>
            <a:ext cx="10515600" cy="1325563"/>
          </a:xfrm>
        </p:spPr>
        <p:txBody>
          <a:bodyPr>
            <a:normAutofit fontScale="90000"/>
          </a:bodyPr>
          <a:lstStyle/>
          <a:p>
            <a:pPr algn="ctr"/>
            <a:r>
              <a:rPr lang="en-GB" sz="4800" b="1" dirty="0">
                <a:latin typeface="Arial" panose="020B0604020202020204" pitchFamily="34" charset="0"/>
                <a:cs typeface="Arial" panose="020B0604020202020204" pitchFamily="34" charset="0"/>
              </a:rPr>
              <a:t>AGC</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CIW</a:t>
            </a:r>
            <a:r>
              <a:rPr lang="en-GB" sz="4800" b="1" dirty="0">
                <a:latin typeface="Arial" panose="020B0604020202020204" pitchFamily="34" charset="0"/>
                <a:cs typeface="Arial" panose="020B0604020202020204" pitchFamily="34" charset="0"/>
              </a:rPr>
              <a:t> </a:t>
            </a:r>
          </a:p>
        </p:txBody>
      </p:sp>
      <p:sp>
        <p:nvSpPr>
          <p:cNvPr id="3" name="Content Placeholder 2"/>
          <p:cNvSpPr>
            <a:spLocks noGrp="1"/>
          </p:cNvSpPr>
          <p:nvPr>
            <p:ph sz="half" idx="1"/>
          </p:nvPr>
        </p:nvSpPr>
        <p:spPr>
          <a:xfrm>
            <a:off x="565245" y="1573141"/>
            <a:ext cx="5181600" cy="4351338"/>
          </a:xfrm>
        </p:spPr>
        <p:txBody>
          <a:bodyPr>
            <a:normAutofit fontScale="92500" lnSpcReduction="20000"/>
          </a:bodyPr>
          <a:lstStyle/>
          <a:p>
            <a:r>
              <a:rPr lang="en-GB" dirty="0" err="1">
                <a:latin typeface="Arial" panose="020B0604020202020204" pitchFamily="34" charset="0"/>
                <a:cs typeface="Arial" panose="020B0604020202020204" pitchFamily="34" charset="0"/>
              </a:rPr>
              <a:t>Arolwg</a:t>
            </a:r>
            <a:r>
              <a:rPr lang="en-GB" dirty="0">
                <a:latin typeface="Arial" panose="020B0604020202020204" pitchFamily="34" charset="0"/>
                <a:cs typeface="Arial" panose="020B0604020202020204" pitchFamily="34" charset="0"/>
              </a:rPr>
              <a:t>: Un neu </a:t>
            </a:r>
            <a:r>
              <a:rPr lang="en-GB" dirty="0" err="1">
                <a:latin typeface="Arial" panose="020B0604020202020204" pitchFamily="34" charset="0"/>
                <a:cs typeface="Arial" panose="020B0604020202020204" pitchFamily="34" charset="0"/>
              </a:rPr>
              <a:t>ddau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arolygydd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dibynnu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maint</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lleoliad</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1 </a:t>
            </a:r>
            <a:r>
              <a:rPr lang="en-GB" dirty="0" err="1">
                <a:latin typeface="Arial" panose="020B0604020202020204" pitchFamily="34" charset="0"/>
                <a:cs typeface="Arial" panose="020B0604020202020204" pitchFamily="34" charset="0"/>
              </a:rPr>
              <a:t>diwrnod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gallu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gwneud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ail </a:t>
            </a:r>
            <a:r>
              <a:rPr lang="en-GB" dirty="0" err="1">
                <a:latin typeface="Arial" panose="020B0604020202020204" pitchFamily="34" charset="0"/>
                <a:cs typeface="Arial" panose="020B0604020202020204" pitchFamily="34" charset="0"/>
              </a:rPr>
              <a:t>ymweliad</a:t>
            </a:r>
            <a:r>
              <a:rPr lang="en-GB" dirty="0">
                <a:latin typeface="Arial" panose="020B0604020202020204" pitchFamily="34" charset="0"/>
                <a:cs typeface="Arial" panose="020B0604020202020204" pitchFamily="34" charset="0"/>
              </a:rPr>
              <a:t>) </a:t>
            </a:r>
          </a:p>
          <a:p>
            <a:r>
              <a:rPr lang="en-GB" dirty="0" err="1">
                <a:latin typeface="Arial" panose="020B0604020202020204" pitchFamily="34" charset="0"/>
                <a:cs typeface="Arial" panose="020B0604020202020204" pitchFamily="34" charset="0"/>
              </a:rPr>
              <a:t>Gofal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Safonau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glendid</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chydymffurfio</a:t>
            </a:r>
            <a:endParaRPr lang="en-GB" dirty="0">
              <a:latin typeface="Arial" panose="020B0604020202020204" pitchFamily="34" charset="0"/>
              <a:cs typeface="Arial" panose="020B0604020202020204" pitchFamily="34" charset="0"/>
            </a:endParaRPr>
          </a:p>
          <a:p>
            <a:r>
              <a:rPr lang="en-GB" b="1" dirty="0" err="1">
                <a:latin typeface="Arial" panose="020B0604020202020204" pitchFamily="34" charset="0"/>
                <a:cs typeface="Arial" panose="020B0604020202020204" pitchFamily="34" charset="0"/>
              </a:rPr>
              <a:t>Arweinyddiaeth</a:t>
            </a:r>
            <a:endParaRPr lang="en-GB" b="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Y </a:t>
            </a:r>
            <a:r>
              <a:rPr lang="en-GB" dirty="0" err="1">
                <a:latin typeface="Arial" panose="020B0604020202020204" pitchFamily="34" charset="0"/>
                <a:cs typeface="Arial" panose="020B0604020202020204" pitchFamily="34" charset="0"/>
              </a:rPr>
              <a:t>barnau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rhagorol</a:t>
            </a:r>
            <a:r>
              <a:rPr lang="en-GB" dirty="0">
                <a:latin typeface="Arial" panose="020B0604020202020204" pitchFamily="34" charset="0"/>
                <a:cs typeface="Arial" panose="020B0604020202020204" pitchFamily="34" charset="0"/>
              </a:rPr>
              <a:t>/da/</a:t>
            </a:r>
            <a:r>
              <a:rPr lang="en-GB" dirty="0" err="1">
                <a:latin typeface="Arial" panose="020B0604020202020204" pitchFamily="34" charset="0"/>
                <a:cs typeface="Arial" panose="020B0604020202020204" pitchFamily="34" charset="0"/>
              </a:rPr>
              <a:t>digonol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methu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cydymffurfio</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Adroddiad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Arolwg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bawb</a:t>
            </a:r>
            <a:r>
              <a:rPr lang="en-GB" dirty="0">
                <a:latin typeface="Arial" panose="020B0604020202020204" pitchFamily="34" charset="0"/>
                <a:cs typeface="Arial" panose="020B0604020202020204" pitchFamily="34" charset="0"/>
              </a:rPr>
              <a:t> </a:t>
            </a:r>
          </a:p>
        </p:txBody>
      </p:sp>
      <p:sp>
        <p:nvSpPr>
          <p:cNvPr id="4" name="Content Placeholder 3"/>
          <p:cNvSpPr>
            <a:spLocks noGrp="1"/>
          </p:cNvSpPr>
          <p:nvPr>
            <p:ph sz="half" idx="2"/>
          </p:nvPr>
        </p:nvSpPr>
        <p:spPr>
          <a:xfrm>
            <a:off x="6363677" y="1476586"/>
            <a:ext cx="5181600" cy="4351338"/>
          </a:xfrm>
        </p:spPr>
        <p:txBody>
          <a:bodyPr>
            <a:normAutofit fontScale="92500" lnSpcReduction="20000"/>
          </a:bodyPr>
          <a:lstStyle/>
          <a:p>
            <a:r>
              <a:rPr lang="en-GB" dirty="0">
                <a:solidFill>
                  <a:schemeClr val="accent1">
                    <a:lumMod val="75000"/>
                  </a:schemeClr>
                </a:solidFill>
                <a:latin typeface="Arial" panose="020B0604020202020204" pitchFamily="34" charset="0"/>
                <a:cs typeface="Arial" panose="020B0604020202020204" pitchFamily="34" charset="0"/>
              </a:rPr>
              <a:t>Inspection: One/two inspectors (depending on size of setting)</a:t>
            </a:r>
          </a:p>
          <a:p>
            <a:r>
              <a:rPr lang="en-GB" dirty="0">
                <a:solidFill>
                  <a:schemeClr val="accent1">
                    <a:lumMod val="75000"/>
                  </a:schemeClr>
                </a:solidFill>
                <a:latin typeface="Arial" panose="020B0604020202020204" pitchFamily="34" charset="0"/>
                <a:cs typeface="Arial" panose="020B0604020202020204" pitchFamily="34" charset="0"/>
              </a:rPr>
              <a:t>1 day (may make a second visit)</a:t>
            </a:r>
          </a:p>
          <a:p>
            <a:r>
              <a:rPr lang="en-GB" dirty="0">
                <a:solidFill>
                  <a:schemeClr val="accent1">
                    <a:lumMod val="75000"/>
                  </a:schemeClr>
                </a:solidFill>
                <a:latin typeface="Arial" panose="020B0604020202020204" pitchFamily="34" charset="0"/>
                <a:cs typeface="Arial" panose="020B0604020202020204" pitchFamily="34" charset="0"/>
              </a:rPr>
              <a:t>Care</a:t>
            </a:r>
          </a:p>
          <a:p>
            <a:r>
              <a:rPr lang="en-GB" dirty="0">
                <a:solidFill>
                  <a:schemeClr val="accent1">
                    <a:lumMod val="75000"/>
                  </a:schemeClr>
                </a:solidFill>
                <a:latin typeface="Arial" panose="020B0604020202020204" pitchFamily="34" charset="0"/>
                <a:cs typeface="Arial" panose="020B0604020202020204" pitchFamily="34" charset="0"/>
              </a:rPr>
              <a:t>Standards of cleanliness and compliance</a:t>
            </a:r>
          </a:p>
          <a:p>
            <a:r>
              <a:rPr lang="en-GB" b="1" dirty="0">
                <a:solidFill>
                  <a:schemeClr val="accent1">
                    <a:lumMod val="75000"/>
                  </a:schemeClr>
                </a:solidFill>
                <a:latin typeface="Arial" panose="020B0604020202020204" pitchFamily="34" charset="0"/>
                <a:cs typeface="Arial" panose="020B0604020202020204" pitchFamily="34" charset="0"/>
              </a:rPr>
              <a:t>Leadership</a:t>
            </a:r>
          </a:p>
          <a:p>
            <a:r>
              <a:rPr lang="en-GB" dirty="0">
                <a:solidFill>
                  <a:schemeClr val="accent1">
                    <a:lumMod val="75000"/>
                  </a:schemeClr>
                </a:solidFill>
                <a:latin typeface="Arial" panose="020B0604020202020204" pitchFamily="34" charset="0"/>
                <a:cs typeface="Arial" panose="020B0604020202020204" pitchFamily="34" charset="0"/>
              </a:rPr>
              <a:t>Judgements (excellent/good/adequate/non-compliance) </a:t>
            </a:r>
          </a:p>
          <a:p>
            <a:r>
              <a:rPr lang="en-GB" dirty="0">
                <a:solidFill>
                  <a:schemeClr val="accent1">
                    <a:lumMod val="75000"/>
                  </a:schemeClr>
                </a:solidFill>
                <a:latin typeface="Arial" panose="020B0604020202020204" pitchFamily="34" charset="0"/>
                <a:cs typeface="Arial" panose="020B0604020202020204" pitchFamily="34" charset="0"/>
              </a:rPr>
              <a:t>The Inspection Report is available to all  </a:t>
            </a:r>
          </a:p>
        </p:txBody>
      </p:sp>
    </p:spTree>
    <p:extLst>
      <p:ext uri="{BB962C8B-B14F-4D97-AF65-F5344CB8AC3E}">
        <p14:creationId xmlns:p14="http://schemas.microsoft.com/office/powerpoint/2010/main" val="8589585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255" y="154401"/>
            <a:ext cx="12418509" cy="1967494"/>
          </a:xfrm>
        </p:spPr>
        <p:txBody>
          <a:bodyPr>
            <a:noAutofit/>
          </a:bodyPr>
          <a:lstStyle/>
          <a:p>
            <a:pPr algn="ctr"/>
            <a:r>
              <a:rPr lang="en-GB" altLang="en-US" sz="4800" b="1" dirty="0">
                <a:solidFill>
                  <a:schemeClr val="accent1">
                    <a:lumMod val="75000"/>
                  </a:schemeClr>
                </a:solidFill>
                <a:latin typeface="Arial" panose="020B0604020202020204" pitchFamily="34" charset="0"/>
                <a:cs typeface="Arial" panose="020B0604020202020204" pitchFamily="34" charset="0"/>
              </a:rPr>
              <a:t>NMS – National Minimum Standards (CIW)</a:t>
            </a:r>
            <a:br>
              <a:rPr lang="en-GB" altLang="en-US" sz="4800" b="1" dirty="0">
                <a:solidFill>
                  <a:schemeClr val="accent1">
                    <a:lumMod val="75000"/>
                  </a:schemeClr>
                </a:solidFill>
                <a:latin typeface="Arial" panose="020B0604020202020204" pitchFamily="34" charset="0"/>
                <a:cs typeface="Arial" panose="020B0604020202020204" pitchFamily="34" charset="0"/>
              </a:rPr>
            </a:br>
            <a:r>
              <a:rPr lang="en-GB" altLang="en-US" sz="4800" b="1" dirty="0">
                <a:latin typeface="Arial" panose="020B0604020202020204" pitchFamily="34" charset="0"/>
                <a:cs typeface="Arial" panose="020B0604020202020204" pitchFamily="34" charset="0"/>
              </a:rPr>
              <a:t>SGC - </a:t>
            </a:r>
            <a:r>
              <a:rPr lang="en-GB" altLang="en-US" sz="4800" b="1" dirty="0" err="1">
                <a:latin typeface="Arial" panose="020B0604020202020204" pitchFamily="34" charset="0"/>
                <a:cs typeface="Arial" panose="020B0604020202020204" pitchFamily="34" charset="0"/>
              </a:rPr>
              <a:t>Safonau</a:t>
            </a:r>
            <a:r>
              <a:rPr lang="en-GB" altLang="en-US" sz="4800" b="1" dirty="0">
                <a:latin typeface="Arial" panose="020B0604020202020204" pitchFamily="34" charset="0"/>
                <a:cs typeface="Arial" panose="020B0604020202020204" pitchFamily="34" charset="0"/>
              </a:rPr>
              <a:t> </a:t>
            </a:r>
            <a:r>
              <a:rPr lang="en-GB" altLang="en-US" sz="4800" b="1" dirty="0" err="1">
                <a:latin typeface="Arial" panose="020B0604020202020204" pitchFamily="34" charset="0"/>
                <a:cs typeface="Arial" panose="020B0604020202020204" pitchFamily="34" charset="0"/>
              </a:rPr>
              <a:t>Gofynnol</a:t>
            </a:r>
            <a:r>
              <a:rPr lang="en-GB" altLang="en-US" sz="4800" b="1" dirty="0">
                <a:latin typeface="Arial" panose="020B0604020202020204" pitchFamily="34" charset="0"/>
                <a:cs typeface="Arial" panose="020B0604020202020204" pitchFamily="34" charset="0"/>
              </a:rPr>
              <a:t> </a:t>
            </a:r>
            <a:r>
              <a:rPr lang="en-GB" altLang="en-US" sz="4800" b="1" dirty="0" err="1">
                <a:latin typeface="Arial" panose="020B0604020202020204" pitchFamily="34" charset="0"/>
                <a:cs typeface="Arial" panose="020B0604020202020204" pitchFamily="34" charset="0"/>
              </a:rPr>
              <a:t>Cenedlaethol</a:t>
            </a:r>
            <a:r>
              <a:rPr lang="en-GB" altLang="en-US" sz="4800" b="1" dirty="0">
                <a:latin typeface="Arial" panose="020B0604020202020204" pitchFamily="34" charset="0"/>
                <a:cs typeface="Arial" panose="020B0604020202020204" pitchFamily="34" charset="0"/>
              </a:rPr>
              <a:t> (AGC)</a:t>
            </a:r>
            <a:endParaRPr lang="en-GB" sz="48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735842" y="2033516"/>
            <a:ext cx="5181600" cy="4351338"/>
          </a:xfrm>
        </p:spPr>
        <p:txBody>
          <a:bodyPr>
            <a:normAutofit/>
          </a:bodyPr>
          <a:lstStyle/>
          <a:p>
            <a:pPr marL="0" indent="0">
              <a:buNone/>
            </a:pPr>
            <a:r>
              <a:rPr lang="cy-GB" altLang="en-US" b="1" dirty="0">
                <a:latin typeface="Arial" panose="020B0604020202020204" pitchFamily="34" charset="0"/>
                <a:cs typeface="Arial" panose="020B0604020202020204" pitchFamily="34" charset="0"/>
              </a:rPr>
              <a:t>24 o bolisïau:</a:t>
            </a:r>
            <a:endParaRPr lang="cy-GB" altLang="en-US" dirty="0">
              <a:latin typeface="Arial" panose="020B0604020202020204" pitchFamily="34" charset="0"/>
              <a:cs typeface="Arial" panose="020B0604020202020204" pitchFamily="34" charset="0"/>
            </a:endParaRPr>
          </a:p>
          <a:p>
            <a:r>
              <a:rPr lang="cy-GB" altLang="en-US" dirty="0">
                <a:latin typeface="Arial" panose="020B0604020202020204" pitchFamily="34" charset="0"/>
                <a:cs typeface="Arial" panose="020B0604020202020204" pitchFamily="34" charset="0"/>
              </a:rPr>
              <a:t>Meithrinfeydd ddydd</a:t>
            </a:r>
          </a:p>
          <a:p>
            <a:r>
              <a:rPr lang="cy-GB" altLang="en-US" dirty="0" err="1">
                <a:latin typeface="Arial" panose="020B0604020202020204" pitchFamily="34" charset="0"/>
                <a:cs typeface="Arial" panose="020B0604020202020204" pitchFamily="34" charset="0"/>
              </a:rPr>
              <a:t>Crèches</a:t>
            </a:r>
            <a:endParaRPr lang="cy-GB" altLang="en-US" dirty="0">
              <a:latin typeface="Arial" panose="020B0604020202020204" pitchFamily="34" charset="0"/>
              <a:cs typeface="Arial" panose="020B0604020202020204" pitchFamily="34" charset="0"/>
            </a:endParaRPr>
          </a:p>
          <a:p>
            <a:r>
              <a:rPr lang="cy-GB" altLang="en-US" dirty="0">
                <a:latin typeface="Arial" panose="020B0604020202020204" pitchFamily="34" charset="0"/>
                <a:cs typeface="Arial" panose="020B0604020202020204" pitchFamily="34" charset="0"/>
              </a:rPr>
              <a:t>Gofal sesiynol</a:t>
            </a:r>
          </a:p>
          <a:p>
            <a:r>
              <a:rPr lang="cy-GB" altLang="en-US" dirty="0">
                <a:latin typeface="Arial" panose="020B0604020202020204" pitchFamily="34" charset="0"/>
                <a:cs typeface="Arial" panose="020B0604020202020204" pitchFamily="34" charset="0"/>
              </a:rPr>
              <a:t>Ar ôl Ysgol </a:t>
            </a:r>
          </a:p>
          <a:p>
            <a:r>
              <a:rPr lang="cy-GB" altLang="en-US" dirty="0">
                <a:latin typeface="Arial" panose="020B0604020202020204" pitchFamily="34" charset="0"/>
                <a:cs typeface="Arial" panose="020B0604020202020204" pitchFamily="34" charset="0"/>
              </a:rPr>
              <a:t>Mynediad Agored</a:t>
            </a:r>
          </a:p>
          <a:p>
            <a:r>
              <a:rPr lang="cy-GB" altLang="en-US" dirty="0">
                <a:latin typeface="Arial" panose="020B0604020202020204" pitchFamily="34" charset="0"/>
                <a:cs typeface="Arial" panose="020B0604020202020204" pitchFamily="34" charset="0"/>
              </a:rPr>
              <a:t>Gwarchodwyr</a:t>
            </a:r>
          </a:p>
          <a:p>
            <a:pPr marL="0" indent="0">
              <a:buNone/>
            </a:pPr>
            <a:endParaRPr lang="en-GB" dirty="0"/>
          </a:p>
        </p:txBody>
      </p:sp>
      <p:sp>
        <p:nvSpPr>
          <p:cNvPr id="4" name="Content Placeholder 3"/>
          <p:cNvSpPr>
            <a:spLocks noGrp="1"/>
          </p:cNvSpPr>
          <p:nvPr>
            <p:ph sz="half" idx="2"/>
          </p:nvPr>
        </p:nvSpPr>
        <p:spPr>
          <a:xfrm>
            <a:off x="6690814" y="2122226"/>
            <a:ext cx="5181600" cy="4351338"/>
          </a:xfrm>
        </p:spPr>
        <p:txBody>
          <a:bodyPr>
            <a:normAutofit/>
          </a:bodyPr>
          <a:lstStyle/>
          <a:p>
            <a:pPr marL="0" indent="0">
              <a:buNone/>
            </a:pPr>
            <a:r>
              <a:rPr lang="en-GB" altLang="en-US" b="1" dirty="0">
                <a:solidFill>
                  <a:schemeClr val="accent1">
                    <a:lumMod val="75000"/>
                  </a:schemeClr>
                </a:solidFill>
                <a:latin typeface="Arial" panose="020B0604020202020204" pitchFamily="34" charset="0"/>
                <a:cs typeface="Arial" panose="020B0604020202020204" pitchFamily="34" charset="0"/>
              </a:rPr>
              <a:t>24 policies:</a:t>
            </a:r>
            <a:endParaRPr lang="en-GB" altLang="en-US" dirty="0">
              <a:solidFill>
                <a:schemeClr val="accent1">
                  <a:lumMod val="75000"/>
                </a:schemeClr>
              </a:solidFill>
              <a:latin typeface="Arial" panose="020B0604020202020204" pitchFamily="34" charset="0"/>
              <a:cs typeface="Arial" panose="020B0604020202020204" pitchFamily="34" charset="0"/>
            </a:endParaRPr>
          </a:p>
          <a:p>
            <a:pPr lvl="1">
              <a:buFont typeface="Arial" panose="020B0604020202020204" pitchFamily="34" charset="0"/>
              <a:buChar char="•"/>
            </a:pPr>
            <a:r>
              <a:rPr lang="en-GB" altLang="en-US" sz="2800" dirty="0">
                <a:solidFill>
                  <a:schemeClr val="accent1">
                    <a:lumMod val="75000"/>
                  </a:schemeClr>
                </a:solidFill>
                <a:latin typeface="Arial" panose="020B0604020202020204" pitchFamily="34" charset="0"/>
                <a:cs typeface="Arial" panose="020B0604020202020204" pitchFamily="34" charset="0"/>
              </a:rPr>
              <a:t>Full Day Care (day nurseries)</a:t>
            </a:r>
          </a:p>
          <a:p>
            <a:pPr lvl="1">
              <a:buFont typeface="Arial" panose="020B0604020202020204" pitchFamily="34" charset="0"/>
              <a:buChar char="•"/>
            </a:pPr>
            <a:r>
              <a:rPr lang="en-GB" altLang="en-US" sz="2800" dirty="0">
                <a:solidFill>
                  <a:schemeClr val="accent1">
                    <a:lumMod val="75000"/>
                  </a:schemeClr>
                </a:solidFill>
                <a:latin typeface="Arial" panose="020B0604020202020204" pitchFamily="34" charset="0"/>
                <a:cs typeface="Arial" panose="020B0604020202020204" pitchFamily="34" charset="0"/>
              </a:rPr>
              <a:t>Crèches</a:t>
            </a:r>
          </a:p>
          <a:p>
            <a:pPr lvl="1">
              <a:buFont typeface="Arial" panose="020B0604020202020204" pitchFamily="34" charset="0"/>
              <a:buChar char="•"/>
            </a:pPr>
            <a:r>
              <a:rPr lang="en-GB" altLang="en-US" sz="2800" dirty="0">
                <a:solidFill>
                  <a:schemeClr val="accent1">
                    <a:lumMod val="75000"/>
                  </a:schemeClr>
                </a:solidFill>
                <a:latin typeface="Arial" panose="020B0604020202020204" pitchFamily="34" charset="0"/>
                <a:cs typeface="Arial" panose="020B0604020202020204" pitchFamily="34" charset="0"/>
              </a:rPr>
              <a:t>Sessional</a:t>
            </a:r>
          </a:p>
          <a:p>
            <a:pPr lvl="1">
              <a:buFont typeface="Arial" panose="020B0604020202020204" pitchFamily="34" charset="0"/>
              <a:buChar char="•"/>
            </a:pPr>
            <a:r>
              <a:rPr lang="en-GB" altLang="en-US" sz="2800" dirty="0">
                <a:solidFill>
                  <a:schemeClr val="accent1">
                    <a:lumMod val="75000"/>
                  </a:schemeClr>
                </a:solidFill>
                <a:latin typeface="Arial" panose="020B0604020202020204" pitchFamily="34" charset="0"/>
                <a:cs typeface="Arial" panose="020B0604020202020204" pitchFamily="34" charset="0"/>
              </a:rPr>
              <a:t>Out of School</a:t>
            </a:r>
          </a:p>
          <a:p>
            <a:pPr lvl="1">
              <a:buFont typeface="Arial" panose="020B0604020202020204" pitchFamily="34" charset="0"/>
              <a:buChar char="•"/>
            </a:pPr>
            <a:r>
              <a:rPr lang="en-GB" altLang="en-US" sz="2800" dirty="0">
                <a:solidFill>
                  <a:schemeClr val="accent1">
                    <a:lumMod val="75000"/>
                  </a:schemeClr>
                </a:solidFill>
                <a:latin typeface="Arial" panose="020B0604020202020204" pitchFamily="34" charset="0"/>
                <a:cs typeface="Arial" panose="020B0604020202020204" pitchFamily="34" charset="0"/>
              </a:rPr>
              <a:t>Open Access</a:t>
            </a:r>
          </a:p>
          <a:p>
            <a:pPr lvl="1">
              <a:buFont typeface="Arial" panose="020B0604020202020204" pitchFamily="34" charset="0"/>
              <a:buChar char="•"/>
            </a:pPr>
            <a:r>
              <a:rPr lang="en-GB" altLang="en-US" sz="2800" dirty="0">
                <a:solidFill>
                  <a:schemeClr val="accent1">
                    <a:lumMod val="75000"/>
                  </a:schemeClr>
                </a:solidFill>
                <a:latin typeface="Arial" panose="020B0604020202020204" pitchFamily="34" charset="0"/>
                <a:cs typeface="Arial" panose="020B0604020202020204" pitchFamily="34" charset="0"/>
              </a:rPr>
              <a:t>Childminders</a:t>
            </a:r>
          </a:p>
          <a:p>
            <a:endParaRPr lang="en-GB" altLang="en-US"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188138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43FF1-52B5-4E92-8046-C84D213C1EDB}"/>
              </a:ext>
            </a:extLst>
          </p:cNvPr>
          <p:cNvSpPr>
            <a:spLocks noGrp="1"/>
          </p:cNvSpPr>
          <p:nvPr>
            <p:ph type="title"/>
          </p:nvPr>
        </p:nvSpPr>
        <p:spPr>
          <a:xfrm>
            <a:off x="626660" y="92171"/>
            <a:ext cx="10515600" cy="1325563"/>
          </a:xfrm>
        </p:spPr>
        <p:txBody>
          <a:bodyPr>
            <a:normAutofit/>
          </a:bodyPr>
          <a:lstStyle/>
          <a:p>
            <a:pPr algn="ctr"/>
            <a:r>
              <a:rPr lang="en-GB" sz="4800" b="1" dirty="0" err="1">
                <a:latin typeface="Arial" panose="020B0604020202020204" pitchFamily="34" charset="0"/>
                <a:cs typeface="Arial" panose="020B0604020202020204" pitchFamily="34" charset="0"/>
              </a:rPr>
              <a:t>Ysgolion</a:t>
            </a:r>
            <a:r>
              <a:rPr lang="en-GB" sz="4800" b="1" dirty="0">
                <a:latin typeface="Arial" panose="020B0604020202020204" pitchFamily="34" charset="0"/>
                <a:cs typeface="Arial" panose="020B0604020202020204" pitchFamily="34" charset="0"/>
              </a:rPr>
              <a:t> - </a:t>
            </a:r>
            <a:r>
              <a:rPr lang="en-GB" sz="4800" b="1" dirty="0">
                <a:solidFill>
                  <a:schemeClr val="accent1">
                    <a:lumMod val="75000"/>
                  </a:schemeClr>
                </a:solidFill>
                <a:latin typeface="Arial" panose="020B0604020202020204" pitchFamily="34" charset="0"/>
                <a:cs typeface="Arial" panose="020B0604020202020204" pitchFamily="34" charset="0"/>
              </a:rPr>
              <a:t>Schools</a:t>
            </a:r>
          </a:p>
        </p:txBody>
      </p:sp>
      <p:sp>
        <p:nvSpPr>
          <p:cNvPr id="4" name="Content Placeholder 3">
            <a:extLst>
              <a:ext uri="{FF2B5EF4-FFF2-40B4-BE49-F238E27FC236}">
                <a16:creationId xmlns:a16="http://schemas.microsoft.com/office/drawing/2014/main" id="{B3D854EB-3540-4419-926D-7EB5779C1533}"/>
              </a:ext>
            </a:extLst>
          </p:cNvPr>
          <p:cNvSpPr>
            <a:spLocks noGrp="1"/>
          </p:cNvSpPr>
          <p:nvPr>
            <p:ph idx="1"/>
          </p:nvPr>
        </p:nvSpPr>
        <p:spPr>
          <a:xfrm>
            <a:off x="859809" y="1549021"/>
            <a:ext cx="9350991" cy="3968212"/>
          </a:xfrm>
        </p:spPr>
        <p:txBody>
          <a:bodyPr>
            <a:normAutofit/>
          </a:bodyPr>
          <a:lstStyle/>
          <a:p>
            <a:pPr marL="0" indent="0" algn="ctr">
              <a:buNone/>
            </a:pPr>
            <a:r>
              <a:rPr lang="en-GB" b="1" dirty="0">
                <a:latin typeface="Arial" panose="020B0604020202020204" pitchFamily="34" charset="0"/>
                <a:cs typeface="Arial" panose="020B0604020202020204" pitchFamily="34" charset="0"/>
              </a:rPr>
              <a:t>Cymru - Wales – Estyn</a:t>
            </a:r>
          </a:p>
          <a:p>
            <a:pPr marL="0" indent="0" algn="ctr">
              <a:buNone/>
            </a:pPr>
            <a:r>
              <a:rPr lang="en-GB" b="1" dirty="0" err="1">
                <a:latin typeface="Arial" panose="020B0604020202020204" pitchFamily="34" charset="0"/>
                <a:cs typeface="Arial" panose="020B0604020202020204" pitchFamily="34" charset="0"/>
              </a:rPr>
              <a:t>Polisiau</a:t>
            </a:r>
            <a:r>
              <a:rPr lang="en-GB" b="1" dirty="0">
                <a:latin typeface="Arial" panose="020B0604020202020204" pitchFamily="34" charset="0"/>
                <a:cs typeface="Arial" panose="020B0604020202020204" pitchFamily="34" charset="0"/>
              </a:rPr>
              <a:t> - Policies:</a:t>
            </a:r>
          </a:p>
          <a:p>
            <a:pPr marL="0" indent="0" algn="ctr">
              <a:buNone/>
            </a:pPr>
            <a:r>
              <a:rPr lang="en-GB" dirty="0">
                <a:latin typeface="Arial" panose="020B0604020202020204" pitchFamily="34" charset="0"/>
                <a:cs typeface="Arial" panose="020B0604020202020204" pitchFamily="34" charset="0"/>
                <a:hlinkClick r:id="rId2"/>
              </a:rPr>
              <a:t>Managing schools | Sub-topic | GOV.WALES</a:t>
            </a:r>
            <a:endParaRPr lang="en-GB" dirty="0">
              <a:latin typeface="Arial" panose="020B0604020202020204" pitchFamily="34" charset="0"/>
              <a:cs typeface="Arial" panose="020B0604020202020204" pitchFamily="34" charset="0"/>
            </a:endParaRPr>
          </a:p>
          <a:p>
            <a:pPr marL="0" indent="0" algn="ctr">
              <a:buNone/>
            </a:pPr>
            <a:r>
              <a:rPr lang="en-GB" dirty="0" err="1">
                <a:latin typeface="Arial" panose="020B0604020202020204" pitchFamily="34" charset="0"/>
                <a:cs typeface="Arial" panose="020B0604020202020204" pitchFamily="34" charset="0"/>
              </a:rPr>
              <a:t>Prosbectws</a:t>
            </a:r>
            <a:r>
              <a:rPr lang="en-GB" dirty="0">
                <a:latin typeface="Arial" panose="020B0604020202020204" pitchFamily="34" charset="0"/>
                <a:cs typeface="Arial" panose="020B0604020202020204" pitchFamily="34" charset="0"/>
              </a:rPr>
              <a:t> Ysgol/School Prospectus:</a:t>
            </a:r>
          </a:p>
          <a:p>
            <a:pPr marL="0" indent="0" algn="ctr">
              <a:buNone/>
            </a:pPr>
            <a:r>
              <a:rPr lang="en-GB" dirty="0">
                <a:latin typeface="Arial" panose="020B0604020202020204" pitchFamily="34" charset="0"/>
                <a:cs typeface="Arial" panose="020B0604020202020204" pitchFamily="34" charset="0"/>
                <a:hlinkClick r:id="rId3"/>
              </a:rPr>
              <a:t>School prospectuses: guidance for headteachers and governing bodies | GOV.WALES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4884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43FF1-52B5-4E92-8046-C84D213C1EDB}"/>
              </a:ext>
            </a:extLst>
          </p:cNvPr>
          <p:cNvSpPr>
            <a:spLocks noGrp="1"/>
          </p:cNvSpPr>
          <p:nvPr>
            <p:ph type="title"/>
          </p:nvPr>
        </p:nvSpPr>
        <p:spPr>
          <a:xfrm>
            <a:off x="1981200" y="274638"/>
            <a:ext cx="8229600" cy="634082"/>
          </a:xfrm>
        </p:spPr>
        <p:txBody>
          <a:bodyPr>
            <a:noAutofit/>
          </a:bodyPr>
          <a:lstStyle/>
          <a:p>
            <a:pPr algn="ctr"/>
            <a:r>
              <a:rPr lang="en-GB" sz="4800" b="1" dirty="0" err="1">
                <a:latin typeface="Arial" panose="020B0604020202020204" pitchFamily="34" charset="0"/>
                <a:cs typeface="Arial" panose="020B0604020202020204" pitchFamily="34" charset="0"/>
              </a:rPr>
              <a:t>Ysgolion</a:t>
            </a:r>
            <a:r>
              <a:rPr lang="en-GB" sz="4800" b="1" dirty="0">
                <a:latin typeface="Arial" panose="020B0604020202020204" pitchFamily="34" charset="0"/>
                <a:cs typeface="Arial" panose="020B0604020202020204" pitchFamily="34" charset="0"/>
              </a:rPr>
              <a:t> - </a:t>
            </a:r>
            <a:r>
              <a:rPr lang="en-GB" sz="4800" b="1" dirty="0">
                <a:solidFill>
                  <a:schemeClr val="accent1">
                    <a:lumMod val="75000"/>
                  </a:schemeClr>
                </a:solidFill>
                <a:latin typeface="Arial" panose="020B0604020202020204" pitchFamily="34" charset="0"/>
                <a:cs typeface="Arial" panose="020B0604020202020204" pitchFamily="34" charset="0"/>
              </a:rPr>
              <a:t>Schools</a:t>
            </a:r>
          </a:p>
        </p:txBody>
      </p:sp>
      <p:sp>
        <p:nvSpPr>
          <p:cNvPr id="3" name="Content Placeholder 2">
            <a:extLst>
              <a:ext uri="{FF2B5EF4-FFF2-40B4-BE49-F238E27FC236}">
                <a16:creationId xmlns:a16="http://schemas.microsoft.com/office/drawing/2014/main" id="{D82E3B6C-7B53-4140-9903-EE86E9411377}"/>
              </a:ext>
            </a:extLst>
          </p:cNvPr>
          <p:cNvSpPr>
            <a:spLocks noGrp="1"/>
          </p:cNvSpPr>
          <p:nvPr>
            <p:ph sz="half" idx="1"/>
          </p:nvPr>
        </p:nvSpPr>
        <p:spPr>
          <a:xfrm>
            <a:off x="752902" y="1288752"/>
            <a:ext cx="4038600" cy="4320481"/>
          </a:xfrm>
        </p:spPr>
        <p:txBody>
          <a:bodyPr>
            <a:normAutofit/>
          </a:bodyPr>
          <a:lstStyle/>
          <a:p>
            <a:pPr marL="0" indent="0">
              <a:buNone/>
            </a:pPr>
            <a:r>
              <a:rPr lang="en-GB" b="1" err="1"/>
              <a:t>Categoriau</a:t>
            </a:r>
            <a:r>
              <a:rPr lang="en-GB" b="1"/>
              <a:t> </a:t>
            </a:r>
            <a:r>
              <a:rPr lang="en-GB" b="1" err="1"/>
              <a:t>polisiau</a:t>
            </a:r>
            <a:r>
              <a:rPr lang="en-GB" b="1"/>
              <a:t>:</a:t>
            </a:r>
          </a:p>
          <a:p>
            <a:r>
              <a:rPr lang="en-GB" b="1" err="1"/>
              <a:t>Statudol</a:t>
            </a:r>
            <a:endParaRPr lang="en-GB" b="1"/>
          </a:p>
          <a:p>
            <a:r>
              <a:rPr lang="en-GB" b="1" err="1"/>
              <a:t>Cwricwlwm</a:t>
            </a:r>
            <a:endParaRPr lang="en-GB" b="1"/>
          </a:p>
          <a:p>
            <a:r>
              <a:rPr lang="en-GB" b="1" err="1"/>
              <a:t>Polisiau</a:t>
            </a:r>
            <a:r>
              <a:rPr lang="en-GB" b="1"/>
              <a:t> AD</a:t>
            </a:r>
          </a:p>
          <a:p>
            <a:r>
              <a:rPr lang="en-GB" b="1" err="1"/>
              <a:t>Lles</a:t>
            </a:r>
            <a:r>
              <a:rPr lang="en-GB" b="1"/>
              <a:t>/iechyd a </a:t>
            </a:r>
            <a:r>
              <a:rPr lang="en-GB" b="1" err="1"/>
              <a:t>Diolgelwch</a:t>
            </a:r>
            <a:r>
              <a:rPr lang="en-GB" b="1"/>
              <a:t>/</a:t>
            </a:r>
            <a:r>
              <a:rPr lang="en-GB" b="1" err="1"/>
              <a:t>Adeilad</a:t>
            </a:r>
            <a:endParaRPr lang="en-GB" b="1"/>
          </a:p>
          <a:p>
            <a:r>
              <a:rPr lang="en-GB" b="1" err="1"/>
              <a:t>Amrywiol</a:t>
            </a:r>
            <a:endParaRPr lang="en-GB" b="1"/>
          </a:p>
        </p:txBody>
      </p:sp>
      <p:sp>
        <p:nvSpPr>
          <p:cNvPr id="4" name="Content Placeholder 3">
            <a:extLst>
              <a:ext uri="{FF2B5EF4-FFF2-40B4-BE49-F238E27FC236}">
                <a16:creationId xmlns:a16="http://schemas.microsoft.com/office/drawing/2014/main" id="{B3D854EB-3540-4419-926D-7EB5779C1533}"/>
              </a:ext>
            </a:extLst>
          </p:cNvPr>
          <p:cNvSpPr>
            <a:spLocks noGrp="1"/>
          </p:cNvSpPr>
          <p:nvPr>
            <p:ph sz="half" idx="2"/>
          </p:nvPr>
        </p:nvSpPr>
        <p:spPr>
          <a:xfrm>
            <a:off x="6172200" y="1268761"/>
            <a:ext cx="4038600" cy="4320481"/>
          </a:xfrm>
        </p:spPr>
        <p:txBody>
          <a:bodyPr>
            <a:normAutofit/>
          </a:bodyPr>
          <a:lstStyle/>
          <a:p>
            <a:pPr marL="0" indent="0">
              <a:buNone/>
            </a:pPr>
            <a:r>
              <a:rPr lang="en-GB" b="1">
                <a:solidFill>
                  <a:schemeClr val="accent1">
                    <a:lumMod val="75000"/>
                  </a:schemeClr>
                </a:solidFill>
              </a:rPr>
              <a:t>Policy categories:</a:t>
            </a:r>
          </a:p>
          <a:p>
            <a:r>
              <a:rPr lang="en-GB" b="1">
                <a:solidFill>
                  <a:schemeClr val="accent1">
                    <a:lumMod val="75000"/>
                  </a:schemeClr>
                </a:solidFill>
              </a:rPr>
              <a:t>Statutory</a:t>
            </a:r>
          </a:p>
          <a:p>
            <a:r>
              <a:rPr lang="en-GB" b="1">
                <a:solidFill>
                  <a:schemeClr val="accent1">
                    <a:lumMod val="75000"/>
                  </a:schemeClr>
                </a:solidFill>
              </a:rPr>
              <a:t>Curriculum</a:t>
            </a:r>
          </a:p>
          <a:p>
            <a:r>
              <a:rPr lang="en-GB" b="1">
                <a:solidFill>
                  <a:schemeClr val="accent1">
                    <a:lumMod val="75000"/>
                  </a:schemeClr>
                </a:solidFill>
              </a:rPr>
              <a:t>HR Policies</a:t>
            </a:r>
          </a:p>
          <a:p>
            <a:r>
              <a:rPr lang="en-GB" b="1">
                <a:solidFill>
                  <a:schemeClr val="accent1">
                    <a:lumMod val="75000"/>
                  </a:schemeClr>
                </a:solidFill>
              </a:rPr>
              <a:t>Well-being/Health and Safety and Premises</a:t>
            </a:r>
          </a:p>
          <a:p>
            <a:r>
              <a:rPr lang="en-GB" b="1">
                <a:solidFill>
                  <a:schemeClr val="accent1">
                    <a:lumMod val="75000"/>
                  </a:schemeClr>
                </a:solidFill>
              </a:rPr>
              <a:t>Miscellaneous  </a:t>
            </a:r>
          </a:p>
        </p:txBody>
      </p:sp>
    </p:spTree>
    <p:extLst>
      <p:ext uri="{BB962C8B-B14F-4D97-AF65-F5344CB8AC3E}">
        <p14:creationId xmlns:p14="http://schemas.microsoft.com/office/powerpoint/2010/main" val="1993333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2136" y="-92073"/>
            <a:ext cx="11685753" cy="1325563"/>
          </a:xfrm>
        </p:spPr>
        <p:txBody>
          <a:bodyPr>
            <a:noAutofit/>
          </a:bodyPr>
          <a:lstStyle/>
          <a:p>
            <a:r>
              <a:rPr lang="en-GB" sz="4800" b="1" dirty="0">
                <a:latin typeface="Arial" panose="020B0604020202020204" pitchFamily="34" charset="0"/>
                <a:cs typeface="Arial" panose="020B0604020202020204" pitchFamily="34" charset="0"/>
              </a:rPr>
              <a:t>Estyn: Her Majesty’s Inspectorate (HMI) </a:t>
            </a:r>
          </a:p>
        </p:txBody>
      </p:sp>
      <p:sp>
        <p:nvSpPr>
          <p:cNvPr id="3" name="Content Placeholder 2"/>
          <p:cNvSpPr>
            <a:spLocks noGrp="1"/>
          </p:cNvSpPr>
          <p:nvPr>
            <p:ph sz="half" idx="1"/>
          </p:nvPr>
        </p:nvSpPr>
        <p:spPr>
          <a:xfrm>
            <a:off x="382137" y="1409368"/>
            <a:ext cx="5181600" cy="4351338"/>
          </a:xfrm>
        </p:spPr>
        <p:txBody>
          <a:bodyPr>
            <a:normAutofit/>
          </a:bodyPr>
          <a:lstStyle/>
          <a:p>
            <a:pPr marL="0" indent="0">
              <a:buNone/>
            </a:pPr>
            <a:r>
              <a:rPr lang="en-GB" dirty="0" err="1">
                <a:latin typeface="Arial" panose="020B0604020202020204" pitchFamily="34" charset="0"/>
                <a:cs typeface="Arial" panose="020B0604020202020204" pitchFamily="34" charset="0"/>
              </a:rPr>
              <a:t>Mae’r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fframwaith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arolygu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cynnwys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meysydd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arolygu</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Safonau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Lles</a:t>
            </a:r>
            <a:r>
              <a:rPr lang="en-GB" dirty="0">
                <a:latin typeface="Arial" panose="020B0604020202020204" pitchFamily="34" charset="0"/>
                <a:cs typeface="Arial" panose="020B0604020202020204" pitchFamily="34" charset="0"/>
              </a:rPr>
              <a:t> ac </a:t>
            </a:r>
            <a:r>
              <a:rPr lang="en-GB" dirty="0" err="1">
                <a:latin typeface="Arial" panose="020B0604020202020204" pitchFamily="34" charset="0"/>
                <a:cs typeface="Arial" panose="020B0604020202020204" pitchFamily="34" charset="0"/>
              </a:rPr>
              <a:t>agweddau</a:t>
            </a:r>
            <a:r>
              <a:rPr lang="en-GB" dirty="0">
                <a:latin typeface="Arial" panose="020B0604020202020204" pitchFamily="34" charset="0"/>
                <a:cs typeface="Arial" panose="020B0604020202020204" pitchFamily="34" charset="0"/>
              </a:rPr>
              <a:t> at </a:t>
            </a:r>
            <a:r>
              <a:rPr lang="en-GB" dirty="0" err="1">
                <a:latin typeface="Arial" panose="020B0604020202020204" pitchFamily="34" charset="0"/>
                <a:cs typeface="Arial" panose="020B0604020202020204" pitchFamily="34" charset="0"/>
              </a:rPr>
              <a:t>ddysgu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Addysgu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phrofiadau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dysgu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Gofal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cymorth</a:t>
            </a:r>
            <a:r>
              <a:rPr lang="en-GB" dirty="0">
                <a:latin typeface="Arial" panose="020B0604020202020204" pitchFamily="34" charset="0"/>
                <a:cs typeface="Arial" panose="020B0604020202020204" pitchFamily="34" charset="0"/>
              </a:rPr>
              <a:t> ac </a:t>
            </a:r>
            <a:r>
              <a:rPr lang="en-GB" dirty="0" err="1">
                <a:latin typeface="Arial" panose="020B0604020202020204" pitchFamily="34" charset="0"/>
                <a:cs typeface="Arial" panose="020B0604020202020204" pitchFamily="34" charset="0"/>
              </a:rPr>
              <a:t>arweiniad</a:t>
            </a:r>
            <a:r>
              <a:rPr lang="en-GB" dirty="0">
                <a:latin typeface="Arial" panose="020B0604020202020204" pitchFamily="34" charset="0"/>
                <a:cs typeface="Arial" panose="020B0604020202020204" pitchFamily="34" charset="0"/>
              </a:rPr>
              <a:t> </a:t>
            </a:r>
          </a:p>
          <a:p>
            <a:r>
              <a:rPr lang="en-GB" b="1" dirty="0" err="1">
                <a:latin typeface="Arial" panose="020B0604020202020204" pitchFamily="34" charset="0"/>
                <a:cs typeface="Arial" panose="020B0604020202020204" pitchFamily="34" charset="0"/>
              </a:rPr>
              <a:t>Arweinyddiaeth</a:t>
            </a:r>
            <a:r>
              <a:rPr lang="en-GB" b="1" dirty="0">
                <a:latin typeface="Arial" panose="020B0604020202020204" pitchFamily="34" charset="0"/>
                <a:cs typeface="Arial" panose="020B0604020202020204" pitchFamily="34" charset="0"/>
              </a:rPr>
              <a:t> a </a:t>
            </a:r>
            <a:r>
              <a:rPr lang="en-GB" b="1" dirty="0" err="1">
                <a:latin typeface="Arial" panose="020B0604020202020204" pitchFamily="34" charset="0"/>
                <a:cs typeface="Arial" panose="020B0604020202020204" pitchFamily="34" charset="0"/>
              </a:rPr>
              <a:t>rheolaeth</a:t>
            </a:r>
            <a:r>
              <a:rPr lang="en-GB" b="1" dirty="0">
                <a:latin typeface="Arial" panose="020B0604020202020204" pitchFamily="34" charset="0"/>
                <a:cs typeface="Arial" panose="020B0604020202020204" pitchFamily="34" charset="0"/>
              </a:rPr>
              <a:t> </a:t>
            </a:r>
          </a:p>
        </p:txBody>
      </p:sp>
      <p:sp>
        <p:nvSpPr>
          <p:cNvPr id="4" name="Content Placeholder 3"/>
          <p:cNvSpPr>
            <a:spLocks noGrp="1"/>
          </p:cNvSpPr>
          <p:nvPr>
            <p:ph sz="half" idx="2"/>
          </p:nvPr>
        </p:nvSpPr>
        <p:spPr>
          <a:xfrm>
            <a:off x="5960091" y="1233490"/>
            <a:ext cx="5682018" cy="4351338"/>
          </a:xfrm>
        </p:spPr>
        <p:txBody>
          <a:bodyPr>
            <a:normAutofit/>
          </a:bodyPr>
          <a:lstStyle/>
          <a:p>
            <a:pPr marL="0" indent="0">
              <a:buNone/>
            </a:pPr>
            <a:r>
              <a:rPr lang="en-GB" dirty="0">
                <a:solidFill>
                  <a:schemeClr val="accent1">
                    <a:lumMod val="75000"/>
                  </a:schemeClr>
                </a:solidFill>
                <a:latin typeface="Arial" panose="020B0604020202020204" pitchFamily="34" charset="0"/>
                <a:cs typeface="Arial" panose="020B0604020202020204" pitchFamily="34" charset="0"/>
              </a:rPr>
              <a:t>The inspection framework consists of inspection areas:</a:t>
            </a:r>
          </a:p>
          <a:p>
            <a:r>
              <a:rPr lang="en-GB" dirty="0">
                <a:solidFill>
                  <a:schemeClr val="accent1">
                    <a:lumMod val="75000"/>
                  </a:schemeClr>
                </a:solidFill>
                <a:latin typeface="Arial" panose="020B0604020202020204" pitchFamily="34" charset="0"/>
                <a:cs typeface="Arial" panose="020B0604020202020204" pitchFamily="34" charset="0"/>
              </a:rPr>
              <a:t>Standards</a:t>
            </a:r>
          </a:p>
          <a:p>
            <a:r>
              <a:rPr lang="en-GB" dirty="0">
                <a:solidFill>
                  <a:schemeClr val="accent1">
                    <a:lumMod val="75000"/>
                  </a:schemeClr>
                </a:solidFill>
                <a:latin typeface="Arial" panose="020B0604020202020204" pitchFamily="34" charset="0"/>
                <a:cs typeface="Arial" panose="020B0604020202020204" pitchFamily="34" charset="0"/>
              </a:rPr>
              <a:t>Wellbeing and attitudes to learning</a:t>
            </a:r>
          </a:p>
          <a:p>
            <a:r>
              <a:rPr lang="en-GB" dirty="0">
                <a:solidFill>
                  <a:schemeClr val="accent1">
                    <a:lumMod val="75000"/>
                  </a:schemeClr>
                </a:solidFill>
                <a:latin typeface="Arial" panose="020B0604020202020204" pitchFamily="34" charset="0"/>
                <a:cs typeface="Arial" panose="020B0604020202020204" pitchFamily="34" charset="0"/>
              </a:rPr>
              <a:t>Teaching and learning experiences</a:t>
            </a:r>
          </a:p>
          <a:p>
            <a:r>
              <a:rPr lang="en-GB" dirty="0">
                <a:solidFill>
                  <a:schemeClr val="accent1">
                    <a:lumMod val="75000"/>
                  </a:schemeClr>
                </a:solidFill>
                <a:latin typeface="Arial" panose="020B0604020202020204" pitchFamily="34" charset="0"/>
                <a:cs typeface="Arial" panose="020B0604020202020204" pitchFamily="34" charset="0"/>
              </a:rPr>
              <a:t>Care, support and guidance</a:t>
            </a:r>
          </a:p>
          <a:p>
            <a:r>
              <a:rPr lang="en-GB" b="1" dirty="0">
                <a:solidFill>
                  <a:schemeClr val="accent1">
                    <a:lumMod val="75000"/>
                  </a:schemeClr>
                </a:solidFill>
                <a:latin typeface="Arial" panose="020B0604020202020204" pitchFamily="34" charset="0"/>
                <a:cs typeface="Arial" panose="020B0604020202020204" pitchFamily="34" charset="0"/>
              </a:rPr>
              <a:t>Leadership and management </a:t>
            </a:r>
          </a:p>
          <a:p>
            <a:endParaRPr lang="en-GB" dirty="0"/>
          </a:p>
        </p:txBody>
      </p:sp>
    </p:spTree>
    <p:extLst>
      <p:ext uri="{BB962C8B-B14F-4D97-AF65-F5344CB8AC3E}">
        <p14:creationId xmlns:p14="http://schemas.microsoft.com/office/powerpoint/2010/main" val="21933621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4531"/>
            <a:ext cx="10515600" cy="740342"/>
          </a:xfrm>
        </p:spPr>
        <p:txBody>
          <a:bodyPr>
            <a:noAutofit/>
          </a:bodyPr>
          <a:lstStyle/>
          <a:p>
            <a:pPr algn="ctr"/>
            <a:r>
              <a:rPr lang="en-GB" sz="4800" b="1" dirty="0">
                <a:latin typeface="Arial" panose="020B0604020202020204" pitchFamily="34" charset="0"/>
                <a:cs typeface="Arial" panose="020B0604020202020204" pitchFamily="34" charset="0"/>
              </a:rPr>
              <a:t>Estyn</a:t>
            </a:r>
            <a:r>
              <a:rPr lang="en-GB" sz="4800" dirty="0"/>
              <a:t> </a:t>
            </a:r>
          </a:p>
        </p:txBody>
      </p:sp>
      <p:sp>
        <p:nvSpPr>
          <p:cNvPr id="3" name="Content Placeholder 2"/>
          <p:cNvSpPr>
            <a:spLocks noGrp="1"/>
          </p:cNvSpPr>
          <p:nvPr>
            <p:ph sz="half" idx="1"/>
          </p:nvPr>
        </p:nvSpPr>
        <p:spPr>
          <a:xfrm>
            <a:off x="531125" y="1253331"/>
            <a:ext cx="5181600" cy="4351338"/>
          </a:xfrm>
        </p:spPr>
        <p:txBody>
          <a:bodyPr>
            <a:normAutofit fontScale="92500" lnSpcReduction="10000"/>
          </a:bodyPr>
          <a:lstStyle/>
          <a:p>
            <a:r>
              <a:rPr lang="en-GB" dirty="0">
                <a:latin typeface="Arial" panose="020B0604020202020204" pitchFamily="34" charset="0"/>
                <a:cs typeface="Arial" panose="020B0604020202020204" pitchFamily="34" charset="0"/>
              </a:rPr>
              <a:t>Peth </a:t>
            </a:r>
            <a:r>
              <a:rPr lang="en-GB" dirty="0" err="1">
                <a:latin typeface="Arial" panose="020B0604020202020204" pitchFamily="34" charset="0"/>
                <a:cs typeface="Arial" panose="020B0604020202020204" pitchFamily="34" charset="0"/>
              </a:rPr>
              <a:t>rhybudd</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amlen</a:t>
            </a:r>
            <a:r>
              <a:rPr lang="en-GB" dirty="0">
                <a:latin typeface="Arial" panose="020B0604020202020204" pitchFamily="34" charset="0"/>
                <a:cs typeface="Arial" panose="020B0604020202020204" pitchFamily="34" charset="0"/>
              </a:rPr>
              <a:t> brown’ (3-4 </a:t>
            </a:r>
            <a:r>
              <a:rPr lang="en-GB" dirty="0" err="1">
                <a:latin typeface="Arial" panose="020B0604020202020204" pitchFamily="34" charset="0"/>
                <a:cs typeface="Arial" panose="020B0604020202020204" pitchFamily="34" charset="0"/>
              </a:rPr>
              <a:t>wythnos</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Yn </a:t>
            </a:r>
            <a:r>
              <a:rPr lang="en-GB" dirty="0" err="1">
                <a:latin typeface="Arial" panose="020B0604020202020204" pitchFamily="34" charset="0"/>
                <a:cs typeface="Arial" panose="020B0604020202020204" pitchFamily="34" charset="0"/>
              </a:rPr>
              <a:t>gallu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cymryd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lan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hyd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wythnos</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Tîm</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arolygwyr</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Addysg</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gofal</a:t>
            </a:r>
            <a:endParaRPr lang="en-GB" dirty="0">
              <a:latin typeface="Arial" panose="020B0604020202020204" pitchFamily="34" charset="0"/>
              <a:cs typeface="Arial" panose="020B0604020202020204" pitchFamily="34" charset="0"/>
            </a:endParaRPr>
          </a:p>
          <a:p>
            <a:r>
              <a:rPr lang="en-GB" b="1" dirty="0" err="1">
                <a:latin typeface="Arial" panose="020B0604020202020204" pitchFamily="34" charset="0"/>
                <a:cs typeface="Arial" panose="020B0604020202020204" pitchFamily="34" charset="0"/>
              </a:rPr>
              <a:t>Arweinyddiaeth</a:t>
            </a:r>
            <a:endParaRPr lang="en-GB" b="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Y </a:t>
            </a:r>
            <a:r>
              <a:rPr lang="en-GB" dirty="0" err="1">
                <a:latin typeface="Arial" panose="020B0604020202020204" pitchFamily="34" charset="0"/>
                <a:cs typeface="Arial" panose="020B0604020202020204" pitchFamily="34" charset="0"/>
              </a:rPr>
              <a:t>barnau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rhagorol</a:t>
            </a:r>
            <a:r>
              <a:rPr lang="en-GB" dirty="0">
                <a:latin typeface="Arial" panose="020B0604020202020204" pitchFamily="34" charset="0"/>
                <a:cs typeface="Arial" panose="020B0604020202020204" pitchFamily="34" charset="0"/>
              </a:rPr>
              <a:t>/da/</a:t>
            </a:r>
            <a:r>
              <a:rPr lang="en-GB" dirty="0" err="1">
                <a:latin typeface="Arial" panose="020B0604020202020204" pitchFamily="34" charset="0"/>
                <a:cs typeface="Arial" panose="020B0604020202020204" pitchFamily="34" charset="0"/>
              </a:rPr>
              <a:t>digonol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anfoddhaol</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Adroddiad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Arolwg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bawb</a:t>
            </a:r>
            <a:r>
              <a:rPr lang="en-GB" dirty="0">
                <a:latin typeface="Arial" panose="020B0604020202020204" pitchFamily="34" charset="0"/>
                <a:cs typeface="Arial" panose="020B0604020202020204" pitchFamily="34" charset="0"/>
              </a:rPr>
              <a:t> </a:t>
            </a:r>
          </a:p>
        </p:txBody>
      </p:sp>
      <p:sp>
        <p:nvSpPr>
          <p:cNvPr id="4" name="Content Placeholder 3"/>
          <p:cNvSpPr>
            <a:spLocks noGrp="1"/>
          </p:cNvSpPr>
          <p:nvPr>
            <p:ph sz="half" idx="2"/>
          </p:nvPr>
        </p:nvSpPr>
        <p:spPr>
          <a:xfrm>
            <a:off x="6172200" y="1253331"/>
            <a:ext cx="5181600" cy="4351338"/>
          </a:xfrm>
        </p:spPr>
        <p:txBody>
          <a:bodyPr>
            <a:normAutofit fontScale="92500" lnSpcReduction="10000"/>
          </a:bodyPr>
          <a:lstStyle/>
          <a:p>
            <a:r>
              <a:rPr lang="en-GB" dirty="0">
                <a:solidFill>
                  <a:schemeClr val="accent1">
                    <a:lumMod val="75000"/>
                  </a:schemeClr>
                </a:solidFill>
                <a:latin typeface="Arial" panose="020B0604020202020204" pitchFamily="34" charset="0"/>
                <a:cs typeface="Arial" panose="020B0604020202020204" pitchFamily="34" charset="0"/>
              </a:rPr>
              <a:t>Some notice provided…the ‘Brown envelope’ (3-4 weeks)</a:t>
            </a:r>
          </a:p>
          <a:p>
            <a:r>
              <a:rPr lang="en-GB" dirty="0">
                <a:solidFill>
                  <a:schemeClr val="accent1">
                    <a:lumMod val="75000"/>
                  </a:schemeClr>
                </a:solidFill>
                <a:latin typeface="Arial" panose="020B0604020202020204" pitchFamily="34" charset="0"/>
                <a:cs typeface="Arial" panose="020B0604020202020204" pitchFamily="34" charset="0"/>
              </a:rPr>
              <a:t>Can take up to a week</a:t>
            </a:r>
          </a:p>
          <a:p>
            <a:r>
              <a:rPr lang="en-GB" dirty="0">
                <a:solidFill>
                  <a:schemeClr val="accent1">
                    <a:lumMod val="75000"/>
                  </a:schemeClr>
                </a:solidFill>
                <a:latin typeface="Arial" panose="020B0604020202020204" pitchFamily="34" charset="0"/>
                <a:cs typeface="Arial" panose="020B0604020202020204" pitchFamily="34" charset="0"/>
              </a:rPr>
              <a:t>Team of inspectors</a:t>
            </a:r>
          </a:p>
          <a:p>
            <a:r>
              <a:rPr lang="en-GB" dirty="0">
                <a:solidFill>
                  <a:schemeClr val="accent1">
                    <a:lumMod val="75000"/>
                  </a:schemeClr>
                </a:solidFill>
                <a:latin typeface="Arial" panose="020B0604020202020204" pitchFamily="34" charset="0"/>
                <a:cs typeface="Arial" panose="020B0604020202020204" pitchFamily="34" charset="0"/>
              </a:rPr>
              <a:t>Education and care</a:t>
            </a:r>
          </a:p>
          <a:p>
            <a:r>
              <a:rPr lang="en-GB" b="1" dirty="0">
                <a:solidFill>
                  <a:schemeClr val="accent1">
                    <a:lumMod val="75000"/>
                  </a:schemeClr>
                </a:solidFill>
                <a:latin typeface="Arial" panose="020B0604020202020204" pitchFamily="34" charset="0"/>
                <a:cs typeface="Arial" panose="020B0604020202020204" pitchFamily="34" charset="0"/>
              </a:rPr>
              <a:t>Leadership</a:t>
            </a:r>
          </a:p>
          <a:p>
            <a:r>
              <a:rPr lang="en-GB" dirty="0">
                <a:solidFill>
                  <a:schemeClr val="accent1">
                    <a:lumMod val="75000"/>
                  </a:schemeClr>
                </a:solidFill>
                <a:latin typeface="Arial" panose="020B0604020202020204" pitchFamily="34" charset="0"/>
                <a:cs typeface="Arial" panose="020B0604020202020204" pitchFamily="34" charset="0"/>
              </a:rPr>
              <a:t>Judgements (excellent/good/   adequate/unsatisfactory) </a:t>
            </a:r>
          </a:p>
          <a:p>
            <a:r>
              <a:rPr lang="en-GB" dirty="0">
                <a:solidFill>
                  <a:schemeClr val="accent1">
                    <a:lumMod val="75000"/>
                  </a:schemeClr>
                </a:solidFill>
                <a:latin typeface="Arial" panose="020B0604020202020204" pitchFamily="34" charset="0"/>
                <a:cs typeface="Arial" panose="020B0604020202020204" pitchFamily="34" charset="0"/>
              </a:rPr>
              <a:t>The Inspection Report is available to all  </a:t>
            </a:r>
          </a:p>
        </p:txBody>
      </p:sp>
    </p:spTree>
    <p:extLst>
      <p:ext uri="{BB962C8B-B14F-4D97-AF65-F5344CB8AC3E}">
        <p14:creationId xmlns:p14="http://schemas.microsoft.com/office/powerpoint/2010/main" val="2433774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78132-7241-4E34-94F6-A0129557F1A6}"/>
              </a:ext>
            </a:extLst>
          </p:cNvPr>
          <p:cNvSpPr>
            <a:spLocks noGrp="1"/>
          </p:cNvSpPr>
          <p:nvPr>
            <p:ph type="title"/>
          </p:nvPr>
        </p:nvSpPr>
        <p:spPr>
          <a:xfrm>
            <a:off x="1981200" y="274638"/>
            <a:ext cx="8229600" cy="346050"/>
          </a:xfrm>
        </p:spPr>
        <p:txBody>
          <a:bodyPr>
            <a:normAutofit fontScale="90000"/>
          </a:bodyPr>
          <a:lstStyle/>
          <a:p>
            <a:pPr algn="ctr"/>
            <a:br>
              <a:rPr lang="en-GB" dirty="0"/>
            </a:br>
            <a:r>
              <a:rPr lang="en-GB" sz="5300" b="1" dirty="0" err="1">
                <a:latin typeface="Arial" panose="020B0604020202020204" pitchFamily="34" charset="0"/>
                <a:cs typeface="Arial" panose="020B0604020202020204" pitchFamily="34" charset="0"/>
              </a:rPr>
              <a:t>Llywodraeth</a:t>
            </a:r>
            <a:r>
              <a:rPr lang="en-GB" sz="5300" b="1" dirty="0">
                <a:latin typeface="Arial" panose="020B0604020202020204" pitchFamily="34" charset="0"/>
                <a:cs typeface="Arial" panose="020B0604020202020204" pitchFamily="34" charset="0"/>
              </a:rPr>
              <a:t> Cymru</a:t>
            </a:r>
            <a:br>
              <a:rPr lang="en-GB" sz="5300" b="1" dirty="0">
                <a:latin typeface="Arial" panose="020B0604020202020204" pitchFamily="34" charset="0"/>
                <a:cs typeface="Arial" panose="020B0604020202020204" pitchFamily="34" charset="0"/>
              </a:rPr>
            </a:br>
            <a:r>
              <a:rPr lang="en-GB" sz="5300" b="1" dirty="0">
                <a:solidFill>
                  <a:schemeClr val="accent1">
                    <a:lumMod val="75000"/>
                  </a:schemeClr>
                </a:solidFill>
                <a:latin typeface="Arial" panose="020B0604020202020204" pitchFamily="34" charset="0"/>
                <a:cs typeface="Arial" panose="020B0604020202020204" pitchFamily="34" charset="0"/>
              </a:rPr>
              <a:t>Welsh Government</a:t>
            </a:r>
          </a:p>
        </p:txBody>
      </p:sp>
      <p:sp>
        <p:nvSpPr>
          <p:cNvPr id="4" name="Content Placeholder 3">
            <a:extLst>
              <a:ext uri="{FF2B5EF4-FFF2-40B4-BE49-F238E27FC236}">
                <a16:creationId xmlns:a16="http://schemas.microsoft.com/office/drawing/2014/main" id="{D76C93E6-A628-4B5E-B67E-2CE9099F8C55}"/>
              </a:ext>
            </a:extLst>
          </p:cNvPr>
          <p:cNvSpPr>
            <a:spLocks noGrp="1"/>
          </p:cNvSpPr>
          <p:nvPr>
            <p:ph sz="half" idx="1"/>
          </p:nvPr>
        </p:nvSpPr>
        <p:spPr/>
        <p:txBody>
          <a:bodyPr>
            <a:normAutofit fontScale="92500"/>
          </a:bodyPr>
          <a:lstStyle/>
          <a:p>
            <a:pPr marL="0" indent="0">
              <a:buNone/>
            </a:pPr>
            <a:r>
              <a:rPr lang="en-GB" dirty="0">
                <a:hlinkClick r:id="rId3"/>
              </a:rPr>
              <a:t>https://www.gov.wales/sites/default/files/publications/2018-12/theme-1-leadership-for-a-self-improving-system-resources-1-7.pdf</a:t>
            </a:r>
            <a:endParaRPr lang="en-GB" dirty="0"/>
          </a:p>
          <a:p>
            <a:endParaRPr lang="en-GB" dirty="0"/>
          </a:p>
          <a:p>
            <a:r>
              <a:rPr lang="en-GB" dirty="0"/>
              <a:t>Arweinyddiaeth o </a:t>
            </a:r>
            <a:r>
              <a:rPr lang="en-GB" dirty="0" err="1"/>
              <a:t>fewn</a:t>
            </a:r>
            <a:r>
              <a:rPr lang="en-GB" dirty="0"/>
              <a:t> </a:t>
            </a:r>
            <a:r>
              <a:rPr lang="en-GB" dirty="0" err="1"/>
              <a:t>ysgolion</a:t>
            </a:r>
            <a:r>
              <a:rPr lang="en-GB" dirty="0"/>
              <a:t> </a:t>
            </a:r>
            <a:r>
              <a:rPr lang="en-GB" dirty="0" err="1"/>
              <a:t>yng</a:t>
            </a:r>
            <a:r>
              <a:rPr lang="en-GB" dirty="0"/>
              <a:t> </a:t>
            </a:r>
            <a:r>
              <a:rPr lang="en-GB" dirty="0" err="1"/>
              <a:t>Nghymru</a:t>
            </a:r>
            <a:endParaRPr lang="en-GB" dirty="0"/>
          </a:p>
          <a:p>
            <a:r>
              <a:rPr lang="en-GB" dirty="0">
                <a:solidFill>
                  <a:schemeClr val="accent1">
                    <a:lumMod val="75000"/>
                  </a:schemeClr>
                </a:solidFill>
              </a:rPr>
              <a:t>Leadership within school settings in Wales</a:t>
            </a:r>
          </a:p>
        </p:txBody>
      </p:sp>
      <p:pic>
        <p:nvPicPr>
          <p:cNvPr id="3074" name="Picture 2" descr="Family and community engagement toolkit: leadership for a self-improving  system | GOV.WALES">
            <a:extLst>
              <a:ext uri="{FF2B5EF4-FFF2-40B4-BE49-F238E27FC236}">
                <a16:creationId xmlns:a16="http://schemas.microsoft.com/office/drawing/2014/main" id="{B6B6D5D7-3AF6-433A-AEF3-4CD24210E2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5726" y="1825625"/>
            <a:ext cx="2763552" cy="3972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182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A404-0D6C-4353-83C6-AF3BF0BED235}"/>
              </a:ext>
            </a:extLst>
          </p:cNvPr>
          <p:cNvSpPr>
            <a:spLocks noGrp="1"/>
          </p:cNvSpPr>
          <p:nvPr>
            <p:ph type="title"/>
          </p:nvPr>
        </p:nvSpPr>
        <p:spPr>
          <a:xfrm>
            <a:off x="240206" y="227557"/>
            <a:ext cx="11711587" cy="778098"/>
          </a:xfrm>
        </p:spPr>
        <p:txBody>
          <a:bodyPr anchor="ctr">
            <a:noAutofit/>
          </a:bodyPr>
          <a:lstStyle/>
          <a:p>
            <a:pPr algn="ctr">
              <a:lnSpc>
                <a:spcPct val="90000"/>
              </a:lnSpc>
            </a:pPr>
            <a:r>
              <a:rPr lang="en-GB" sz="4800" b="1" dirty="0" err="1">
                <a:latin typeface="Arial" panose="020B0604020202020204" pitchFamily="34" charset="0"/>
                <a:cs typeface="Arial" panose="020B0604020202020204" pitchFamily="34" charset="0"/>
              </a:rPr>
              <a:t>Ysgolion</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yng</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Nghymru</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Schools in Wales</a:t>
            </a:r>
          </a:p>
        </p:txBody>
      </p:sp>
      <p:pic>
        <p:nvPicPr>
          <p:cNvPr id="2050" name="Picture 2" descr="Walking the walk': Welsh Education Directorate becomes a 'Learning  Organisation' - Observatory of Public Sector Innovation Observatory of  Public Sector Innovation">
            <a:extLst>
              <a:ext uri="{FF2B5EF4-FFF2-40B4-BE49-F238E27FC236}">
                <a16:creationId xmlns:a16="http://schemas.microsoft.com/office/drawing/2014/main" id="{496670DE-3117-4A68-9152-A36D1FE5CDE8}"/>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1784" b="1332"/>
          <a:stretch/>
        </p:blipFill>
        <p:spPr bwMode="auto">
          <a:xfrm>
            <a:off x="2313998" y="1201933"/>
            <a:ext cx="7661976" cy="4785210"/>
          </a:xfrm>
          <a:prstGeom prst="rect">
            <a:avLst/>
          </a:prstGeom>
          <a:solidFill>
            <a:srgbClr val="FFFFFF"/>
          </a:solidFill>
        </p:spPr>
      </p:pic>
    </p:spTree>
    <p:extLst>
      <p:ext uri="{BB962C8B-B14F-4D97-AF65-F5344CB8AC3E}">
        <p14:creationId xmlns:p14="http://schemas.microsoft.com/office/powerpoint/2010/main" val="28081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FE3B7-A8A5-2B6D-7284-336714887E01}"/>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Lleoliadau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meithrin</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nas</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cynhelir</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Non-maintained nursery settings</a:t>
            </a:r>
          </a:p>
        </p:txBody>
      </p:sp>
      <p:sp>
        <p:nvSpPr>
          <p:cNvPr id="3" name="Content Placeholder 2">
            <a:extLst>
              <a:ext uri="{FF2B5EF4-FFF2-40B4-BE49-F238E27FC236}">
                <a16:creationId xmlns:a16="http://schemas.microsoft.com/office/drawing/2014/main" id="{E69ADB83-5E57-C36F-D625-D548FC692661}"/>
              </a:ext>
            </a:extLst>
          </p:cNvPr>
          <p:cNvSpPr>
            <a:spLocks noGrp="1"/>
          </p:cNvSpPr>
          <p:nvPr>
            <p:ph idx="1"/>
          </p:nvPr>
        </p:nvSpPr>
        <p:spPr>
          <a:xfrm>
            <a:off x="838200" y="1825626"/>
            <a:ext cx="4288971" cy="3640897"/>
          </a:xfrm>
        </p:spPr>
        <p:txBody>
          <a:bodyPr/>
          <a:lstStyle/>
          <a:p>
            <a:pPr marL="0" indent="0">
              <a:buNone/>
            </a:pPr>
            <a:endParaRPr lang="en-GB" dirty="0">
              <a:hlinkClick r:id="" action="ppaction://noaction"/>
            </a:endParaRPr>
          </a:p>
          <a:p>
            <a:pPr marL="0" indent="0">
              <a:buNone/>
            </a:pPr>
            <a:r>
              <a:rPr lang="en-GB" dirty="0">
                <a:hlinkClick r:id="" action="ppaction://noaction"/>
              </a:rPr>
              <a:t>Arweinyddiaeth </a:t>
            </a:r>
            <a:r>
              <a:rPr lang="en-GB" dirty="0" err="1">
                <a:hlinkClick r:id="rId3"/>
              </a:rPr>
              <a:t>mewn</a:t>
            </a:r>
            <a:r>
              <a:rPr lang="en-GB" dirty="0">
                <a:hlinkClick r:id="rId3"/>
              </a:rPr>
              <a:t> </a:t>
            </a:r>
            <a:r>
              <a:rPr lang="en-GB" dirty="0" err="1">
                <a:hlinkClick r:id="rId3"/>
              </a:rPr>
              <a:t>lleoliadau</a:t>
            </a:r>
            <a:r>
              <a:rPr lang="en-GB" dirty="0">
                <a:hlinkClick r:id="rId3"/>
              </a:rPr>
              <a:t> </a:t>
            </a:r>
            <a:r>
              <a:rPr lang="en-GB" dirty="0" err="1">
                <a:hlinkClick r:id="rId3"/>
              </a:rPr>
              <a:t>meithrin</a:t>
            </a:r>
            <a:r>
              <a:rPr lang="en-GB" dirty="0">
                <a:hlinkClick r:id="rId3"/>
              </a:rPr>
              <a:t> </a:t>
            </a:r>
            <a:r>
              <a:rPr lang="en-GB" dirty="0" err="1">
                <a:hlinkClick r:id="rId3"/>
              </a:rPr>
              <a:t>nas</a:t>
            </a:r>
            <a:r>
              <a:rPr lang="en-GB" dirty="0">
                <a:hlinkClick r:id="rId3"/>
              </a:rPr>
              <a:t> </a:t>
            </a:r>
            <a:r>
              <a:rPr lang="en-GB" dirty="0" err="1">
                <a:hlinkClick r:id="rId3"/>
              </a:rPr>
              <a:t>cynhelir</a:t>
            </a:r>
            <a:endParaRPr lang="en-GB" dirty="0">
              <a:hlinkClick r:id="" action="ppaction://noaction"/>
            </a:endParaRPr>
          </a:p>
          <a:p>
            <a:pPr marL="0" indent="0">
              <a:buNone/>
            </a:pPr>
            <a:r>
              <a:rPr lang="en-GB" dirty="0">
                <a:hlinkClick r:id="" action="ppaction://noaction"/>
              </a:rPr>
              <a:t>Leadership in Non-maintained nurseries</a:t>
            </a:r>
            <a:endParaRPr lang="en-GB" dirty="0"/>
          </a:p>
          <a:p>
            <a:pPr marL="0" indent="0">
              <a:buNone/>
            </a:pPr>
            <a:endParaRPr lang="en-GB" dirty="0"/>
          </a:p>
        </p:txBody>
      </p:sp>
      <p:pic>
        <p:nvPicPr>
          <p:cNvPr id="5" name="Picture 4" descr="Front cover of the curriculum for funded non-maintained nursery settings">
            <a:extLst>
              <a:ext uri="{FF2B5EF4-FFF2-40B4-BE49-F238E27FC236}">
                <a16:creationId xmlns:a16="http://schemas.microsoft.com/office/drawing/2014/main" id="{EE4ED305-4579-4F31-3048-6A2722FE56D5}"/>
              </a:ext>
            </a:extLst>
          </p:cNvPr>
          <p:cNvPicPr>
            <a:picLocks noChangeAspect="1"/>
          </p:cNvPicPr>
          <p:nvPr/>
        </p:nvPicPr>
        <p:blipFill>
          <a:blip r:embed="rId4"/>
          <a:stretch>
            <a:fillRect/>
          </a:stretch>
        </p:blipFill>
        <p:spPr>
          <a:xfrm>
            <a:off x="5127171" y="1825626"/>
            <a:ext cx="5751408" cy="4031857"/>
          </a:xfrm>
          <a:prstGeom prst="rect">
            <a:avLst/>
          </a:prstGeom>
        </p:spPr>
      </p:pic>
    </p:spTree>
    <p:extLst>
      <p:ext uri="{BB962C8B-B14F-4D97-AF65-F5344CB8AC3E}">
        <p14:creationId xmlns:p14="http://schemas.microsoft.com/office/powerpoint/2010/main" val="3679350932"/>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0B0E777-57DC-48D8-9C6D-F3057FF82AE5}"/>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808A5FF-D669-4B33-ADC7-5C628DEDF80E}"/>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1F0DE30-03B7-4765-AB4C-E2339937FC60}"/>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7B0980B-E976-446E-B13E-F21BD31D588F}"/>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788382AC-33A6-4EE6-9EF5-BA31FC79AD60}"/>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DC81931D-F094-440C-B7A7-6B289DEBC1E4}"/>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39F3580-409E-4425-AB32-4DCB1E9088C6}"/>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C3B2AE3-21F7-4AA1-BCFD-E71FCED4C1A9}"/>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E21751B9-EE4C-40D2-ABD7-AFC27242BB51}"/>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AA448B56-E705-45B4-B65C-BAA9F0D4C301}"/>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6E61196-2B4A-4D37-BC21-3843F99E562B}"/>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CCF61DC-21DE-4B8A-A156-C3636722E1D0}"/>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1C8B30B-6CE7-4506-891F-7EB39784B55C}"/>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02048F3-FA83-4C07-B823-9911C6E0CA2D}"/>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61C17C8-1638-466B-A60E-F0379D8CE532}"/>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34E124E-2CCF-4244-BE9F-410C1245F355}"/>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6EB3CABB-3B9E-4AE1-88A2-746DBB2362B0}"/>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SharedWithUsers xmlns="16bfc89a-06a0-41d6-ae50-6ff65b36cb8b">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6" ma:contentTypeDescription="Create a new document." ma:contentTypeScope="" ma:versionID="a4dcb34dc5fdf258bf392aab553054d2">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b534d4374fdab73f758f5458f38e133c"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040B7A4-0577-4E70-9A22-A30A26392A9A}">
  <ds:schemaRefs>
    <ds:schemaRef ds:uri="http://schemas.microsoft.com/office/2006/documentManagement/types"/>
    <ds:schemaRef ds:uri="http://purl.org/dc/dcmitype/"/>
    <ds:schemaRef ds:uri="http://schemas.openxmlformats.org/package/2006/metadata/core-properties"/>
    <ds:schemaRef ds:uri="http://purl.org/dc/elements/1.1/"/>
    <ds:schemaRef ds:uri="e4a72011-89be-41d7-bd49-565121a9e247"/>
    <ds:schemaRef ds:uri="http://purl.org/dc/terms/"/>
    <ds:schemaRef ds:uri="http://schemas.microsoft.com/office/infopath/2007/PartnerControls"/>
    <ds:schemaRef ds:uri="16bfc89a-06a0-41d6-ae50-6ff65b36cb8b"/>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5D557AB0-1F02-42EA-8D04-E2DEC63D5766}">
  <ds:schemaRefs>
    <ds:schemaRef ds:uri="http://schemas.microsoft.com/sharepoint/v3/contenttype/forms"/>
  </ds:schemaRefs>
</ds:datastoreItem>
</file>

<file path=customXml/itemProps3.xml><?xml version="1.0" encoding="utf-8"?>
<ds:datastoreItem xmlns:ds="http://schemas.openxmlformats.org/officeDocument/2006/customXml" ds:itemID="{74452C71-F049-4290-A4AD-52393914A2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Single blank uwtsd slide</Template>
  <TotalTime>0</TotalTime>
  <Words>1395</Words>
  <Application>Microsoft Office PowerPoint</Application>
  <PresentationFormat>Widescreen</PresentationFormat>
  <Paragraphs>168</Paragraphs>
  <Slides>14</Slides>
  <Notes>11</Notes>
  <HiddenSlides>0</HiddenSlides>
  <MMClips>0</MMClips>
  <ScaleCrop>false</ScaleCrop>
  <HeadingPairs>
    <vt:vector size="6" baseType="variant">
      <vt:variant>
        <vt:lpstr>Fonts Used</vt:lpstr>
      </vt:variant>
      <vt:variant>
        <vt:i4>6</vt:i4>
      </vt:variant>
      <vt:variant>
        <vt:lpstr>Theme</vt:lpstr>
      </vt:variant>
      <vt:variant>
        <vt:i4>19</vt:i4>
      </vt:variant>
      <vt:variant>
        <vt:lpstr>Slide Titles</vt:lpstr>
      </vt:variant>
      <vt:variant>
        <vt:i4>14</vt:i4>
      </vt:variant>
    </vt:vector>
  </HeadingPairs>
  <TitlesOfParts>
    <vt:vector size="39" baseType="lpstr">
      <vt:lpstr>Helvetica Neue</vt:lpstr>
      <vt:lpstr>Arial</vt:lpstr>
      <vt:lpstr>Calibri</vt:lpstr>
      <vt:lpstr>Calibri Light</vt:lpstr>
      <vt:lpstr>Times</vt:lpstr>
      <vt:lpstr>Wingdings</vt: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PowerPoint Presentation</vt:lpstr>
      <vt:lpstr>PowerPoint Presentation</vt:lpstr>
      <vt:lpstr>PowerPoint Presentation</vt:lpstr>
      <vt:lpstr>Gofynion statudol a goblygiadol Statutory obligations and  requirements</vt:lpstr>
      <vt:lpstr>AGC / CIW</vt:lpstr>
      <vt:lpstr>AGC CIW </vt:lpstr>
      <vt:lpstr>NMS – National Minimum Standards (CIW) SGC - Safonau Gofynnol Cenedlaethol (AGC)</vt:lpstr>
      <vt:lpstr>Ysgolion - Schools</vt:lpstr>
      <vt:lpstr>Ysgolion - Schools</vt:lpstr>
      <vt:lpstr>Estyn: Her Majesty’s Inspectorate (HMI) </vt:lpstr>
      <vt:lpstr>Estyn </vt:lpstr>
      <vt:lpstr> Llywodraeth Cymru Welsh Government</vt:lpstr>
      <vt:lpstr>Ysgolion yng Nghymru Schools in Wales</vt:lpstr>
      <vt:lpstr>Lleoliadau meithrin nas cynhelir Non-maintained nursery settings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Datblygiad niwrolegol a dysgu  Neurological development and learning</dc:title>
  <dc:creator>Paul Darby</dc:creator>
  <cp:lastModifiedBy>Natasha Young</cp:lastModifiedBy>
  <cp:revision>6</cp:revision>
  <dcterms:created xsi:type="dcterms:W3CDTF">2016-10-10T08:38:34Z</dcterms:created>
  <dcterms:modified xsi:type="dcterms:W3CDTF">2025-10-10T11:50:52Z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y fmtid="{D5CDD505-2E9C-101B-9397-08002B2CF9AE}" pid="3" name="Order">
    <vt:lpwstr>393900.000000000</vt:lpwstr>
  </property>
  <property fmtid="{D5CDD505-2E9C-101B-9397-08002B2CF9AE}" pid="4" name="MediaServiceImageTags">
    <vt:lpwstr/>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