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sldIdLst>
    <p:sldId id="258" r:id="rId2"/>
    <p:sldId id="256" r:id="rId3"/>
    <p:sldId id="257" r:id="rId4"/>
  </p:sldIdLst>
  <p:sldSz cx="30275213" cy="21383625"/>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564ECB-D863-404E-9F33-D3AAE6A23647}" v="13" dt="2026-07-17T00:14:14.5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94" autoAdjust="0"/>
    <p:restoredTop sz="94773" autoAdjust="0"/>
  </p:normalViewPr>
  <p:slideViewPr>
    <p:cSldViewPr snapToGrid="0">
      <p:cViewPr>
        <p:scale>
          <a:sx n="32" d="100"/>
          <a:sy n="32" d="100"/>
        </p:scale>
        <p:origin x="998" y="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notesMaster" Target="notesMasters/notesMaster1.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nela Bragança" userId="2c84c2ef003b4f54" providerId="LiveId" clId="{2004779A-6BFD-4093-AA04-590F991CAAF0}"/>
    <pc:docChg chg="undo custSel addSld delSld modSld sldOrd">
      <pc:chgData name="Marinela Bragança" userId="2c84c2ef003b4f54" providerId="LiveId" clId="{2004779A-6BFD-4093-AA04-590F991CAAF0}" dt="2026-07-17T00:30:52.238" v="1997" actId="2711"/>
      <pc:docMkLst>
        <pc:docMk/>
      </pc:docMkLst>
      <pc:sldChg chg="addSp delSp modSp mod">
        <pc:chgData name="Marinela Bragança" userId="2c84c2ef003b4f54" providerId="LiveId" clId="{2004779A-6BFD-4093-AA04-590F991CAAF0}" dt="2026-07-17T00:30:52.238" v="1997" actId="2711"/>
        <pc:sldMkLst>
          <pc:docMk/>
          <pc:sldMk cId="112450824" sldId="256"/>
        </pc:sldMkLst>
        <pc:spChg chg="add mod">
          <ac:chgData name="Marinela Bragança" userId="2c84c2ef003b4f54" providerId="LiveId" clId="{2004779A-6BFD-4093-AA04-590F991CAAF0}" dt="2026-07-16T21:59:56.071" v="1258" actId="767"/>
          <ac:spMkLst>
            <pc:docMk/>
            <pc:sldMk cId="112450824" sldId="256"/>
            <ac:spMk id="2" creationId="{B9B5A48B-9F8B-BCA1-E0C7-CF41BDCBBFC8}"/>
          </ac:spMkLst>
        </pc:spChg>
        <pc:spChg chg="add mod">
          <ac:chgData name="Marinela Bragança" userId="2c84c2ef003b4f54" providerId="LiveId" clId="{2004779A-6BFD-4093-AA04-590F991CAAF0}" dt="2026-07-16T22:00:05.596" v="1259" actId="767"/>
          <ac:spMkLst>
            <pc:docMk/>
            <pc:sldMk cId="112450824" sldId="256"/>
            <ac:spMk id="3" creationId="{3D1F95D9-7726-340D-E6FB-669A255220E2}"/>
          </ac:spMkLst>
        </pc:spChg>
        <pc:spChg chg="add mod">
          <ac:chgData name="Marinela Bragança" userId="2c84c2ef003b4f54" providerId="LiveId" clId="{2004779A-6BFD-4093-AA04-590F991CAAF0}" dt="2026-07-17T00:30:52.238" v="1997" actId="2711"/>
          <ac:spMkLst>
            <pc:docMk/>
            <pc:sldMk cId="112450824" sldId="256"/>
            <ac:spMk id="5" creationId="{B5D77D84-2309-362C-1EF0-658814F6CDBD}"/>
          </ac:spMkLst>
        </pc:spChg>
        <pc:spChg chg="mod">
          <ac:chgData name="Marinela Bragança" userId="2c84c2ef003b4f54" providerId="LiveId" clId="{2004779A-6BFD-4093-AA04-590F991CAAF0}" dt="2026-07-17T00:25:19.851" v="1977" actId="255"/>
          <ac:spMkLst>
            <pc:docMk/>
            <pc:sldMk cId="112450824" sldId="256"/>
            <ac:spMk id="6" creationId="{968FBEB3-E5AC-E76D-213F-C0E5DCB39204}"/>
          </ac:spMkLst>
        </pc:spChg>
        <pc:spChg chg="add del">
          <ac:chgData name="Marinela Bragança" userId="2c84c2ef003b4f54" providerId="LiveId" clId="{2004779A-6BFD-4093-AA04-590F991CAAF0}" dt="2026-07-15T00:57:07.727" v="164" actId="478"/>
          <ac:spMkLst>
            <pc:docMk/>
            <pc:sldMk cId="112450824" sldId="256"/>
            <ac:spMk id="13" creationId="{8E3B87A7-0F96-B5B5-0ACE-0C6B684266C0}"/>
          </ac:spMkLst>
        </pc:spChg>
        <pc:spChg chg="mod">
          <ac:chgData name="Marinela Bragança" userId="2c84c2ef003b4f54" providerId="LiveId" clId="{2004779A-6BFD-4093-AA04-590F991CAAF0}" dt="2026-07-15T01:20:35.577" v="336" actId="1076"/>
          <ac:spMkLst>
            <pc:docMk/>
            <pc:sldMk cId="112450824" sldId="256"/>
            <ac:spMk id="31" creationId="{C348BBE1-9315-24AD-AC03-C58D584D6BBD}"/>
          </ac:spMkLst>
        </pc:spChg>
        <pc:spChg chg="mod">
          <ac:chgData name="Marinela Bragança" userId="2c84c2ef003b4f54" providerId="LiveId" clId="{2004779A-6BFD-4093-AA04-590F991CAAF0}" dt="2026-07-17T00:30:28.487" v="1994" actId="255"/>
          <ac:spMkLst>
            <pc:docMk/>
            <pc:sldMk cId="112450824" sldId="256"/>
            <ac:spMk id="32" creationId="{073CEA7E-B5E0-E11A-448F-D19AD8D306B4}"/>
          </ac:spMkLst>
        </pc:spChg>
        <pc:spChg chg="mod">
          <ac:chgData name="Marinela Bragança" userId="2c84c2ef003b4f54" providerId="LiveId" clId="{2004779A-6BFD-4093-AA04-590F991CAAF0}" dt="2026-07-17T00:30:36.884" v="1995" actId="255"/>
          <ac:spMkLst>
            <pc:docMk/>
            <pc:sldMk cId="112450824" sldId="256"/>
            <ac:spMk id="34" creationId="{61BF5F4B-37B0-2588-BF12-2F0D40027F7A}"/>
          </ac:spMkLst>
        </pc:spChg>
        <pc:spChg chg="add del mod">
          <ac:chgData name="Marinela Bragança" userId="2c84c2ef003b4f54" providerId="LiveId" clId="{2004779A-6BFD-4093-AA04-590F991CAAF0}" dt="2026-07-16T23:38:11.100" v="1751" actId="20577"/>
          <ac:spMkLst>
            <pc:docMk/>
            <pc:sldMk cId="112450824" sldId="256"/>
            <ac:spMk id="35" creationId="{F91A4F2E-E199-2A1E-78E9-3FEAD8B01EA0}"/>
          </ac:spMkLst>
        </pc:spChg>
        <pc:spChg chg="mod">
          <ac:chgData name="Marinela Bragança" userId="2c84c2ef003b4f54" providerId="LiveId" clId="{2004779A-6BFD-4093-AA04-590F991CAAF0}" dt="2026-07-16T22:14:05.894" v="1320" actId="20577"/>
          <ac:spMkLst>
            <pc:docMk/>
            <pc:sldMk cId="112450824" sldId="256"/>
            <ac:spMk id="44" creationId="{F92B94BF-5D1C-7EF1-DB6E-682C1AAE2296}"/>
          </ac:spMkLst>
        </pc:spChg>
        <pc:spChg chg="mod">
          <ac:chgData name="Marinela Bragança" userId="2c84c2ef003b4f54" providerId="LiveId" clId="{2004779A-6BFD-4093-AA04-590F991CAAF0}" dt="2026-07-16T21:53:58.869" v="1197" actId="1076"/>
          <ac:spMkLst>
            <pc:docMk/>
            <pc:sldMk cId="112450824" sldId="256"/>
            <ac:spMk id="47" creationId="{D9F519C8-338F-25ED-21C7-7B2F8BEA6947}"/>
          </ac:spMkLst>
        </pc:spChg>
        <pc:spChg chg="mod">
          <ac:chgData name="Marinela Bragança" userId="2c84c2ef003b4f54" providerId="LiveId" clId="{2004779A-6BFD-4093-AA04-590F991CAAF0}" dt="2026-07-15T01:19:51.746" v="331" actId="14100"/>
          <ac:spMkLst>
            <pc:docMk/>
            <pc:sldMk cId="112450824" sldId="256"/>
            <ac:spMk id="50" creationId="{FB8135F8-DD10-1648-54E0-32A3BEC89620}"/>
          </ac:spMkLst>
        </pc:spChg>
        <pc:spChg chg="add mod">
          <ac:chgData name="Marinela Bragança" userId="2c84c2ef003b4f54" providerId="LiveId" clId="{2004779A-6BFD-4093-AA04-590F991CAAF0}" dt="2026-07-17T00:27:56.121" v="1984" actId="1076"/>
          <ac:spMkLst>
            <pc:docMk/>
            <pc:sldMk cId="112450824" sldId="256"/>
            <ac:spMk id="51" creationId="{337A2C09-55EA-1835-A343-4602E7E36D23}"/>
          </ac:spMkLst>
        </pc:spChg>
        <pc:picChg chg="mod">
          <ac:chgData name="Marinela Bragança" userId="2c84c2ef003b4f54" providerId="LiveId" clId="{2004779A-6BFD-4093-AA04-590F991CAAF0}" dt="2026-07-17T00:28:18.528" v="1987" actId="14100"/>
          <ac:picMkLst>
            <pc:docMk/>
            <pc:sldMk cId="112450824" sldId="256"/>
            <ac:picMk id="30" creationId="{AA27801C-1B3D-F1A8-5BDF-2B2F02D999A0}"/>
          </ac:picMkLst>
        </pc:picChg>
        <pc:picChg chg="mod">
          <ac:chgData name="Marinela Bragança" userId="2c84c2ef003b4f54" providerId="LiveId" clId="{2004779A-6BFD-4093-AA04-590F991CAAF0}" dt="2026-07-16T21:53:51.642" v="1196" actId="14100"/>
          <ac:picMkLst>
            <pc:docMk/>
            <pc:sldMk cId="112450824" sldId="256"/>
            <ac:picMk id="46" creationId="{2907C53E-51A8-7110-70F4-9867A3C29A86}"/>
          </ac:picMkLst>
        </pc:picChg>
      </pc:sldChg>
      <pc:sldChg chg="addSp delSp modSp new mod">
        <pc:chgData name="Marinela Bragança" userId="2c84c2ef003b4f54" providerId="LiveId" clId="{2004779A-6BFD-4093-AA04-590F991CAAF0}" dt="2026-07-17T00:30:11.296" v="1993" actId="255"/>
        <pc:sldMkLst>
          <pc:docMk/>
          <pc:sldMk cId="3652238325" sldId="257"/>
        </pc:sldMkLst>
        <pc:spChg chg="add mod">
          <ac:chgData name="Marinela Bragança" userId="2c84c2ef003b4f54" providerId="LiveId" clId="{2004779A-6BFD-4093-AA04-590F991CAAF0}" dt="2026-07-17T00:30:11.296" v="1993" actId="255"/>
          <ac:spMkLst>
            <pc:docMk/>
            <pc:sldMk cId="3652238325" sldId="257"/>
            <ac:spMk id="2" creationId="{71E560C2-0EC3-BFA3-74AC-B9F68AA6922D}"/>
          </ac:spMkLst>
        </pc:spChg>
        <pc:spChg chg="add mod">
          <ac:chgData name="Marinela Bragança" userId="2c84c2ef003b4f54" providerId="LiveId" clId="{2004779A-6BFD-4093-AA04-590F991CAAF0}" dt="2026-07-15T00:40:28.894" v="69"/>
          <ac:spMkLst>
            <pc:docMk/>
            <pc:sldMk cId="3652238325" sldId="257"/>
            <ac:spMk id="4" creationId="{082A28EA-D852-13C2-7B60-030C3AB2A2CA}"/>
          </ac:spMkLst>
        </pc:spChg>
        <pc:spChg chg="add mod">
          <ac:chgData name="Marinela Bragança" userId="2c84c2ef003b4f54" providerId="LiveId" clId="{2004779A-6BFD-4093-AA04-590F991CAAF0}" dt="2026-07-15T02:05:52.022" v="420" actId="14100"/>
          <ac:spMkLst>
            <pc:docMk/>
            <pc:sldMk cId="3652238325" sldId="257"/>
            <ac:spMk id="6" creationId="{739F2577-09A2-93A8-A62E-6CEC7540A013}"/>
          </ac:spMkLst>
        </pc:spChg>
        <pc:spChg chg="add mod">
          <ac:chgData name="Marinela Bragança" userId="2c84c2ef003b4f54" providerId="LiveId" clId="{2004779A-6BFD-4093-AA04-590F991CAAF0}" dt="2026-07-17T00:17:13.330" v="1906" actId="14100"/>
          <ac:spMkLst>
            <pc:docMk/>
            <pc:sldMk cId="3652238325" sldId="257"/>
            <ac:spMk id="7" creationId="{E1D7A333-ADF7-6BE9-8136-84704752E6A6}"/>
          </ac:spMkLst>
        </pc:spChg>
        <pc:spChg chg="add mod">
          <ac:chgData name="Marinela Bragança" userId="2c84c2ef003b4f54" providerId="LiveId" clId="{2004779A-6BFD-4093-AA04-590F991CAAF0}" dt="2026-07-15T00:41:23.432" v="79" actId="1076"/>
          <ac:spMkLst>
            <pc:docMk/>
            <pc:sldMk cId="3652238325" sldId="257"/>
            <ac:spMk id="8" creationId="{F8A6792D-671A-FFF7-5C83-7074AC314026}"/>
          </ac:spMkLst>
        </pc:spChg>
        <pc:spChg chg="add mod">
          <ac:chgData name="Marinela Bragança" userId="2c84c2ef003b4f54" providerId="LiveId" clId="{2004779A-6BFD-4093-AA04-590F991CAAF0}" dt="2026-07-15T01:36:12.255" v="367" actId="14100"/>
          <ac:spMkLst>
            <pc:docMk/>
            <pc:sldMk cId="3652238325" sldId="257"/>
            <ac:spMk id="9" creationId="{FCA7BBB5-C995-A510-1FF4-6795388928C9}"/>
          </ac:spMkLst>
        </pc:spChg>
        <pc:spChg chg="add del mod">
          <ac:chgData name="Marinela Bragança" userId="2c84c2ef003b4f54" providerId="LiveId" clId="{2004779A-6BFD-4093-AA04-590F991CAAF0}" dt="2026-07-17T00:13:33.183" v="1885" actId="478"/>
          <ac:spMkLst>
            <pc:docMk/>
            <pc:sldMk cId="3652238325" sldId="257"/>
            <ac:spMk id="10" creationId="{207CF034-1E6C-32C3-65C0-8D8CD336C828}"/>
          </ac:spMkLst>
        </pc:spChg>
        <pc:spChg chg="add mod">
          <ac:chgData name="Marinela Bragança" userId="2c84c2ef003b4f54" providerId="LiveId" clId="{2004779A-6BFD-4093-AA04-590F991CAAF0}" dt="2026-07-17T00:29:56.589" v="1992" actId="255"/>
          <ac:spMkLst>
            <pc:docMk/>
            <pc:sldMk cId="3652238325" sldId="257"/>
            <ac:spMk id="11" creationId="{EEE3F8F7-05DC-B417-B8A7-52E664BAEF6B}"/>
          </ac:spMkLst>
        </pc:spChg>
        <pc:spChg chg="add mod">
          <ac:chgData name="Marinela Bragança" userId="2c84c2ef003b4f54" providerId="LiveId" clId="{2004779A-6BFD-4093-AA04-590F991CAAF0}" dt="2026-07-17T00:28:50.342" v="1988" actId="1076"/>
          <ac:spMkLst>
            <pc:docMk/>
            <pc:sldMk cId="3652238325" sldId="257"/>
            <ac:spMk id="12" creationId="{4C0C3812-C382-0807-A95B-0FDED721AE93}"/>
          </ac:spMkLst>
        </pc:spChg>
        <pc:spChg chg="add mod">
          <ac:chgData name="Marinela Bragança" userId="2c84c2ef003b4f54" providerId="LiveId" clId="{2004779A-6BFD-4093-AA04-590F991CAAF0}" dt="2026-07-15T02:06:17.432" v="422" actId="1076"/>
          <ac:spMkLst>
            <pc:docMk/>
            <pc:sldMk cId="3652238325" sldId="257"/>
            <ac:spMk id="15" creationId="{6731749C-4FE9-BEA8-EC87-7F830FA119FA}"/>
          </ac:spMkLst>
        </pc:spChg>
        <pc:spChg chg="add mod">
          <ac:chgData name="Marinela Bragança" userId="2c84c2ef003b4f54" providerId="LiveId" clId="{2004779A-6BFD-4093-AA04-590F991CAAF0}" dt="2026-07-17T00:22:16.704" v="1946" actId="14100"/>
          <ac:spMkLst>
            <pc:docMk/>
            <pc:sldMk cId="3652238325" sldId="257"/>
            <ac:spMk id="16" creationId="{40E172AA-C3E9-4599-3EE9-09EDDD8F5950}"/>
          </ac:spMkLst>
        </pc:spChg>
        <pc:spChg chg="add del mod">
          <ac:chgData name="Marinela Bragança" userId="2c84c2ef003b4f54" providerId="LiveId" clId="{2004779A-6BFD-4093-AA04-590F991CAAF0}" dt="2026-07-17T00:12:02.312" v="1874"/>
          <ac:spMkLst>
            <pc:docMk/>
            <pc:sldMk cId="3652238325" sldId="257"/>
            <ac:spMk id="18" creationId="{44C39A16-A94F-CF95-FCDA-C777FDD30E1F}"/>
          </ac:spMkLst>
        </pc:spChg>
        <pc:picChg chg="add mod">
          <ac:chgData name="Marinela Bragança" userId="2c84c2ef003b4f54" providerId="LiveId" clId="{2004779A-6BFD-4093-AA04-590F991CAAF0}" dt="2026-07-17T00:22:29.661" v="1949" actId="14100"/>
          <ac:picMkLst>
            <pc:docMk/>
            <pc:sldMk cId="3652238325" sldId="257"/>
            <ac:picMk id="5" creationId="{7E8081C9-AF0A-5058-FB8F-9EFF127E2B40}"/>
          </ac:picMkLst>
        </pc:picChg>
        <pc:picChg chg="add mod">
          <ac:chgData name="Marinela Bragança" userId="2c84c2ef003b4f54" providerId="LiveId" clId="{2004779A-6BFD-4093-AA04-590F991CAAF0}" dt="2026-07-15T03:29:47.304" v="842" actId="14100"/>
          <ac:picMkLst>
            <pc:docMk/>
            <pc:sldMk cId="3652238325" sldId="257"/>
            <ac:picMk id="14" creationId="{2F316F83-B5A7-14EF-BCDC-D7B49C9C7BDC}"/>
          </ac:picMkLst>
        </pc:picChg>
      </pc:sldChg>
      <pc:sldChg chg="addSp modSp new mod ord">
        <pc:chgData name="Marinela Bragança" userId="2c84c2ef003b4f54" providerId="LiveId" clId="{2004779A-6BFD-4093-AA04-590F991CAAF0}" dt="2026-07-15T03:28:57.812" v="839"/>
        <pc:sldMkLst>
          <pc:docMk/>
          <pc:sldMk cId="2334319843" sldId="258"/>
        </pc:sldMkLst>
        <pc:spChg chg="add mod">
          <ac:chgData name="Marinela Bragança" userId="2c84c2ef003b4f54" providerId="LiveId" clId="{2004779A-6BFD-4093-AA04-590F991CAAF0}" dt="2026-07-15T02:41:42.567" v="752" actId="20577"/>
          <ac:spMkLst>
            <pc:docMk/>
            <pc:sldMk cId="2334319843" sldId="258"/>
            <ac:spMk id="5" creationId="{B408063B-30CA-CB35-6407-A12AE1787B54}"/>
          </ac:spMkLst>
        </pc:spChg>
        <pc:picChg chg="add mod">
          <ac:chgData name="Marinela Bragança" userId="2c84c2ef003b4f54" providerId="LiveId" clId="{2004779A-6BFD-4093-AA04-590F991CAAF0}" dt="2026-07-15T02:36:57.209" v="697" actId="14100"/>
          <ac:picMkLst>
            <pc:docMk/>
            <pc:sldMk cId="2334319843" sldId="258"/>
            <ac:picMk id="3" creationId="{4EDDF661-C32D-9291-6471-63E898F265A3}"/>
          </ac:picMkLst>
        </pc:picChg>
      </pc:sldChg>
      <pc:sldChg chg="addSp delSp modSp new del mod">
        <pc:chgData name="Marinela Bragança" userId="2c84c2ef003b4f54" providerId="LiveId" clId="{2004779A-6BFD-4093-AA04-590F991CAAF0}" dt="2026-07-17T00:23:16.865" v="1950" actId="47"/>
        <pc:sldMkLst>
          <pc:docMk/>
          <pc:sldMk cId="551930715" sldId="259"/>
        </pc:sldMkLst>
        <pc:spChg chg="add mod">
          <ac:chgData name="Marinela Bragança" userId="2c84c2ef003b4f54" providerId="LiveId" clId="{2004779A-6BFD-4093-AA04-590F991CAAF0}" dt="2026-07-17T00:12:39.514" v="1878" actId="255"/>
          <ac:spMkLst>
            <pc:docMk/>
            <pc:sldMk cId="551930715" sldId="259"/>
            <ac:spMk id="3" creationId="{125A474A-6619-C216-94B9-976032B0D7F1}"/>
          </ac:spMkLst>
        </pc:spChg>
        <pc:spChg chg="add del">
          <ac:chgData name="Marinela Bragança" userId="2c84c2ef003b4f54" providerId="LiveId" clId="{2004779A-6BFD-4093-AA04-590F991CAAF0}" dt="2026-07-17T00:12:17.105" v="1876" actId="478"/>
          <ac:spMkLst>
            <pc:docMk/>
            <pc:sldMk cId="551930715" sldId="259"/>
            <ac:spMk id="5" creationId="{6486503D-9C7E-382B-A3DD-EFF04EF2FA6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B2876DC3-D78F-41F1-B7E7-DB38F50429F0}" type="datetimeFigureOut">
              <a:rPr lang="en-GB" smtClean="0"/>
              <a:t>16/07/2026</a:t>
            </a:fld>
            <a:endParaRPr lang="en-GB"/>
          </a:p>
        </p:txBody>
      </p:sp>
      <p:sp>
        <p:nvSpPr>
          <p:cNvPr id="4" name="Slide Image Placeholder 3"/>
          <p:cNvSpPr>
            <a:spLocks noGrp="1" noRot="1" noChangeAspect="1"/>
          </p:cNvSpPr>
          <p:nvPr>
            <p:ph type="sldImg" idx="2"/>
          </p:nvPr>
        </p:nvSpPr>
        <p:spPr>
          <a:xfrm>
            <a:off x="2933700" y="857250"/>
            <a:ext cx="32766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187BA4FC-38F9-4BFE-9E92-2062D8973192}" type="slidenum">
              <a:rPr lang="en-GB" smtClean="0"/>
              <a:t>‹#›</a:t>
            </a:fld>
            <a:endParaRPr lang="en-GB"/>
          </a:p>
        </p:txBody>
      </p:sp>
    </p:spTree>
    <p:extLst>
      <p:ext uri="{BB962C8B-B14F-4D97-AF65-F5344CB8AC3E}">
        <p14:creationId xmlns:p14="http://schemas.microsoft.com/office/powerpoint/2010/main" val="4233788936"/>
      </p:ext>
    </p:extLst>
  </p:cSld>
  <p:clrMap bg1="lt1" tx1="dk1" bg2="lt2" tx2="dk2" accent1="accent1" accent2="accent2" accent3="accent3" accent4="accent4" accent5="accent5" accent6="accent6" hlink="hlink" folHlink="folHlink"/>
  <p:notesStyle>
    <a:lvl1pPr marL="0" algn="l" defTabSz="2479578" rtl="0" eaLnBrk="1" latinLnBrk="0" hangingPunct="1">
      <a:defRPr sz="3254" kern="1200">
        <a:solidFill>
          <a:schemeClr val="tx1"/>
        </a:solidFill>
        <a:latin typeface="+mn-lt"/>
        <a:ea typeface="+mn-ea"/>
        <a:cs typeface="+mn-cs"/>
      </a:defRPr>
    </a:lvl1pPr>
    <a:lvl2pPr marL="1239789" algn="l" defTabSz="2479578" rtl="0" eaLnBrk="1" latinLnBrk="0" hangingPunct="1">
      <a:defRPr sz="3254" kern="1200">
        <a:solidFill>
          <a:schemeClr val="tx1"/>
        </a:solidFill>
        <a:latin typeface="+mn-lt"/>
        <a:ea typeface="+mn-ea"/>
        <a:cs typeface="+mn-cs"/>
      </a:defRPr>
    </a:lvl2pPr>
    <a:lvl3pPr marL="2479578" algn="l" defTabSz="2479578" rtl="0" eaLnBrk="1" latinLnBrk="0" hangingPunct="1">
      <a:defRPr sz="3254" kern="1200">
        <a:solidFill>
          <a:schemeClr val="tx1"/>
        </a:solidFill>
        <a:latin typeface="+mn-lt"/>
        <a:ea typeface="+mn-ea"/>
        <a:cs typeface="+mn-cs"/>
      </a:defRPr>
    </a:lvl3pPr>
    <a:lvl4pPr marL="3719368" algn="l" defTabSz="2479578" rtl="0" eaLnBrk="1" latinLnBrk="0" hangingPunct="1">
      <a:defRPr sz="3254" kern="1200">
        <a:solidFill>
          <a:schemeClr val="tx1"/>
        </a:solidFill>
        <a:latin typeface="+mn-lt"/>
        <a:ea typeface="+mn-ea"/>
        <a:cs typeface="+mn-cs"/>
      </a:defRPr>
    </a:lvl4pPr>
    <a:lvl5pPr marL="4959157" algn="l" defTabSz="2479578" rtl="0" eaLnBrk="1" latinLnBrk="0" hangingPunct="1">
      <a:defRPr sz="3254" kern="1200">
        <a:solidFill>
          <a:schemeClr val="tx1"/>
        </a:solidFill>
        <a:latin typeface="+mn-lt"/>
        <a:ea typeface="+mn-ea"/>
        <a:cs typeface="+mn-cs"/>
      </a:defRPr>
    </a:lvl5pPr>
    <a:lvl6pPr marL="6198946" algn="l" defTabSz="2479578" rtl="0" eaLnBrk="1" latinLnBrk="0" hangingPunct="1">
      <a:defRPr sz="3254" kern="1200">
        <a:solidFill>
          <a:schemeClr val="tx1"/>
        </a:solidFill>
        <a:latin typeface="+mn-lt"/>
        <a:ea typeface="+mn-ea"/>
        <a:cs typeface="+mn-cs"/>
      </a:defRPr>
    </a:lvl6pPr>
    <a:lvl7pPr marL="7438735" algn="l" defTabSz="2479578" rtl="0" eaLnBrk="1" latinLnBrk="0" hangingPunct="1">
      <a:defRPr sz="3254" kern="1200">
        <a:solidFill>
          <a:schemeClr val="tx1"/>
        </a:solidFill>
        <a:latin typeface="+mn-lt"/>
        <a:ea typeface="+mn-ea"/>
        <a:cs typeface="+mn-cs"/>
      </a:defRPr>
    </a:lvl7pPr>
    <a:lvl8pPr marL="8678525" algn="l" defTabSz="2479578" rtl="0" eaLnBrk="1" latinLnBrk="0" hangingPunct="1">
      <a:defRPr sz="3254" kern="1200">
        <a:solidFill>
          <a:schemeClr val="tx1"/>
        </a:solidFill>
        <a:latin typeface="+mn-lt"/>
        <a:ea typeface="+mn-ea"/>
        <a:cs typeface="+mn-cs"/>
      </a:defRPr>
    </a:lvl8pPr>
    <a:lvl9pPr marL="9918314" algn="l" defTabSz="2479578" rtl="0" eaLnBrk="1" latinLnBrk="0" hangingPunct="1">
      <a:defRPr sz="325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7BA4FC-38F9-4BFE-9E92-2062D8973192}" type="slidenum">
              <a:rPr lang="en-GB" smtClean="0"/>
              <a:t>2</a:t>
            </a:fld>
            <a:endParaRPr lang="en-GB"/>
          </a:p>
        </p:txBody>
      </p:sp>
    </p:spTree>
    <p:extLst>
      <p:ext uri="{BB962C8B-B14F-4D97-AF65-F5344CB8AC3E}">
        <p14:creationId xmlns:p14="http://schemas.microsoft.com/office/powerpoint/2010/main" val="4118205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3499590"/>
            <a:ext cx="25733931" cy="7444669"/>
          </a:xfrm>
        </p:spPr>
        <p:txBody>
          <a:bodyPr anchor="b"/>
          <a:lstStyle>
            <a:lvl1pPr algn="ctr">
              <a:defRPr sz="18709"/>
            </a:lvl1pPr>
          </a:lstStyle>
          <a:p>
            <a:r>
              <a:rPr lang="en-GB"/>
              <a:t>Click to edit Master title style</a:t>
            </a:r>
            <a:endParaRPr lang="en-US" dirty="0"/>
          </a:p>
        </p:txBody>
      </p:sp>
      <p:sp>
        <p:nvSpPr>
          <p:cNvPr id="3" name="Subtitle 2"/>
          <p:cNvSpPr>
            <a:spLocks noGrp="1"/>
          </p:cNvSpPr>
          <p:nvPr>
            <p:ph type="subTitle" idx="1"/>
          </p:nvPr>
        </p:nvSpPr>
        <p:spPr>
          <a:xfrm>
            <a:off x="3784402" y="11231355"/>
            <a:ext cx="22706410" cy="5162758"/>
          </a:xfrm>
        </p:spPr>
        <p:txBody>
          <a:bodyPr/>
          <a:lstStyle>
            <a:lvl1pPr marL="0" indent="0" algn="ctr">
              <a:buNone/>
              <a:defRPr sz="7483"/>
            </a:lvl1pPr>
            <a:lvl2pPr marL="1425595" indent="0" algn="ctr">
              <a:buNone/>
              <a:defRPr sz="6236"/>
            </a:lvl2pPr>
            <a:lvl3pPr marL="2851191" indent="0" algn="ctr">
              <a:buNone/>
              <a:defRPr sz="5613"/>
            </a:lvl3pPr>
            <a:lvl4pPr marL="4276786" indent="0" algn="ctr">
              <a:buNone/>
              <a:defRPr sz="4989"/>
            </a:lvl4pPr>
            <a:lvl5pPr marL="5702381" indent="0" algn="ctr">
              <a:buNone/>
              <a:defRPr sz="4989"/>
            </a:lvl5pPr>
            <a:lvl6pPr marL="7127977" indent="0" algn="ctr">
              <a:buNone/>
              <a:defRPr sz="4989"/>
            </a:lvl6pPr>
            <a:lvl7pPr marL="8553572" indent="0" algn="ctr">
              <a:buNone/>
              <a:defRPr sz="4989"/>
            </a:lvl7pPr>
            <a:lvl8pPr marL="9979167" indent="0" algn="ctr">
              <a:buNone/>
              <a:defRPr sz="4989"/>
            </a:lvl8pPr>
            <a:lvl9pPr marL="11404763" indent="0" algn="ctr">
              <a:buNone/>
              <a:defRPr sz="4989"/>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73BB65C-6BE9-4487-B3A0-2449C0ECE7BE}"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2476636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73BB65C-6BE9-4487-B3A0-2449C0ECE7BE}"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7412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5331063"/>
            <a:ext cx="26112371" cy="8894992"/>
          </a:xfrm>
        </p:spPr>
        <p:txBody>
          <a:bodyPr anchor="b"/>
          <a:lstStyle>
            <a:lvl1pPr>
              <a:defRPr sz="18709"/>
            </a:lvl1pPr>
          </a:lstStyle>
          <a:p>
            <a:r>
              <a:rPr lang="en-GB"/>
              <a:t>Click to edit Master title style</a:t>
            </a:r>
            <a:endParaRPr lang="en-US" dirty="0"/>
          </a:p>
        </p:txBody>
      </p:sp>
      <p:sp>
        <p:nvSpPr>
          <p:cNvPr id="3" name="Text Placeholder 2"/>
          <p:cNvSpPr>
            <a:spLocks noGrp="1"/>
          </p:cNvSpPr>
          <p:nvPr>
            <p:ph type="body" idx="1"/>
          </p:nvPr>
        </p:nvSpPr>
        <p:spPr>
          <a:xfrm>
            <a:off x="2065654" y="14310205"/>
            <a:ext cx="26112371" cy="4677666"/>
          </a:xfrm>
        </p:spPr>
        <p:txBody>
          <a:bodyPr/>
          <a:lstStyle>
            <a:lvl1pPr marL="0" indent="0">
              <a:buNone/>
              <a:defRPr sz="7483">
                <a:solidFill>
                  <a:schemeClr val="tx1">
                    <a:tint val="82000"/>
                  </a:schemeClr>
                </a:solidFill>
              </a:defRPr>
            </a:lvl1pPr>
            <a:lvl2pPr marL="1425595" indent="0">
              <a:buNone/>
              <a:defRPr sz="6236">
                <a:solidFill>
                  <a:schemeClr val="tx1">
                    <a:tint val="82000"/>
                  </a:schemeClr>
                </a:solidFill>
              </a:defRPr>
            </a:lvl2pPr>
            <a:lvl3pPr marL="2851191" indent="0">
              <a:buNone/>
              <a:defRPr sz="5613">
                <a:solidFill>
                  <a:schemeClr val="tx1">
                    <a:tint val="82000"/>
                  </a:schemeClr>
                </a:solidFill>
              </a:defRPr>
            </a:lvl3pPr>
            <a:lvl4pPr marL="4276786" indent="0">
              <a:buNone/>
              <a:defRPr sz="4989">
                <a:solidFill>
                  <a:schemeClr val="tx1">
                    <a:tint val="82000"/>
                  </a:schemeClr>
                </a:solidFill>
              </a:defRPr>
            </a:lvl4pPr>
            <a:lvl5pPr marL="5702381" indent="0">
              <a:buNone/>
              <a:defRPr sz="4989">
                <a:solidFill>
                  <a:schemeClr val="tx1">
                    <a:tint val="82000"/>
                  </a:schemeClr>
                </a:solidFill>
              </a:defRPr>
            </a:lvl5pPr>
            <a:lvl6pPr marL="7127977" indent="0">
              <a:buNone/>
              <a:defRPr sz="4989">
                <a:solidFill>
                  <a:schemeClr val="tx1">
                    <a:tint val="82000"/>
                  </a:schemeClr>
                </a:solidFill>
              </a:defRPr>
            </a:lvl6pPr>
            <a:lvl7pPr marL="8553572" indent="0">
              <a:buNone/>
              <a:defRPr sz="4989">
                <a:solidFill>
                  <a:schemeClr val="tx1">
                    <a:tint val="82000"/>
                  </a:schemeClr>
                </a:solidFill>
              </a:defRPr>
            </a:lvl7pPr>
            <a:lvl8pPr marL="9979167" indent="0">
              <a:buNone/>
              <a:defRPr sz="4989">
                <a:solidFill>
                  <a:schemeClr val="tx1">
                    <a:tint val="82000"/>
                  </a:schemeClr>
                </a:solidFill>
              </a:defRPr>
            </a:lvl8pPr>
            <a:lvl9pPr marL="11404763" indent="0">
              <a:buNone/>
              <a:defRPr sz="4989">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73BB65C-6BE9-4487-B3A0-2449C0ECE7BE}"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1171758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081421" y="5692400"/>
            <a:ext cx="12866966" cy="13567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5326826" y="5692400"/>
            <a:ext cx="12866966" cy="13567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73BB65C-6BE9-4487-B3A0-2449C0ECE7BE}"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870822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138485"/>
            <a:ext cx="26112371" cy="4133179"/>
          </a:xfrm>
        </p:spPr>
        <p:txBody>
          <a:bodyPr/>
          <a:lstStyle/>
          <a:p>
            <a:r>
              <a:rPr lang="en-GB"/>
              <a:t>Click to edit Master title style</a:t>
            </a:r>
            <a:endParaRPr lang="en-US" dirty="0"/>
          </a:p>
        </p:txBody>
      </p:sp>
      <p:sp>
        <p:nvSpPr>
          <p:cNvPr id="3" name="Text Placeholder 2"/>
          <p:cNvSpPr>
            <a:spLocks noGrp="1"/>
          </p:cNvSpPr>
          <p:nvPr>
            <p:ph type="body" idx="1"/>
          </p:nvPr>
        </p:nvSpPr>
        <p:spPr>
          <a:xfrm>
            <a:off x="2085368" y="5241960"/>
            <a:ext cx="12807832"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GB"/>
              <a:t>Click to edit Master text styles</a:t>
            </a:r>
          </a:p>
        </p:txBody>
      </p:sp>
      <p:sp>
        <p:nvSpPr>
          <p:cNvPr id="4" name="Content Placeholder 3"/>
          <p:cNvSpPr>
            <a:spLocks noGrp="1"/>
          </p:cNvSpPr>
          <p:nvPr>
            <p:ph sz="half" idx="2"/>
          </p:nvPr>
        </p:nvSpPr>
        <p:spPr>
          <a:xfrm>
            <a:off x="2085368" y="7810963"/>
            <a:ext cx="12807832" cy="114887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5326828" y="5241960"/>
            <a:ext cx="12870909"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GB"/>
              <a:t>Click to edit Master text styles</a:t>
            </a:r>
          </a:p>
        </p:txBody>
      </p:sp>
      <p:sp>
        <p:nvSpPr>
          <p:cNvPr id="6" name="Content Placeholder 5"/>
          <p:cNvSpPr>
            <a:spLocks noGrp="1"/>
          </p:cNvSpPr>
          <p:nvPr>
            <p:ph sz="quarter" idx="4"/>
          </p:nvPr>
        </p:nvSpPr>
        <p:spPr>
          <a:xfrm>
            <a:off x="15326828" y="7810963"/>
            <a:ext cx="12870909" cy="114887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73BB65C-6BE9-4487-B3A0-2449C0ECE7BE}" type="datetimeFigureOut">
              <a:rPr lang="en-GB" smtClean="0"/>
              <a:t>16/07/2026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1778848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73BB65C-6BE9-4487-B3A0-2449C0ECE7BE}" type="datetimeFigureOut">
              <a:rPr lang="en-GB" smtClean="0"/>
              <a:t>16/07/2026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2663568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3BB65C-6BE9-4487-B3A0-2449C0ECE7BE}" type="datetimeFigureOut">
              <a:rPr lang="en-GB" smtClean="0"/>
              <a:t>16/07/2026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168624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GB"/>
              <a:t>Click to edit Master title style</a:t>
            </a:r>
            <a:endParaRPr lang="en-US" dirty="0"/>
          </a:p>
        </p:txBody>
      </p:sp>
      <p:sp>
        <p:nvSpPr>
          <p:cNvPr id="3" name="Content Placeholder 2"/>
          <p:cNvSpPr>
            <a:spLocks noGrp="1"/>
          </p:cNvSpPr>
          <p:nvPr>
            <p:ph idx="1"/>
          </p:nvPr>
        </p:nvSpPr>
        <p:spPr>
          <a:xfrm>
            <a:off x="12870909" y="3078850"/>
            <a:ext cx="15326827" cy="15196234"/>
          </a:xfrm>
        </p:spPr>
        <p:txBody>
          <a:bodyPr/>
          <a:lstStyle>
            <a:lvl1pPr>
              <a:defRPr sz="9978"/>
            </a:lvl1pPr>
            <a:lvl2pPr>
              <a:defRPr sz="8731"/>
            </a:lvl2pPr>
            <a:lvl3pPr>
              <a:defRPr sz="7483"/>
            </a:lvl3pPr>
            <a:lvl4pPr>
              <a:defRPr sz="6236"/>
            </a:lvl4pPr>
            <a:lvl5pPr>
              <a:defRPr sz="6236"/>
            </a:lvl5pPr>
            <a:lvl6pPr>
              <a:defRPr sz="6236"/>
            </a:lvl6pPr>
            <a:lvl7pPr>
              <a:defRPr sz="6236"/>
            </a:lvl7pPr>
            <a:lvl8pPr>
              <a:defRPr sz="6236"/>
            </a:lvl8pPr>
            <a:lvl9pPr>
              <a:defRPr sz="6236"/>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GB"/>
              <a:t>Click to edit Master text styles</a:t>
            </a:r>
          </a:p>
        </p:txBody>
      </p:sp>
      <p:sp>
        <p:nvSpPr>
          <p:cNvPr id="5" name="Date Placeholder 4"/>
          <p:cNvSpPr>
            <a:spLocks noGrp="1"/>
          </p:cNvSpPr>
          <p:nvPr>
            <p:ph type="dt" sz="half" idx="10"/>
          </p:nvPr>
        </p:nvSpPr>
        <p:spPr/>
        <p:txBody>
          <a:bodyPr/>
          <a:lstStyle/>
          <a:p>
            <a:fld id="{373BB65C-6BE9-4487-B3A0-2449C0ECE7BE}"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1656947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GB"/>
              <a:t>Click to edit Master title style</a:t>
            </a:r>
            <a:endParaRPr lang="en-US" dirty="0"/>
          </a:p>
        </p:txBody>
      </p:sp>
      <p:sp>
        <p:nvSpPr>
          <p:cNvPr id="3" name="Picture Placeholder 2"/>
          <p:cNvSpPr>
            <a:spLocks noGrp="1" noChangeAspect="1"/>
          </p:cNvSpPr>
          <p:nvPr>
            <p:ph type="pic" idx="1"/>
          </p:nvPr>
        </p:nvSpPr>
        <p:spPr>
          <a:xfrm>
            <a:off x="12870909" y="3078850"/>
            <a:ext cx="15326827" cy="15196234"/>
          </a:xfrm>
        </p:spPr>
        <p:txBody>
          <a:bodyPr anchor="t"/>
          <a:lstStyle>
            <a:lvl1pPr marL="0" indent="0">
              <a:buNone/>
              <a:defRPr sz="9978"/>
            </a:lvl1pPr>
            <a:lvl2pPr marL="1425595" indent="0">
              <a:buNone/>
              <a:defRPr sz="8731"/>
            </a:lvl2pPr>
            <a:lvl3pPr marL="2851191" indent="0">
              <a:buNone/>
              <a:defRPr sz="7483"/>
            </a:lvl3pPr>
            <a:lvl4pPr marL="4276786" indent="0">
              <a:buNone/>
              <a:defRPr sz="6236"/>
            </a:lvl4pPr>
            <a:lvl5pPr marL="5702381" indent="0">
              <a:buNone/>
              <a:defRPr sz="6236"/>
            </a:lvl5pPr>
            <a:lvl6pPr marL="7127977" indent="0">
              <a:buNone/>
              <a:defRPr sz="6236"/>
            </a:lvl6pPr>
            <a:lvl7pPr marL="8553572" indent="0">
              <a:buNone/>
              <a:defRPr sz="6236"/>
            </a:lvl7pPr>
            <a:lvl8pPr marL="9979167" indent="0">
              <a:buNone/>
              <a:defRPr sz="6236"/>
            </a:lvl8pPr>
            <a:lvl9pPr marL="11404763" indent="0">
              <a:buNone/>
              <a:defRPr sz="6236"/>
            </a:lvl9pPr>
          </a:lstStyle>
          <a:p>
            <a:r>
              <a:rPr lang="en-GB"/>
              <a:t>Click icon to add picture</a:t>
            </a:r>
            <a:endParaRPr lang="en-US" dirty="0"/>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GB"/>
              <a:t>Click to edit Master text styles</a:t>
            </a:r>
          </a:p>
        </p:txBody>
      </p:sp>
      <p:sp>
        <p:nvSpPr>
          <p:cNvPr id="5" name="Date Placeholder 4"/>
          <p:cNvSpPr>
            <a:spLocks noGrp="1"/>
          </p:cNvSpPr>
          <p:nvPr>
            <p:ph type="dt" sz="half" idx="10"/>
          </p:nvPr>
        </p:nvSpPr>
        <p:spPr/>
        <p:txBody>
          <a:bodyPr/>
          <a:lstStyle/>
          <a:p>
            <a:fld id="{373BB65C-6BE9-4487-B3A0-2449C0ECE7BE}"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1763474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73BB65C-6BE9-4487-B3A0-2449C0ECE7BE}"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3460866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1138480"/>
            <a:ext cx="6528093" cy="1812163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081423" y="1138480"/>
            <a:ext cx="19205838" cy="181216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73BB65C-6BE9-4487-B3A0-2449C0ECE7BE}"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4C4F88-C6EA-40A6-ABAB-9C5408551683}" type="slidenum">
              <a:rPr lang="en-GB" smtClean="0"/>
              <a:t>‹#›</a:t>
            </a:fld>
            <a:endParaRPr lang="en-GB"/>
          </a:p>
        </p:txBody>
      </p:sp>
    </p:spTree>
    <p:extLst>
      <p:ext uri="{BB962C8B-B14F-4D97-AF65-F5344CB8AC3E}">
        <p14:creationId xmlns:p14="http://schemas.microsoft.com/office/powerpoint/2010/main" val="4195346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1138485"/>
            <a:ext cx="26112371" cy="4133179"/>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081421" y="5692400"/>
            <a:ext cx="26112371" cy="1356771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081421" y="19819457"/>
            <a:ext cx="6811923" cy="1138480"/>
          </a:xfrm>
          <a:prstGeom prst="rect">
            <a:avLst/>
          </a:prstGeom>
        </p:spPr>
        <p:txBody>
          <a:bodyPr vert="horz" lIns="91440" tIns="45720" rIns="91440" bIns="45720" rtlCol="0" anchor="ctr"/>
          <a:lstStyle>
            <a:lvl1pPr algn="l">
              <a:defRPr sz="3742">
                <a:solidFill>
                  <a:schemeClr val="tx1">
                    <a:tint val="82000"/>
                  </a:schemeClr>
                </a:solidFill>
              </a:defRPr>
            </a:lvl1pPr>
          </a:lstStyle>
          <a:p>
            <a:fld id="{373BB65C-6BE9-4487-B3A0-2449C0ECE7BE}" type="datetimeFigureOut">
              <a:rPr lang="en-GB" smtClean="0"/>
              <a:t>16/07/2026</a:t>
            </a:fld>
            <a:endParaRPr lang="en-GB"/>
          </a:p>
        </p:txBody>
      </p:sp>
      <p:sp>
        <p:nvSpPr>
          <p:cNvPr id="5" name="Footer Placeholder 4"/>
          <p:cNvSpPr>
            <a:spLocks noGrp="1"/>
          </p:cNvSpPr>
          <p:nvPr>
            <p:ph type="ftr" sz="quarter" idx="3"/>
          </p:nvPr>
        </p:nvSpPr>
        <p:spPr>
          <a:xfrm>
            <a:off x="10028665" y="19819457"/>
            <a:ext cx="10217884" cy="1138480"/>
          </a:xfrm>
          <a:prstGeom prst="rect">
            <a:avLst/>
          </a:prstGeom>
        </p:spPr>
        <p:txBody>
          <a:bodyPr vert="horz" lIns="91440" tIns="45720" rIns="91440" bIns="45720" rtlCol="0" anchor="ctr"/>
          <a:lstStyle>
            <a:lvl1pPr algn="ctr">
              <a:defRPr sz="3742">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21381869" y="19819457"/>
            <a:ext cx="6811923" cy="1138480"/>
          </a:xfrm>
          <a:prstGeom prst="rect">
            <a:avLst/>
          </a:prstGeom>
        </p:spPr>
        <p:txBody>
          <a:bodyPr vert="horz" lIns="91440" tIns="45720" rIns="91440" bIns="45720" rtlCol="0" anchor="ctr"/>
          <a:lstStyle>
            <a:lvl1pPr algn="r">
              <a:defRPr sz="3742">
                <a:solidFill>
                  <a:schemeClr val="tx1">
                    <a:tint val="82000"/>
                  </a:schemeClr>
                </a:solidFill>
              </a:defRPr>
            </a:lvl1pPr>
          </a:lstStyle>
          <a:p>
            <a:fld id="{C94C4F88-C6EA-40A6-ABAB-9C5408551683}" type="slidenum">
              <a:rPr lang="en-GB" smtClean="0"/>
              <a:t>‹#›</a:t>
            </a:fld>
            <a:endParaRPr lang="en-GB"/>
          </a:p>
        </p:txBody>
      </p:sp>
    </p:spTree>
    <p:extLst>
      <p:ext uri="{BB962C8B-B14F-4D97-AF65-F5344CB8AC3E}">
        <p14:creationId xmlns:p14="http://schemas.microsoft.com/office/powerpoint/2010/main" val="4220954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851191" rtl="0" eaLnBrk="1" latinLnBrk="0" hangingPunct="1">
        <a:lnSpc>
          <a:spcPct val="90000"/>
        </a:lnSpc>
        <a:spcBef>
          <a:spcPct val="0"/>
        </a:spcBef>
        <a:buNone/>
        <a:defRPr sz="13720" kern="1200">
          <a:solidFill>
            <a:schemeClr val="tx1"/>
          </a:solidFill>
          <a:latin typeface="+mj-lt"/>
          <a:ea typeface="+mj-ea"/>
          <a:cs typeface="+mj-cs"/>
        </a:defRPr>
      </a:lvl1pPr>
    </p:titleStyle>
    <p:bodyStyle>
      <a:lvl1pPr marL="712798" indent="-712798" algn="l" defTabSz="2851191" rtl="0" eaLnBrk="1" latinLnBrk="0" hangingPunct="1">
        <a:lnSpc>
          <a:spcPct val="90000"/>
        </a:lnSpc>
        <a:spcBef>
          <a:spcPts val="3118"/>
        </a:spcBef>
        <a:buFont typeface="Arial" panose="020B0604020202020204" pitchFamily="34" charset="0"/>
        <a:buChar char="•"/>
        <a:defRPr sz="8731" kern="1200">
          <a:solidFill>
            <a:schemeClr val="tx1"/>
          </a:solidFill>
          <a:latin typeface="+mn-lt"/>
          <a:ea typeface="+mn-ea"/>
          <a:cs typeface="+mn-cs"/>
        </a:defRPr>
      </a:lvl1pPr>
      <a:lvl2pPr marL="2138393" indent="-712798" algn="l" defTabSz="2851191" rtl="0" eaLnBrk="1" latinLnBrk="0" hangingPunct="1">
        <a:lnSpc>
          <a:spcPct val="90000"/>
        </a:lnSpc>
        <a:spcBef>
          <a:spcPts val="1559"/>
        </a:spcBef>
        <a:buFont typeface="Arial" panose="020B0604020202020204" pitchFamily="34" charset="0"/>
        <a:buChar char="•"/>
        <a:defRPr sz="7483" kern="1200">
          <a:solidFill>
            <a:schemeClr val="tx1"/>
          </a:solidFill>
          <a:latin typeface="+mn-lt"/>
          <a:ea typeface="+mn-ea"/>
          <a:cs typeface="+mn-cs"/>
        </a:defRPr>
      </a:lvl2pPr>
      <a:lvl3pPr marL="3563988" indent="-712798" algn="l" defTabSz="2851191" rtl="0" eaLnBrk="1" latinLnBrk="0" hangingPunct="1">
        <a:lnSpc>
          <a:spcPct val="90000"/>
        </a:lnSpc>
        <a:spcBef>
          <a:spcPts val="1559"/>
        </a:spcBef>
        <a:buFont typeface="Arial" panose="020B0604020202020204" pitchFamily="34" charset="0"/>
        <a:buChar char="•"/>
        <a:defRPr sz="6236" kern="1200">
          <a:solidFill>
            <a:schemeClr val="tx1"/>
          </a:solidFill>
          <a:latin typeface="+mn-lt"/>
          <a:ea typeface="+mn-ea"/>
          <a:cs typeface="+mn-cs"/>
        </a:defRPr>
      </a:lvl3pPr>
      <a:lvl4pPr marL="498958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4pPr>
      <a:lvl5pPr marL="6415179"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5pPr>
      <a:lvl6pPr marL="784077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6pPr>
      <a:lvl7pPr marL="926637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7pPr>
      <a:lvl8pPr marL="10691965"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8pPr>
      <a:lvl9pPr marL="1211756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9pPr>
    </p:bodyStyle>
    <p:otherStyle>
      <a:defPPr>
        <a:defRPr lang="en-US"/>
      </a:defPPr>
      <a:lvl1pPr marL="0" algn="l" defTabSz="2851191" rtl="0" eaLnBrk="1" latinLnBrk="0" hangingPunct="1">
        <a:defRPr sz="5613" kern="1200">
          <a:solidFill>
            <a:schemeClr val="tx1"/>
          </a:solidFill>
          <a:latin typeface="+mn-lt"/>
          <a:ea typeface="+mn-ea"/>
          <a:cs typeface="+mn-cs"/>
        </a:defRPr>
      </a:lvl1pPr>
      <a:lvl2pPr marL="1425595" algn="l" defTabSz="2851191" rtl="0" eaLnBrk="1" latinLnBrk="0" hangingPunct="1">
        <a:defRPr sz="5613" kern="1200">
          <a:solidFill>
            <a:schemeClr val="tx1"/>
          </a:solidFill>
          <a:latin typeface="+mn-lt"/>
          <a:ea typeface="+mn-ea"/>
          <a:cs typeface="+mn-cs"/>
        </a:defRPr>
      </a:lvl2pPr>
      <a:lvl3pPr marL="2851191" algn="l" defTabSz="2851191" rtl="0" eaLnBrk="1" latinLnBrk="0" hangingPunct="1">
        <a:defRPr sz="5613" kern="1200">
          <a:solidFill>
            <a:schemeClr val="tx1"/>
          </a:solidFill>
          <a:latin typeface="+mn-lt"/>
          <a:ea typeface="+mn-ea"/>
          <a:cs typeface="+mn-cs"/>
        </a:defRPr>
      </a:lvl3pPr>
      <a:lvl4pPr marL="4276786" algn="l" defTabSz="2851191" rtl="0" eaLnBrk="1" latinLnBrk="0" hangingPunct="1">
        <a:defRPr sz="5613" kern="1200">
          <a:solidFill>
            <a:schemeClr val="tx1"/>
          </a:solidFill>
          <a:latin typeface="+mn-lt"/>
          <a:ea typeface="+mn-ea"/>
          <a:cs typeface="+mn-cs"/>
        </a:defRPr>
      </a:lvl4pPr>
      <a:lvl5pPr marL="5702381" algn="l" defTabSz="2851191" rtl="0" eaLnBrk="1" latinLnBrk="0" hangingPunct="1">
        <a:defRPr sz="5613" kern="1200">
          <a:solidFill>
            <a:schemeClr val="tx1"/>
          </a:solidFill>
          <a:latin typeface="+mn-lt"/>
          <a:ea typeface="+mn-ea"/>
          <a:cs typeface="+mn-cs"/>
        </a:defRPr>
      </a:lvl5pPr>
      <a:lvl6pPr marL="7127977" algn="l" defTabSz="2851191" rtl="0" eaLnBrk="1" latinLnBrk="0" hangingPunct="1">
        <a:defRPr sz="5613" kern="1200">
          <a:solidFill>
            <a:schemeClr val="tx1"/>
          </a:solidFill>
          <a:latin typeface="+mn-lt"/>
          <a:ea typeface="+mn-ea"/>
          <a:cs typeface="+mn-cs"/>
        </a:defRPr>
      </a:lvl6pPr>
      <a:lvl7pPr marL="8553572" algn="l" defTabSz="2851191" rtl="0" eaLnBrk="1" latinLnBrk="0" hangingPunct="1">
        <a:defRPr sz="5613" kern="1200">
          <a:solidFill>
            <a:schemeClr val="tx1"/>
          </a:solidFill>
          <a:latin typeface="+mn-lt"/>
          <a:ea typeface="+mn-ea"/>
          <a:cs typeface="+mn-cs"/>
        </a:defRPr>
      </a:lvl7pPr>
      <a:lvl8pPr marL="9979167" algn="l" defTabSz="2851191" rtl="0" eaLnBrk="1" latinLnBrk="0" hangingPunct="1">
        <a:defRPr sz="5613" kern="1200">
          <a:solidFill>
            <a:schemeClr val="tx1"/>
          </a:solidFill>
          <a:latin typeface="+mn-lt"/>
          <a:ea typeface="+mn-ea"/>
          <a:cs typeface="+mn-cs"/>
        </a:defRPr>
      </a:lvl8pPr>
      <a:lvl9pPr marL="11404763" algn="l" defTabSz="2851191" rtl="0" eaLnBrk="1" latinLnBrk="0" hangingPunct="1">
        <a:defRPr sz="5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DDF661-C32D-9291-6471-63E898F265A3}"/>
              </a:ext>
            </a:extLst>
          </p:cNvPr>
          <p:cNvPicPr>
            <a:picLocks noChangeAspect="1"/>
          </p:cNvPicPr>
          <p:nvPr/>
        </p:nvPicPr>
        <p:blipFill>
          <a:blip r:embed="rId2"/>
          <a:stretch>
            <a:fillRect/>
          </a:stretch>
        </p:blipFill>
        <p:spPr>
          <a:xfrm>
            <a:off x="1183644" y="1116386"/>
            <a:ext cx="8082276" cy="3882333"/>
          </a:xfrm>
          <a:prstGeom prst="rect">
            <a:avLst/>
          </a:prstGeom>
        </p:spPr>
      </p:pic>
      <p:sp>
        <p:nvSpPr>
          <p:cNvPr id="5" name="TextBox 4">
            <a:extLst>
              <a:ext uri="{FF2B5EF4-FFF2-40B4-BE49-F238E27FC236}">
                <a16:creationId xmlns:a16="http://schemas.microsoft.com/office/drawing/2014/main" id="{B408063B-30CA-CB35-6407-A12AE1787B54}"/>
              </a:ext>
            </a:extLst>
          </p:cNvPr>
          <p:cNvSpPr txBox="1"/>
          <p:nvPr/>
        </p:nvSpPr>
        <p:spPr>
          <a:xfrm>
            <a:off x="1183644" y="7488258"/>
            <a:ext cx="15133320" cy="9602629"/>
          </a:xfrm>
          <a:prstGeom prst="rect">
            <a:avLst/>
          </a:prstGeom>
          <a:noFill/>
        </p:spPr>
        <p:txBody>
          <a:bodyPr wrap="square">
            <a:spAutoFit/>
          </a:bodyPr>
          <a:lstStyle/>
          <a:p>
            <a:r>
              <a:rPr lang="en-GB" sz="6000" dirty="0">
                <a:latin typeface="Arial" panose="020B0604020202020204" pitchFamily="34" charset="0"/>
                <a:cs typeface="Arial" panose="020B0604020202020204" pitchFamily="34" charset="0"/>
              </a:rPr>
              <a:t>Student name: Marinela Braganca</a:t>
            </a:r>
          </a:p>
          <a:p>
            <a:endParaRPr lang="en-GB" sz="6000" dirty="0">
              <a:latin typeface="Arial" panose="020B0604020202020204" pitchFamily="34" charset="0"/>
              <a:cs typeface="Arial" panose="020B0604020202020204" pitchFamily="34" charset="0"/>
            </a:endParaRPr>
          </a:p>
          <a:p>
            <a:r>
              <a:rPr lang="en-GB" sz="6000" dirty="0">
                <a:latin typeface="Arial" panose="020B0604020202020204" pitchFamily="34" charset="0"/>
                <a:cs typeface="Arial" panose="020B0604020202020204" pitchFamily="34" charset="0"/>
              </a:rPr>
              <a:t>Student ID:2328116</a:t>
            </a:r>
          </a:p>
          <a:p>
            <a:endParaRPr lang="en-GB" sz="6000" dirty="0">
              <a:latin typeface="Arial" panose="020B0604020202020204" pitchFamily="34" charset="0"/>
              <a:cs typeface="Arial" panose="020B0604020202020204" pitchFamily="34" charset="0"/>
            </a:endParaRPr>
          </a:p>
          <a:p>
            <a:r>
              <a:rPr lang="en-GB" sz="6000" dirty="0">
                <a:latin typeface="Arial" panose="020B0604020202020204" pitchFamily="34" charset="0"/>
                <a:cs typeface="Arial" panose="020B0604020202020204" pitchFamily="34" charset="0"/>
              </a:rPr>
              <a:t>Module name: Empowering the Older Person</a:t>
            </a:r>
          </a:p>
          <a:p>
            <a:endParaRPr lang="en-GB" sz="6000" dirty="0">
              <a:latin typeface="Arial" panose="020B0604020202020204" pitchFamily="34" charset="0"/>
              <a:cs typeface="Arial" panose="020B0604020202020204" pitchFamily="34" charset="0"/>
            </a:endParaRPr>
          </a:p>
          <a:p>
            <a:r>
              <a:rPr lang="en-GB" sz="6000" dirty="0">
                <a:latin typeface="Arial" panose="020B0604020202020204" pitchFamily="34" charset="0"/>
                <a:cs typeface="Arial" panose="020B0604020202020204" pitchFamily="34" charset="0"/>
              </a:rPr>
              <a:t>Module code: BMHP6027</a:t>
            </a:r>
          </a:p>
          <a:p>
            <a:endParaRPr lang="en-GB" sz="6000" dirty="0">
              <a:latin typeface="Arial" panose="020B0604020202020204" pitchFamily="34" charset="0"/>
              <a:cs typeface="Arial" panose="020B0604020202020204" pitchFamily="34" charset="0"/>
            </a:endParaRPr>
          </a:p>
          <a:p>
            <a:r>
              <a:rPr lang="en-GB" sz="6000" dirty="0">
                <a:latin typeface="Arial" panose="020B0604020202020204" pitchFamily="34" charset="0"/>
                <a:cs typeface="Arial" panose="020B0604020202020204" pitchFamily="34" charset="0"/>
              </a:rPr>
              <a:t>Lecturer’s name: Christopher </a:t>
            </a:r>
            <a:r>
              <a:rPr lang="en-GB" sz="6000" dirty="0" err="1">
                <a:latin typeface="Arial" panose="020B0604020202020204" pitchFamily="34" charset="0"/>
                <a:cs typeface="Arial" panose="020B0604020202020204" pitchFamily="34" charset="0"/>
              </a:rPr>
              <a:t>Mafuva</a:t>
            </a:r>
            <a:endParaRPr lang="en-GB" sz="60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334319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C0287B-11D5-7755-BB18-1E7D2C26273A}"/>
              </a:ext>
            </a:extLst>
          </p:cNvPr>
          <p:cNvSpPr/>
          <p:nvPr/>
        </p:nvSpPr>
        <p:spPr>
          <a:xfrm>
            <a:off x="0" y="304800"/>
            <a:ext cx="30275213" cy="134112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68FBEB3-E5AC-E76D-213F-C0E5DCB39204}"/>
              </a:ext>
            </a:extLst>
          </p:cNvPr>
          <p:cNvSpPr txBox="1"/>
          <p:nvPr/>
        </p:nvSpPr>
        <p:spPr>
          <a:xfrm>
            <a:off x="701040" y="914400"/>
            <a:ext cx="29574173" cy="923330"/>
          </a:xfrm>
          <a:prstGeom prst="rect">
            <a:avLst/>
          </a:prstGeom>
          <a:noFill/>
        </p:spPr>
        <p:txBody>
          <a:bodyPr wrap="square" rtlCol="0">
            <a:spAutoFit/>
          </a:bodyPr>
          <a:lstStyle/>
          <a:p>
            <a:r>
              <a:rPr lang="en-GB" sz="3600" dirty="0">
                <a:latin typeface="Arial" panose="020B0604020202020204" pitchFamily="34" charset="0"/>
                <a:cs typeface="Arial" panose="020B0604020202020204" pitchFamily="34" charset="0"/>
              </a:rPr>
              <a:t>                                                     </a:t>
            </a:r>
            <a:r>
              <a:rPr lang="en-GB" sz="4000" b="1" dirty="0">
                <a:latin typeface="Arial" panose="020B0604020202020204" pitchFamily="34" charset="0"/>
                <a:cs typeface="Arial" panose="020B0604020202020204" pitchFamily="34" charset="0"/>
              </a:rPr>
              <a:t>      </a:t>
            </a:r>
            <a:r>
              <a:rPr lang="en-GB" sz="5400" b="1" dirty="0">
                <a:latin typeface="Arial" panose="020B0604020202020204" pitchFamily="34" charset="0"/>
                <a:cs typeface="Arial" panose="020B0604020202020204" pitchFamily="34" charset="0"/>
              </a:rPr>
              <a:t>Empowering Older Adults</a:t>
            </a:r>
          </a:p>
        </p:txBody>
      </p:sp>
      <p:sp>
        <p:nvSpPr>
          <p:cNvPr id="13" name="Rectangle 12">
            <a:extLst>
              <a:ext uri="{FF2B5EF4-FFF2-40B4-BE49-F238E27FC236}">
                <a16:creationId xmlns:a16="http://schemas.microsoft.com/office/drawing/2014/main" id="{8E3B87A7-0F96-B5B5-0ACE-0C6B684266C0}"/>
              </a:ext>
            </a:extLst>
          </p:cNvPr>
          <p:cNvSpPr/>
          <p:nvPr/>
        </p:nvSpPr>
        <p:spPr>
          <a:xfrm>
            <a:off x="9113520" y="1645920"/>
            <a:ext cx="9448800" cy="19453563"/>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5" name="Rectangle 14">
            <a:extLst>
              <a:ext uri="{FF2B5EF4-FFF2-40B4-BE49-F238E27FC236}">
                <a16:creationId xmlns:a16="http://schemas.microsoft.com/office/drawing/2014/main" id="{5E3BA82F-515E-4CD6-6C39-BA361193553D}"/>
              </a:ext>
            </a:extLst>
          </p:cNvPr>
          <p:cNvSpPr/>
          <p:nvPr/>
        </p:nvSpPr>
        <p:spPr>
          <a:xfrm>
            <a:off x="19202400" y="1777662"/>
            <a:ext cx="10515600" cy="19453563"/>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27" name="TextBox 26">
            <a:extLst>
              <a:ext uri="{FF2B5EF4-FFF2-40B4-BE49-F238E27FC236}">
                <a16:creationId xmlns:a16="http://schemas.microsoft.com/office/drawing/2014/main" id="{B0012B78-9C79-7F24-E7DE-7DA183920F2C}"/>
              </a:ext>
            </a:extLst>
          </p:cNvPr>
          <p:cNvSpPr txBox="1"/>
          <p:nvPr/>
        </p:nvSpPr>
        <p:spPr>
          <a:xfrm>
            <a:off x="0" y="8408668"/>
            <a:ext cx="9174480" cy="369332"/>
          </a:xfrm>
          <a:prstGeom prst="rect">
            <a:avLst/>
          </a:prstGeom>
          <a:noFill/>
        </p:spPr>
        <p:txBody>
          <a:bodyPr wrap="square" rtlCol="0">
            <a:spAutoFit/>
          </a:bodyPr>
          <a:lstStyle/>
          <a:p>
            <a:r>
              <a:rPr lang="en-GB" dirty="0"/>
              <a:t>I</a:t>
            </a:r>
          </a:p>
        </p:txBody>
      </p:sp>
      <p:pic>
        <p:nvPicPr>
          <p:cNvPr id="30" name="Picture 29">
            <a:extLst>
              <a:ext uri="{FF2B5EF4-FFF2-40B4-BE49-F238E27FC236}">
                <a16:creationId xmlns:a16="http://schemas.microsoft.com/office/drawing/2014/main" id="{AA27801C-1B3D-F1A8-5BDF-2B2F02D999A0}"/>
              </a:ext>
            </a:extLst>
          </p:cNvPr>
          <p:cNvPicPr>
            <a:picLocks noChangeAspect="1"/>
          </p:cNvPicPr>
          <p:nvPr/>
        </p:nvPicPr>
        <p:blipFill>
          <a:blip r:embed="rId3"/>
          <a:stretch>
            <a:fillRect/>
          </a:stretch>
        </p:blipFill>
        <p:spPr>
          <a:xfrm>
            <a:off x="69078" y="1692473"/>
            <a:ext cx="9257802" cy="6469053"/>
          </a:xfrm>
          <a:prstGeom prst="rect">
            <a:avLst/>
          </a:prstGeom>
        </p:spPr>
      </p:pic>
      <p:sp>
        <p:nvSpPr>
          <p:cNvPr id="31" name="TextBox 30">
            <a:extLst>
              <a:ext uri="{FF2B5EF4-FFF2-40B4-BE49-F238E27FC236}">
                <a16:creationId xmlns:a16="http://schemas.microsoft.com/office/drawing/2014/main" id="{C348BBE1-9315-24AD-AC03-C58D584D6BBD}"/>
              </a:ext>
            </a:extLst>
          </p:cNvPr>
          <p:cNvSpPr txBox="1"/>
          <p:nvPr/>
        </p:nvSpPr>
        <p:spPr>
          <a:xfrm>
            <a:off x="30480" y="8039336"/>
            <a:ext cx="9174480" cy="369332"/>
          </a:xfrm>
          <a:prstGeom prst="rect">
            <a:avLst/>
          </a:prstGeom>
          <a:noFill/>
        </p:spPr>
        <p:txBody>
          <a:bodyPr wrap="square" rtlCol="0">
            <a:spAutoFit/>
          </a:bodyPr>
          <a:lstStyle/>
          <a:p>
            <a:r>
              <a:rPr lang="en-GB" dirty="0"/>
              <a:t>I</a:t>
            </a:r>
          </a:p>
        </p:txBody>
      </p:sp>
      <p:sp>
        <p:nvSpPr>
          <p:cNvPr id="32" name="TextBox 31">
            <a:extLst>
              <a:ext uri="{FF2B5EF4-FFF2-40B4-BE49-F238E27FC236}">
                <a16:creationId xmlns:a16="http://schemas.microsoft.com/office/drawing/2014/main" id="{073CEA7E-B5E0-E11A-448F-D19AD8D306B4}"/>
              </a:ext>
            </a:extLst>
          </p:cNvPr>
          <p:cNvSpPr txBox="1"/>
          <p:nvPr/>
        </p:nvSpPr>
        <p:spPr>
          <a:xfrm>
            <a:off x="69078" y="8161526"/>
            <a:ext cx="9333536" cy="17163609"/>
          </a:xfrm>
          <a:prstGeom prst="rect">
            <a:avLst/>
          </a:prstGeom>
          <a:solidFill>
            <a:schemeClr val="accent2">
              <a:lumMod val="60000"/>
              <a:lumOff val="40000"/>
            </a:schemeClr>
          </a:solidFill>
        </p:spPr>
        <p:txBody>
          <a:bodyPr wrap="square" rtlCol="0">
            <a:spAutoFit/>
          </a:bodyPr>
          <a:lstStyle/>
          <a:p>
            <a:r>
              <a:rPr lang="en-GB" sz="4000" b="1" dirty="0">
                <a:latin typeface="Arial" panose="020B0604020202020204" pitchFamily="34" charset="0"/>
                <a:cs typeface="Arial" panose="020B0604020202020204" pitchFamily="34" charset="0"/>
              </a:rPr>
              <a:t>INTRODUCTION</a:t>
            </a:r>
          </a:p>
          <a:p>
            <a:pPr marL="571500" indent="-571500">
              <a:lnSpc>
                <a:spcPct val="150000"/>
              </a:lnSpc>
              <a:buFont typeface="Arial" panose="020B0604020202020204" pitchFamily="34" charset="0"/>
              <a:buChar char="•"/>
            </a:pPr>
            <a:r>
              <a:rPr lang="en-GB" sz="3600" dirty="0">
                <a:latin typeface="Arial" panose="020B0604020202020204" pitchFamily="34" charset="0"/>
                <a:cs typeface="Arial" panose="020B0604020202020204" pitchFamily="34" charset="0"/>
              </a:rPr>
              <a:t>In the UK, as life expectancy is increasing, older people are one of the fastest-growing population groups.</a:t>
            </a:r>
          </a:p>
          <a:p>
            <a:pPr marL="571500" indent="-571500">
              <a:lnSpc>
                <a:spcPct val="150000"/>
              </a:lnSpc>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lnSpc>
                <a:spcPct val="150000"/>
              </a:lnSpc>
              <a:buFont typeface="Arial" panose="020B0604020202020204" pitchFamily="34" charset="0"/>
              <a:buChar char="•"/>
            </a:pPr>
            <a:r>
              <a:rPr lang="en-GB" sz="3600" dirty="0">
                <a:latin typeface="Arial" panose="020B0604020202020204" pitchFamily="34" charset="0"/>
                <a:cs typeface="Arial" panose="020B0604020202020204" pitchFamily="34" charset="0"/>
              </a:rPr>
              <a:t>Healthy ageing is not about living longer; it's about maintaining healthy, physically, psychologically, socially and emotionally.</a:t>
            </a:r>
          </a:p>
          <a:p>
            <a:pPr>
              <a:lnSpc>
                <a:spcPct val="150000"/>
              </a:lnSpc>
            </a:pPr>
            <a:endParaRPr lang="en-GB" sz="3600" dirty="0">
              <a:latin typeface="Arial" panose="020B0604020202020204" pitchFamily="34" charset="0"/>
              <a:cs typeface="Arial" panose="020B0604020202020204" pitchFamily="34" charset="0"/>
            </a:endParaRPr>
          </a:p>
          <a:p>
            <a:pPr marL="571500" indent="-571500">
              <a:lnSpc>
                <a:spcPct val="150000"/>
              </a:lnSpc>
              <a:buFont typeface="Arial" panose="020B0604020202020204" pitchFamily="34" charset="0"/>
              <a:buChar char="•"/>
            </a:pPr>
            <a:r>
              <a:rPr lang="en-GB" sz="3600" dirty="0">
                <a:latin typeface="Arial" panose="020B0604020202020204" pitchFamily="34" charset="0"/>
                <a:cs typeface="Arial" panose="020B0604020202020204" pitchFamily="34" charset="0"/>
              </a:rPr>
              <a:t> Empowerment means enabling older people to make informed choices and decisions and to be active participants in their own care (Hanlon et al., 2024). </a:t>
            </a:r>
            <a:r>
              <a:rPr lang="en-GB" sz="3600" b="1" dirty="0">
                <a:latin typeface="Arial" panose="020B0604020202020204" pitchFamily="34" charset="0"/>
                <a:cs typeface="Arial" panose="020B0604020202020204" pitchFamily="34" charset="0"/>
              </a:rPr>
              <a:t>In 2024, around 625,000 people in the UK were aged 90 years and over.</a:t>
            </a:r>
          </a:p>
          <a:p>
            <a:pPr marL="571500" indent="-571500">
              <a:lnSpc>
                <a:spcPct val="150000"/>
              </a:lnSpc>
              <a:buFont typeface="Arial" panose="020B0604020202020204" pitchFamily="34" charset="0"/>
              <a:buChar char="•"/>
            </a:pPr>
            <a:r>
              <a:rPr lang="en-GB" sz="3600" b="1" dirty="0">
                <a:latin typeface="Arial" panose="020B0604020202020204" pitchFamily="34" charset="0"/>
                <a:cs typeface="Arial" panose="020B0604020202020204" pitchFamily="34" charset="0"/>
              </a:rPr>
              <a:t>53.7% increase since 2004.</a:t>
            </a:r>
          </a:p>
          <a:p>
            <a:pPr marL="571500" indent="-571500">
              <a:lnSpc>
                <a:spcPct val="150000"/>
              </a:lnSpc>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lnSpc>
                <a:spcPct val="150000"/>
              </a:lnSpc>
              <a:buFont typeface="Arial" panose="020B0604020202020204" pitchFamily="34" charset="0"/>
              <a:buChar char="•"/>
            </a:pPr>
            <a:r>
              <a:rPr lang="en-GB" sz="3600" dirty="0">
                <a:latin typeface="Arial" panose="020B0604020202020204" pitchFamily="34" charset="0"/>
                <a:cs typeface="Arial" panose="020B0604020202020204" pitchFamily="34" charset="0"/>
              </a:rPr>
              <a:t>There were 16,600 centenarians (100+) in the UK in 2024, double the number recorded in 2004. ( Office for National Statistics,2025).</a:t>
            </a:r>
          </a:p>
        </p:txBody>
      </p:sp>
      <p:sp>
        <p:nvSpPr>
          <p:cNvPr id="34" name="TextBox 33">
            <a:extLst>
              <a:ext uri="{FF2B5EF4-FFF2-40B4-BE49-F238E27FC236}">
                <a16:creationId xmlns:a16="http://schemas.microsoft.com/office/drawing/2014/main" id="{61BF5F4B-37B0-2588-BF12-2F0D40027F7A}"/>
              </a:ext>
            </a:extLst>
          </p:cNvPr>
          <p:cNvSpPr txBox="1"/>
          <p:nvPr/>
        </p:nvSpPr>
        <p:spPr>
          <a:xfrm>
            <a:off x="9174480" y="1930062"/>
            <a:ext cx="9448800" cy="1938992"/>
          </a:xfrm>
          <a:prstGeom prst="rect">
            <a:avLst/>
          </a:prstGeom>
          <a:solidFill>
            <a:schemeClr val="accent6">
              <a:lumMod val="75000"/>
            </a:schemeClr>
          </a:solidFill>
        </p:spPr>
        <p:txBody>
          <a:bodyPr wrap="square" rtlCol="0">
            <a:spAutoFit/>
          </a:bodyPr>
          <a:lstStyle/>
          <a:p>
            <a:r>
              <a:rPr lang="en-GB" sz="4000" b="1" dirty="0">
                <a:latin typeface="Arial" panose="020B0604020202020204" pitchFamily="34" charset="0"/>
                <a:cs typeface="Arial" panose="020B0604020202020204" pitchFamily="34" charset="0"/>
              </a:rPr>
              <a:t>Care, Empowerment and Support of the Needs of Older People:</a:t>
            </a:r>
          </a:p>
          <a:p>
            <a:endParaRPr lang="en-GB" sz="4000" b="1" dirty="0">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F91A4F2E-E199-2A1E-78E9-3FEAD8B01EA0}"/>
              </a:ext>
            </a:extLst>
          </p:cNvPr>
          <p:cNvSpPr txBox="1"/>
          <p:nvPr/>
        </p:nvSpPr>
        <p:spPr>
          <a:xfrm>
            <a:off x="9410991" y="3869056"/>
            <a:ext cx="9418074" cy="20590252"/>
          </a:xfrm>
          <a:prstGeom prst="rect">
            <a:avLst/>
          </a:prstGeom>
          <a:solidFill>
            <a:schemeClr val="accent3">
              <a:lumMod val="60000"/>
              <a:lumOff val="40000"/>
            </a:schemeClr>
          </a:solidFill>
        </p:spPr>
        <p:txBody>
          <a:bodyPr wrap="square" rtlCol="0">
            <a:spAutoFit/>
          </a:bodyPr>
          <a:lstStyle/>
          <a:p>
            <a:r>
              <a:rPr lang="en-GB" sz="3600" dirty="0">
                <a:latin typeface="Arial" panose="020B0604020202020204" pitchFamily="34" charset="0"/>
                <a:cs typeface="Arial" panose="020B0604020202020204" pitchFamily="34" charset="0"/>
              </a:rPr>
              <a:t>Older people should receive person-centred care that promotes dignity, independence and well-being. (NHS England, 2024; NICE, 2015).</a:t>
            </a:r>
          </a:p>
          <a:p>
            <a:endParaRPr lang="en-GB" sz="3600" dirty="0">
              <a:latin typeface="Arial" panose="020B0604020202020204" pitchFamily="34" charset="0"/>
              <a:cs typeface="Arial" panose="020B0604020202020204" pitchFamily="34" charset="0"/>
            </a:endParaRPr>
          </a:p>
          <a:p>
            <a:r>
              <a:rPr lang="en-GB" sz="3600" b="1" dirty="0">
                <a:latin typeface="Arial" panose="020B0604020202020204" pitchFamily="34" charset="0"/>
                <a:cs typeface="Arial" panose="020B0604020202020204" pitchFamily="34" charset="0"/>
              </a:rPr>
              <a:t>Maintaining Functional Ability:</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Supports safe daily activities.</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Encourages mobility and rehabilitation.</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Assistive technology promotes independence (Mishra et al., 2022).</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r>
              <a:rPr lang="en-GB" sz="3600" b="1" dirty="0">
                <a:latin typeface="Arial" panose="020B0604020202020204" pitchFamily="34" charset="0"/>
                <a:cs typeface="Arial" panose="020B0604020202020204" pitchFamily="34" charset="0"/>
              </a:rPr>
              <a:t>Promoting Independence:</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Builds confidence and improves well-being.</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Encourages self-care and decision-making.</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Rehabilitation helps older people regain skills (Clotworthy, </a:t>
            </a:r>
            <a:r>
              <a:rPr lang="en-GB" sz="3600" dirty="0" err="1">
                <a:latin typeface="Arial" panose="020B0604020202020204" pitchFamily="34" charset="0"/>
                <a:cs typeface="Arial" panose="020B0604020202020204" pitchFamily="34" charset="0"/>
              </a:rPr>
              <a:t>Kusumastuti</a:t>
            </a:r>
            <a:r>
              <a:rPr lang="en-GB" sz="3600" dirty="0">
                <a:latin typeface="Arial" panose="020B0604020202020204" pitchFamily="34" charset="0"/>
                <a:cs typeface="Arial" panose="020B0604020202020204" pitchFamily="34" charset="0"/>
              </a:rPr>
              <a:t> &amp; </a:t>
            </a:r>
            <a:r>
              <a:rPr lang="en-GB" sz="3600" dirty="0" err="1">
                <a:latin typeface="Arial" panose="020B0604020202020204" pitchFamily="34" charset="0"/>
                <a:cs typeface="Arial" panose="020B0604020202020204" pitchFamily="34" charset="0"/>
              </a:rPr>
              <a:t>Westendorp</a:t>
            </a:r>
            <a:r>
              <a:rPr lang="en-GB" sz="3600" dirty="0">
                <a:latin typeface="Arial" panose="020B0604020202020204" pitchFamily="34" charset="0"/>
                <a:cs typeface="Arial" panose="020B0604020202020204" pitchFamily="34" charset="0"/>
              </a:rPr>
              <a:t>, 2021).</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r>
              <a:rPr lang="en-GB" sz="3600" b="1" dirty="0">
                <a:latin typeface="Arial" panose="020B0604020202020204" pitchFamily="34" charset="0"/>
                <a:cs typeface="Arial" panose="020B0604020202020204" pitchFamily="34" charset="0"/>
              </a:rPr>
              <a:t>Freedom and Choice:</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Respect individual preferences.</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Involve older people in care decisions.</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Shared decision-making improves outcomes (</a:t>
            </a:r>
            <a:r>
              <a:rPr lang="en-GB" sz="3600" dirty="0" err="1">
                <a:latin typeface="Arial" panose="020B0604020202020204" pitchFamily="34" charset="0"/>
                <a:cs typeface="Arial" panose="020B0604020202020204" pitchFamily="34" charset="0"/>
              </a:rPr>
              <a:t>Wijngaarde</a:t>
            </a:r>
            <a:r>
              <a:rPr lang="en-GB" sz="3600" dirty="0">
                <a:latin typeface="Arial" panose="020B0604020202020204" pitchFamily="34" charset="0"/>
                <a:cs typeface="Arial" panose="020B0604020202020204" pitchFamily="34" charset="0"/>
              </a:rPr>
              <a:t> et al., 2021).</a:t>
            </a:r>
          </a:p>
          <a:p>
            <a:endParaRPr lang="en-GB" sz="3600" b="1" dirty="0">
              <a:latin typeface="Arial" panose="020B0604020202020204" pitchFamily="34" charset="0"/>
              <a:cs typeface="Arial" panose="020B0604020202020204" pitchFamily="34" charset="0"/>
            </a:endParaRPr>
          </a:p>
          <a:p>
            <a:r>
              <a:rPr lang="en-GB" sz="3600" b="1" dirty="0">
                <a:latin typeface="Arial" panose="020B0604020202020204" pitchFamily="34" charset="0"/>
                <a:cs typeface="Arial" panose="020B0604020202020204" pitchFamily="34" charset="0"/>
              </a:rPr>
              <a:t>Critical Evaluation:</a:t>
            </a:r>
          </a:p>
          <a:p>
            <a:r>
              <a:rPr lang="en-GB" sz="3600" dirty="0">
                <a:latin typeface="Arial" panose="020B0604020202020204" pitchFamily="34" charset="0"/>
                <a:cs typeface="Arial" panose="020B0604020202020204" pitchFamily="34" charset="0"/>
              </a:rPr>
              <a:t>Person-centred care, rehabilitation and shared decision-making can improve independence, confidence and quality of life. (NHS England, 2022) However, support should be tailored to each older person's needs(Social Care Institute for Excellence, n.d.). Too much support may reduce independence, while too little may increase the risk of falls and poor health outcomes. </a:t>
            </a:r>
          </a:p>
          <a:p>
            <a:endParaRPr lang="en-GB" sz="3600" b="1" dirty="0">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F92B94BF-5D1C-7EF1-DB6E-682C1AAE2296}"/>
              </a:ext>
            </a:extLst>
          </p:cNvPr>
          <p:cNvSpPr txBox="1"/>
          <p:nvPr/>
        </p:nvSpPr>
        <p:spPr>
          <a:xfrm>
            <a:off x="18882447" y="8392091"/>
            <a:ext cx="11323687" cy="15604272"/>
          </a:xfrm>
          <a:prstGeom prst="rect">
            <a:avLst/>
          </a:prstGeom>
          <a:solidFill>
            <a:schemeClr val="tx2">
              <a:lumMod val="25000"/>
              <a:lumOff val="75000"/>
            </a:schemeClr>
          </a:solidFill>
        </p:spPr>
        <p:txBody>
          <a:bodyPr wrap="square" rtlCol="0">
            <a:spAutoFit/>
          </a:bodyPr>
          <a:lstStyle/>
          <a:p>
            <a:pPr marL="571500" indent="-571500">
              <a:buFont typeface="Arial" panose="020B0604020202020204" pitchFamily="34" charset="0"/>
              <a:buChar char="•"/>
            </a:pPr>
            <a:endParaRPr lang="en-GB" sz="3600" b="1"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en-GB" sz="3600" b="1"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en-GB" sz="3600" b="1"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b="1" dirty="0">
                <a:latin typeface="Arial" panose="020B0604020202020204" pitchFamily="34" charset="0"/>
                <a:cs typeface="Arial" panose="020B0604020202020204" pitchFamily="34" charset="0"/>
              </a:rPr>
              <a:t>Financial Challenges</a:t>
            </a:r>
            <a:r>
              <a:rPr lang="en-GB" sz="3600" dirty="0">
                <a:latin typeface="Arial" panose="020B0604020202020204" pitchFamily="34" charset="0"/>
                <a:cs typeface="Arial" panose="020B0604020202020204" pitchFamily="34" charset="0"/>
              </a:rPr>
              <a:t>: Some older people are not able to afford basic needs. (Age, 2023).</a:t>
            </a:r>
          </a:p>
          <a:p>
            <a:endParaRPr lang="en-GB" sz="3600" dirty="0">
              <a:latin typeface="Arial" panose="020B0604020202020204" pitchFamily="34" charset="0"/>
              <a:cs typeface="Arial" panose="020B0604020202020204" pitchFamily="34" charset="0"/>
            </a:endParaRPr>
          </a:p>
          <a:p>
            <a:r>
              <a:rPr lang="en-GB" sz="3600" b="1" dirty="0">
                <a:latin typeface="Arial" panose="020B0604020202020204" pitchFamily="34" charset="0"/>
                <a:cs typeface="Arial" panose="020B0604020202020204" pitchFamily="34" charset="0"/>
              </a:rPr>
              <a:t>Physical Challenges:</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Frailty and reduced mobility affect daily activities.</a:t>
            </a:r>
          </a:p>
          <a:p>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Chronic conditions reduce independence (Hu et al., 2024).</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b="1" dirty="0">
                <a:latin typeface="Arial" panose="020B0604020202020204" pitchFamily="34" charset="0"/>
                <a:cs typeface="Arial" panose="020B0604020202020204" pitchFamily="34" charset="0"/>
              </a:rPr>
              <a:t>Mental health problems and cognitive difficulties:</a:t>
            </a:r>
          </a:p>
          <a:p>
            <a:pPr marL="571500" indent="-571500">
              <a:buFont typeface="Arial" panose="020B0604020202020204" pitchFamily="34" charset="0"/>
              <a:buChar char="•"/>
            </a:pPr>
            <a:endParaRPr lang="en-GB" sz="3600" b="1"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 Dementia, depression and anxiety can affect memory, confidence and daily living (Hu et al., 2024).</a:t>
            </a:r>
          </a:p>
          <a:p>
            <a:endParaRPr lang="en-GB" sz="3600" dirty="0">
              <a:latin typeface="Arial" panose="020B0604020202020204" pitchFamily="34" charset="0"/>
              <a:cs typeface="Arial" panose="020B0604020202020204" pitchFamily="34" charset="0"/>
            </a:endParaRPr>
          </a:p>
          <a:p>
            <a:r>
              <a:rPr lang="en-GB" sz="3600" b="1" dirty="0">
                <a:latin typeface="Arial" panose="020B0604020202020204" pitchFamily="34" charset="0"/>
                <a:cs typeface="Arial" panose="020B0604020202020204" pitchFamily="34" charset="0"/>
              </a:rPr>
              <a:t>Access to GP services:</a:t>
            </a:r>
          </a:p>
          <a:p>
            <a:endParaRPr lang="en-GB" sz="3600" b="1"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Older people may struggle to access GP appointments(CQC.org.uk, 2024).</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b="1" dirty="0">
                <a:latin typeface="Arial" panose="020B0604020202020204" pitchFamily="34" charset="0"/>
                <a:cs typeface="Arial" panose="020B0604020202020204" pitchFamily="34" charset="0"/>
              </a:rPr>
              <a:t>Social Challenges</a:t>
            </a:r>
            <a:r>
              <a:rPr lang="en-GB" sz="3600" dirty="0">
                <a:latin typeface="Arial" panose="020B0604020202020204" pitchFamily="34" charset="0"/>
                <a:cs typeface="Arial" panose="020B0604020202020204" pitchFamily="34" charset="0"/>
              </a:rPr>
              <a:t>: </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Limited social participation, reduced social interactions(Zhang and Wang, 2023).</a:t>
            </a:r>
          </a:p>
        </p:txBody>
      </p:sp>
      <p:pic>
        <p:nvPicPr>
          <p:cNvPr id="46" name="Picture 45">
            <a:extLst>
              <a:ext uri="{FF2B5EF4-FFF2-40B4-BE49-F238E27FC236}">
                <a16:creationId xmlns:a16="http://schemas.microsoft.com/office/drawing/2014/main" id="{2907C53E-51A8-7110-70F4-9867A3C29A86}"/>
              </a:ext>
            </a:extLst>
          </p:cNvPr>
          <p:cNvPicPr>
            <a:picLocks noChangeAspect="1"/>
          </p:cNvPicPr>
          <p:nvPr/>
        </p:nvPicPr>
        <p:blipFill>
          <a:blip r:embed="rId4"/>
          <a:stretch>
            <a:fillRect/>
          </a:stretch>
        </p:blipFill>
        <p:spPr>
          <a:xfrm>
            <a:off x="18829065" y="1692474"/>
            <a:ext cx="11377070" cy="6469052"/>
          </a:xfrm>
          <a:prstGeom prst="rect">
            <a:avLst/>
          </a:prstGeom>
        </p:spPr>
      </p:pic>
      <p:sp>
        <p:nvSpPr>
          <p:cNvPr id="47" name="TextBox 46">
            <a:extLst>
              <a:ext uri="{FF2B5EF4-FFF2-40B4-BE49-F238E27FC236}">
                <a16:creationId xmlns:a16="http://schemas.microsoft.com/office/drawing/2014/main" id="{D9F519C8-338F-25ED-21C7-7B2F8BEA6947}"/>
              </a:ext>
            </a:extLst>
          </p:cNvPr>
          <p:cNvSpPr txBox="1"/>
          <p:nvPr/>
        </p:nvSpPr>
        <p:spPr>
          <a:xfrm>
            <a:off x="27416760" y="7794435"/>
            <a:ext cx="4602480" cy="369332"/>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(Fittr, 2022</a:t>
            </a:r>
            <a:r>
              <a:rPr lang="en-GB" dirty="0"/>
              <a:t>)</a:t>
            </a:r>
          </a:p>
        </p:txBody>
      </p:sp>
      <p:sp>
        <p:nvSpPr>
          <p:cNvPr id="50" name="TextBox 49">
            <a:extLst>
              <a:ext uri="{FF2B5EF4-FFF2-40B4-BE49-F238E27FC236}">
                <a16:creationId xmlns:a16="http://schemas.microsoft.com/office/drawing/2014/main" id="{FB8135F8-DD10-1648-54E0-32A3BEC89620}"/>
              </a:ext>
            </a:extLst>
          </p:cNvPr>
          <p:cNvSpPr txBox="1"/>
          <p:nvPr/>
        </p:nvSpPr>
        <p:spPr>
          <a:xfrm>
            <a:off x="20916945" y="7833242"/>
            <a:ext cx="3840480" cy="1117698"/>
          </a:xfrm>
          <a:prstGeom prst="rect">
            <a:avLst/>
          </a:prstGeom>
          <a:noFill/>
        </p:spPr>
        <p:txBody>
          <a:bodyPr wrap="square" rtlCol="0">
            <a:spAutoFit/>
          </a:bodyPr>
          <a:lstStyle/>
          <a:p>
            <a:endParaRPr lang="en-GB" dirty="0"/>
          </a:p>
        </p:txBody>
      </p:sp>
      <p:sp>
        <p:nvSpPr>
          <p:cNvPr id="51" name="TextBox 50">
            <a:extLst>
              <a:ext uri="{FF2B5EF4-FFF2-40B4-BE49-F238E27FC236}">
                <a16:creationId xmlns:a16="http://schemas.microsoft.com/office/drawing/2014/main" id="{337A2C09-55EA-1835-A343-4602E7E36D23}"/>
              </a:ext>
            </a:extLst>
          </p:cNvPr>
          <p:cNvSpPr txBox="1"/>
          <p:nvPr/>
        </p:nvSpPr>
        <p:spPr>
          <a:xfrm>
            <a:off x="6389684" y="7310022"/>
            <a:ext cx="2834640" cy="523220"/>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a:t>
            </a:r>
            <a:r>
              <a:rPr lang="en-GB" sz="1400" dirty="0">
                <a:latin typeface="Arial" panose="020B0604020202020204" pitchFamily="34" charset="0"/>
                <a:cs typeface="Arial" panose="020B0604020202020204" pitchFamily="34" charset="0"/>
              </a:rPr>
              <a:t>Stockcake.com, 2026</a:t>
            </a:r>
            <a:r>
              <a:rPr lang="en-GB" sz="1400" dirty="0"/>
              <a:t>)</a:t>
            </a:r>
          </a:p>
        </p:txBody>
      </p:sp>
      <p:sp>
        <p:nvSpPr>
          <p:cNvPr id="5" name="TextBox 4">
            <a:extLst>
              <a:ext uri="{FF2B5EF4-FFF2-40B4-BE49-F238E27FC236}">
                <a16:creationId xmlns:a16="http://schemas.microsoft.com/office/drawing/2014/main" id="{B5D77D84-2309-362C-1EF0-658814F6CDBD}"/>
              </a:ext>
            </a:extLst>
          </p:cNvPr>
          <p:cNvSpPr txBox="1"/>
          <p:nvPr/>
        </p:nvSpPr>
        <p:spPr>
          <a:xfrm>
            <a:off x="18882447" y="8399576"/>
            <a:ext cx="11323687" cy="1600438"/>
          </a:xfrm>
          <a:prstGeom prst="rect">
            <a:avLst/>
          </a:prstGeom>
          <a:solidFill>
            <a:schemeClr val="tx2">
              <a:lumMod val="75000"/>
              <a:lumOff val="25000"/>
            </a:schemeClr>
          </a:solidFill>
        </p:spPr>
        <p:txBody>
          <a:bodyPr wrap="square" rtlCol="0">
            <a:spAutoFit/>
          </a:bodyPr>
          <a:lstStyle/>
          <a:p>
            <a:r>
              <a:rPr lang="en-GB" sz="4000" b="1" dirty="0">
                <a:latin typeface="Arial" panose="020B0604020202020204" pitchFamily="34" charset="0"/>
                <a:cs typeface="Arial" panose="020B0604020202020204" pitchFamily="34" charset="0"/>
              </a:rPr>
              <a:t>Challenges Older People Face in Maintaining Independence and Functional Ability</a:t>
            </a:r>
            <a:r>
              <a:rPr lang="en-GB" sz="4000" dirty="0">
                <a:latin typeface="Arial" panose="020B0604020202020204" pitchFamily="34" charset="0"/>
                <a:cs typeface="Arial" panose="020B0604020202020204" pitchFamily="34" charset="0"/>
              </a:rPr>
              <a:t>.</a:t>
            </a:r>
          </a:p>
          <a:p>
            <a:endParaRPr lang="en-GB" dirty="0"/>
          </a:p>
        </p:txBody>
      </p:sp>
    </p:spTree>
    <p:extLst>
      <p:ext uri="{BB962C8B-B14F-4D97-AF65-F5344CB8AC3E}">
        <p14:creationId xmlns:p14="http://schemas.microsoft.com/office/powerpoint/2010/main" val="1124508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82A28EA-D852-13C2-7B60-030C3AB2A2CA}"/>
              </a:ext>
            </a:extLst>
          </p:cNvPr>
          <p:cNvSpPr txBox="1"/>
          <p:nvPr/>
        </p:nvSpPr>
        <p:spPr>
          <a:xfrm>
            <a:off x="609600" y="609600"/>
            <a:ext cx="7711440" cy="20665440"/>
          </a:xfrm>
          <a:prstGeom prst="rect">
            <a:avLst/>
          </a:prstGeom>
          <a:noFill/>
        </p:spPr>
        <p:txBody>
          <a:bodyPr wrap="square" rtlCol="0">
            <a:spAutoFit/>
          </a:bodyPr>
          <a:lstStyle/>
          <a:p>
            <a:endParaRPr lang="en-GB" dirty="0"/>
          </a:p>
        </p:txBody>
      </p:sp>
      <p:sp>
        <p:nvSpPr>
          <p:cNvPr id="6" name="Rectangle 5">
            <a:extLst>
              <a:ext uri="{FF2B5EF4-FFF2-40B4-BE49-F238E27FC236}">
                <a16:creationId xmlns:a16="http://schemas.microsoft.com/office/drawing/2014/main" id="{739F2577-09A2-93A8-A62E-6CEC7540A013}"/>
              </a:ext>
            </a:extLst>
          </p:cNvPr>
          <p:cNvSpPr/>
          <p:nvPr/>
        </p:nvSpPr>
        <p:spPr>
          <a:xfrm>
            <a:off x="0" y="276225"/>
            <a:ext cx="10408920" cy="2083117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F8A6792D-671A-FFF7-5C83-7074AC314026}"/>
              </a:ext>
            </a:extLst>
          </p:cNvPr>
          <p:cNvSpPr txBox="1"/>
          <p:nvPr/>
        </p:nvSpPr>
        <p:spPr>
          <a:xfrm>
            <a:off x="9906000" y="502920"/>
            <a:ext cx="8778240" cy="20604480"/>
          </a:xfrm>
          <a:prstGeom prst="rect">
            <a:avLst/>
          </a:prstGeom>
          <a:noFill/>
        </p:spPr>
        <p:txBody>
          <a:bodyPr wrap="square" rtlCol="0">
            <a:spAutoFit/>
          </a:bodyPr>
          <a:lstStyle/>
          <a:p>
            <a:endParaRPr lang="en-GB" dirty="0"/>
          </a:p>
        </p:txBody>
      </p:sp>
      <p:sp>
        <p:nvSpPr>
          <p:cNvPr id="9" name="Rectangle 8">
            <a:extLst>
              <a:ext uri="{FF2B5EF4-FFF2-40B4-BE49-F238E27FC236}">
                <a16:creationId xmlns:a16="http://schemas.microsoft.com/office/drawing/2014/main" id="{FCA7BBB5-C995-A510-1FF4-6795388928C9}"/>
              </a:ext>
            </a:extLst>
          </p:cNvPr>
          <p:cNvSpPr/>
          <p:nvPr/>
        </p:nvSpPr>
        <p:spPr>
          <a:xfrm>
            <a:off x="10515600" y="276225"/>
            <a:ext cx="9540240" cy="2083117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EEE3F8F7-05DC-B417-B8A7-52E664BAEF6B}"/>
              </a:ext>
            </a:extLst>
          </p:cNvPr>
          <p:cNvSpPr txBox="1"/>
          <p:nvPr/>
        </p:nvSpPr>
        <p:spPr>
          <a:xfrm>
            <a:off x="30480" y="419100"/>
            <a:ext cx="10661334" cy="14496276"/>
          </a:xfrm>
          <a:prstGeom prst="rect">
            <a:avLst/>
          </a:prstGeom>
          <a:solidFill>
            <a:srgbClr val="FFC000"/>
          </a:solidFill>
        </p:spPr>
        <p:txBody>
          <a:bodyPr wrap="square" rtlCol="0">
            <a:spAutoFit/>
          </a:bodyPr>
          <a:lstStyle/>
          <a:p>
            <a:r>
              <a:rPr lang="en-GB" sz="4000" b="1" dirty="0">
                <a:latin typeface="Arial" panose="020B0604020202020204" pitchFamily="34" charset="0"/>
                <a:cs typeface="Arial" panose="020B0604020202020204" pitchFamily="34" charset="0"/>
              </a:rPr>
              <a:t>Effectiveness and Benefits of Approaches and Interventions for Older Adults:</a:t>
            </a:r>
          </a:p>
          <a:p>
            <a:endParaRPr lang="en-GB" sz="3600" b="1"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200" b="1" dirty="0">
                <a:latin typeface="Arial" panose="020B0604020202020204" pitchFamily="34" charset="0"/>
                <a:cs typeface="Arial" panose="020B0604020202020204" pitchFamily="34" charset="0"/>
              </a:rPr>
              <a:t>BENEFITS</a:t>
            </a:r>
            <a:r>
              <a:rPr lang="en-GB" sz="3600" b="1" dirty="0">
                <a:latin typeface="Arial" panose="020B0604020202020204" pitchFamily="34" charset="0"/>
                <a:cs typeface="Arial" panose="020B0604020202020204" pitchFamily="34" charset="0"/>
              </a:rPr>
              <a:t>: </a:t>
            </a:r>
            <a:r>
              <a:rPr lang="en-GB" sz="3600" dirty="0">
                <a:latin typeface="Arial" panose="020B0604020202020204" pitchFamily="34" charset="0"/>
                <a:cs typeface="Arial" panose="020B0604020202020204" pitchFamily="34" charset="0"/>
              </a:rPr>
              <a:t>Person-centred care places older adults at the centre of all decision‑making.</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 It respects their values, preferences, and health goals (Liao et al., 2023). </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It improves patient satisfaction.</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Promotes dignity, independence, and autonomy.</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Encourages older adults to take an active role in managing chronic conditions.</a:t>
            </a:r>
          </a:p>
          <a:p>
            <a:r>
              <a:rPr lang="en-GB" sz="3200" b="1" dirty="0">
                <a:latin typeface="Arial" panose="020B0604020202020204" pitchFamily="34" charset="0"/>
                <a:cs typeface="Arial" panose="020B0604020202020204" pitchFamily="34" charset="0"/>
              </a:rPr>
              <a:t>EFFECTIVENESS:</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Care tailored to individual needs improves health outcomes (Social Care Institute for Excellence, n.d.).</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Staff shortages and limited resources can reduce effectiveness (NHS England, 2024).</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Short appointment times make personalised care harder.</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 Quality of care varies between services. </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Older adults with cognitive impairment may need help from family or advocates. </a:t>
            </a: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Good results depend on enough staff, proper training and strong organisational support. ( NHS England).</a:t>
            </a:r>
          </a:p>
        </p:txBody>
      </p:sp>
      <p:sp>
        <p:nvSpPr>
          <p:cNvPr id="12" name="TextBox 11">
            <a:extLst>
              <a:ext uri="{FF2B5EF4-FFF2-40B4-BE49-F238E27FC236}">
                <a16:creationId xmlns:a16="http://schemas.microsoft.com/office/drawing/2014/main" id="{4C0C3812-C382-0807-A95B-0FDED721AE93}"/>
              </a:ext>
            </a:extLst>
          </p:cNvPr>
          <p:cNvSpPr txBox="1"/>
          <p:nvPr/>
        </p:nvSpPr>
        <p:spPr>
          <a:xfrm>
            <a:off x="30480" y="14831556"/>
            <a:ext cx="10661334" cy="6247864"/>
          </a:xfrm>
          <a:prstGeom prst="rect">
            <a:avLst/>
          </a:prstGeom>
          <a:solidFill>
            <a:schemeClr val="accent6">
              <a:lumMod val="20000"/>
              <a:lumOff val="80000"/>
            </a:schemeClr>
          </a:solidFill>
        </p:spPr>
        <p:txBody>
          <a:bodyPr wrap="square" rtlCol="0">
            <a:spAutoFit/>
          </a:bodyPr>
          <a:lstStyle/>
          <a:p>
            <a:endParaRPr lang="en-GB" sz="4000" b="1" dirty="0">
              <a:latin typeface="Arial" panose="020B0604020202020204" pitchFamily="34" charset="0"/>
              <a:cs typeface="Arial" panose="020B0604020202020204" pitchFamily="34" charset="0"/>
            </a:endParaRPr>
          </a:p>
          <a:p>
            <a:r>
              <a:rPr lang="en-GB" sz="4000" b="1" dirty="0">
                <a:latin typeface="Arial" panose="020B0604020202020204" pitchFamily="34" charset="0"/>
                <a:cs typeface="Arial" panose="020B0604020202020204" pitchFamily="34" charset="0"/>
              </a:rPr>
              <a:t>UK Approaches and Current Provisions</a:t>
            </a:r>
          </a:p>
          <a:p>
            <a:pPr marL="571500" indent="-571500">
              <a:buFont typeface="Arial" panose="020B0604020202020204" pitchFamily="34" charset="0"/>
              <a:buChar char="•"/>
            </a:pPr>
            <a:endParaRPr lang="en-GB" sz="4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4000" dirty="0">
                <a:latin typeface="Arial" panose="020B0604020202020204" pitchFamily="34" charset="0"/>
                <a:cs typeface="Arial" panose="020B0604020202020204" pitchFamily="34" charset="0"/>
              </a:rPr>
              <a:t>Care Act 2014, the NHS Long Term Plan and the Health and Care Act 2022 (Department of Health and Social Care, 2019).</a:t>
            </a:r>
          </a:p>
          <a:p>
            <a:pPr marL="571500" indent="-571500">
              <a:buFont typeface="Arial" panose="020B0604020202020204" pitchFamily="34" charset="0"/>
              <a:buChar char="•"/>
            </a:pPr>
            <a:r>
              <a:rPr lang="en-GB" sz="4000" dirty="0">
                <a:latin typeface="Arial" panose="020B0604020202020204" pitchFamily="34" charset="0"/>
                <a:cs typeface="Arial" panose="020B0604020202020204" pitchFamily="34" charset="0"/>
              </a:rPr>
              <a:t>Disengagement Theory.</a:t>
            </a:r>
          </a:p>
          <a:p>
            <a:pPr marL="571500" indent="-571500">
              <a:buFont typeface="Arial" panose="020B0604020202020204" pitchFamily="34" charset="0"/>
              <a:buChar char="•"/>
            </a:pPr>
            <a:r>
              <a:rPr lang="en-GB" sz="4000" dirty="0">
                <a:latin typeface="Arial" panose="020B0604020202020204" pitchFamily="34" charset="0"/>
                <a:cs typeface="Arial" panose="020B0604020202020204" pitchFamily="34" charset="0"/>
              </a:rPr>
              <a:t>Activity Theory.</a:t>
            </a:r>
          </a:p>
          <a:p>
            <a:r>
              <a:rPr lang="en-GB" sz="4000" dirty="0">
                <a:latin typeface="Arial" panose="020B0604020202020204" pitchFamily="34" charset="0"/>
                <a:cs typeface="Arial" panose="020B0604020202020204" pitchFamily="34" charset="0"/>
              </a:rPr>
              <a:t>(Zaidi and Howse, 2017).</a:t>
            </a:r>
          </a:p>
        </p:txBody>
      </p:sp>
      <p:pic>
        <p:nvPicPr>
          <p:cNvPr id="14" name="Picture 13">
            <a:extLst>
              <a:ext uri="{FF2B5EF4-FFF2-40B4-BE49-F238E27FC236}">
                <a16:creationId xmlns:a16="http://schemas.microsoft.com/office/drawing/2014/main" id="{2F316F83-B5A7-14EF-BCDC-D7B49C9C7BDC}"/>
              </a:ext>
            </a:extLst>
          </p:cNvPr>
          <p:cNvPicPr>
            <a:picLocks noChangeAspect="1"/>
          </p:cNvPicPr>
          <p:nvPr/>
        </p:nvPicPr>
        <p:blipFill>
          <a:blip r:embed="rId2"/>
          <a:stretch>
            <a:fillRect/>
          </a:stretch>
        </p:blipFill>
        <p:spPr>
          <a:xfrm>
            <a:off x="10668000" y="624840"/>
            <a:ext cx="9387840" cy="5851922"/>
          </a:xfrm>
          <a:prstGeom prst="rect">
            <a:avLst/>
          </a:prstGeom>
        </p:spPr>
      </p:pic>
      <p:sp>
        <p:nvSpPr>
          <p:cNvPr id="15" name="TextBox 14">
            <a:extLst>
              <a:ext uri="{FF2B5EF4-FFF2-40B4-BE49-F238E27FC236}">
                <a16:creationId xmlns:a16="http://schemas.microsoft.com/office/drawing/2014/main" id="{6731749C-4FE9-BEA8-EC87-7F830FA119FA}"/>
              </a:ext>
            </a:extLst>
          </p:cNvPr>
          <p:cNvSpPr txBox="1"/>
          <p:nvPr/>
        </p:nvSpPr>
        <p:spPr>
          <a:xfrm>
            <a:off x="10691814" y="6476762"/>
            <a:ext cx="9387840" cy="14403943"/>
          </a:xfrm>
          <a:prstGeom prst="rect">
            <a:avLst/>
          </a:prstGeom>
          <a:solidFill>
            <a:schemeClr val="accent2">
              <a:lumMod val="60000"/>
              <a:lumOff val="40000"/>
            </a:schemeClr>
          </a:solidFill>
        </p:spPr>
        <p:txBody>
          <a:bodyPr wrap="square" rtlCol="0">
            <a:spAutoFit/>
          </a:bodyPr>
          <a:lstStyle/>
          <a:p>
            <a:r>
              <a:rPr lang="en-GB" sz="4000" b="1" dirty="0">
                <a:latin typeface="Arial" panose="020B0604020202020204" pitchFamily="34" charset="0"/>
                <a:cs typeface="Arial" panose="020B0604020202020204" pitchFamily="34" charset="0"/>
              </a:rPr>
              <a:t>RECOMMENDATIONS:</a:t>
            </a:r>
          </a:p>
          <a:p>
            <a:endParaRPr lang="en-GB" sz="4000" b="1" dirty="0">
              <a:latin typeface="Arial" panose="020B0604020202020204" pitchFamily="34" charset="0"/>
              <a:cs typeface="Arial" panose="020B0604020202020204" pitchFamily="34" charset="0"/>
            </a:endParaRPr>
          </a:p>
          <a:p>
            <a:pPr marL="571500" indent="-571500">
              <a:lnSpc>
                <a:spcPct val="150000"/>
              </a:lnSpc>
              <a:buFont typeface="Arial" panose="020B0604020202020204" pitchFamily="34" charset="0"/>
              <a:buChar char="•"/>
            </a:pPr>
            <a:r>
              <a:rPr lang="en-GB" sz="3600" dirty="0">
                <a:latin typeface="Arial" panose="020B0604020202020204" pitchFamily="34" charset="0"/>
                <a:cs typeface="Arial" panose="020B0604020202020204" pitchFamily="34" charset="0"/>
              </a:rPr>
              <a:t>Promote person-centred care and involve older people in decisions about their care (NICE, 2015).</a:t>
            </a:r>
          </a:p>
          <a:p>
            <a:pPr marL="571500" indent="-571500">
              <a:lnSpc>
                <a:spcPct val="150000"/>
              </a:lnSpc>
              <a:buFont typeface="Arial" panose="020B0604020202020204" pitchFamily="34" charset="0"/>
              <a:buChar char="•"/>
            </a:pPr>
            <a:r>
              <a:rPr lang="en-GB" sz="3600" dirty="0">
                <a:latin typeface="Arial" panose="020B0604020202020204" pitchFamily="34" charset="0"/>
                <a:cs typeface="Arial" panose="020B0604020202020204" pitchFamily="34" charset="0"/>
              </a:rPr>
              <a:t>Improve community health and social care services to help older people live safely and independently at home (NICE, 2015).</a:t>
            </a:r>
          </a:p>
          <a:p>
            <a:pPr marL="571500" indent="-571500">
              <a:lnSpc>
                <a:spcPct val="150000"/>
              </a:lnSpc>
              <a:buFont typeface="Arial" panose="020B0604020202020204" pitchFamily="34" charset="0"/>
              <a:buChar char="•"/>
            </a:pPr>
            <a:r>
              <a:rPr lang="en-GB" sz="3600" dirty="0">
                <a:latin typeface="Arial" panose="020B0604020202020204" pitchFamily="34" charset="0"/>
                <a:cs typeface="Arial" panose="020B0604020202020204" pitchFamily="34" charset="0"/>
              </a:rPr>
              <a:t>Improve teamwork between health and social care services to provide better coordinated care (Miller, Glasby &amp; Dickinson, 2021).</a:t>
            </a:r>
          </a:p>
          <a:p>
            <a:pPr marL="571500" indent="-571500">
              <a:lnSpc>
                <a:spcPct val="150000"/>
              </a:lnSpc>
              <a:buFont typeface="Arial" panose="020B0604020202020204" pitchFamily="34" charset="0"/>
              <a:buChar char="•"/>
            </a:pPr>
            <a:r>
              <a:rPr lang="en-GB" sz="3600" dirty="0">
                <a:latin typeface="Arial" panose="020B0604020202020204" pitchFamily="34" charset="0"/>
                <a:cs typeface="Arial" panose="020B0604020202020204" pitchFamily="34" charset="0"/>
              </a:rPr>
              <a:t>Encourage social activities, volunteering and digital support to improve older people's wellbeing and independence (NICE, 2015).</a:t>
            </a:r>
          </a:p>
          <a:p>
            <a:pPr marL="571500" indent="-571500">
              <a:lnSpc>
                <a:spcPct val="150000"/>
              </a:lnSpc>
              <a:buFont typeface="Arial" panose="020B0604020202020204" pitchFamily="34" charset="0"/>
              <a:buChar char="•"/>
            </a:pPr>
            <a:endParaRPr lang="en-GB" sz="3600" b="1" dirty="0">
              <a:latin typeface="Arial" panose="020B0604020202020204" pitchFamily="34" charset="0"/>
              <a:cs typeface="Arial" panose="020B0604020202020204" pitchFamily="34" charset="0"/>
            </a:endParaRPr>
          </a:p>
          <a:p>
            <a:endParaRPr lang="en-GB" sz="4000" b="1"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40E172AA-C3E9-4599-3EE9-09EDDD8F5950}"/>
              </a:ext>
            </a:extLst>
          </p:cNvPr>
          <p:cNvSpPr txBox="1"/>
          <p:nvPr/>
        </p:nvSpPr>
        <p:spPr>
          <a:xfrm>
            <a:off x="20055840" y="922557"/>
            <a:ext cx="10247945" cy="9325630"/>
          </a:xfrm>
          <a:prstGeom prst="rect">
            <a:avLst/>
          </a:prstGeom>
          <a:solidFill>
            <a:schemeClr val="accent3">
              <a:lumMod val="60000"/>
              <a:lumOff val="40000"/>
            </a:schemeClr>
          </a:solidFill>
        </p:spPr>
        <p:txBody>
          <a:bodyPr wrap="square" rtlCol="0">
            <a:spAutoFit/>
          </a:bodyPr>
          <a:lstStyle/>
          <a:p>
            <a:pPr marL="571500" indent="-571500">
              <a:buFont typeface="Arial" panose="020B0604020202020204" pitchFamily="34" charset="0"/>
              <a:buChar char="•"/>
            </a:pPr>
            <a:r>
              <a:rPr lang="en-GB" sz="4000" b="1" dirty="0">
                <a:latin typeface="Arial" panose="020B0604020202020204" pitchFamily="34" charset="0"/>
                <a:cs typeface="Arial" panose="020B0604020202020204" pitchFamily="34" charset="0"/>
              </a:rPr>
              <a:t>Older adults need person‑centred, well‑coordinated care that supports independence and choice. </a:t>
            </a:r>
          </a:p>
          <a:p>
            <a:pPr marL="571500" indent="-571500">
              <a:buFont typeface="Arial" panose="020B0604020202020204" pitchFamily="34" charset="0"/>
              <a:buChar char="•"/>
            </a:pPr>
            <a:r>
              <a:rPr lang="en-GB" sz="4000" b="1" dirty="0">
                <a:latin typeface="Arial" panose="020B0604020202020204" pitchFamily="34" charset="0"/>
                <a:cs typeface="Arial" panose="020B0604020202020204" pitchFamily="34" charset="0"/>
              </a:rPr>
              <a:t> Maintaining functional ability protects dignity and improves quality of life.UK policies promote healthy ageing and integrated support. </a:t>
            </a:r>
          </a:p>
          <a:p>
            <a:pPr marL="571500" indent="-571500">
              <a:buFont typeface="Arial" panose="020B0604020202020204" pitchFamily="34" charset="0"/>
              <a:buChar char="•"/>
            </a:pPr>
            <a:r>
              <a:rPr lang="en-GB" sz="4000" b="1" dirty="0">
                <a:latin typeface="Arial" panose="020B0604020202020204" pitchFamily="34" charset="0"/>
                <a:cs typeface="Arial" panose="020B0604020202020204" pitchFamily="34" charset="0"/>
              </a:rPr>
              <a:t>Helping older adults regain their daily skills and independence. </a:t>
            </a:r>
          </a:p>
          <a:p>
            <a:pPr marL="571500" indent="-571500">
              <a:buFont typeface="Arial" panose="020B0604020202020204" pitchFamily="34" charset="0"/>
              <a:buChar char="•"/>
            </a:pPr>
            <a:r>
              <a:rPr lang="en-GB" sz="4000" b="1" dirty="0">
                <a:latin typeface="Arial" panose="020B0604020202020204" pitchFamily="34" charset="0"/>
                <a:cs typeface="Arial" panose="020B0604020202020204" pitchFamily="34" charset="0"/>
              </a:rPr>
              <a:t>Teamwork and assistive technology improve outcomes. </a:t>
            </a:r>
          </a:p>
          <a:p>
            <a:pPr marL="571500" indent="-571500">
              <a:buFont typeface="Arial" panose="020B0604020202020204" pitchFamily="34" charset="0"/>
              <a:buChar char="•"/>
            </a:pPr>
            <a:r>
              <a:rPr lang="en-GB" sz="4000" b="1" dirty="0">
                <a:latin typeface="Arial" panose="020B0604020202020204" pitchFamily="34" charset="0"/>
                <a:cs typeface="Arial" panose="020B0604020202020204" pitchFamily="34" charset="0"/>
              </a:rPr>
              <a:t>Strengthening community services, supporting carers and improving digital access help older people stay independent.</a:t>
            </a:r>
          </a:p>
        </p:txBody>
      </p:sp>
      <p:sp>
        <p:nvSpPr>
          <p:cNvPr id="2" name="TextBox 1">
            <a:extLst>
              <a:ext uri="{FF2B5EF4-FFF2-40B4-BE49-F238E27FC236}">
                <a16:creationId xmlns:a16="http://schemas.microsoft.com/office/drawing/2014/main" id="{71E560C2-0EC3-BFA3-74AC-B9F68AA6922D}"/>
              </a:ext>
            </a:extLst>
          </p:cNvPr>
          <p:cNvSpPr txBox="1"/>
          <p:nvPr/>
        </p:nvSpPr>
        <p:spPr>
          <a:xfrm>
            <a:off x="20284440" y="276225"/>
            <a:ext cx="10141264" cy="707886"/>
          </a:xfrm>
          <a:prstGeom prst="rect">
            <a:avLst/>
          </a:prstGeom>
          <a:solidFill>
            <a:schemeClr val="accent6">
              <a:lumMod val="75000"/>
            </a:schemeClr>
          </a:solidFill>
        </p:spPr>
        <p:txBody>
          <a:bodyPr wrap="square" rtlCol="0">
            <a:spAutoFit/>
          </a:bodyPr>
          <a:lstStyle/>
          <a:p>
            <a:r>
              <a:rPr lang="en-GB" sz="3600" b="1" dirty="0">
                <a:latin typeface="Arial" panose="020B0604020202020204" pitchFamily="34" charset="0"/>
                <a:cs typeface="Arial" panose="020B0604020202020204" pitchFamily="34" charset="0"/>
              </a:rPr>
              <a:t>                     </a:t>
            </a:r>
            <a:r>
              <a:rPr lang="en-GB" sz="4000" b="1" dirty="0">
                <a:latin typeface="Arial" panose="020B0604020202020204" pitchFamily="34" charset="0"/>
                <a:cs typeface="Arial" panose="020B0604020202020204" pitchFamily="34" charset="0"/>
              </a:rPr>
              <a:t>Conclusion</a:t>
            </a:r>
          </a:p>
        </p:txBody>
      </p:sp>
      <p:pic>
        <p:nvPicPr>
          <p:cNvPr id="5" name="Picture 4">
            <a:extLst>
              <a:ext uri="{FF2B5EF4-FFF2-40B4-BE49-F238E27FC236}">
                <a16:creationId xmlns:a16="http://schemas.microsoft.com/office/drawing/2014/main" id="{7E8081C9-AF0A-5058-FB8F-9EFF127E2B40}"/>
              </a:ext>
            </a:extLst>
          </p:cNvPr>
          <p:cNvPicPr>
            <a:picLocks noChangeAspect="1"/>
          </p:cNvPicPr>
          <p:nvPr/>
        </p:nvPicPr>
        <p:blipFill>
          <a:blip r:embed="rId3"/>
          <a:stretch>
            <a:fillRect/>
          </a:stretch>
        </p:blipFill>
        <p:spPr>
          <a:xfrm>
            <a:off x="20055839" y="10248187"/>
            <a:ext cx="10188893" cy="5809859"/>
          </a:xfrm>
          <a:prstGeom prst="rect">
            <a:avLst/>
          </a:prstGeom>
        </p:spPr>
      </p:pic>
      <p:sp>
        <p:nvSpPr>
          <p:cNvPr id="7" name="TextBox 6">
            <a:extLst>
              <a:ext uri="{FF2B5EF4-FFF2-40B4-BE49-F238E27FC236}">
                <a16:creationId xmlns:a16="http://schemas.microsoft.com/office/drawing/2014/main" id="{E1D7A333-ADF7-6BE9-8136-84704752E6A6}"/>
              </a:ext>
            </a:extLst>
          </p:cNvPr>
          <p:cNvSpPr txBox="1"/>
          <p:nvPr/>
        </p:nvSpPr>
        <p:spPr>
          <a:xfrm>
            <a:off x="20103468" y="16003638"/>
            <a:ext cx="10200317" cy="5078313"/>
          </a:xfrm>
          <a:prstGeom prst="rect">
            <a:avLst/>
          </a:prstGeom>
          <a:noFill/>
        </p:spPr>
        <p:txBody>
          <a:bodyPr wrap="square" rtlCol="0">
            <a:spAutoFit/>
          </a:bodyPr>
          <a:lstStyle/>
          <a:p>
            <a:r>
              <a:rPr lang="en-GB" sz="900" b="1" dirty="0">
                <a:latin typeface="Arial" panose="020B0604020202020204" pitchFamily="34" charset="0"/>
                <a:cs typeface="Arial" panose="020B0604020202020204" pitchFamily="34" charset="0"/>
              </a:rPr>
              <a:t>REFERENCES</a:t>
            </a:r>
            <a:r>
              <a:rPr lang="en-GB" sz="900" dirty="0">
                <a:latin typeface="Arial" panose="020B0604020202020204" pitchFamily="34" charset="0"/>
                <a:cs typeface="Arial" panose="020B0604020202020204" pitchFamily="34" charset="0"/>
              </a:rPr>
              <a:t>: Age. (2023). ‘A constant struggle’ – our report on household costs.  Independent Age. Available at: https://www.independentage.org/policy-and-research/household-costs-report⁠ (Accessed 15 July 2026).</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Care Quality Commission (CQC). (2024). Health and care for frail and older people.  Available at: https://www.cqc.org.uk/publications/major-report/state-care/2024-2025/focus/older⁠ ([Accessed 15 July 2026).</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Clotworthy, A., </a:t>
            </a:r>
            <a:r>
              <a:rPr lang="en-GB" sz="900" dirty="0" err="1">
                <a:latin typeface="Arial" panose="020B0604020202020204" pitchFamily="34" charset="0"/>
                <a:cs typeface="Arial" panose="020B0604020202020204" pitchFamily="34" charset="0"/>
              </a:rPr>
              <a:t>Kusumastuti</a:t>
            </a:r>
            <a:r>
              <a:rPr lang="en-GB" sz="900" dirty="0">
                <a:latin typeface="Arial" panose="020B0604020202020204" pitchFamily="34" charset="0"/>
                <a:cs typeface="Arial" panose="020B0604020202020204" pitchFamily="34" charset="0"/>
              </a:rPr>
              <a:t>, S. and </a:t>
            </a:r>
            <a:r>
              <a:rPr lang="en-GB" sz="900" dirty="0" err="1">
                <a:latin typeface="Arial" panose="020B0604020202020204" pitchFamily="34" charset="0"/>
                <a:cs typeface="Arial" panose="020B0604020202020204" pitchFamily="34" charset="0"/>
              </a:rPr>
              <a:t>Westendorp</a:t>
            </a:r>
            <a:r>
              <a:rPr lang="en-GB" sz="900" dirty="0">
                <a:latin typeface="Arial" panose="020B0604020202020204" pitchFamily="34" charset="0"/>
                <a:cs typeface="Arial" panose="020B0604020202020204" pitchFamily="34" charset="0"/>
              </a:rPr>
              <a:t>, R.G.J. (2021). ‘Reablement through time and space: a scoping review of how the concept of reablement for older people has been defined and operationalised’, BMC Geriatrics, 21(1). Available at: https://doi.org/10.1186/s12877-020-01958-1⁠</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Department of Health and Social Care. (2019). NHS Long Term Plan. GOV.UK. Available at: https://www.gov.uk/government/news/</a:t>
            </a:r>
            <a:r>
              <a:rPr lang="en-GB" sz="900" dirty="0" err="1">
                <a:latin typeface="Arial" panose="020B0604020202020204" pitchFamily="34" charset="0"/>
                <a:cs typeface="Arial" panose="020B0604020202020204" pitchFamily="34" charset="0"/>
              </a:rPr>
              <a:t>nhs</a:t>
            </a:r>
            <a:r>
              <a:rPr lang="en-GB" sz="900" dirty="0">
                <a:latin typeface="Arial" panose="020B0604020202020204" pitchFamily="34" charset="0"/>
                <a:cs typeface="Arial" panose="020B0604020202020204" pitchFamily="34" charset="0"/>
              </a:rPr>
              <a:t>-long-term-plan-launched⁠ (Accessed 15 July 2026).</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Hanlon, P., Wightman, H., Politis, M., Kirkpatrick, S., Jones, C., Andrew, M.K., Vetrano, D.L., Dent, E. and </a:t>
            </a:r>
            <a:r>
              <a:rPr lang="en-GB" sz="900" dirty="0" err="1">
                <a:latin typeface="Arial" panose="020B0604020202020204" pitchFamily="34" charset="0"/>
                <a:cs typeface="Arial" panose="020B0604020202020204" pitchFamily="34" charset="0"/>
              </a:rPr>
              <a:t>Hoogendijk</a:t>
            </a:r>
            <a:r>
              <a:rPr lang="en-GB" sz="900" dirty="0">
                <a:latin typeface="Arial" panose="020B0604020202020204" pitchFamily="34" charset="0"/>
                <a:cs typeface="Arial" panose="020B0604020202020204" pitchFamily="34" charset="0"/>
              </a:rPr>
              <a:t>, E.O. (2024). ‘The relationship between frailty and social vulnerability: a systematic review’, The Lancet Healthy Longevity, 5(3), pp. e214–e226. Available at: https://doi.org/10.1016/S2666-7568(23)00263-5⁠</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Hu, H.-Y., Hu, M.-Y., Feng, H. and Cui, P.-P. (2024). ‘Association between chronic conditions, multimorbidity, and dependence levels in Chinese community-dwelling older adults with functional dependence’, Frontiers in Public Health, 12. Available at: https://doi.org/10.3389/fpubh.2024.1419480⁠</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Liao, L., Feng, M., You, Y., Chen, Y., Guan, C. and Liu, Y. (2023). ‘Experiences of older people, healthcare providers and caregivers on implementing person-centred care for community-dwelling older people: a systematic review and qualitative meta-synthesis’, BMC Geriatrics, 23(1), p. 207. Available at: https://doi.org/10.1186/s12877-023-03915-0⁠</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Miller, R., Glasby, J. and Dickinson, H. (2021). ‘Integrated Health and Social Care in England: Ten Years On’, International Journal of Integrated Care, 21(4). Available at: https://doi.org/10.5334/ijic.5666⁠</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Mishra, S., Laplante-Lévesque, A., </a:t>
            </a:r>
            <a:r>
              <a:rPr lang="en-GB" sz="900" dirty="0" err="1">
                <a:latin typeface="Arial" panose="020B0604020202020204" pitchFamily="34" charset="0"/>
                <a:cs typeface="Arial" panose="020B0604020202020204" pitchFamily="34" charset="0"/>
              </a:rPr>
              <a:t>Barbareschi</a:t>
            </a:r>
            <a:r>
              <a:rPr lang="en-GB" sz="900" dirty="0">
                <a:latin typeface="Arial" panose="020B0604020202020204" pitchFamily="34" charset="0"/>
                <a:cs typeface="Arial" panose="020B0604020202020204" pitchFamily="34" charset="0"/>
              </a:rPr>
              <a:t>, G., Witte, L., Abdi, S., Spann, A., </a:t>
            </a:r>
            <a:r>
              <a:rPr lang="en-GB" sz="900" dirty="0" err="1">
                <a:latin typeface="Arial" panose="020B0604020202020204" pitchFamily="34" charset="0"/>
                <a:cs typeface="Arial" panose="020B0604020202020204" pitchFamily="34" charset="0"/>
              </a:rPr>
              <a:t>Khasnabis</a:t>
            </a:r>
            <a:r>
              <a:rPr lang="en-GB" sz="900" dirty="0">
                <a:latin typeface="Arial" panose="020B0604020202020204" pitchFamily="34" charset="0"/>
                <a:cs typeface="Arial" panose="020B0604020202020204" pitchFamily="34" charset="0"/>
              </a:rPr>
              <a:t>, C. and Allen, M. (2022). ‘Assistive technology needs, access and coverage, and related barriers and facilitators in the WHO European region: a scoping review’, Disability and Rehabilitation: Assistive Technology, 19(2), pp. 1–12. Available at: https://doi.org/10.1080/17483107.2022.2099021⁠.</a:t>
            </a:r>
          </a:p>
          <a:p>
            <a:r>
              <a:rPr lang="en-GB" sz="900" dirty="0">
                <a:latin typeface="Arial" panose="020B0604020202020204" pitchFamily="34" charset="0"/>
                <a:cs typeface="Arial" panose="020B0604020202020204" pitchFamily="34" charset="0"/>
              </a:rPr>
              <a:t>NHS England (2024) NHS England – NHS Long Term Workforce Plan.  NHS England. Available at: https://www.england.nhs.uk/long-read/nhs-long-term-workforce-plan-2/⁠ (Accessed: 17 July 2026).</a:t>
            </a:r>
          </a:p>
          <a:p>
            <a:r>
              <a:rPr lang="en-GB" sz="900" dirty="0">
                <a:latin typeface="Arial" panose="020B0604020202020204" pitchFamily="34" charset="0"/>
                <a:cs typeface="Arial" panose="020B0604020202020204" pitchFamily="34" charset="0"/>
              </a:rPr>
              <a:t>NHS England (2022). Personalised Care and Support Planning. NHS England. Available at: https://www.england.nhs.uk/</a:t>
            </a:r>
            <a:r>
              <a:rPr lang="en-GB" sz="900" dirty="0" err="1">
                <a:latin typeface="Arial" panose="020B0604020202020204" pitchFamily="34" charset="0"/>
                <a:cs typeface="Arial" panose="020B0604020202020204" pitchFamily="34" charset="0"/>
              </a:rPr>
              <a:t>personalisedcare</a:t>
            </a:r>
            <a:r>
              <a:rPr lang="en-GB" sz="900" dirty="0">
                <a:latin typeface="Arial" panose="020B0604020202020204" pitchFamily="34" charset="0"/>
                <a:cs typeface="Arial" panose="020B0604020202020204" pitchFamily="34" charset="0"/>
              </a:rPr>
              <a:t>/</a:t>
            </a:r>
            <a:r>
              <a:rPr lang="en-GB" sz="900" dirty="0" err="1">
                <a:latin typeface="Arial" panose="020B0604020202020204" pitchFamily="34" charset="0"/>
                <a:cs typeface="Arial" panose="020B0604020202020204" pitchFamily="34" charset="0"/>
              </a:rPr>
              <a:t>pcsp</a:t>
            </a:r>
            <a:r>
              <a:rPr lang="en-GB" sz="900" dirty="0">
                <a:latin typeface="Arial" panose="020B0604020202020204" pitchFamily="34" charset="0"/>
                <a:cs typeface="Arial" panose="020B0604020202020204" pitchFamily="34" charset="0"/>
              </a:rPr>
              <a:t>/⁠(Accessed 17 July 2026).</a:t>
            </a:r>
          </a:p>
          <a:p>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NHS England. (2024). Person-centred care.  Available at: https://www.england.nhs.uk/</a:t>
            </a:r>
            <a:r>
              <a:rPr lang="en-GB" sz="900" dirty="0" err="1">
                <a:latin typeface="Arial" panose="020B0604020202020204" pitchFamily="34" charset="0"/>
                <a:cs typeface="Arial" panose="020B0604020202020204" pitchFamily="34" charset="0"/>
              </a:rPr>
              <a:t>personalisedcare</a:t>
            </a:r>
            <a:r>
              <a:rPr lang="en-GB" sz="900" dirty="0">
                <a:latin typeface="Arial" panose="020B0604020202020204" pitchFamily="34" charset="0"/>
                <a:cs typeface="Arial" panose="020B0604020202020204" pitchFamily="34" charset="0"/>
              </a:rPr>
              <a:t>/⁠ (Accessed 15 July 2026).</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NICE. (2015). Older people: independence and mental wellbeing (NG32). Available at: https://www.nice.org.uk/guidance/ng32⁠ (Accessed 15 July 2026).</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Office for National Statistics. (2025). Estimates of the very old, including centenarians, UK: 2002 to 2024. (online) Available at: https://www.ons.gov.uk/peoplepopulationandcommunity/birthsdeathsandmarriages/ageing/bulletins/estimatesoftheveryoldincludingcentenarians/2002 to2024⁠ (Accessed 15 July 2026).</a:t>
            </a:r>
          </a:p>
          <a:p>
            <a:r>
              <a:rPr lang="en-GB" sz="900" dirty="0">
                <a:latin typeface="Arial" panose="020B0604020202020204" pitchFamily="34" charset="0"/>
                <a:cs typeface="Arial" panose="020B0604020202020204" pitchFamily="34" charset="0"/>
              </a:rPr>
              <a:t>Social Care Institute for Excellence (n.d.) Meeting the needs of every individual in care homes.  SCIE. Available at: https://www.scie.org.uk/providing-care/personalised-and-person-centred-care/meeting-the-needs-of-every-individual-in-care-homes/⁠(Accessed 17 July 2026).</a:t>
            </a:r>
          </a:p>
          <a:p>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Stockcake.com. (2026). Senior tech learning.  Available at: https://stockcake.com/⁠(Accessed 15 July 2026).</a:t>
            </a:r>
            <a:br>
              <a:rPr lang="en-GB" sz="900" dirty="0">
                <a:latin typeface="Arial" panose="020B0604020202020204" pitchFamily="34" charset="0"/>
                <a:cs typeface="Arial" panose="020B0604020202020204" pitchFamily="34" charset="0"/>
              </a:rPr>
            </a:br>
            <a:r>
              <a:rPr lang="en-GB" sz="900" dirty="0" err="1">
                <a:latin typeface="Arial" panose="020B0604020202020204" pitchFamily="34" charset="0"/>
                <a:cs typeface="Arial" panose="020B0604020202020204" pitchFamily="34" charset="0"/>
              </a:rPr>
              <a:t>Wingaarde</a:t>
            </a:r>
            <a:r>
              <a:rPr lang="en-GB" sz="900" dirty="0">
                <a:latin typeface="Arial" panose="020B0604020202020204" pitchFamily="34" charset="0"/>
                <a:cs typeface="Arial" panose="020B0604020202020204" pitchFamily="34" charset="0"/>
              </a:rPr>
              <a:t>, R.O., Hein, I., </a:t>
            </a:r>
            <a:r>
              <a:rPr lang="en-GB" sz="900" dirty="0" err="1">
                <a:latin typeface="Arial" panose="020B0604020202020204" pitchFamily="34" charset="0"/>
                <a:cs typeface="Arial" panose="020B0604020202020204" pitchFamily="34" charset="0"/>
              </a:rPr>
              <a:t>Daams</a:t>
            </a:r>
            <a:r>
              <a:rPr lang="en-GB" sz="900" dirty="0">
                <a:latin typeface="Arial" panose="020B0604020202020204" pitchFamily="34" charset="0"/>
                <a:cs typeface="Arial" panose="020B0604020202020204" pitchFamily="34" charset="0"/>
              </a:rPr>
              <a:t>, J., Van </a:t>
            </a:r>
            <a:r>
              <a:rPr lang="en-GB" sz="900" dirty="0" err="1">
                <a:latin typeface="Arial" panose="020B0604020202020204" pitchFamily="34" charset="0"/>
                <a:cs typeface="Arial" panose="020B0604020202020204" pitchFamily="34" charset="0"/>
              </a:rPr>
              <a:t>Goudoever</a:t>
            </a:r>
            <a:r>
              <a:rPr lang="en-GB" sz="900" dirty="0">
                <a:latin typeface="Arial" panose="020B0604020202020204" pitchFamily="34" charset="0"/>
                <a:cs typeface="Arial" panose="020B0604020202020204" pitchFamily="34" charset="0"/>
              </a:rPr>
              <a:t>, J.B. and </a:t>
            </a:r>
            <a:r>
              <a:rPr lang="en-GB" sz="900" dirty="0" err="1">
                <a:latin typeface="Arial" panose="020B0604020202020204" pitchFamily="34" charset="0"/>
                <a:cs typeface="Arial" panose="020B0604020202020204" pitchFamily="34" charset="0"/>
              </a:rPr>
              <a:t>Ubbink</a:t>
            </a:r>
            <a:r>
              <a:rPr lang="en-GB" sz="900" dirty="0">
                <a:latin typeface="Arial" panose="020B0604020202020204" pitchFamily="34" charset="0"/>
                <a:cs typeface="Arial" panose="020B0604020202020204" pitchFamily="34" charset="0"/>
              </a:rPr>
              <a:t>, D.T. (2021). ‘Shared decision-making and health outcomes: a scoping review’, European Journal of </a:t>
            </a:r>
            <a:r>
              <a:rPr lang="en-GB" sz="900" dirty="0" err="1">
                <a:latin typeface="Arial" panose="020B0604020202020204" pitchFamily="34" charset="0"/>
                <a:cs typeface="Arial" panose="020B0604020202020204" pitchFamily="34" charset="0"/>
              </a:rPr>
              <a:t>Pediatrics</a:t>
            </a:r>
            <a:r>
              <a:rPr lang="en-GB" sz="900" dirty="0">
                <a:latin typeface="Arial" panose="020B0604020202020204" pitchFamily="34" charset="0"/>
                <a:cs typeface="Arial" panose="020B0604020202020204" pitchFamily="34" charset="0"/>
              </a:rPr>
              <a:t>, 180(8), pp. 2345–2357. Available at: https://doi.org/10.1007/s00431-021-04055-6⁠</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Zaidi, A. and Howse, K. (2017). ‘The Policy Discourse of Active Ageing: Some Reflections’, Journal of Population Ageing, 10(1), pp. 1–10. Available at: https://doi.org/10.1007/s12062-017-9174-6⁠</a:t>
            </a:r>
            <a:br>
              <a:rPr lang="en-GB" sz="900" dirty="0">
                <a:latin typeface="Arial" panose="020B0604020202020204" pitchFamily="34" charset="0"/>
                <a:cs typeface="Arial" panose="020B0604020202020204" pitchFamily="34" charset="0"/>
              </a:rPr>
            </a:br>
            <a:r>
              <a:rPr lang="en-GB" sz="900" dirty="0">
                <a:latin typeface="Arial" panose="020B0604020202020204" pitchFamily="34" charset="0"/>
                <a:cs typeface="Arial" panose="020B0604020202020204" pitchFamily="34" charset="0"/>
              </a:rPr>
              <a:t>Zhang, W. and Wang, A. (2023). ‘Functional ability of older adults based on the World Health Organisation framework of healthy ageing: a scoping review’, Journal of Public Health. Available at: https://doi.org/10.1007/s10389-023-02121-</a:t>
            </a:r>
          </a:p>
          <a:p>
            <a:endParaRPr lang="en-GB" dirty="0"/>
          </a:p>
        </p:txBody>
      </p:sp>
    </p:spTree>
    <p:extLst>
      <p:ext uri="{BB962C8B-B14F-4D97-AF65-F5344CB8AC3E}">
        <p14:creationId xmlns:p14="http://schemas.microsoft.com/office/powerpoint/2010/main" val="36522383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3470</TotalTime>
  <Words>1844</Words>
  <Application>Microsoft Office PowerPoint</Application>
  <PresentationFormat>Custom</PresentationFormat>
  <Paragraphs>106</Paragraphs>
  <Slides>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Marinela Bragança</dc:creator>
  <cp:lastModifiedBy>Marinela Bragança</cp:lastModifiedBy>
  <cp:revision>1</cp:revision>
  <dcterms:created xsi:type="dcterms:W3CDTF">2026-07-12T21:37:44Z</dcterms:created>
  <dcterms:modified xsi:type="dcterms:W3CDTF">2026-07-17T00:30:57Z</dcterms:modified>
</cp:coreProperties>
</file>