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5"/>
  </p:notesMasterIdLst>
  <p:handoutMasterIdLst>
    <p:handoutMasterId r:id="rId26"/>
  </p:handoutMasterIdLst>
  <p:sldIdLst>
    <p:sldId id="297" r:id="rId2"/>
    <p:sldId id="338" r:id="rId3"/>
    <p:sldId id="342" r:id="rId4"/>
    <p:sldId id="344" r:id="rId5"/>
    <p:sldId id="345" r:id="rId6"/>
    <p:sldId id="346" r:id="rId7"/>
    <p:sldId id="347" r:id="rId8"/>
    <p:sldId id="349" r:id="rId9"/>
    <p:sldId id="348" r:id="rId10"/>
    <p:sldId id="350" r:id="rId11"/>
    <p:sldId id="352" r:id="rId12"/>
    <p:sldId id="351" r:id="rId13"/>
    <p:sldId id="353" r:id="rId14"/>
    <p:sldId id="354" r:id="rId15"/>
    <p:sldId id="355" r:id="rId16"/>
    <p:sldId id="328" r:id="rId17"/>
    <p:sldId id="329" r:id="rId18"/>
    <p:sldId id="330" r:id="rId19"/>
    <p:sldId id="331" r:id="rId20"/>
    <p:sldId id="336" r:id="rId21"/>
    <p:sldId id="333" r:id="rId22"/>
    <p:sldId id="334" r:id="rId23"/>
    <p:sldId id="332" r:id="rId24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270" autoAdjust="0"/>
    <p:restoredTop sz="90991"/>
  </p:normalViewPr>
  <p:slideViewPr>
    <p:cSldViewPr>
      <p:cViewPr varScale="1">
        <p:scale>
          <a:sx n="79" d="100"/>
          <a:sy n="79" d="100"/>
        </p:scale>
        <p:origin x="810" y="7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Usabil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8 – Designing for Usability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C70F-8CDF-47DC-9641-D367E166D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2E31-2D1C-44D3-842E-437E357D5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ISO definition of usability:</a:t>
            </a:r>
          </a:p>
          <a:p>
            <a:pPr lvl="1"/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"The extent to which a product can be used by specified users to achieve specified goals with effectiveness, efficiency, and satisfaction in a specified context of use." </a:t>
            </a:r>
          </a:p>
          <a:p>
            <a:endParaRPr lang="en-GB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Usability therefore depends on 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Users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Goals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Context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Effectiveness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Efficiency</a:t>
            </a:r>
          </a:p>
          <a:p>
            <a:pPr lvl="1"/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Satisfaction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63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B749-C2B2-BFDD-F084-B6EC179AB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Does ‘Usable’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C5A4-0B2C-1E35-B7F1-FA6E57A1E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Effectiveness</a:t>
            </a:r>
          </a:p>
          <a:p>
            <a:pPr lvl="1"/>
            <a:r>
              <a:rPr lang="en-GB" dirty="0"/>
              <a:t>Can users achieve their goal?</a:t>
            </a:r>
          </a:p>
          <a:p>
            <a:pPr lvl="1"/>
            <a:r>
              <a:rPr lang="en-GB" dirty="0"/>
              <a:t>Do they make errors?</a:t>
            </a:r>
          </a:p>
          <a:p>
            <a:r>
              <a:rPr lang="en-GB" dirty="0"/>
              <a:t>Efficiency</a:t>
            </a:r>
          </a:p>
          <a:p>
            <a:pPr lvl="1"/>
            <a:r>
              <a:rPr lang="en-GB" dirty="0"/>
              <a:t>How much time and effort does it take?</a:t>
            </a:r>
          </a:p>
          <a:p>
            <a:r>
              <a:rPr lang="en-GB" dirty="0"/>
              <a:t>Satisfaction</a:t>
            </a:r>
          </a:p>
          <a:p>
            <a:pPr lvl="1"/>
            <a:r>
              <a:rPr lang="en-GB" dirty="0"/>
              <a:t>How does the experience feel to the user?</a:t>
            </a:r>
          </a:p>
          <a:p>
            <a:r>
              <a:rPr lang="en-GB" dirty="0"/>
              <a:t>A usable system needs all three</a:t>
            </a:r>
          </a:p>
          <a:p>
            <a:endParaRPr lang="en-GB" dirty="0"/>
          </a:p>
          <a:p>
            <a:r>
              <a:rPr lang="en-GB" dirty="0"/>
              <a:t>Potentially unusable systems</a:t>
            </a:r>
          </a:p>
          <a:p>
            <a:pPr lvl="1"/>
            <a:r>
              <a:rPr lang="en-GB" dirty="0"/>
              <a:t>A process that always succeeds but takes 45 minutes</a:t>
            </a:r>
          </a:p>
          <a:p>
            <a:pPr lvl="1"/>
            <a:r>
              <a:rPr lang="en-GB" dirty="0"/>
              <a:t>A one-click process where users regularly perform the wrong action</a:t>
            </a:r>
          </a:p>
        </p:txBody>
      </p:sp>
    </p:spTree>
    <p:extLst>
      <p:ext uri="{BB962C8B-B14F-4D97-AF65-F5344CB8AC3E}">
        <p14:creationId xmlns:p14="http://schemas.microsoft.com/office/powerpoint/2010/main" val="1071019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5E6AE-2F52-DD90-7B5F-953D1A04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Usability is NOT Appearance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65B45-C2E5-1EC2-EED5-6807722C5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tell whether an interface is usable just by looking at it?</a:t>
            </a:r>
          </a:p>
          <a:p>
            <a:pPr lvl="1"/>
            <a:r>
              <a:rPr lang="en-GB" dirty="0"/>
              <a:t>Attractive ≠ usable</a:t>
            </a:r>
          </a:p>
          <a:p>
            <a:pPr lvl="1"/>
            <a:r>
              <a:rPr lang="en-GB" dirty="0"/>
              <a:t>Unattractive ≠ unusable</a:t>
            </a:r>
          </a:p>
          <a:p>
            <a:pPr lvl="1"/>
            <a:r>
              <a:rPr lang="en-GB" dirty="0"/>
              <a:t>Usability is concerned with what happens when the user interacts with something, not how it looks</a:t>
            </a:r>
          </a:p>
          <a:p>
            <a:pPr lvl="1"/>
            <a:endParaRPr lang="en-GB" dirty="0"/>
          </a:p>
          <a:p>
            <a:r>
              <a:rPr lang="en-GB" dirty="0"/>
              <a:t>Appearance can influence expectations and satisfaction</a:t>
            </a:r>
          </a:p>
          <a:p>
            <a:pPr lvl="1"/>
            <a:r>
              <a:rPr lang="en-GB" dirty="0"/>
              <a:t>This is important to the user experience, which we’ll cover in later workshops</a:t>
            </a:r>
          </a:p>
        </p:txBody>
      </p:sp>
    </p:spTree>
    <p:extLst>
      <p:ext uri="{BB962C8B-B14F-4D97-AF65-F5344CB8AC3E}">
        <p14:creationId xmlns:p14="http://schemas.microsoft.com/office/powerpoint/2010/main" val="457087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8E1CF-3199-9B57-A082-BD3053FD6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Reducing User Effort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0513-0E4D-8314-81AB-1043E0199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Every interaction places cognitive demands on the user</a:t>
            </a:r>
          </a:p>
          <a:p>
            <a:pPr lvl="1"/>
            <a:r>
              <a:rPr lang="en-GB" dirty="0"/>
              <a:t>Finding things</a:t>
            </a:r>
          </a:p>
          <a:p>
            <a:pPr lvl="1"/>
            <a:r>
              <a:rPr lang="en-GB" dirty="0"/>
              <a:t>Recognising things</a:t>
            </a:r>
          </a:p>
          <a:p>
            <a:pPr lvl="1"/>
            <a:r>
              <a:rPr lang="en-GB" dirty="0"/>
              <a:t>Remembering things</a:t>
            </a:r>
          </a:p>
          <a:p>
            <a:pPr lvl="1"/>
            <a:r>
              <a:rPr lang="en-GB" dirty="0"/>
              <a:t>Making decisions</a:t>
            </a:r>
          </a:p>
          <a:p>
            <a:pPr lvl="1"/>
            <a:r>
              <a:rPr lang="en-GB" dirty="0"/>
              <a:t>Entering information</a:t>
            </a:r>
          </a:p>
          <a:p>
            <a:pPr lvl="1"/>
            <a:r>
              <a:rPr lang="en-GB" dirty="0"/>
              <a:t>Correcting mistakes</a:t>
            </a:r>
          </a:p>
          <a:p>
            <a:endParaRPr lang="en-GB" dirty="0"/>
          </a:p>
          <a:p>
            <a:r>
              <a:rPr lang="en-GB" dirty="0"/>
              <a:t>Good design avoids unnecessary effort</a:t>
            </a:r>
          </a:p>
          <a:p>
            <a:pPr lvl="1"/>
            <a:r>
              <a:rPr lang="en-GB" dirty="0"/>
              <a:t>Minimising cognitive load through by minimising problems with perception, attention, and memory</a:t>
            </a:r>
          </a:p>
        </p:txBody>
      </p:sp>
    </p:spTree>
    <p:extLst>
      <p:ext uri="{BB962C8B-B14F-4D97-AF65-F5344CB8AC3E}">
        <p14:creationId xmlns:p14="http://schemas.microsoft.com/office/powerpoint/2010/main" val="15934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874F-F5C5-1789-51A9-A499D3647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There is No Recipe for 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DC77A-C9F3-B05C-4642-6335B69BD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Different designs are needed for</a:t>
            </a:r>
          </a:p>
          <a:p>
            <a:pPr lvl="1"/>
            <a:r>
              <a:rPr lang="en-GB" dirty="0"/>
              <a:t>Different problems</a:t>
            </a:r>
          </a:p>
          <a:p>
            <a:pPr lvl="1"/>
            <a:r>
              <a:rPr lang="en-GB" dirty="0"/>
              <a:t>Different users</a:t>
            </a:r>
          </a:p>
          <a:p>
            <a:pPr lvl="1"/>
            <a:r>
              <a:rPr lang="en-GB" dirty="0"/>
              <a:t>Different tasks</a:t>
            </a:r>
          </a:p>
          <a:p>
            <a:pPr lvl="1"/>
            <a:r>
              <a:rPr lang="en-GB" dirty="0"/>
              <a:t>Different technologies</a:t>
            </a:r>
          </a:p>
          <a:p>
            <a:pPr lvl="1"/>
            <a:r>
              <a:rPr lang="en-GB" dirty="0"/>
              <a:t>Different contexts</a:t>
            </a:r>
          </a:p>
          <a:p>
            <a:endParaRPr lang="en-GB" dirty="0"/>
          </a:p>
          <a:p>
            <a:r>
              <a:rPr lang="en-GB" dirty="0"/>
              <a:t>Best option is to use basic design principles and some heuristics (rules of thumb/guidelines) to identify likely usability problems</a:t>
            </a:r>
          </a:p>
          <a:p>
            <a:endParaRPr lang="en-GB" dirty="0"/>
          </a:p>
          <a:p>
            <a:r>
              <a:rPr lang="en-GB" dirty="0"/>
              <a:t>Two significant sets of guidelines exist</a:t>
            </a:r>
          </a:p>
          <a:p>
            <a:pPr lvl="1"/>
            <a:r>
              <a:rPr lang="en-GB" dirty="0"/>
              <a:t>Nielsen’s Heuristics</a:t>
            </a:r>
          </a:p>
          <a:p>
            <a:pPr lvl="1"/>
            <a:r>
              <a:rPr lang="en-GB" dirty="0"/>
              <a:t>Schneiderman’s Rules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138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CFFB9D-66A5-BDE9-168F-874688004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29F85-9C12-C61B-AB4C-DB19DD1B6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Nielsen’s Heuristics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B162E-1705-C206-78EF-C6ED53E46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Visibility of system status</a:t>
            </a:r>
          </a:p>
          <a:p>
            <a:r>
              <a:rPr lang="en-GB" dirty="0"/>
              <a:t>Match between system and the real world</a:t>
            </a:r>
          </a:p>
          <a:p>
            <a:r>
              <a:rPr lang="en-GB" dirty="0"/>
              <a:t>User control and freedom</a:t>
            </a:r>
          </a:p>
          <a:p>
            <a:r>
              <a:rPr lang="en-GB" dirty="0"/>
              <a:t>Consistency and standards</a:t>
            </a:r>
          </a:p>
          <a:p>
            <a:r>
              <a:rPr lang="en-GB" dirty="0"/>
              <a:t>Error prevention</a:t>
            </a:r>
          </a:p>
          <a:p>
            <a:r>
              <a:rPr lang="en-GB" dirty="0"/>
              <a:t>Recognition rather than recall</a:t>
            </a:r>
          </a:p>
          <a:p>
            <a:r>
              <a:rPr lang="en-GB" dirty="0"/>
              <a:t>Flexibility and efficiency of use</a:t>
            </a:r>
          </a:p>
          <a:p>
            <a:r>
              <a:rPr lang="en-GB" dirty="0"/>
              <a:t>Aesthetic and minimalist design</a:t>
            </a:r>
          </a:p>
          <a:p>
            <a:r>
              <a:rPr lang="en-GB" dirty="0"/>
              <a:t>Help users recognise, diagnose, and recover from errors</a:t>
            </a:r>
          </a:p>
          <a:p>
            <a:r>
              <a:rPr lang="en-GB" dirty="0"/>
              <a:t>Help and documentation</a:t>
            </a:r>
          </a:p>
        </p:txBody>
      </p:sp>
    </p:spTree>
    <p:extLst>
      <p:ext uri="{BB962C8B-B14F-4D97-AF65-F5344CB8AC3E}">
        <p14:creationId xmlns:p14="http://schemas.microsoft.com/office/powerpoint/2010/main" val="3418484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B0202-1F63-0969-C4F8-79D323366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22D00-5E74-FCBA-A802-438593333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Schneiderman’s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2AD-93D0-832F-709F-2852B94F4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/>
              <a:t>Strive for consistency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Allow frequent users to use shortcuts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informative feedback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Design dialog to yield closure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Offer simple error handling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Permit easy reversal of actions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Support internal locus of control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/>
              <a:t>Reduce short-term memory load</a:t>
            </a:r>
          </a:p>
          <a:p>
            <a:endParaRPr lang="en-GB" dirty="0"/>
          </a:p>
          <a:p>
            <a:r>
              <a:rPr lang="en-GB" dirty="0"/>
              <a:t>These are similar to Nielsen’s Heuristics and Schneiderman is often cited instead of Nielsen in Usability/UX research</a:t>
            </a:r>
          </a:p>
        </p:txBody>
      </p:sp>
    </p:spTree>
    <p:extLst>
      <p:ext uri="{BB962C8B-B14F-4D97-AF65-F5344CB8AC3E}">
        <p14:creationId xmlns:p14="http://schemas.microsoft.com/office/powerpoint/2010/main" val="296572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B2D01-4091-0A59-8789-590C6E170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From Heuristics to Design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4E5CF-7963-1525-A575-E31B4DB34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don’t tend to ask ”</a:t>
            </a:r>
            <a:r>
              <a:rPr lang="en-GB" i="1" dirty="0"/>
              <a:t>Does this interface follow Nielsen’s heuristics?</a:t>
            </a:r>
            <a:r>
              <a:rPr lang="en-GB" dirty="0"/>
              <a:t>”</a:t>
            </a:r>
          </a:p>
          <a:p>
            <a:r>
              <a:rPr lang="en-GB" dirty="0"/>
              <a:t>Instead we tend to ask two separate questions</a:t>
            </a:r>
          </a:p>
          <a:p>
            <a:pPr lvl="1"/>
            <a:r>
              <a:rPr lang="en-GB" dirty="0"/>
              <a:t>What difficulty might this design create for users?</a:t>
            </a:r>
          </a:p>
          <a:p>
            <a:pPr lvl="1"/>
            <a:r>
              <a:rPr lang="en-GB" dirty="0"/>
              <a:t>What could I change to reduce that difficulty?</a:t>
            </a:r>
          </a:p>
          <a:p>
            <a:endParaRPr lang="en-GB" dirty="0"/>
          </a:p>
          <a:p>
            <a:r>
              <a:rPr lang="en-GB" dirty="0"/>
              <a:t>For example, should we require users to recall things or should we present things that they recognise?</a:t>
            </a:r>
          </a:p>
          <a:p>
            <a:pPr lvl="1"/>
            <a:r>
              <a:rPr lang="en-GB" dirty="0"/>
              <a:t>Problem: User must remember an identifier</a:t>
            </a:r>
          </a:p>
          <a:p>
            <a:pPr lvl="1"/>
            <a:r>
              <a:rPr lang="en-GB" dirty="0"/>
              <a:t>Consequence: Additional cognitive demand</a:t>
            </a:r>
          </a:p>
          <a:p>
            <a:pPr lvl="1"/>
            <a:r>
              <a:rPr lang="en-GB" dirty="0"/>
              <a:t>Design response: Show user meaningful choices</a:t>
            </a:r>
          </a:p>
          <a:p>
            <a:r>
              <a:rPr lang="en-GB" dirty="0"/>
              <a:t>The heuristic explains </a:t>
            </a:r>
            <a:r>
              <a:rPr lang="en-GB" i="1" dirty="0"/>
              <a:t>why</a:t>
            </a:r>
            <a:r>
              <a:rPr lang="en-GB" dirty="0"/>
              <a:t> the design response may help</a:t>
            </a:r>
          </a:p>
        </p:txBody>
      </p:sp>
    </p:spTree>
    <p:extLst>
      <p:ext uri="{BB962C8B-B14F-4D97-AF65-F5344CB8AC3E}">
        <p14:creationId xmlns:p14="http://schemas.microsoft.com/office/powerpoint/2010/main" val="2160729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68512-F5A6-3019-FD3A-AE34F96DF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919B2-2A9E-F328-9E06-C43C0283B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Design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E5A2-6046-BAA1-A6E7-3061B275F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Users already know how many common interface elements work</a:t>
            </a:r>
          </a:p>
          <a:p>
            <a:pPr lvl="1"/>
            <a:r>
              <a:rPr lang="en-GB" dirty="0"/>
              <a:t>Forms buttons, menus, links, search, selection controls…</a:t>
            </a:r>
          </a:p>
          <a:p>
            <a:endParaRPr lang="en-GB" dirty="0"/>
          </a:p>
          <a:p>
            <a:r>
              <a:rPr lang="en-GB" dirty="0"/>
              <a:t>Consistency lets users reuse existing knowledge</a:t>
            </a:r>
          </a:p>
          <a:p>
            <a:endParaRPr lang="en-GB" dirty="0"/>
          </a:p>
          <a:p>
            <a:r>
              <a:rPr lang="en-GB" dirty="0"/>
              <a:t>This doesn’t just work at a single element level; there are common design patterns for entire screens </a:t>
            </a:r>
          </a:p>
          <a:p>
            <a:pPr lvl="1"/>
            <a:r>
              <a:rPr lang="en-GB" dirty="0"/>
              <a:t>If common tasks are presented in a familiar manner then users will find them easier to complete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323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6DCC-C14D-4CF6-8A14-9576FCAE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46DCE-802F-1B7C-6F4C-81745A56F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Forms are essential for collecting information, but they can</a:t>
            </a:r>
          </a:p>
          <a:p>
            <a:pPr lvl="1"/>
            <a:r>
              <a:rPr lang="en-GB" dirty="0"/>
              <a:t>Take time</a:t>
            </a:r>
          </a:p>
          <a:p>
            <a:pPr lvl="1"/>
            <a:r>
              <a:rPr lang="en-GB" dirty="0"/>
              <a:t>Cause confusion</a:t>
            </a:r>
          </a:p>
          <a:p>
            <a:pPr lvl="1"/>
            <a:r>
              <a:rPr lang="en-GB" dirty="0"/>
              <a:t>Introduce errors</a:t>
            </a:r>
          </a:p>
          <a:p>
            <a:pPr lvl="1"/>
            <a:r>
              <a:rPr lang="en-GB" dirty="0"/>
              <a:t>Interrupt the user’s task</a:t>
            </a:r>
          </a:p>
          <a:p>
            <a:pPr lvl="1"/>
            <a:r>
              <a:rPr lang="en-GB" dirty="0"/>
              <a:t>Cause abandonment</a:t>
            </a:r>
          </a:p>
          <a:p>
            <a:endParaRPr lang="en-GB" dirty="0"/>
          </a:p>
          <a:p>
            <a:r>
              <a:rPr lang="en-GB" dirty="0"/>
              <a:t>Every field on a form creates work for the user BUT fewer fields ≠ automatically more usable</a:t>
            </a:r>
          </a:p>
          <a:p>
            <a:pPr lvl="1"/>
            <a:r>
              <a:rPr lang="en-GB" dirty="0"/>
              <a:t>Usability is NOT ‘minimum number of clicks’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97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68B80-8440-C966-860F-1AD873B22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7BCF4F-EDCA-D626-082B-DB3761470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Keep forms as short as the task allows</a:t>
            </a:r>
          </a:p>
          <a:p>
            <a:pPr lvl="1"/>
            <a:r>
              <a:rPr lang="en-GB" dirty="0"/>
              <a:t>Remove unnecessary questions</a:t>
            </a:r>
          </a:p>
          <a:p>
            <a:pPr lvl="1"/>
            <a:r>
              <a:rPr lang="en-GB" dirty="0"/>
              <a:t>Group related information</a:t>
            </a:r>
          </a:p>
          <a:p>
            <a:pPr lvl="1"/>
            <a:r>
              <a:rPr lang="en-GB" dirty="0"/>
              <a:t>Break long processes into meaningful stages</a:t>
            </a:r>
          </a:p>
          <a:p>
            <a:endParaRPr lang="en-GB" dirty="0"/>
          </a:p>
          <a:p>
            <a:r>
              <a:rPr lang="en-GB" dirty="0"/>
              <a:t>Break into pages if it makes sense</a:t>
            </a:r>
          </a:p>
          <a:p>
            <a:pPr lvl="1"/>
            <a:r>
              <a:rPr lang="en-GB" dirty="0"/>
              <a:t>Use as many pages as you need but no more</a:t>
            </a:r>
          </a:p>
          <a:p>
            <a:endParaRPr lang="en-GB" dirty="0"/>
          </a:p>
          <a:p>
            <a:r>
              <a:rPr lang="en-GB" dirty="0"/>
              <a:t>Never collect personal information unless you actually need it</a:t>
            </a:r>
          </a:p>
          <a:p>
            <a:pPr lvl="1"/>
            <a:r>
              <a:rPr lang="en-GB" dirty="0"/>
              <a:t>Data protection law applies to you too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040E1E-2F4E-D2A9-BDE3-C43CDDB9E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Ask Only What You Need</a:t>
            </a:r>
          </a:p>
        </p:txBody>
      </p:sp>
    </p:spTree>
    <p:extLst>
      <p:ext uri="{BB962C8B-B14F-4D97-AF65-F5344CB8AC3E}">
        <p14:creationId xmlns:p14="http://schemas.microsoft.com/office/powerpoint/2010/main" val="2594802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8026B-79A4-C706-9F7D-FED3FB206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E8C6DD-37B2-32A7-B20A-B43DA5A8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Forms exist to collect user input</a:t>
            </a:r>
          </a:p>
          <a:p>
            <a:r>
              <a:rPr lang="en-GB" dirty="0"/>
              <a:t>You should select the input type that provides the highest-quality answers.</a:t>
            </a:r>
          </a:p>
          <a:p>
            <a:pPr lvl="1"/>
            <a:r>
              <a:rPr lang="en-GB" dirty="0"/>
              <a:t>Free text: User can enter almost anything</a:t>
            </a:r>
          </a:p>
          <a:p>
            <a:pPr lvl="1"/>
            <a:r>
              <a:rPr lang="en-GB" dirty="0"/>
              <a:t>Radio buttons: Choose exactly one</a:t>
            </a:r>
          </a:p>
          <a:p>
            <a:pPr lvl="1"/>
            <a:r>
              <a:rPr lang="en-GB" dirty="0"/>
              <a:t>Checkboxes: Choose several</a:t>
            </a:r>
          </a:p>
          <a:p>
            <a:pPr lvl="1"/>
            <a:r>
              <a:rPr lang="en-GB" dirty="0"/>
              <a:t>Dropdown/list: Choose from known alternatives</a:t>
            </a:r>
          </a:p>
          <a:p>
            <a:pPr lvl="1"/>
            <a:r>
              <a:rPr lang="en-GB" dirty="0"/>
              <a:t>Date/time controls: Constrained structured input</a:t>
            </a:r>
          </a:p>
          <a:p>
            <a:endParaRPr lang="en-GB" dirty="0"/>
          </a:p>
          <a:p>
            <a:r>
              <a:rPr lang="en-GB" dirty="0"/>
              <a:t>Suppose you want someone to select their favourite type of music</a:t>
            </a:r>
          </a:p>
          <a:p>
            <a:pPr lvl="1"/>
            <a:r>
              <a:rPr lang="en-GB" dirty="0"/>
              <a:t>Radio buttons: One selection, more specificity</a:t>
            </a:r>
          </a:p>
          <a:p>
            <a:pPr lvl="1"/>
            <a:r>
              <a:rPr lang="en-GB" dirty="0"/>
              <a:t>Check boxes: Multiple selections, more complete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2830EB-563B-00EB-8DBC-ECD39A006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Input Types</a:t>
            </a:r>
          </a:p>
        </p:txBody>
      </p:sp>
    </p:spTree>
    <p:extLst>
      <p:ext uri="{BB962C8B-B14F-4D97-AF65-F5344CB8AC3E}">
        <p14:creationId xmlns:p14="http://schemas.microsoft.com/office/powerpoint/2010/main" val="4274388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BF451B-090D-A9ED-E363-7FC135103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E2D4D0-D110-9F18-F126-8D0E9F5F8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799568"/>
          </a:xfrm>
        </p:spPr>
        <p:txBody>
          <a:bodyPr/>
          <a:lstStyle/>
          <a:p>
            <a:r>
              <a:rPr lang="en-GB" dirty="0"/>
              <a:t>Labels should be concise, clear, legible, and associated with the correct control</a:t>
            </a:r>
          </a:p>
          <a:p>
            <a:pPr lvl="1"/>
            <a:r>
              <a:rPr lang="en-GB" dirty="0"/>
              <a:t>Solves most labelling issues</a:t>
            </a:r>
          </a:p>
          <a:p>
            <a:endParaRPr lang="en-GB" dirty="0"/>
          </a:p>
          <a:p>
            <a:r>
              <a:rPr lang="en-GB" dirty="0"/>
              <a:t>Instructions may be needed if a question is unconventional or complicated</a:t>
            </a:r>
          </a:p>
          <a:p>
            <a:r>
              <a:rPr lang="en-GB" dirty="0"/>
              <a:t>These should appear where they are needed</a:t>
            </a:r>
          </a:p>
          <a:p>
            <a:pPr lvl="1"/>
            <a:r>
              <a:rPr lang="en-GB" dirty="0"/>
              <a:t>Short explanations: Put near the label</a:t>
            </a:r>
          </a:p>
          <a:p>
            <a:pPr lvl="1"/>
            <a:r>
              <a:rPr lang="en-GB" dirty="0"/>
              <a:t>Longer explanations: Put on the side of the form rather than within the form so as not to interrupt the flow of users who know what they’re doing</a:t>
            </a:r>
          </a:p>
          <a:p>
            <a:pPr lvl="1"/>
            <a:r>
              <a:rPr lang="en-GB" dirty="0"/>
              <a:t>Don’t make users remember instructions from somewhere else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6F56187-2370-A79D-B9F2-0527F18DA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Labels and Instructions</a:t>
            </a:r>
          </a:p>
        </p:txBody>
      </p:sp>
    </p:spTree>
    <p:extLst>
      <p:ext uri="{BB962C8B-B14F-4D97-AF65-F5344CB8AC3E}">
        <p14:creationId xmlns:p14="http://schemas.microsoft.com/office/powerpoint/2010/main" val="252189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593C5-ECCC-D78A-76DD-F58EF213D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D3DEBC-5D1D-8F9A-2D1F-AA8F6249F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Mistakes happen. Design for them</a:t>
            </a:r>
          </a:p>
          <a:p>
            <a:pPr lvl="1"/>
            <a:r>
              <a:rPr lang="en-GB" dirty="0"/>
              <a:t>Accept reasonable variations in input</a:t>
            </a:r>
          </a:p>
          <a:p>
            <a:pPr lvl="1"/>
            <a:r>
              <a:rPr lang="en-GB" dirty="0"/>
              <a:t>Constrain input where appropriate</a:t>
            </a:r>
          </a:p>
          <a:p>
            <a:pPr lvl="1"/>
            <a:r>
              <a:rPr lang="en-GB" dirty="0"/>
              <a:t>Give examples where useful</a:t>
            </a:r>
          </a:p>
          <a:p>
            <a:pPr lvl="1"/>
            <a:r>
              <a:rPr lang="en-GB" dirty="0"/>
              <a:t>Validate input as early as possible</a:t>
            </a:r>
          </a:p>
          <a:p>
            <a:pPr lvl="1"/>
            <a:r>
              <a:rPr lang="en-GB" dirty="0"/>
              <a:t>Explain what needs correcting</a:t>
            </a:r>
          </a:p>
          <a:p>
            <a:pPr lvl="1"/>
            <a:endParaRPr lang="en-GB" dirty="0"/>
          </a:p>
          <a:p>
            <a:r>
              <a:rPr lang="en-GB" dirty="0"/>
              <a:t>Adding intelligence to the input fields can help</a:t>
            </a:r>
          </a:p>
          <a:p>
            <a:pPr lvl="1"/>
            <a:r>
              <a:rPr lang="en-GB" dirty="0" err="1"/>
              <a:t>E.g</a:t>
            </a:r>
            <a:r>
              <a:rPr lang="en-GB" dirty="0"/>
              <a:t>, phone fields should be able to handle all of</a:t>
            </a:r>
          </a:p>
          <a:p>
            <a:pPr lvl="2"/>
            <a:r>
              <a:rPr lang="en-GB" dirty="0"/>
              <a:t>00000000000</a:t>
            </a:r>
          </a:p>
          <a:p>
            <a:pPr lvl="2"/>
            <a:r>
              <a:rPr lang="en-GB" dirty="0"/>
              <a:t>0000 0000000</a:t>
            </a:r>
          </a:p>
          <a:p>
            <a:pPr lvl="2"/>
            <a:r>
              <a:rPr lang="en-GB" dirty="0"/>
              <a:t>+44000 000 0000</a:t>
            </a:r>
          </a:p>
          <a:p>
            <a:pPr lvl="2"/>
            <a:r>
              <a:rPr lang="en-GB" dirty="0"/>
              <a:t>+44(0)000 0000000</a:t>
            </a:r>
          </a:p>
          <a:p>
            <a:pPr lvl="2"/>
            <a:r>
              <a:rPr lang="en-GB" dirty="0"/>
              <a:t>…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79523D-1259-D258-B188-3737EB33F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Prevent Errors Where Possible</a:t>
            </a:r>
          </a:p>
        </p:txBody>
      </p:sp>
    </p:spTree>
    <p:extLst>
      <p:ext uri="{BB962C8B-B14F-4D97-AF65-F5344CB8AC3E}">
        <p14:creationId xmlns:p14="http://schemas.microsoft.com/office/powerpoint/2010/main" val="2015098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Common questions can be handled slightly differently to uncommon questions</a:t>
            </a:r>
          </a:p>
          <a:p>
            <a:pPr lvl="1"/>
            <a:r>
              <a:rPr lang="en-GB" dirty="0"/>
              <a:t>Common: Name, email, address</a:t>
            </a:r>
          </a:p>
          <a:p>
            <a:pPr lvl="1"/>
            <a:r>
              <a:rPr lang="en-GB" dirty="0"/>
              <a:t>Complex: Favourite chocolate bar, shoe size</a:t>
            </a:r>
          </a:p>
          <a:p>
            <a:r>
              <a:rPr lang="en-GB" dirty="0"/>
              <a:t>Common questions</a:t>
            </a:r>
          </a:p>
          <a:p>
            <a:pPr lvl="1"/>
            <a:r>
              <a:rPr lang="en-GB" dirty="0"/>
              <a:t>Left align, put labels above the field</a:t>
            </a:r>
          </a:p>
          <a:p>
            <a:pPr lvl="1"/>
            <a:r>
              <a:rPr lang="en-GB" dirty="0"/>
              <a:t>Keeps attention on the Axis of Interaction</a:t>
            </a:r>
          </a:p>
          <a:p>
            <a:r>
              <a:rPr lang="en-GB" dirty="0"/>
              <a:t>Complex questions</a:t>
            </a:r>
          </a:p>
          <a:p>
            <a:pPr lvl="1"/>
            <a:r>
              <a:rPr lang="en-GB" dirty="0"/>
              <a:t>Put labels on the left on the same row</a:t>
            </a:r>
          </a:p>
          <a:p>
            <a:pPr lvl="1"/>
            <a:r>
              <a:rPr lang="en-GB" dirty="0"/>
              <a:t>Slows users down a little but gives fewer errors</a:t>
            </a:r>
          </a:p>
          <a:p>
            <a:r>
              <a:rPr lang="en-GB" dirty="0"/>
              <a:t>‘Done’ buttons go on the Axis of Interaction</a:t>
            </a:r>
          </a:p>
          <a:p>
            <a:r>
              <a:rPr lang="en-GB" dirty="0"/>
              <a:t>Critical buttons go on the other side (to make people think before pressing them)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Speed vs. Mistakes</a:t>
            </a:r>
          </a:p>
        </p:txBody>
      </p:sp>
    </p:spTree>
    <p:extLst>
      <p:ext uri="{BB962C8B-B14F-4D97-AF65-F5344CB8AC3E}">
        <p14:creationId xmlns:p14="http://schemas.microsoft.com/office/powerpoint/2010/main" val="3306768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Primary buttons are helpful to our goals</a:t>
            </a:r>
          </a:p>
          <a:p>
            <a:r>
              <a:rPr lang="en-GB" dirty="0"/>
              <a:t>Secondary buttons are not</a:t>
            </a:r>
          </a:p>
          <a:p>
            <a:endParaRPr lang="en-GB" dirty="0"/>
          </a:p>
          <a:p>
            <a:r>
              <a:rPr lang="en-GB" dirty="0"/>
              <a:t>Primary buttons</a:t>
            </a:r>
          </a:p>
          <a:p>
            <a:pPr lvl="1"/>
            <a:r>
              <a:rPr lang="en-GB" dirty="0"/>
              <a:t>Execute primary (happy path) actions</a:t>
            </a:r>
          </a:p>
          <a:p>
            <a:pPr lvl="1"/>
            <a:r>
              <a:rPr lang="en-GB" dirty="0"/>
              <a:t>Style: High contract </a:t>
            </a:r>
          </a:p>
          <a:p>
            <a:pPr lvl="1"/>
            <a:r>
              <a:rPr lang="en-GB" dirty="0"/>
              <a:t>Position: On or near the Axis of Interaction</a:t>
            </a:r>
          </a:p>
          <a:p>
            <a:pPr lvl="1"/>
            <a:endParaRPr lang="en-GB" dirty="0"/>
          </a:p>
          <a:p>
            <a:r>
              <a:rPr lang="en-GB" dirty="0"/>
              <a:t>Secondary buttons</a:t>
            </a:r>
          </a:p>
          <a:p>
            <a:pPr lvl="1"/>
            <a:r>
              <a:rPr lang="en-GB" dirty="0"/>
              <a:t>Execute actions that interrupt or alter the path</a:t>
            </a:r>
          </a:p>
          <a:p>
            <a:pPr lvl="1"/>
            <a:r>
              <a:rPr lang="en-GB" dirty="0"/>
              <a:t>Style: Low contrast</a:t>
            </a:r>
          </a:p>
          <a:p>
            <a:pPr lvl="1"/>
            <a:r>
              <a:rPr lang="en-GB" dirty="0"/>
              <a:t>Location: Away from the Axis of Interaction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Primary &amp; Secondary Buttons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185248" y="2348880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185248" y="4149080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SECONDARY</a:t>
            </a:r>
          </a:p>
        </p:txBody>
      </p:sp>
    </p:spTree>
    <p:extLst>
      <p:ext uri="{BB962C8B-B14F-4D97-AF65-F5344CB8AC3E}">
        <p14:creationId xmlns:p14="http://schemas.microsoft.com/office/powerpoint/2010/main" val="36493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counterproductive actions are important, such as deleting an account</a:t>
            </a:r>
          </a:p>
          <a:p>
            <a:pPr lvl="1"/>
            <a:r>
              <a:rPr lang="en-GB" dirty="0"/>
              <a:t>Primary Style</a:t>
            </a:r>
          </a:p>
          <a:p>
            <a:pPr lvl="1"/>
            <a:r>
              <a:rPr lang="en-GB" dirty="0"/>
              <a:t>Secondary Position</a:t>
            </a:r>
          </a:p>
          <a:p>
            <a:pPr lvl="1"/>
            <a:r>
              <a:rPr lang="en-GB" dirty="0"/>
              <a:t>Also good to give them a warning colour</a:t>
            </a:r>
          </a:p>
          <a:p>
            <a:endParaRPr lang="en-GB" dirty="0"/>
          </a:p>
          <a:p>
            <a:r>
              <a:rPr lang="en-GB" dirty="0"/>
              <a:t>If a type of action requires special focus then design a special button for it</a:t>
            </a:r>
          </a:p>
          <a:p>
            <a:pPr lvl="1"/>
            <a:r>
              <a:rPr lang="en-GB" dirty="0"/>
              <a:t>Amazon’s “1-Click Purchase”</a:t>
            </a:r>
          </a:p>
          <a:p>
            <a:pPr lvl="1"/>
            <a:r>
              <a:rPr lang="en-GB" dirty="0"/>
              <a:t>Pinterest’s “Pin It”</a:t>
            </a:r>
          </a:p>
          <a:p>
            <a:pPr lvl="1"/>
            <a:r>
              <a:rPr lang="en-GB" dirty="0"/>
              <a:t>Facebook’s “Like”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Exceptional Buttons</a:t>
            </a:r>
          </a:p>
        </p:txBody>
      </p:sp>
    </p:spTree>
    <p:extLst>
      <p:ext uri="{BB962C8B-B14F-4D97-AF65-F5344CB8AC3E}">
        <p14:creationId xmlns:p14="http://schemas.microsoft.com/office/powerpoint/2010/main" val="17947459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TournamentsOnline</a:t>
            </a:r>
            <a:r>
              <a:rPr lang="en-GB" dirty="0"/>
              <a:t> is a company that runs online eSports tournaments. Its website allows users to register with the company as an individual, then register for tournaments as either an individual or as a member of a team. It requires both physical and electronic contact details so that any physical prizes won in tournaments can be shipped to the user</a:t>
            </a:r>
          </a:p>
          <a:p>
            <a:r>
              <a:rPr lang="en-GB" dirty="0"/>
              <a:t>Design the happy path for the following:</a:t>
            </a:r>
          </a:p>
          <a:p>
            <a:pPr lvl="1"/>
            <a:r>
              <a:rPr lang="en-GB" dirty="0"/>
              <a:t>Initial registration form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r>
              <a:rPr lang="en-GB" dirty="0"/>
              <a:t>Assume that this will be accessed via a desktop or laptop computer with a keyboard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405352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UI must allow for interface use on multiple devices = multiple screen sizes</a:t>
            </a:r>
          </a:p>
          <a:p>
            <a:endParaRPr lang="en-GB" dirty="0"/>
          </a:p>
          <a:p>
            <a:r>
              <a:rPr lang="en-GB" dirty="0"/>
              <a:t>Adaptive Design</a:t>
            </a:r>
          </a:p>
          <a:p>
            <a:pPr lvl="1"/>
            <a:r>
              <a:rPr lang="en-GB" dirty="0"/>
              <a:t>Create a design for every device you expect your users to want to use</a:t>
            </a:r>
          </a:p>
          <a:p>
            <a:pPr lvl="1"/>
            <a:r>
              <a:rPr lang="en-GB" dirty="0"/>
              <a:t>Quick to build</a:t>
            </a:r>
          </a:p>
          <a:p>
            <a:pPr lvl="1"/>
            <a:r>
              <a:rPr lang="en-GB" dirty="0"/>
              <a:t>Static</a:t>
            </a:r>
          </a:p>
          <a:p>
            <a:r>
              <a:rPr lang="en-GB" dirty="0"/>
              <a:t>Responsive Design</a:t>
            </a:r>
          </a:p>
          <a:p>
            <a:pPr lvl="1"/>
            <a:r>
              <a:rPr lang="en-GB" dirty="0"/>
              <a:t>Automatically adjusts the design to fit the device</a:t>
            </a:r>
          </a:p>
          <a:p>
            <a:pPr lvl="1"/>
            <a:r>
              <a:rPr lang="en-GB" dirty="0"/>
              <a:t>Computationally more complex = slower to build</a:t>
            </a:r>
          </a:p>
          <a:p>
            <a:pPr lvl="1"/>
            <a:r>
              <a:rPr lang="en-GB" dirty="0"/>
              <a:t>Avoids problems of ‘</a:t>
            </a:r>
            <a:r>
              <a:rPr lang="en-GB" dirty="0" err="1"/>
              <a:t>inbetween</a:t>
            </a:r>
            <a:r>
              <a:rPr lang="en-GB" dirty="0"/>
              <a:t>’ devices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Adaptive &amp; Responsive Design</a:t>
            </a:r>
          </a:p>
        </p:txBody>
      </p:sp>
    </p:spTree>
    <p:extLst>
      <p:ext uri="{BB962C8B-B14F-4D97-AF65-F5344CB8AC3E}">
        <p14:creationId xmlns:p14="http://schemas.microsoft.com/office/powerpoint/2010/main" val="1961206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Advantages of the mouse</a:t>
            </a:r>
          </a:p>
          <a:p>
            <a:pPr lvl="1"/>
            <a:r>
              <a:rPr lang="en-GB" dirty="0"/>
              <a:t>Small and accurate</a:t>
            </a:r>
          </a:p>
          <a:p>
            <a:pPr lvl="1"/>
            <a:r>
              <a:rPr lang="en-GB" dirty="0"/>
              <a:t>Ability to hover</a:t>
            </a:r>
          </a:p>
          <a:p>
            <a:pPr lvl="1"/>
            <a:r>
              <a:rPr lang="en-GB" dirty="0"/>
              <a:t>Selects items easily</a:t>
            </a:r>
          </a:p>
          <a:p>
            <a:pPr lvl="1"/>
            <a:r>
              <a:rPr lang="en-GB" dirty="0"/>
              <a:t>Hidden options (</a:t>
            </a:r>
            <a:r>
              <a:rPr lang="en-GB" dirty="0" err="1"/>
              <a:t>Ctrl+Click</a:t>
            </a:r>
            <a:r>
              <a:rPr lang="en-GB" dirty="0"/>
              <a:t>, </a:t>
            </a:r>
            <a:r>
              <a:rPr lang="en-GB" dirty="0" err="1"/>
              <a:t>Shift+Click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Can change shape</a:t>
            </a:r>
          </a:p>
          <a:p>
            <a:r>
              <a:rPr lang="en-GB" dirty="0"/>
              <a:t>Advantages of finger</a:t>
            </a:r>
          </a:p>
          <a:p>
            <a:pPr lvl="1"/>
            <a:r>
              <a:rPr lang="en-GB" dirty="0"/>
              <a:t>Built-in feedback (haptic)</a:t>
            </a:r>
          </a:p>
          <a:p>
            <a:pPr lvl="1"/>
            <a:r>
              <a:rPr lang="en-GB" dirty="0"/>
              <a:t>Direct to interface</a:t>
            </a:r>
          </a:p>
          <a:p>
            <a:pPr lvl="1"/>
            <a:r>
              <a:rPr lang="en-GB" dirty="0"/>
              <a:t>Creates a physical orientation</a:t>
            </a:r>
          </a:p>
          <a:p>
            <a:pPr lvl="1"/>
            <a:r>
              <a:rPr lang="en-GB" dirty="0"/>
              <a:t>Always available</a:t>
            </a:r>
          </a:p>
          <a:p>
            <a:pPr lvl="1"/>
            <a:r>
              <a:rPr lang="en-GB" dirty="0"/>
              <a:t>Gestures and </a:t>
            </a:r>
            <a:r>
              <a:rPr lang="en-GB" dirty="0" err="1"/>
              <a:t>multitouch</a:t>
            </a:r>
            <a:endParaRPr lang="en-GB" dirty="0"/>
          </a:p>
          <a:p>
            <a:pPr lvl="1"/>
            <a:r>
              <a:rPr lang="en-GB" dirty="0"/>
              <a:t>Natural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Touch vs. Mouse</a:t>
            </a:r>
          </a:p>
        </p:txBody>
      </p:sp>
    </p:spTree>
    <p:extLst>
      <p:ext uri="{BB962C8B-B14F-4D97-AF65-F5344CB8AC3E}">
        <p14:creationId xmlns:p14="http://schemas.microsoft.com/office/powerpoint/2010/main" val="7691192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Redesign the form you designed earlier to work on a tablet rather than a desktop system</a:t>
            </a:r>
          </a:p>
          <a:p>
            <a:pPr lvl="1"/>
            <a:r>
              <a:rPr lang="en-GB" dirty="0"/>
              <a:t>What changes do you need to make for size?</a:t>
            </a:r>
          </a:p>
          <a:p>
            <a:pPr lvl="1"/>
            <a:r>
              <a:rPr lang="en-GB" dirty="0"/>
              <a:t>What changes do you need to made for input modality?</a:t>
            </a:r>
          </a:p>
          <a:p>
            <a:pPr lvl="1"/>
            <a:r>
              <a:rPr lang="en-GB" dirty="0"/>
              <a:t>What changes can you make using automation?</a:t>
            </a:r>
          </a:p>
          <a:p>
            <a:pPr lvl="1"/>
            <a:endParaRPr lang="en-GB" dirty="0"/>
          </a:p>
          <a:p>
            <a:r>
              <a:rPr lang="en-GB" dirty="0"/>
              <a:t>Design the following:</a:t>
            </a:r>
          </a:p>
          <a:p>
            <a:pPr lvl="1"/>
            <a:r>
              <a:rPr lang="en-GB" dirty="0"/>
              <a:t>Initial registration form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057676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</a:t>
            </a:r>
            <a:r>
              <a:rPr lang="en-GB"/>
              <a:t>: Usability II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Usability </a:t>
            </a:r>
          </a:p>
          <a:p>
            <a:pPr lvl="2"/>
            <a:r>
              <a:rPr lang="en-GB" dirty="0"/>
              <a:t>(</a:t>
            </a:r>
            <a:r>
              <a:rPr lang="en-GB" dirty="0">
                <a:hlinkClick r:id="rId2"/>
              </a:rPr>
              <a:t>https://en.wikipedia.org/wiki/Usability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1396626545</TotalTime>
  <Pages>13</Pages>
  <Words>1418</Words>
  <Application>Microsoft Office PowerPoint</Application>
  <PresentationFormat>A4 Paper (210x297 mm)</PresentationFormat>
  <Paragraphs>246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Book Antiqua</vt:lpstr>
      <vt:lpstr>Georgia</vt:lpstr>
      <vt:lpstr>Trebuchet MS</vt:lpstr>
      <vt:lpstr>Wingdings 2</vt:lpstr>
      <vt:lpstr>RM (OME)</vt:lpstr>
      <vt:lpstr>Usability Engineering</vt:lpstr>
      <vt:lpstr>Usability</vt:lpstr>
      <vt:lpstr>What Does ‘Usable’ Mean?</vt:lpstr>
      <vt:lpstr>Usability is NOT Appearance</vt:lpstr>
      <vt:lpstr>Reducing User Effort</vt:lpstr>
      <vt:lpstr>There is No Recipe for Usability</vt:lpstr>
      <vt:lpstr>Nielsen’s Heuristics</vt:lpstr>
      <vt:lpstr>Schneiderman’s Rules</vt:lpstr>
      <vt:lpstr>From Heuristics to Design Decisions</vt:lpstr>
      <vt:lpstr>Design Elements</vt:lpstr>
      <vt:lpstr>Forms</vt:lpstr>
      <vt:lpstr>Ask Only What You Need</vt:lpstr>
      <vt:lpstr>Input Types</vt:lpstr>
      <vt:lpstr>Labels and Instructions</vt:lpstr>
      <vt:lpstr>Prevent Errors Where Possible</vt:lpstr>
      <vt:lpstr>Speed vs. Mistakes</vt:lpstr>
      <vt:lpstr>Primary &amp; Secondary Buttons</vt:lpstr>
      <vt:lpstr>Exceptional Buttons</vt:lpstr>
      <vt:lpstr>Activity</vt:lpstr>
      <vt:lpstr>Adaptive &amp; Responsive Design</vt:lpstr>
      <vt:lpstr>Touch vs. Mouse</vt:lpstr>
      <vt:lpstr>Activity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46</cp:revision>
  <cp:lastPrinted>2000-09-29T15:48:22Z</cp:lastPrinted>
  <dcterms:created xsi:type="dcterms:W3CDTF">1996-02-20T11:20:32Z</dcterms:created>
  <dcterms:modified xsi:type="dcterms:W3CDTF">2026-10-26T10:22:15Z</dcterms:modified>
</cp:coreProperties>
</file>