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30"/>
  </p:notesMasterIdLst>
  <p:handoutMasterIdLst>
    <p:handoutMasterId r:id="rId31"/>
  </p:handoutMasterIdLst>
  <p:sldIdLst>
    <p:sldId id="258" r:id="rId2"/>
    <p:sldId id="261" r:id="rId3"/>
    <p:sldId id="259" r:id="rId4"/>
    <p:sldId id="264" r:id="rId5"/>
    <p:sldId id="292" r:id="rId6"/>
    <p:sldId id="262" r:id="rId7"/>
    <p:sldId id="268" r:id="rId8"/>
    <p:sldId id="271" r:id="rId9"/>
    <p:sldId id="288" r:id="rId10"/>
    <p:sldId id="272" r:id="rId11"/>
    <p:sldId id="273" r:id="rId12"/>
    <p:sldId id="274" r:id="rId13"/>
    <p:sldId id="275" r:id="rId14"/>
    <p:sldId id="276" r:id="rId15"/>
    <p:sldId id="278" r:id="rId16"/>
    <p:sldId id="279" r:id="rId17"/>
    <p:sldId id="280" r:id="rId18"/>
    <p:sldId id="281" r:id="rId19"/>
    <p:sldId id="282" r:id="rId20"/>
    <p:sldId id="269" r:id="rId21"/>
    <p:sldId id="283" r:id="rId22"/>
    <p:sldId id="284" r:id="rId23"/>
    <p:sldId id="270" r:id="rId24"/>
    <p:sldId id="290" r:id="rId25"/>
    <p:sldId id="285" r:id="rId26"/>
    <p:sldId id="289" r:id="rId27"/>
    <p:sldId id="286" r:id="rId28"/>
    <p:sldId id="266" r:id="rId29"/>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6182" autoAdjust="0"/>
  </p:normalViewPr>
  <p:slideViewPr>
    <p:cSldViewPr showGuides="1">
      <p:cViewPr varScale="1">
        <p:scale>
          <a:sx n="65" d="100"/>
          <a:sy n="65" d="100"/>
        </p:scale>
        <p:origin x="942" y="78"/>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4/2/2025</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4/2/2025</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Toilet roll activity </a:t>
            </a:r>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2386502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278671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115810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822875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3249340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82112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835451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2520981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121800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2410342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1706147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1200861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3794536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2770389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mentors</a:t>
            </a:r>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2761473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Carers Assessments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1635955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2949432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848316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3409006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22</a:t>
            </a:fld>
            <a:endParaRPr lang="en-GB"/>
          </a:p>
        </p:txBody>
      </p:sp>
    </p:spTree>
    <p:extLst>
      <p:ext uri="{BB962C8B-B14F-4D97-AF65-F5344CB8AC3E}">
        <p14:creationId xmlns:p14="http://schemas.microsoft.com/office/powerpoint/2010/main" val="1712915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10286664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24</a:t>
            </a:fld>
            <a:endParaRPr lang="en-GB"/>
          </a:p>
        </p:txBody>
      </p:sp>
    </p:spTree>
    <p:extLst>
      <p:ext uri="{BB962C8B-B14F-4D97-AF65-F5344CB8AC3E}">
        <p14:creationId xmlns:p14="http://schemas.microsoft.com/office/powerpoint/2010/main" val="1691625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Professional Advocacy National Standards and Outcomes Framework for Children and Young People in Wales</a:t>
            </a:r>
          </a:p>
        </p:txBody>
      </p:sp>
      <p:sp>
        <p:nvSpPr>
          <p:cNvPr id="4" name="Slide Number Placeholder 3"/>
          <p:cNvSpPr>
            <a:spLocks noGrp="1"/>
          </p:cNvSpPr>
          <p:nvPr>
            <p:ph type="sldNum" sz="quarter" idx="5"/>
          </p:nvPr>
        </p:nvSpPr>
        <p:spPr/>
        <p:txBody>
          <a:bodyPr/>
          <a:lstStyle/>
          <a:p>
            <a:fld id="{B8796F01-7154-41E0-B48B-A6921757531A}" type="slidenum">
              <a:rPr lang="en-GB" smtClean="0"/>
              <a:pPr/>
              <a:t>25</a:t>
            </a:fld>
            <a:endParaRPr lang="en-GB"/>
          </a:p>
        </p:txBody>
      </p:sp>
    </p:spTree>
    <p:extLst>
      <p:ext uri="{BB962C8B-B14F-4D97-AF65-F5344CB8AC3E}">
        <p14:creationId xmlns:p14="http://schemas.microsoft.com/office/powerpoint/2010/main" val="33267381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26</a:t>
            </a:fld>
            <a:endParaRPr lang="en-GB"/>
          </a:p>
        </p:txBody>
      </p:sp>
    </p:spTree>
    <p:extLst>
      <p:ext uri="{BB962C8B-B14F-4D97-AF65-F5344CB8AC3E}">
        <p14:creationId xmlns:p14="http://schemas.microsoft.com/office/powerpoint/2010/main" val="2343761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38550860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14338337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4/2/2025</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4/2/2025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4/2/2025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4/2/2025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4/2/2025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4/2/2025</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4/2/2025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4/2/2025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4/2/2025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4/2/2025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4/2/2025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4/2/2025</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Dr. Darrel Williams </a:t>
            </a:r>
          </a:p>
          <a:p>
            <a:r>
              <a:rPr lang="en-US" dirty="0"/>
              <a:t>d.g.williams@uwtsd.ac.uk</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Who’s Who</a:t>
            </a:r>
          </a:p>
        </p:txBody>
      </p:sp>
      <p:sp>
        <p:nvSpPr>
          <p:cNvPr id="3" name="Content Placeholder 2"/>
          <p:cNvSpPr>
            <a:spLocks noGrp="1"/>
          </p:cNvSpPr>
          <p:nvPr>
            <p:ph idx="1"/>
          </p:nvPr>
        </p:nvSpPr>
        <p:spPr/>
        <p:txBody>
          <a:bodyPr/>
          <a:lstStyle/>
          <a:p>
            <a:r>
              <a:rPr lang="en-GB" dirty="0"/>
              <a:t>Introductions including name, relevant interests and motivation for your studies.</a:t>
            </a:r>
          </a:p>
          <a:p>
            <a:r>
              <a:rPr lang="en-GB" dirty="0"/>
              <a:t>Hobbies/ passions/ ‘spare’ time?</a:t>
            </a:r>
          </a:p>
        </p:txBody>
      </p:sp>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7308" y="332656"/>
            <a:ext cx="10233687" cy="5839544"/>
          </a:xfrm>
        </p:spPr>
        <p:txBody>
          <a:bodyPr>
            <a:normAutofit fontScale="92500" lnSpcReduction="20000"/>
          </a:bodyPr>
          <a:lstStyle/>
          <a:p>
            <a:pPr marL="0" indent="0">
              <a:buNone/>
            </a:pPr>
            <a:r>
              <a:rPr lang="en-GB" sz="3500" b="1" dirty="0">
                <a:latin typeface="Arial" panose="020B0604020202020204" pitchFamily="34" charset="0"/>
                <a:cs typeface="Arial" panose="020B0604020202020204" pitchFamily="34" charset="0"/>
              </a:rPr>
              <a:t>Module Aim</a:t>
            </a:r>
          </a:p>
          <a:p>
            <a:r>
              <a:rPr lang="en-GB" dirty="0">
                <a:latin typeface="Arial" panose="020B0604020202020204" pitchFamily="34" charset="0"/>
                <a:cs typeface="Arial" panose="020B0604020202020204" pitchFamily="34" charset="0"/>
              </a:rPr>
              <a:t>To introduce you to the importance of rights and participation in your practice with young people, and how to advocate on behalf of young people when necessary.</a:t>
            </a:r>
          </a:p>
          <a:p>
            <a:pPr marL="0" indent="0">
              <a:buNone/>
            </a:pPr>
            <a:r>
              <a:rPr lang="en-GB" sz="3300" b="1" dirty="0">
                <a:latin typeface="Arial" panose="020B0604020202020204" pitchFamily="34" charset="0"/>
                <a:cs typeface="Arial" panose="020B0604020202020204" pitchFamily="34" charset="0"/>
              </a:rPr>
              <a:t>Learning Outcomes</a:t>
            </a:r>
          </a:p>
          <a:p>
            <a:r>
              <a:rPr lang="en-GB" dirty="0">
                <a:latin typeface="Arial" panose="020B0604020202020204" pitchFamily="34" charset="0"/>
                <a:cs typeface="Arial" panose="020B0604020202020204" pitchFamily="34" charset="0"/>
              </a:rPr>
              <a:t>Show awareness of human rights including children’s and young people’s rights based on current policy and practice, and the impact of rights on young people’s participation;</a:t>
            </a:r>
          </a:p>
          <a:p>
            <a:r>
              <a:rPr lang="en-GB" dirty="0">
                <a:latin typeface="Arial" panose="020B0604020202020204" pitchFamily="34" charset="0"/>
                <a:cs typeface="Arial" panose="020B0604020202020204" pitchFamily="34" charset="0"/>
              </a:rPr>
              <a:t>Indicate an understanding of rights in terms of the social justice arena, and in a variety of contexts and situations, and demonstrate an awareness of barriers and issues that may arise;</a:t>
            </a:r>
          </a:p>
          <a:p>
            <a:r>
              <a:rPr lang="en-GB" dirty="0">
                <a:latin typeface="Arial" panose="020B0604020202020204" pitchFamily="34" charset="0"/>
                <a:cs typeface="Arial" panose="020B0604020202020204" pitchFamily="34" charset="0"/>
              </a:rPr>
              <a:t>Understand the principles of advocacy and how to apply these to practice with young people; </a:t>
            </a:r>
          </a:p>
          <a:p>
            <a:r>
              <a:rPr lang="en-GB" dirty="0">
                <a:latin typeface="Arial" panose="020B0604020202020204" pitchFamily="34" charset="0"/>
                <a:cs typeface="Arial" panose="020B0604020202020204" pitchFamily="34" charset="0"/>
              </a:rPr>
              <a:t>Organise your knowledge and learning through use of a range of information resources, and present your work appropriately, and reflect upon sustainable literacy skills developed.</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 </a:t>
            </a:r>
          </a:p>
        </p:txBody>
      </p:sp>
      <p:sp>
        <p:nvSpPr>
          <p:cNvPr id="3" name="Content Placeholder 2"/>
          <p:cNvSpPr>
            <a:spLocks noGrp="1"/>
          </p:cNvSpPr>
          <p:nvPr>
            <p:ph idx="1"/>
          </p:nvPr>
        </p:nvSpPr>
        <p:spPr/>
        <p:txBody>
          <a:bodyPr>
            <a:normAutofit/>
          </a:bodyPr>
          <a:lstStyle/>
          <a:p>
            <a:pPr algn="just"/>
            <a:r>
              <a:rPr lang="en-GB" dirty="0"/>
              <a:t>20 minute individual poster presentation</a:t>
            </a:r>
          </a:p>
          <a:p>
            <a:pPr marL="0" indent="0" algn="just">
              <a:buNone/>
            </a:pPr>
            <a:r>
              <a:rPr lang="en-GB" sz="1800" b="0" i="0" dirty="0">
                <a:solidFill>
                  <a:srgbClr val="000000"/>
                </a:solidFill>
                <a:effectLst/>
                <a:latin typeface="Arial" panose="020B0604020202020204" pitchFamily="34" charset="0"/>
              </a:rPr>
              <a:t>Students are required to design and present a poster to be displayed in their setting outlining the UNCRC for young people and their families and what rights and entitlements they can expect while there. When designing and presenting this poster, students should include their roles as advocates for young people, showing how young people can access their rights and have their voices heard at the setting and in wider situations.  Your presentation should be supported by wider reading linked to relevant theory and policy, and also linked to the Youth Work National Occupational Standards (CLD Standards Council Scotland, 2019). </a:t>
            </a:r>
            <a:endParaRPr lang="en-GB" dirty="0">
              <a:effectLst/>
              <a:latin typeface="Arial" panose="020B0604020202020204" pitchFamily="34" charset="0"/>
              <a:ea typeface="Times New Roman" panose="02020603050405020304" pitchFamily="18" charset="0"/>
            </a:endParaRPr>
          </a:p>
          <a:p>
            <a:pPr marL="0" indent="0" algn="just">
              <a:buNone/>
            </a:pPr>
            <a:endParaRPr lang="en-GB" sz="1800" dirty="0">
              <a:latin typeface="Arial" panose="020B0604020202020204" pitchFamily="34" charset="0"/>
            </a:endParaRPr>
          </a:p>
          <a:p>
            <a:pPr marL="0" indent="0" algn="just">
              <a:buNone/>
            </a:pPr>
            <a:r>
              <a:rPr lang="en-GB" dirty="0"/>
              <a:t>Presentation - Thursday 22nd May 2025</a:t>
            </a:r>
          </a:p>
          <a:p>
            <a:pPr marL="0" indent="0">
              <a:buNone/>
            </a:pPr>
            <a:endParaRPr lang="en-GB" dirty="0"/>
          </a:p>
        </p:txBody>
      </p:sp>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6092B-4E61-243F-605C-5E4A44DA55F7}"/>
              </a:ext>
            </a:extLst>
          </p:cNvPr>
          <p:cNvSpPr>
            <a:spLocks noGrp="1"/>
          </p:cNvSpPr>
          <p:nvPr>
            <p:ph type="title"/>
          </p:nvPr>
        </p:nvSpPr>
        <p:spPr>
          <a:xfrm>
            <a:off x="1117335" y="-603448"/>
            <a:ext cx="10157354" cy="1397000"/>
          </a:xfrm>
        </p:spPr>
        <p:txBody>
          <a:bodyPr/>
          <a:lstStyle/>
          <a:p>
            <a:r>
              <a:rPr lang="en-GB" dirty="0"/>
              <a:t>Module Outline</a:t>
            </a:r>
          </a:p>
        </p:txBody>
      </p:sp>
      <p:graphicFrame>
        <p:nvGraphicFramePr>
          <p:cNvPr id="4" name="Content Placeholder 3">
            <a:extLst>
              <a:ext uri="{FF2B5EF4-FFF2-40B4-BE49-F238E27FC236}">
                <a16:creationId xmlns:a16="http://schemas.microsoft.com/office/drawing/2014/main" id="{99D0CC3C-0E22-FBE1-D1ED-5018B3784A65}"/>
              </a:ext>
            </a:extLst>
          </p:cNvPr>
          <p:cNvGraphicFramePr>
            <a:graphicFrameLocks noGrp="1"/>
          </p:cNvGraphicFramePr>
          <p:nvPr>
            <p:ph idx="1"/>
            <p:extLst>
              <p:ext uri="{D42A27DB-BD31-4B8C-83A1-F6EECF244321}">
                <p14:modId xmlns:p14="http://schemas.microsoft.com/office/powerpoint/2010/main" val="3974183425"/>
              </p:ext>
            </p:extLst>
          </p:nvPr>
        </p:nvGraphicFramePr>
        <p:xfrm>
          <a:off x="1269876" y="620688"/>
          <a:ext cx="8928992" cy="6249317"/>
        </p:xfrm>
        <a:graphic>
          <a:graphicData uri="http://schemas.openxmlformats.org/drawingml/2006/table">
            <a:tbl>
              <a:tblPr firstRow="1" bandRow="1">
                <a:tableStyleId>{3B4B98B0-60AC-42C2-AFA5-B58CD77FA1E5}</a:tableStyleId>
              </a:tblPr>
              <a:tblGrid>
                <a:gridCol w="1614924">
                  <a:extLst>
                    <a:ext uri="{9D8B030D-6E8A-4147-A177-3AD203B41FA5}">
                      <a16:colId xmlns:a16="http://schemas.microsoft.com/office/drawing/2014/main" val="3993385171"/>
                    </a:ext>
                  </a:extLst>
                </a:gridCol>
                <a:gridCol w="3704275">
                  <a:extLst>
                    <a:ext uri="{9D8B030D-6E8A-4147-A177-3AD203B41FA5}">
                      <a16:colId xmlns:a16="http://schemas.microsoft.com/office/drawing/2014/main" val="3799776915"/>
                    </a:ext>
                  </a:extLst>
                </a:gridCol>
                <a:gridCol w="3609793">
                  <a:extLst>
                    <a:ext uri="{9D8B030D-6E8A-4147-A177-3AD203B41FA5}">
                      <a16:colId xmlns:a16="http://schemas.microsoft.com/office/drawing/2014/main" val="1722431249"/>
                    </a:ext>
                  </a:extLst>
                </a:gridCol>
              </a:tblGrid>
              <a:tr h="333183">
                <a:tc>
                  <a:txBody>
                    <a:bodyPr/>
                    <a:lstStyle/>
                    <a:p>
                      <a:pPr>
                        <a:lnSpc>
                          <a:spcPct val="107000"/>
                        </a:lnSpc>
                        <a:spcAft>
                          <a:spcPts val="800"/>
                        </a:spcAft>
                      </a:pPr>
                      <a:r>
                        <a:rPr lang="en-GB" sz="1600">
                          <a:effectLst/>
                        </a:rPr>
                        <a:t>Lecture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Topic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Location</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954937929"/>
                  </a:ext>
                </a:extLst>
              </a:tr>
              <a:tr h="618877">
                <a:tc>
                  <a:txBody>
                    <a:bodyPr/>
                    <a:lstStyle/>
                    <a:p>
                      <a:pPr>
                        <a:lnSpc>
                          <a:spcPct val="107000"/>
                        </a:lnSpc>
                        <a:spcAft>
                          <a:spcPts val="800"/>
                        </a:spcAft>
                      </a:pPr>
                      <a:r>
                        <a:rPr lang="en-GB" sz="1600" dirty="0">
                          <a:effectLst/>
                        </a:rPr>
                        <a:t>Wednesday 2 April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Introduction, Assignment outline and Advocacy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2079610991"/>
                  </a:ext>
                </a:extLst>
              </a:tr>
              <a:tr h="643268">
                <a:tc>
                  <a:txBody>
                    <a:bodyPr/>
                    <a:lstStyle/>
                    <a:p>
                      <a:pPr>
                        <a:lnSpc>
                          <a:spcPct val="107000"/>
                        </a:lnSpc>
                        <a:spcAft>
                          <a:spcPts val="800"/>
                        </a:spcAft>
                      </a:pPr>
                      <a:r>
                        <a:rPr lang="en-GB" sz="1600" dirty="0">
                          <a:effectLst/>
                        </a:rPr>
                        <a:t>Thursday 3 April</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History of Children’s Rights and participation in Wales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9.30-12 </a:t>
                      </a:r>
                    </a:p>
                    <a:p>
                      <a:pPr>
                        <a:lnSpc>
                          <a:spcPct val="107000"/>
                        </a:lnSpc>
                        <a:spcAft>
                          <a:spcPts val="800"/>
                        </a:spcAft>
                      </a:pPr>
                      <a:r>
                        <a:rPr lang="en-GB" sz="1600" dirty="0">
                          <a:effectLst/>
                        </a:rPr>
                        <a:t>In person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3743521163"/>
                  </a:ext>
                </a:extLst>
              </a:tr>
              <a:tr h="618877">
                <a:tc>
                  <a:txBody>
                    <a:bodyPr/>
                    <a:lstStyle/>
                    <a:p>
                      <a:pPr>
                        <a:lnSpc>
                          <a:spcPct val="107000"/>
                        </a:lnSpc>
                        <a:spcAft>
                          <a:spcPts val="800"/>
                        </a:spcAft>
                      </a:pPr>
                      <a:r>
                        <a:rPr lang="en-GB" sz="1600" dirty="0">
                          <a:effectLst/>
                        </a:rPr>
                        <a:t>Wednesday 30 April</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UNCRC in practice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2993977311"/>
                  </a:ext>
                </a:extLst>
              </a:tr>
              <a:tr h="618877">
                <a:tc>
                  <a:txBody>
                    <a:bodyPr/>
                    <a:lstStyle/>
                    <a:p>
                      <a:pPr>
                        <a:lnSpc>
                          <a:spcPct val="107000"/>
                        </a:lnSpc>
                        <a:spcAft>
                          <a:spcPts val="800"/>
                        </a:spcAft>
                      </a:pPr>
                      <a:r>
                        <a:rPr lang="en-GB" sz="1600" dirty="0">
                          <a:effectLst/>
                        </a:rPr>
                        <a:t>Thursday 1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Wider responsibility and social justice</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9.30-12 </a:t>
                      </a:r>
                    </a:p>
                    <a:p>
                      <a:pPr>
                        <a:lnSpc>
                          <a:spcPct val="107000"/>
                        </a:lnSpc>
                        <a:spcAft>
                          <a:spcPts val="800"/>
                        </a:spcAft>
                      </a:pPr>
                      <a:r>
                        <a:rPr lang="en-GB" sz="1600" dirty="0">
                          <a:effectLst/>
                        </a:rPr>
                        <a:t>In person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4061028241"/>
                  </a:ext>
                </a:extLst>
              </a:tr>
              <a:tr h="643969">
                <a:tc>
                  <a:txBody>
                    <a:bodyPr/>
                    <a:lstStyle/>
                    <a:p>
                      <a:pPr>
                        <a:lnSpc>
                          <a:spcPct val="107000"/>
                        </a:lnSpc>
                        <a:spcAft>
                          <a:spcPts val="800"/>
                        </a:spcAft>
                      </a:pPr>
                      <a:r>
                        <a:rPr lang="en-GB" sz="1600" dirty="0">
                          <a:effectLst/>
                        </a:rPr>
                        <a:t>Wednesday 7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Participation and Consultation </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9.30-1pm </a:t>
                      </a:r>
                    </a:p>
                    <a:p>
                      <a:pPr>
                        <a:lnSpc>
                          <a:spcPct val="107000"/>
                        </a:lnSpc>
                        <a:spcAft>
                          <a:spcPts val="800"/>
                        </a:spcAft>
                      </a:pPr>
                      <a:r>
                        <a:rPr lang="en-GB" sz="1600" dirty="0">
                          <a:effectLst/>
                        </a:rPr>
                        <a:t>In person CJ7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924885855"/>
                  </a:ext>
                </a:extLst>
              </a:tr>
              <a:tr h="684567">
                <a:tc>
                  <a:txBody>
                    <a:bodyPr/>
                    <a:lstStyle/>
                    <a:p>
                      <a:pPr>
                        <a:lnSpc>
                          <a:spcPct val="107000"/>
                        </a:lnSpc>
                        <a:spcAft>
                          <a:spcPts val="800"/>
                        </a:spcAft>
                      </a:pPr>
                      <a:r>
                        <a:rPr lang="en-GB" sz="1600" dirty="0">
                          <a:effectLst/>
                        </a:rPr>
                        <a:t>Thursday 8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Empowerment</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9.30-12 </a:t>
                      </a:r>
                    </a:p>
                    <a:p>
                      <a:pPr>
                        <a:lnSpc>
                          <a:spcPct val="107000"/>
                        </a:lnSpc>
                        <a:spcAft>
                          <a:spcPts val="800"/>
                        </a:spcAft>
                      </a:pPr>
                      <a:r>
                        <a:rPr lang="en-GB" sz="1600" dirty="0">
                          <a:effectLst/>
                        </a:rPr>
                        <a:t>In person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824445999"/>
                  </a:ext>
                </a:extLst>
              </a:tr>
              <a:tr h="597070">
                <a:tc>
                  <a:txBody>
                    <a:bodyPr/>
                    <a:lstStyle/>
                    <a:p>
                      <a:pPr>
                        <a:lnSpc>
                          <a:spcPct val="107000"/>
                        </a:lnSpc>
                        <a:spcAft>
                          <a:spcPts val="800"/>
                        </a:spcAft>
                      </a:pPr>
                      <a:r>
                        <a:rPr lang="en-GB" sz="1600" dirty="0">
                          <a:effectLst/>
                        </a:rPr>
                        <a:t>Wednesday 14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Directed study</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pPr>
                      <a:endParaRPr lang="en-GB" sz="1600" dirty="0">
                        <a:effectLst/>
                        <a:latin typeface="Calibri" panose="020F0502020204030204" pitchFamily="34" charset="0"/>
                        <a:cs typeface="Times New Roman" panose="02020603050405020304" pitchFamily="18" charset="0"/>
                      </a:endParaRPr>
                    </a:p>
                  </a:txBody>
                  <a:tcPr marL="80802" marR="80802" marT="40119" marB="40119"/>
                </a:tc>
                <a:extLst>
                  <a:ext uri="{0D108BD9-81ED-4DB2-BD59-A6C34878D82A}">
                    <a16:rowId xmlns:a16="http://schemas.microsoft.com/office/drawing/2014/main" val="4019091879"/>
                  </a:ext>
                </a:extLst>
              </a:tr>
              <a:tr h="408080">
                <a:tc>
                  <a:txBody>
                    <a:bodyPr/>
                    <a:lstStyle/>
                    <a:p>
                      <a:pPr>
                        <a:lnSpc>
                          <a:spcPct val="107000"/>
                        </a:lnSpc>
                        <a:spcAft>
                          <a:spcPts val="800"/>
                        </a:spcAft>
                      </a:pPr>
                      <a:r>
                        <a:rPr lang="en-GB" sz="1600" dirty="0">
                          <a:effectLst/>
                        </a:rPr>
                        <a:t>Thursday 15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Tutorials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a:effectLst/>
                        </a:rPr>
                        <a:t>Teams</a:t>
                      </a:r>
                      <a:endParaRPr lang="en-GB" sz="160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182927734"/>
                  </a:ext>
                </a:extLst>
              </a:tr>
              <a:tr h="493018">
                <a:tc>
                  <a:txBody>
                    <a:bodyPr/>
                    <a:lstStyle/>
                    <a:p>
                      <a:pPr>
                        <a:lnSpc>
                          <a:spcPct val="107000"/>
                        </a:lnSpc>
                        <a:spcAft>
                          <a:spcPts val="800"/>
                        </a:spcAft>
                      </a:pPr>
                      <a:r>
                        <a:rPr lang="en-GB" sz="1600" dirty="0">
                          <a:effectLst/>
                        </a:rPr>
                        <a:t>Thursday 22 May</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Presentation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tc>
                  <a:txBody>
                    <a:bodyPr/>
                    <a:lstStyle/>
                    <a:p>
                      <a:pPr>
                        <a:lnSpc>
                          <a:spcPct val="107000"/>
                        </a:lnSpc>
                        <a:spcAft>
                          <a:spcPts val="800"/>
                        </a:spcAft>
                      </a:pPr>
                      <a:r>
                        <a:rPr lang="en-GB" sz="1600" dirty="0">
                          <a:effectLst/>
                        </a:rPr>
                        <a:t>9.30 in CJ7</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txBody>
                  <a:tcPr marL="80802" marR="80802" marT="40119" marB="40119"/>
                </a:tc>
                <a:extLst>
                  <a:ext uri="{0D108BD9-81ED-4DB2-BD59-A6C34878D82A}">
                    <a16:rowId xmlns:a16="http://schemas.microsoft.com/office/drawing/2014/main" val="1375869628"/>
                  </a:ext>
                </a:extLst>
              </a:tr>
            </a:tbl>
          </a:graphicData>
        </a:graphic>
      </p:graphicFrame>
    </p:spTree>
    <p:extLst>
      <p:ext uri="{BB962C8B-B14F-4D97-AF65-F5344CB8AC3E}">
        <p14:creationId xmlns:p14="http://schemas.microsoft.com/office/powerpoint/2010/main" val="1067952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Task</a:t>
            </a:r>
          </a:p>
        </p:txBody>
      </p:sp>
      <p:sp>
        <p:nvSpPr>
          <p:cNvPr id="3" name="Content Placeholder 2"/>
          <p:cNvSpPr>
            <a:spLocks noGrp="1"/>
          </p:cNvSpPr>
          <p:nvPr>
            <p:ph idx="1"/>
          </p:nvPr>
        </p:nvSpPr>
        <p:spPr/>
        <p:txBody>
          <a:bodyPr/>
          <a:lstStyle/>
          <a:p>
            <a:pPr marL="0" indent="0">
              <a:buNone/>
            </a:pPr>
            <a:r>
              <a:rPr lang="en-US" dirty="0"/>
              <a:t>In small groups I want you to discuss and write down what you believe are …</a:t>
            </a:r>
          </a:p>
          <a:p>
            <a:r>
              <a:rPr lang="en-US" dirty="0"/>
              <a:t>Advocacy</a:t>
            </a:r>
          </a:p>
          <a:p>
            <a:r>
              <a:rPr lang="en-US" dirty="0"/>
              <a:t>Participation</a:t>
            </a:r>
          </a:p>
          <a:p>
            <a:r>
              <a:rPr lang="en-US" dirty="0"/>
              <a:t>Rights</a:t>
            </a:r>
          </a:p>
          <a:p>
            <a:r>
              <a:rPr lang="en-US" dirty="0"/>
              <a:t>Empowerment   </a:t>
            </a:r>
          </a:p>
        </p:txBody>
      </p:sp>
    </p:spTree>
    <p:extLst>
      <p:ext uri="{BB962C8B-B14F-4D97-AF65-F5344CB8AC3E}">
        <p14:creationId xmlns:p14="http://schemas.microsoft.com/office/powerpoint/2010/main" val="191722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E724A-6F2D-4E6D-8A76-FBD6561AB7C8}"/>
              </a:ext>
            </a:extLst>
          </p:cNvPr>
          <p:cNvSpPr>
            <a:spLocks noGrp="1"/>
          </p:cNvSpPr>
          <p:nvPr>
            <p:ph type="title"/>
          </p:nvPr>
        </p:nvSpPr>
        <p:spPr/>
        <p:txBody>
          <a:bodyPr/>
          <a:lstStyle/>
          <a:p>
            <a:r>
              <a:rPr lang="en-GB" dirty="0"/>
              <a:t>What is Advocacy </a:t>
            </a:r>
          </a:p>
        </p:txBody>
      </p:sp>
      <p:sp>
        <p:nvSpPr>
          <p:cNvPr id="3" name="Content Placeholder 2">
            <a:extLst>
              <a:ext uri="{FF2B5EF4-FFF2-40B4-BE49-F238E27FC236}">
                <a16:creationId xmlns:a16="http://schemas.microsoft.com/office/drawing/2014/main" id="{ADB447EC-DAE3-493B-B086-BF85F0E47955}"/>
              </a:ext>
            </a:extLst>
          </p:cNvPr>
          <p:cNvSpPr>
            <a:spLocks noGrp="1"/>
          </p:cNvSpPr>
          <p:nvPr>
            <p:ph idx="1"/>
          </p:nvPr>
        </p:nvSpPr>
        <p:spPr>
          <a:xfrm>
            <a:off x="1117309" y="1701800"/>
            <a:ext cx="10157354" cy="5156200"/>
          </a:xfrm>
        </p:spPr>
        <p:txBody>
          <a:bodyPr>
            <a:normAutofit fontScale="92500" lnSpcReduction="20000"/>
          </a:bodyPr>
          <a:lstStyle/>
          <a:p>
            <a:r>
              <a:rPr lang="en-US" sz="2600" dirty="0"/>
              <a:t>Appeared first in USA in 1960’s</a:t>
            </a:r>
          </a:p>
          <a:p>
            <a:r>
              <a:rPr lang="en-GB" sz="2600" dirty="0"/>
              <a:t>Can be both professional and informal </a:t>
            </a:r>
          </a:p>
          <a:p>
            <a:r>
              <a:rPr lang="en-US" sz="2600" dirty="0"/>
              <a:t>Representing others and </a:t>
            </a:r>
            <a:r>
              <a:rPr lang="en-GB" sz="2600" dirty="0"/>
              <a:t>giving them a voice </a:t>
            </a:r>
            <a:endParaRPr lang="en-US" sz="2600" dirty="0"/>
          </a:p>
          <a:p>
            <a:r>
              <a:rPr lang="en-US" sz="2600" dirty="0"/>
              <a:t>Negotiating on their behalf</a:t>
            </a:r>
          </a:p>
          <a:p>
            <a:r>
              <a:rPr lang="en-US" sz="2600" dirty="0"/>
              <a:t>Being persuasive for the benefit of the individual </a:t>
            </a:r>
          </a:p>
          <a:p>
            <a:r>
              <a:rPr lang="en-US" sz="2600" dirty="0"/>
              <a:t>Ad hoc advocacy appeared in UK from 1980’s</a:t>
            </a:r>
          </a:p>
          <a:p>
            <a:r>
              <a:rPr lang="en-US" sz="2600" dirty="0"/>
              <a:t>Policy and ideological shifts in the way services are delivered:  “bottom up” approaches, an increase in ‘choice’, and participation in decision making.</a:t>
            </a:r>
          </a:p>
          <a:p>
            <a:r>
              <a:rPr lang="en-GB" sz="2600" dirty="0"/>
              <a:t>support people to speak up for what they want and make their own choices in any situation where this is required </a:t>
            </a:r>
          </a:p>
          <a:p>
            <a:endParaRPr lang="en-GB" dirty="0"/>
          </a:p>
        </p:txBody>
      </p:sp>
    </p:spTree>
    <p:extLst>
      <p:ext uri="{BB962C8B-B14F-4D97-AF65-F5344CB8AC3E}">
        <p14:creationId xmlns:p14="http://schemas.microsoft.com/office/powerpoint/2010/main" val="1602675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r>
              <a:rPr lang="en-US" sz="2800" dirty="0"/>
              <a:t>“The process of identifying with and representing a person’s views and concerns, in order to secure enhanced rights and entitlements, undertaken by someone who has little or no conflict of interest”  (Henderson &amp; </a:t>
            </a:r>
            <a:r>
              <a:rPr lang="en-US" sz="2800" dirty="0" err="1"/>
              <a:t>Pochin</a:t>
            </a:r>
            <a:r>
              <a:rPr lang="en-US" sz="2800" dirty="0"/>
              <a:t>, 2001, p. 1)</a:t>
            </a:r>
          </a:p>
          <a:p>
            <a:pPr eaLnBrk="1" hangingPunct="1">
              <a:lnSpc>
                <a:spcPct val="90000"/>
              </a:lnSpc>
            </a:pPr>
            <a:r>
              <a:rPr lang="en-US" sz="2800" dirty="0"/>
              <a:t>“Supporting and empowering disadvantaged individuals so that their views and concerns are heard in order to secure enhanced rights and entitlements” (The King’s Fund, 2004)</a:t>
            </a:r>
          </a:p>
          <a:p>
            <a:pPr eaLnBrk="1" hangingPunct="1">
              <a:lnSpc>
                <a:spcPct val="90000"/>
              </a:lnSpc>
            </a:pP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3651938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pPr eaLnBrk="1" hangingPunct="1">
              <a:lnSpc>
                <a:spcPct val="90000"/>
              </a:lnSpc>
            </a:pPr>
            <a:r>
              <a:rPr lang="en-US" sz="2800" dirty="0">
                <a:ea typeface="Helvetica" pitchFamily="-65" charset="0"/>
                <a:cs typeface="Helvetica" pitchFamily="-65" charset="0"/>
                <a:sym typeface="Helvetica" pitchFamily="-65" charset="0"/>
              </a:rPr>
              <a:t>“Enable young people to participate by making a point of acknowledging young people’s contribution, ensuring that young people’s views are taken into account and supporting young people in expressing their views”. Sapin, 2013, p149.</a:t>
            </a: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290453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7248-6D42-443D-A315-335897D5B0DD}"/>
              </a:ext>
            </a:extLst>
          </p:cNvPr>
          <p:cNvSpPr>
            <a:spLocks noGrp="1"/>
          </p:cNvSpPr>
          <p:nvPr>
            <p:ph type="title"/>
          </p:nvPr>
        </p:nvSpPr>
        <p:spPr>
          <a:xfrm>
            <a:off x="621804" y="76200"/>
            <a:ext cx="10652859" cy="1397000"/>
          </a:xfrm>
        </p:spPr>
        <p:txBody>
          <a:bodyPr/>
          <a:lstStyle/>
          <a:p>
            <a:r>
              <a:rPr lang="en-GB" dirty="0"/>
              <a:t>Advocacy, according to  Henderson &amp; </a:t>
            </a:r>
            <a:r>
              <a:rPr lang="en-GB" dirty="0" err="1"/>
              <a:t>Pochin</a:t>
            </a:r>
            <a:r>
              <a:rPr lang="en-GB" dirty="0"/>
              <a:t> (2001)</a:t>
            </a:r>
          </a:p>
        </p:txBody>
      </p:sp>
      <p:sp>
        <p:nvSpPr>
          <p:cNvPr id="3" name="Content Placeholder 2">
            <a:extLst>
              <a:ext uri="{FF2B5EF4-FFF2-40B4-BE49-F238E27FC236}">
                <a16:creationId xmlns:a16="http://schemas.microsoft.com/office/drawing/2014/main" id="{698F7DC5-80C4-42B3-BD45-9B1180B2C37A}"/>
              </a:ext>
            </a:extLst>
          </p:cNvPr>
          <p:cNvSpPr>
            <a:spLocks noGrp="1"/>
          </p:cNvSpPr>
          <p:nvPr>
            <p:ph idx="1"/>
          </p:nvPr>
        </p:nvSpPr>
        <p:spPr>
          <a:xfrm>
            <a:off x="1117309" y="2132856"/>
            <a:ext cx="10157354" cy="4039344"/>
          </a:xfrm>
        </p:spPr>
        <p:txBody>
          <a:bodyPr/>
          <a:lstStyle/>
          <a:p>
            <a:r>
              <a:rPr lang="en-US" dirty="0"/>
              <a:t>The need for advocacy arises where circumstances have taken away an individual’s ability to speak up freely for their interests.</a:t>
            </a:r>
          </a:p>
          <a:p>
            <a:r>
              <a:rPr lang="en-US" dirty="0"/>
              <a:t>The advocacy movement has at its foundation the recognition that there are groups of people for whom such radical disempowerment is not so much a random occurrence as a way of life.</a:t>
            </a:r>
          </a:p>
          <a:p>
            <a:endParaRPr lang="en-US" dirty="0"/>
          </a:p>
          <a:p>
            <a:endParaRPr lang="en-GB" dirty="0"/>
          </a:p>
        </p:txBody>
      </p:sp>
    </p:spTree>
    <p:extLst>
      <p:ext uri="{BB962C8B-B14F-4D97-AF65-F5344CB8AC3E}">
        <p14:creationId xmlns:p14="http://schemas.microsoft.com/office/powerpoint/2010/main" val="2187190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2675-836C-48A8-99EF-C0DC5412DB81}"/>
              </a:ext>
            </a:extLst>
          </p:cNvPr>
          <p:cNvSpPr>
            <a:spLocks noGrp="1"/>
          </p:cNvSpPr>
          <p:nvPr>
            <p:ph type="title"/>
          </p:nvPr>
        </p:nvSpPr>
        <p:spPr/>
        <p:txBody>
          <a:bodyPr/>
          <a:lstStyle/>
          <a:p>
            <a:r>
              <a:rPr lang="en-GB" dirty="0"/>
              <a:t>Risks with Advocacy</a:t>
            </a:r>
          </a:p>
        </p:txBody>
      </p:sp>
      <p:sp>
        <p:nvSpPr>
          <p:cNvPr id="3" name="Content Placeholder 2">
            <a:extLst>
              <a:ext uri="{FF2B5EF4-FFF2-40B4-BE49-F238E27FC236}">
                <a16:creationId xmlns:a16="http://schemas.microsoft.com/office/drawing/2014/main" id="{643C60BC-296E-4A87-963C-BE87F0822345}"/>
              </a:ext>
            </a:extLst>
          </p:cNvPr>
          <p:cNvSpPr>
            <a:spLocks noGrp="1"/>
          </p:cNvSpPr>
          <p:nvPr>
            <p:ph idx="1"/>
          </p:nvPr>
        </p:nvSpPr>
        <p:spPr/>
        <p:txBody>
          <a:bodyPr/>
          <a:lstStyle/>
          <a:p>
            <a:pPr eaLnBrk="1" hangingPunct="1"/>
            <a:r>
              <a:rPr lang="en-US" dirty="0"/>
              <a:t>“certain groups of people are at great risk of exclusion and ill-treatment, not only from society at large, but also from the very service systems which are designed to care for them” (Henderson &amp; </a:t>
            </a:r>
            <a:r>
              <a:rPr lang="en-US" dirty="0" err="1"/>
              <a:t>Pochin</a:t>
            </a:r>
            <a:r>
              <a:rPr lang="en-US" dirty="0"/>
              <a:t>, 2001, p. 3)</a:t>
            </a:r>
          </a:p>
          <a:p>
            <a:endParaRPr lang="en-GB" dirty="0"/>
          </a:p>
        </p:txBody>
      </p:sp>
    </p:spTree>
    <p:extLst>
      <p:ext uri="{BB962C8B-B14F-4D97-AF65-F5344CB8AC3E}">
        <p14:creationId xmlns:p14="http://schemas.microsoft.com/office/powerpoint/2010/main" val="156327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35362-627F-4E4D-B599-1A10767ECB1D}"/>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C57CED12-41E2-465A-9DEA-CB888B2365D9}"/>
              </a:ext>
            </a:extLst>
          </p:cNvPr>
          <p:cNvSpPr>
            <a:spLocks noGrp="1"/>
          </p:cNvSpPr>
          <p:nvPr>
            <p:ph idx="1"/>
          </p:nvPr>
        </p:nvSpPr>
        <p:spPr/>
        <p:txBody>
          <a:bodyPr/>
          <a:lstStyle/>
          <a:p>
            <a:r>
              <a:rPr lang="en-GB" dirty="0"/>
              <a:t>Have you ever been in a situation when you felt you could not speak up/ stand up for yourself?</a:t>
            </a:r>
          </a:p>
          <a:p>
            <a:r>
              <a:rPr lang="en-GB" dirty="0"/>
              <a:t>How did that make you feel?</a:t>
            </a:r>
          </a:p>
          <a:p>
            <a:r>
              <a:rPr lang="en-GB" dirty="0"/>
              <a:t>What was the outcome of that situation?</a:t>
            </a:r>
          </a:p>
        </p:txBody>
      </p:sp>
    </p:spTree>
    <p:extLst>
      <p:ext uri="{BB962C8B-B14F-4D97-AF65-F5344CB8AC3E}">
        <p14:creationId xmlns:p14="http://schemas.microsoft.com/office/powerpoint/2010/main" val="4054761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81F9-586F-4813-AF48-0A01D9BC2885}"/>
              </a:ext>
            </a:extLst>
          </p:cNvPr>
          <p:cNvSpPr>
            <a:spLocks noGrp="1"/>
          </p:cNvSpPr>
          <p:nvPr>
            <p:ph type="title"/>
          </p:nvPr>
        </p:nvSpPr>
        <p:spPr/>
        <p:txBody>
          <a:bodyPr/>
          <a:lstStyle/>
          <a:p>
            <a:r>
              <a:rPr lang="en-US" dirty="0"/>
              <a:t>Types of Advocacy</a:t>
            </a:r>
            <a:endParaRPr lang="en-GB" dirty="0"/>
          </a:p>
        </p:txBody>
      </p:sp>
      <p:sp>
        <p:nvSpPr>
          <p:cNvPr id="3" name="Content Placeholder 2">
            <a:extLst>
              <a:ext uri="{FF2B5EF4-FFF2-40B4-BE49-F238E27FC236}">
                <a16:creationId xmlns:a16="http://schemas.microsoft.com/office/drawing/2014/main" id="{C9BCEA02-CC5A-48A8-8561-3A87CDCFF814}"/>
              </a:ext>
            </a:extLst>
          </p:cNvPr>
          <p:cNvSpPr>
            <a:spLocks noGrp="1"/>
          </p:cNvSpPr>
          <p:nvPr>
            <p:ph idx="1"/>
          </p:nvPr>
        </p:nvSpPr>
        <p:spPr/>
        <p:txBody>
          <a:bodyPr/>
          <a:lstStyle/>
          <a:p>
            <a:r>
              <a:rPr lang="en-GB" dirty="0"/>
              <a:t>Citizen</a:t>
            </a:r>
          </a:p>
          <a:p>
            <a:r>
              <a:rPr lang="en-GB" dirty="0"/>
              <a:t>Volunteer</a:t>
            </a:r>
          </a:p>
          <a:p>
            <a:r>
              <a:rPr lang="en-GB" dirty="0"/>
              <a:t>Self-advocacy</a:t>
            </a:r>
          </a:p>
          <a:p>
            <a:r>
              <a:rPr lang="en-GB" dirty="0"/>
              <a:t>Peer</a:t>
            </a:r>
          </a:p>
          <a:p>
            <a:r>
              <a:rPr lang="en-GB" dirty="0"/>
              <a:t>Professional casework</a:t>
            </a:r>
          </a:p>
          <a:p>
            <a:r>
              <a:rPr lang="en-GB" dirty="0"/>
              <a:t>Legal advocacy</a:t>
            </a:r>
          </a:p>
          <a:p>
            <a:endParaRPr lang="en-GB" dirty="0"/>
          </a:p>
        </p:txBody>
      </p:sp>
    </p:spTree>
    <p:extLst>
      <p:ext uri="{BB962C8B-B14F-4D97-AF65-F5344CB8AC3E}">
        <p14:creationId xmlns:p14="http://schemas.microsoft.com/office/powerpoint/2010/main" val="2500821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7967-F38D-4D99-BEC1-FF603051E9F5}"/>
              </a:ext>
            </a:extLst>
          </p:cNvPr>
          <p:cNvSpPr>
            <a:spLocks noGrp="1"/>
          </p:cNvSpPr>
          <p:nvPr>
            <p:ph type="title"/>
          </p:nvPr>
        </p:nvSpPr>
        <p:spPr/>
        <p:txBody>
          <a:bodyPr/>
          <a:lstStyle/>
          <a:p>
            <a:r>
              <a:rPr lang="en-GB" dirty="0"/>
              <a:t>What is Citizen advocacy?</a:t>
            </a:r>
          </a:p>
        </p:txBody>
      </p:sp>
      <p:sp>
        <p:nvSpPr>
          <p:cNvPr id="3" name="Content Placeholder 2">
            <a:extLst>
              <a:ext uri="{FF2B5EF4-FFF2-40B4-BE49-F238E27FC236}">
                <a16:creationId xmlns:a16="http://schemas.microsoft.com/office/drawing/2014/main" id="{88FB1018-325F-4A43-9F6A-F2538C7BA881}"/>
              </a:ext>
            </a:extLst>
          </p:cNvPr>
          <p:cNvSpPr>
            <a:spLocks noGrp="1"/>
          </p:cNvSpPr>
          <p:nvPr>
            <p:ph idx="1"/>
          </p:nvPr>
        </p:nvSpPr>
        <p:spPr/>
        <p:txBody>
          <a:bodyPr/>
          <a:lstStyle/>
          <a:p>
            <a:r>
              <a:rPr lang="en-GB" dirty="0"/>
              <a:t>Provided by volunteers from the local community. </a:t>
            </a:r>
          </a:p>
          <a:p>
            <a:r>
              <a:rPr lang="en-GB" dirty="0"/>
              <a:t>Based on an ongoing, one to one friendship with an adult with a learning disability. </a:t>
            </a:r>
          </a:p>
          <a:p>
            <a:r>
              <a:rPr lang="en-GB" dirty="0"/>
              <a:t>The volunteers work with their partners on a long term basis. </a:t>
            </a:r>
          </a:p>
          <a:p>
            <a:endParaRPr lang="en-GB" dirty="0"/>
          </a:p>
        </p:txBody>
      </p:sp>
    </p:spTree>
    <p:extLst>
      <p:ext uri="{BB962C8B-B14F-4D97-AF65-F5344CB8AC3E}">
        <p14:creationId xmlns:p14="http://schemas.microsoft.com/office/powerpoint/2010/main" val="2898340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BCF21-F723-4743-8626-0C856247AA5C}"/>
              </a:ext>
            </a:extLst>
          </p:cNvPr>
          <p:cNvSpPr>
            <a:spLocks noGrp="1"/>
          </p:cNvSpPr>
          <p:nvPr>
            <p:ph type="title"/>
          </p:nvPr>
        </p:nvSpPr>
        <p:spPr/>
        <p:txBody>
          <a:bodyPr/>
          <a:lstStyle/>
          <a:p>
            <a:r>
              <a:rPr lang="en-US" dirty="0"/>
              <a:t>Volunteer Advocate</a:t>
            </a:r>
            <a:endParaRPr lang="en-GB" dirty="0"/>
          </a:p>
        </p:txBody>
      </p:sp>
      <p:sp>
        <p:nvSpPr>
          <p:cNvPr id="3" name="Content Placeholder 2">
            <a:extLst>
              <a:ext uri="{FF2B5EF4-FFF2-40B4-BE49-F238E27FC236}">
                <a16:creationId xmlns:a16="http://schemas.microsoft.com/office/drawing/2014/main" id="{7ABFE48F-6D81-4191-8B8A-71CA182AA9FF}"/>
              </a:ext>
            </a:extLst>
          </p:cNvPr>
          <p:cNvSpPr>
            <a:spLocks noGrp="1"/>
          </p:cNvSpPr>
          <p:nvPr>
            <p:ph idx="1"/>
          </p:nvPr>
        </p:nvSpPr>
        <p:spPr/>
        <p:txBody>
          <a:bodyPr/>
          <a:lstStyle/>
          <a:p>
            <a:r>
              <a:rPr lang="en-GB" dirty="0"/>
              <a:t>More likely to be generic than specialist</a:t>
            </a:r>
          </a:p>
          <a:p>
            <a:r>
              <a:rPr lang="en-GB" dirty="0"/>
              <a:t>Training a central issue</a:t>
            </a:r>
          </a:p>
          <a:p>
            <a:r>
              <a:rPr lang="en-GB" dirty="0"/>
              <a:t>Focus on providing support over a particular issue rather than on a longer-term relationship</a:t>
            </a:r>
          </a:p>
          <a:p>
            <a:r>
              <a:rPr lang="en-GB" dirty="0"/>
              <a:t>Advocates may support more than one person at a time</a:t>
            </a:r>
          </a:p>
          <a:p>
            <a:endParaRPr lang="en-GB" dirty="0"/>
          </a:p>
        </p:txBody>
      </p:sp>
    </p:spTree>
    <p:extLst>
      <p:ext uri="{BB962C8B-B14F-4D97-AF65-F5344CB8AC3E}">
        <p14:creationId xmlns:p14="http://schemas.microsoft.com/office/powerpoint/2010/main" val="227295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C6FD-D401-4B36-B834-2CF294FA4EDE}"/>
              </a:ext>
            </a:extLst>
          </p:cNvPr>
          <p:cNvSpPr>
            <a:spLocks noGrp="1"/>
          </p:cNvSpPr>
          <p:nvPr>
            <p:ph type="title"/>
          </p:nvPr>
        </p:nvSpPr>
        <p:spPr/>
        <p:txBody>
          <a:bodyPr/>
          <a:lstStyle/>
          <a:p>
            <a:r>
              <a:rPr lang="en-GB" dirty="0"/>
              <a:t>Self Advocacy</a:t>
            </a:r>
          </a:p>
        </p:txBody>
      </p:sp>
      <p:sp>
        <p:nvSpPr>
          <p:cNvPr id="3" name="Content Placeholder 2">
            <a:extLst>
              <a:ext uri="{FF2B5EF4-FFF2-40B4-BE49-F238E27FC236}">
                <a16:creationId xmlns:a16="http://schemas.microsoft.com/office/drawing/2014/main" id="{C9F6F0EB-B7FF-4F2A-95CE-00DE08E8FD2F}"/>
              </a:ext>
            </a:extLst>
          </p:cNvPr>
          <p:cNvSpPr>
            <a:spLocks noGrp="1"/>
          </p:cNvSpPr>
          <p:nvPr>
            <p:ph idx="1"/>
          </p:nvPr>
        </p:nvSpPr>
        <p:spPr/>
        <p:txBody>
          <a:bodyPr/>
          <a:lstStyle/>
          <a:p>
            <a:pPr eaLnBrk="1" hangingPunct="1"/>
            <a:r>
              <a:rPr lang="en-US" sz="2400" dirty="0" err="1"/>
              <a:t>Organised</a:t>
            </a:r>
            <a:r>
              <a:rPr lang="en-US" sz="2400" dirty="0"/>
              <a:t> and driven by </a:t>
            </a:r>
            <a:r>
              <a:rPr lang="en-US" dirty="0"/>
              <a:t>individuals/group</a:t>
            </a:r>
            <a:endParaRPr lang="en-US" sz="2400" dirty="0"/>
          </a:p>
          <a:p>
            <a:pPr eaLnBrk="1" hangingPunct="1"/>
            <a:r>
              <a:rPr lang="en-US" sz="2400" dirty="0"/>
              <a:t>Offer mutual support and confidence building</a:t>
            </a:r>
          </a:p>
          <a:p>
            <a:pPr eaLnBrk="1" hangingPunct="1"/>
            <a:r>
              <a:rPr lang="en-US" sz="2400" dirty="0"/>
              <a:t>Individuals working together to challenge discrimination</a:t>
            </a:r>
          </a:p>
          <a:p>
            <a:pPr eaLnBrk="1" hangingPunct="1"/>
            <a:r>
              <a:rPr lang="en-US" sz="2400" dirty="0"/>
              <a:t>Sharing information and experience</a:t>
            </a:r>
          </a:p>
          <a:p>
            <a:endParaRPr lang="en-GB" dirty="0"/>
          </a:p>
        </p:txBody>
      </p:sp>
    </p:spTree>
    <p:extLst>
      <p:ext uri="{BB962C8B-B14F-4D97-AF65-F5344CB8AC3E}">
        <p14:creationId xmlns:p14="http://schemas.microsoft.com/office/powerpoint/2010/main" val="407368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C1E5-903E-48BA-8122-ECBA51814049}"/>
              </a:ext>
            </a:extLst>
          </p:cNvPr>
          <p:cNvSpPr>
            <a:spLocks noGrp="1"/>
          </p:cNvSpPr>
          <p:nvPr>
            <p:ph type="title"/>
          </p:nvPr>
        </p:nvSpPr>
        <p:spPr/>
        <p:txBody>
          <a:bodyPr/>
          <a:lstStyle/>
          <a:p>
            <a:r>
              <a:rPr lang="en-GB" dirty="0"/>
              <a:t>Peer Advocacy </a:t>
            </a:r>
          </a:p>
        </p:txBody>
      </p:sp>
      <p:sp>
        <p:nvSpPr>
          <p:cNvPr id="3" name="Content Placeholder 2">
            <a:extLst>
              <a:ext uri="{FF2B5EF4-FFF2-40B4-BE49-F238E27FC236}">
                <a16:creationId xmlns:a16="http://schemas.microsoft.com/office/drawing/2014/main" id="{1D69CDEB-F86B-477C-905C-19EC2C75F4CA}"/>
              </a:ext>
            </a:extLst>
          </p:cNvPr>
          <p:cNvSpPr>
            <a:spLocks noGrp="1"/>
          </p:cNvSpPr>
          <p:nvPr>
            <p:ph idx="1"/>
          </p:nvPr>
        </p:nvSpPr>
        <p:spPr/>
        <p:txBody>
          <a:bodyPr/>
          <a:lstStyle/>
          <a:p>
            <a:pPr eaLnBrk="1" hangingPunct="1"/>
            <a:r>
              <a:rPr lang="en-US" sz="2400" dirty="0">
                <a:latin typeface="+mj-lt"/>
              </a:rPr>
              <a:t>Advocate and partner share a common experience</a:t>
            </a:r>
          </a:p>
          <a:p>
            <a:pPr eaLnBrk="1" hangingPunct="1"/>
            <a:r>
              <a:rPr lang="en-US" sz="2400" dirty="0">
                <a:latin typeface="+mj-lt"/>
              </a:rPr>
              <a:t>Not as ‘</a:t>
            </a:r>
            <a:r>
              <a:rPr lang="en-US" sz="2400" dirty="0" err="1">
                <a:latin typeface="+mj-lt"/>
              </a:rPr>
              <a:t>organised</a:t>
            </a:r>
            <a:r>
              <a:rPr lang="en-US" sz="2400" dirty="0">
                <a:latin typeface="+mj-lt"/>
              </a:rPr>
              <a:t>’ as citizen advocacy but nonetheless can be a strong force for change</a:t>
            </a:r>
          </a:p>
          <a:p>
            <a:pPr eaLnBrk="1" hangingPunct="1"/>
            <a:r>
              <a:rPr lang="en-US" sz="2400" dirty="0">
                <a:latin typeface="+mj-lt"/>
              </a:rPr>
              <a:t>Mutual support and empowerment</a:t>
            </a:r>
          </a:p>
          <a:p>
            <a:endParaRPr lang="en-GB" dirty="0"/>
          </a:p>
        </p:txBody>
      </p:sp>
    </p:spTree>
    <p:extLst>
      <p:ext uri="{BB962C8B-B14F-4D97-AF65-F5344CB8AC3E}">
        <p14:creationId xmlns:p14="http://schemas.microsoft.com/office/powerpoint/2010/main" val="1883992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0325-897C-488B-9192-2DDCB8A28701}"/>
              </a:ext>
            </a:extLst>
          </p:cNvPr>
          <p:cNvSpPr>
            <a:spLocks noGrp="1"/>
          </p:cNvSpPr>
          <p:nvPr>
            <p:ph type="title"/>
          </p:nvPr>
        </p:nvSpPr>
        <p:spPr/>
        <p:txBody>
          <a:bodyPr/>
          <a:lstStyle/>
          <a:p>
            <a:r>
              <a:rPr lang="en-GB" dirty="0"/>
              <a:t>Legal Advocacy </a:t>
            </a:r>
          </a:p>
        </p:txBody>
      </p:sp>
      <p:sp>
        <p:nvSpPr>
          <p:cNvPr id="3" name="Content Placeholder 2">
            <a:extLst>
              <a:ext uri="{FF2B5EF4-FFF2-40B4-BE49-F238E27FC236}">
                <a16:creationId xmlns:a16="http://schemas.microsoft.com/office/drawing/2014/main" id="{9D0067E6-8562-496D-AE2D-3A9A12A614CA}"/>
              </a:ext>
            </a:extLst>
          </p:cNvPr>
          <p:cNvSpPr>
            <a:spLocks noGrp="1"/>
          </p:cNvSpPr>
          <p:nvPr>
            <p:ph idx="1"/>
          </p:nvPr>
        </p:nvSpPr>
        <p:spPr/>
        <p:txBody>
          <a:bodyPr>
            <a:normAutofit lnSpcReduction="10000"/>
          </a:bodyPr>
          <a:lstStyle/>
          <a:p>
            <a:pPr eaLnBrk="1" hangingPunct="1"/>
            <a:r>
              <a:rPr lang="en-US" sz="2400" dirty="0"/>
              <a:t>Work done by lawyers on behalf of vulnerable people</a:t>
            </a:r>
          </a:p>
          <a:p>
            <a:pPr eaLnBrk="1" hangingPunct="1"/>
            <a:r>
              <a:rPr lang="en-US" sz="2400" dirty="0"/>
              <a:t>Usually, complex cases involving a service user against the service</a:t>
            </a:r>
          </a:p>
          <a:p>
            <a:pPr eaLnBrk="1" hangingPunct="1"/>
            <a:r>
              <a:rPr lang="en-US" sz="2400" dirty="0"/>
              <a:t>Professional service model</a:t>
            </a:r>
          </a:p>
          <a:p>
            <a:pPr eaLnBrk="1" hangingPunct="1"/>
            <a:r>
              <a:rPr lang="en-US" sz="2400" dirty="0"/>
              <a:t>Based on legal precedence</a:t>
            </a:r>
          </a:p>
          <a:p>
            <a:pPr eaLnBrk="1" hangingPunct="1"/>
            <a:r>
              <a:rPr lang="en-GB" sz="2400" dirty="0"/>
              <a:t>“While some advocacy can be performed successfully using good negotiation skills, without relying on the law or other rules, it is not advisable (if).....there is a legal basis to a case”  (Bateman, 2000, p. 138)</a:t>
            </a:r>
          </a:p>
          <a:p>
            <a:pPr eaLnBrk="1" hangingPunct="1"/>
            <a:r>
              <a:rPr lang="en-US" sz="2400" dirty="0"/>
              <a:t>Fee-based and outcome-focused</a:t>
            </a:r>
          </a:p>
          <a:p>
            <a:endParaRPr lang="en-GB" dirty="0"/>
          </a:p>
        </p:txBody>
      </p:sp>
    </p:spTree>
    <p:extLst>
      <p:ext uri="{BB962C8B-B14F-4D97-AF65-F5344CB8AC3E}">
        <p14:creationId xmlns:p14="http://schemas.microsoft.com/office/powerpoint/2010/main" val="4125280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8454-92DA-44E8-8036-8B61F4DDE8D2}"/>
              </a:ext>
            </a:extLst>
          </p:cNvPr>
          <p:cNvSpPr>
            <a:spLocks noGrp="1"/>
          </p:cNvSpPr>
          <p:nvPr>
            <p:ph type="title"/>
          </p:nvPr>
        </p:nvSpPr>
        <p:spPr/>
        <p:txBody>
          <a:bodyPr/>
          <a:lstStyle/>
          <a:p>
            <a:r>
              <a:rPr lang="en-GB" dirty="0"/>
              <a:t>Professional Casework Advocacy</a:t>
            </a:r>
          </a:p>
        </p:txBody>
      </p:sp>
      <p:sp>
        <p:nvSpPr>
          <p:cNvPr id="3" name="Content Placeholder 2">
            <a:extLst>
              <a:ext uri="{FF2B5EF4-FFF2-40B4-BE49-F238E27FC236}">
                <a16:creationId xmlns:a16="http://schemas.microsoft.com/office/drawing/2014/main" id="{8D8C7399-795E-4C27-B239-BC440150951B}"/>
              </a:ext>
            </a:extLst>
          </p:cNvPr>
          <p:cNvSpPr>
            <a:spLocks noGrp="1"/>
          </p:cNvSpPr>
          <p:nvPr>
            <p:ph idx="1"/>
          </p:nvPr>
        </p:nvSpPr>
        <p:spPr>
          <a:xfrm>
            <a:off x="1117309" y="1701800"/>
            <a:ext cx="10157354" cy="5080000"/>
          </a:xfrm>
        </p:spPr>
        <p:txBody>
          <a:bodyPr>
            <a:normAutofit fontScale="92500" lnSpcReduction="20000"/>
          </a:bodyPr>
          <a:lstStyle/>
          <a:p>
            <a:pPr eaLnBrk="1" hangingPunct="1"/>
            <a:r>
              <a:rPr lang="en-US" sz="2400" dirty="0"/>
              <a:t>Generally paid workers and trained</a:t>
            </a:r>
          </a:p>
          <a:p>
            <a:pPr eaLnBrk="1" hangingPunct="1"/>
            <a:r>
              <a:rPr lang="en-US" sz="2400" dirty="0"/>
              <a:t>May be more attractive to funders as support a large number of clients</a:t>
            </a:r>
          </a:p>
          <a:p>
            <a:pPr eaLnBrk="1" hangingPunct="1"/>
            <a:r>
              <a:rPr lang="en-US" sz="2400" dirty="0"/>
              <a:t>Task-based with clear outcomes and targets</a:t>
            </a:r>
          </a:p>
          <a:p>
            <a:pPr eaLnBrk="1" hangingPunct="1"/>
            <a:r>
              <a:rPr lang="en-US" sz="2400" dirty="0"/>
              <a:t>Short-term relationships</a:t>
            </a:r>
          </a:p>
          <a:p>
            <a:pPr eaLnBrk="1" hangingPunct="1"/>
            <a:r>
              <a:rPr lang="en-US" sz="2400" dirty="0"/>
              <a:t>Advocates generally work in teams</a:t>
            </a:r>
          </a:p>
          <a:p>
            <a:r>
              <a:rPr lang="en-GB" dirty="0"/>
              <a:t>All entailed to this under the Social Services and Well-being Wales Act 2014 (WG, 2014)</a:t>
            </a:r>
            <a:endParaRPr lang="en-US" sz="2400" dirty="0"/>
          </a:p>
          <a:p>
            <a:r>
              <a:rPr lang="en-GB" dirty="0"/>
              <a:t>Independent Mental Health Advocacy (IMHA)</a:t>
            </a:r>
          </a:p>
          <a:p>
            <a:r>
              <a:rPr lang="en-GB" dirty="0"/>
              <a:t>Independent Mental Capacity Advocacy (IMCA)</a:t>
            </a:r>
          </a:p>
          <a:p>
            <a:pPr lvl="2"/>
            <a:r>
              <a:rPr lang="en-GB" dirty="0"/>
              <a:t>Commissioned services by LA or NHS</a:t>
            </a:r>
          </a:p>
          <a:p>
            <a:pPr lvl="2"/>
            <a:r>
              <a:rPr lang="en-GB" dirty="0"/>
              <a:t>Nationally recognised qualifications</a:t>
            </a:r>
          </a:p>
          <a:p>
            <a:pPr lvl="2"/>
            <a:r>
              <a:rPr lang="en-GB" dirty="0"/>
              <a:t>Paid roles</a:t>
            </a:r>
          </a:p>
          <a:p>
            <a:endParaRPr lang="en-GB" dirty="0"/>
          </a:p>
        </p:txBody>
      </p:sp>
    </p:spTree>
    <p:extLst>
      <p:ext uri="{BB962C8B-B14F-4D97-AF65-F5344CB8AC3E}">
        <p14:creationId xmlns:p14="http://schemas.microsoft.com/office/powerpoint/2010/main" val="106409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97007-4AE5-4C0E-BEBD-3938C67C472C}"/>
              </a:ext>
            </a:extLst>
          </p:cNvPr>
          <p:cNvSpPr>
            <a:spLocks noGrp="1"/>
          </p:cNvSpPr>
          <p:nvPr>
            <p:ph type="title"/>
          </p:nvPr>
        </p:nvSpPr>
        <p:spPr/>
        <p:txBody>
          <a:bodyPr/>
          <a:lstStyle/>
          <a:p>
            <a:r>
              <a:rPr lang="en-GB" dirty="0"/>
              <a:t>Barriers to Advocacy </a:t>
            </a:r>
          </a:p>
        </p:txBody>
      </p:sp>
      <p:sp>
        <p:nvSpPr>
          <p:cNvPr id="3" name="Content Placeholder 2">
            <a:extLst>
              <a:ext uri="{FF2B5EF4-FFF2-40B4-BE49-F238E27FC236}">
                <a16:creationId xmlns:a16="http://schemas.microsoft.com/office/drawing/2014/main" id="{65CFB31F-59A4-4245-9028-F9881996B627}"/>
              </a:ext>
            </a:extLst>
          </p:cNvPr>
          <p:cNvSpPr>
            <a:spLocks noGrp="1"/>
          </p:cNvSpPr>
          <p:nvPr>
            <p:ph idx="1"/>
          </p:nvPr>
        </p:nvSpPr>
        <p:spPr/>
        <p:txBody>
          <a:bodyPr/>
          <a:lstStyle/>
          <a:p>
            <a:pPr marL="0" indent="0">
              <a:buNone/>
            </a:pPr>
            <a:r>
              <a:rPr lang="en-GB" dirty="0"/>
              <a:t>What could they be?</a:t>
            </a:r>
          </a:p>
          <a:p>
            <a:r>
              <a:rPr lang="en-GB" dirty="0"/>
              <a:t>Lack of time</a:t>
            </a:r>
          </a:p>
          <a:p>
            <a:r>
              <a:rPr lang="en-GB" dirty="0"/>
              <a:t>Lack of skills </a:t>
            </a:r>
          </a:p>
          <a:p>
            <a:r>
              <a:rPr lang="en-GB" dirty="0"/>
              <a:t>Struggle to be impartial by keep your views, experience and opinion out of us</a:t>
            </a:r>
          </a:p>
          <a:p>
            <a:r>
              <a:rPr lang="en-GB" dirty="0"/>
              <a:t>The persons </a:t>
            </a:r>
            <a:r>
              <a:rPr lang="en-GB" dirty="0" err="1"/>
              <a:t>suitation</a:t>
            </a:r>
            <a:endParaRPr lang="en-GB" dirty="0"/>
          </a:p>
          <a:p>
            <a:r>
              <a:rPr lang="en-GB" dirty="0"/>
              <a:t>Specific issues the person has- lack of speciality</a:t>
            </a:r>
          </a:p>
        </p:txBody>
      </p:sp>
    </p:spTree>
    <p:extLst>
      <p:ext uri="{BB962C8B-B14F-4D97-AF65-F5344CB8AC3E}">
        <p14:creationId xmlns:p14="http://schemas.microsoft.com/office/powerpoint/2010/main" val="1084528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4508B-A472-4D6F-9829-A66ED9ED7060}"/>
              </a:ext>
            </a:extLst>
          </p:cNvPr>
          <p:cNvSpPr>
            <a:spLocks noGrp="1"/>
          </p:cNvSpPr>
          <p:nvPr>
            <p:ph type="title"/>
          </p:nvPr>
        </p:nvSpPr>
        <p:spPr/>
        <p:txBody>
          <a:bodyPr/>
          <a:lstStyle/>
          <a:p>
            <a:r>
              <a:rPr lang="en-GB" dirty="0"/>
              <a:t>Advocacy in summary</a:t>
            </a:r>
          </a:p>
        </p:txBody>
      </p:sp>
      <p:sp>
        <p:nvSpPr>
          <p:cNvPr id="3" name="Content Placeholder 2">
            <a:extLst>
              <a:ext uri="{FF2B5EF4-FFF2-40B4-BE49-F238E27FC236}">
                <a16:creationId xmlns:a16="http://schemas.microsoft.com/office/drawing/2014/main" id="{426A8CA1-AE6E-4C45-A970-F23A340FB58F}"/>
              </a:ext>
            </a:extLst>
          </p:cNvPr>
          <p:cNvSpPr>
            <a:spLocks noGrp="1"/>
          </p:cNvSpPr>
          <p:nvPr>
            <p:ph idx="1"/>
          </p:nvPr>
        </p:nvSpPr>
        <p:spPr/>
        <p:txBody>
          <a:bodyPr>
            <a:normAutofit fontScale="92500" lnSpcReduction="10000"/>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r>
              <a:rPr lang="en-GB" sz="2400" dirty="0"/>
              <a:t>To research and identify all the options relevant to the decision</a:t>
            </a:r>
          </a:p>
          <a:p>
            <a:r>
              <a:rPr lang="en-GB" sz="2400" dirty="0"/>
              <a:t>To find out what alternative actions have been considered, which may be the least restrictive/most or more appropriate</a:t>
            </a:r>
          </a:p>
          <a:p>
            <a:r>
              <a:rPr lang="en-GB" dirty="0"/>
              <a:t>To be impartial, not brining your own judgements, view or opinions and purely being there to get the persons view and point across, whilst offering support to the individual.</a:t>
            </a:r>
          </a:p>
          <a:p>
            <a:endParaRPr lang="en-GB" sz="2400" dirty="0"/>
          </a:p>
          <a:p>
            <a:endParaRPr lang="en-GB" dirty="0"/>
          </a:p>
          <a:p>
            <a:endParaRPr lang="en-GB" dirty="0"/>
          </a:p>
        </p:txBody>
      </p:sp>
    </p:spTree>
    <p:extLst>
      <p:ext uri="{BB962C8B-B14F-4D97-AF65-F5344CB8AC3E}">
        <p14:creationId xmlns:p14="http://schemas.microsoft.com/office/powerpoint/2010/main" val="1172880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B79F-2274-4A99-9A9C-E73F14857645}"/>
              </a:ext>
            </a:extLst>
          </p:cNvPr>
          <p:cNvSpPr>
            <a:spLocks noGrp="1"/>
          </p:cNvSpPr>
          <p:nvPr>
            <p:ph type="title"/>
          </p:nvPr>
        </p:nvSpPr>
        <p:spPr>
          <a:xfrm>
            <a:off x="1117309" y="76200"/>
            <a:ext cx="10157354" cy="1397000"/>
          </a:xfrm>
        </p:spPr>
        <p:txBody>
          <a:bodyPr anchor="b">
            <a:normAutofit/>
          </a:bodyPr>
          <a:lstStyle/>
          <a:p>
            <a:r>
              <a:rPr lang="en-US" altLang="en-US" dirty="0"/>
              <a:t>What is and what is not advocacy</a:t>
            </a:r>
            <a:endParaRPr lang="en-GB" dirty="0"/>
          </a:p>
        </p:txBody>
      </p:sp>
      <p:sp>
        <p:nvSpPr>
          <p:cNvPr id="8" name="Content Placeholder 2">
            <a:extLst>
              <a:ext uri="{FF2B5EF4-FFF2-40B4-BE49-F238E27FC236}">
                <a16:creationId xmlns:a16="http://schemas.microsoft.com/office/drawing/2014/main" id="{3CD4E3F4-8A30-4B3B-884D-B1EC65FCCA9F}"/>
              </a:ext>
            </a:extLst>
          </p:cNvPr>
          <p:cNvSpPr>
            <a:spLocks noGrp="1"/>
          </p:cNvSpPr>
          <p:nvPr>
            <p:ph sz="half" idx="1"/>
          </p:nvPr>
        </p:nvSpPr>
        <p:spPr>
          <a:xfrm>
            <a:off x="1117309" y="1701800"/>
            <a:ext cx="4977104" cy="4470400"/>
          </a:xfrm>
        </p:spPr>
        <p:txBody>
          <a:bodyPr>
            <a:normAutofit lnSpcReduction="10000"/>
          </a:bodyPr>
          <a:lstStyle/>
          <a:p>
            <a:pPr marL="0" indent="0">
              <a:buNone/>
            </a:pPr>
            <a:r>
              <a:rPr lang="en-US" dirty="0"/>
              <a:t>It is….</a:t>
            </a:r>
          </a:p>
          <a:p>
            <a:r>
              <a:rPr lang="en-US" dirty="0"/>
              <a:t>Choice</a:t>
            </a:r>
          </a:p>
          <a:p>
            <a:r>
              <a:rPr lang="en-US" dirty="0"/>
              <a:t>Equality</a:t>
            </a:r>
          </a:p>
          <a:p>
            <a:r>
              <a:rPr lang="en-US" dirty="0"/>
              <a:t>Justice</a:t>
            </a:r>
          </a:p>
          <a:p>
            <a:r>
              <a:rPr lang="en-US" dirty="0"/>
              <a:t>Support</a:t>
            </a:r>
          </a:p>
          <a:p>
            <a:r>
              <a:rPr lang="en-US" dirty="0"/>
              <a:t>Empowerment</a:t>
            </a:r>
          </a:p>
          <a:p>
            <a:r>
              <a:rPr lang="en-US" dirty="0"/>
              <a:t>Protection</a:t>
            </a:r>
          </a:p>
          <a:p>
            <a:r>
              <a:rPr lang="en-US" dirty="0"/>
              <a:t>Information</a:t>
            </a:r>
          </a:p>
          <a:p>
            <a:endParaRPr lang="en-US" dirty="0"/>
          </a:p>
        </p:txBody>
      </p:sp>
      <p:sp>
        <p:nvSpPr>
          <p:cNvPr id="10" name="Content Placeholder 3">
            <a:extLst>
              <a:ext uri="{FF2B5EF4-FFF2-40B4-BE49-F238E27FC236}">
                <a16:creationId xmlns:a16="http://schemas.microsoft.com/office/drawing/2014/main" id="{19A62D89-523E-4FFB-AF9B-C46B6E60EA98}"/>
              </a:ext>
            </a:extLst>
          </p:cNvPr>
          <p:cNvSpPr>
            <a:spLocks noGrp="1"/>
          </p:cNvSpPr>
          <p:nvPr>
            <p:ph sz="half" idx="2"/>
          </p:nvPr>
        </p:nvSpPr>
        <p:spPr>
          <a:xfrm>
            <a:off x="6297559" y="1701800"/>
            <a:ext cx="4977104" cy="4470400"/>
          </a:xfrm>
        </p:spPr>
        <p:txBody>
          <a:bodyPr>
            <a:normAutofit lnSpcReduction="10000"/>
          </a:bodyPr>
          <a:lstStyle/>
          <a:p>
            <a:pPr marL="0" indent="0">
              <a:buNone/>
            </a:pPr>
            <a:r>
              <a:rPr lang="en-GB" dirty="0"/>
              <a:t>It is not…</a:t>
            </a:r>
          </a:p>
          <a:p>
            <a:r>
              <a:rPr lang="en-GB" dirty="0"/>
              <a:t>Advice</a:t>
            </a:r>
          </a:p>
          <a:p>
            <a:r>
              <a:rPr lang="en-GB" dirty="0"/>
              <a:t>Befriending</a:t>
            </a:r>
          </a:p>
          <a:p>
            <a:r>
              <a:rPr lang="en-GB" dirty="0"/>
              <a:t>Mediation</a:t>
            </a:r>
          </a:p>
          <a:p>
            <a:r>
              <a:rPr lang="en-GB" dirty="0"/>
              <a:t>Counselling</a:t>
            </a:r>
          </a:p>
          <a:p>
            <a:r>
              <a:rPr lang="en-GB" dirty="0"/>
              <a:t>Social Work</a:t>
            </a:r>
          </a:p>
          <a:p>
            <a:endParaRPr lang="en-GB" dirty="0"/>
          </a:p>
          <a:p>
            <a:endParaRPr lang="en-US" dirty="0"/>
          </a:p>
        </p:txBody>
      </p:sp>
    </p:spTree>
    <p:extLst>
      <p:ext uri="{BB962C8B-B14F-4D97-AF65-F5344CB8AC3E}">
        <p14:creationId xmlns:p14="http://schemas.microsoft.com/office/powerpoint/2010/main" val="2937199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dirty="0"/>
              <a:t>Have you ever been an advocate?</a:t>
            </a:r>
          </a:p>
          <a:p>
            <a:r>
              <a:rPr lang="en-GB" dirty="0"/>
              <a:t>Have you ever needed an advocate?</a:t>
            </a:r>
          </a:p>
          <a:p>
            <a:pPr marL="0" indent="0">
              <a:buNone/>
            </a:pPr>
            <a:endParaRPr lang="en-GB" dirty="0"/>
          </a:p>
        </p:txBody>
      </p:sp>
    </p:spTree>
    <p:extLst>
      <p:ext uri="{BB962C8B-B14F-4D97-AF65-F5344CB8AC3E}">
        <p14:creationId xmlns:p14="http://schemas.microsoft.com/office/powerpoint/2010/main" val="244578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Small group task</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b="1" dirty="0"/>
              <a:t>C</a:t>
            </a:r>
            <a:r>
              <a:rPr lang="en-GB" sz="2400" b="1" dirty="0"/>
              <a:t>onsider</a:t>
            </a:r>
            <a:r>
              <a:rPr lang="en-GB" sz="2400" dirty="0"/>
              <a:t> how the ‘young person’ might feel as they receive assistance from an advocate?</a:t>
            </a:r>
          </a:p>
          <a:p>
            <a:r>
              <a:rPr lang="en-GB" sz="2400" b="1" dirty="0"/>
              <a:t>Consider</a:t>
            </a:r>
            <a:r>
              <a:rPr lang="en-GB" sz="2400" dirty="0"/>
              <a:t> how the receiver (Young person) of the service has not been trained in being a receiver of assistance, and how this impacts on the power relationship between the youth worker and young person.</a:t>
            </a:r>
          </a:p>
          <a:p>
            <a:endParaRPr lang="en-GB" dirty="0"/>
          </a:p>
        </p:txBody>
      </p:sp>
    </p:spTree>
    <p:extLst>
      <p:ext uri="{BB962C8B-B14F-4D97-AF65-F5344CB8AC3E}">
        <p14:creationId xmlns:p14="http://schemas.microsoft.com/office/powerpoint/2010/main" val="1312614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5FBED-E374-48A7-9C2B-21F88CDC925F}"/>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23AE8473-C664-4676-B68F-2573CC04C423}"/>
              </a:ext>
            </a:extLst>
          </p:cNvPr>
          <p:cNvSpPr>
            <a:spLocks noGrp="1"/>
          </p:cNvSpPr>
          <p:nvPr>
            <p:ph idx="1"/>
          </p:nvPr>
        </p:nvSpPr>
        <p:spPr/>
        <p:txBody>
          <a:bodyPr>
            <a:normAutofit/>
          </a:bodyPr>
          <a:lstStyle/>
          <a:p>
            <a:r>
              <a:rPr lang="en-GB" dirty="0"/>
              <a:t>Social Services and Well-being Wales Act 2014 (WG, 2014)</a:t>
            </a:r>
          </a:p>
          <a:p>
            <a:r>
              <a:rPr lang="en-GB" dirty="0"/>
              <a:t>Independent Professional Advocacy National Standards and Outcomes Framework for Children and Young People in Wales</a:t>
            </a:r>
            <a:endParaRPr lang="en-US" sz="2400" dirty="0"/>
          </a:p>
          <a:p>
            <a:pPr eaLnBrk="1" hangingPunct="1"/>
            <a:r>
              <a:rPr lang="en-US" dirty="0"/>
              <a:t>The Adoption and Children’s Act 2002</a:t>
            </a:r>
          </a:p>
          <a:p>
            <a:pPr eaLnBrk="1" hangingPunct="1"/>
            <a:r>
              <a:rPr lang="en-US" dirty="0"/>
              <a:t>The Mental Capacity Act 2005</a:t>
            </a:r>
          </a:p>
          <a:p>
            <a:pPr eaLnBrk="1" hangingPunct="1"/>
            <a:r>
              <a:rPr lang="en-US" dirty="0"/>
              <a:t>Mental Health Act 2007</a:t>
            </a:r>
          </a:p>
          <a:p>
            <a:pPr eaLnBrk="1" hangingPunct="1"/>
            <a:r>
              <a:rPr lang="en-US" dirty="0"/>
              <a:t>Valuing People Now 2007</a:t>
            </a:r>
          </a:p>
          <a:p>
            <a:pPr eaLnBrk="1" hangingPunct="1"/>
            <a:r>
              <a:rPr lang="en-US" dirty="0"/>
              <a:t>Equality Act 2010</a:t>
            </a:r>
          </a:p>
          <a:p>
            <a:endParaRPr lang="en-GB" dirty="0"/>
          </a:p>
        </p:txBody>
      </p:sp>
    </p:spTree>
    <p:extLst>
      <p:ext uri="{BB962C8B-B14F-4D97-AF65-F5344CB8AC3E}">
        <p14:creationId xmlns:p14="http://schemas.microsoft.com/office/powerpoint/2010/main" val="2133905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1C9F6-BF91-4174-BAF8-B46E720C1402}"/>
              </a:ext>
            </a:extLst>
          </p:cNvPr>
          <p:cNvSpPr>
            <a:spLocks noGrp="1"/>
          </p:cNvSpPr>
          <p:nvPr>
            <p:ph type="title"/>
          </p:nvPr>
        </p:nvSpPr>
        <p:spPr/>
        <p:txBody>
          <a:bodyPr/>
          <a:lstStyle/>
          <a:p>
            <a:r>
              <a:rPr lang="en-GB" dirty="0"/>
              <a:t>Who provides Advocacy?</a:t>
            </a:r>
          </a:p>
        </p:txBody>
      </p:sp>
      <p:sp>
        <p:nvSpPr>
          <p:cNvPr id="3" name="Content Placeholder 2">
            <a:extLst>
              <a:ext uri="{FF2B5EF4-FFF2-40B4-BE49-F238E27FC236}">
                <a16:creationId xmlns:a16="http://schemas.microsoft.com/office/drawing/2014/main" id="{4F7905EA-0DC0-4B77-BA93-C4D2CA0A78F9}"/>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2400" dirty="0"/>
              <a:t>Mencap</a:t>
            </a:r>
          </a:p>
          <a:p>
            <a:pPr algn="l">
              <a:buFont typeface="Arial" panose="020B0604020202020204" pitchFamily="34" charset="0"/>
              <a:buChar char="•"/>
            </a:pPr>
            <a:r>
              <a:rPr lang="en-GB" b="0" i="0" dirty="0">
                <a:solidFill>
                  <a:srgbClr val="000000"/>
                </a:solidFill>
                <a:effectLst/>
              </a:rPr>
              <a:t>SNAP Cymru</a:t>
            </a:r>
          </a:p>
          <a:p>
            <a:pPr algn="l">
              <a:buFont typeface="Arial" panose="020B0604020202020204" pitchFamily="34" charset="0"/>
              <a:buChar char="•"/>
            </a:pPr>
            <a:r>
              <a:rPr lang="en-GB" b="0" i="0" dirty="0">
                <a:solidFill>
                  <a:srgbClr val="000000"/>
                </a:solidFill>
                <a:effectLst/>
              </a:rPr>
              <a:t>MEIC Helpline - </a:t>
            </a:r>
            <a:r>
              <a:rPr lang="en-GB" b="0" i="0" dirty="0" err="1">
                <a:solidFill>
                  <a:srgbClr val="000000"/>
                </a:solidFill>
                <a:effectLst/>
              </a:rPr>
              <a:t>ProMo</a:t>
            </a:r>
            <a:r>
              <a:rPr lang="en-GB" b="0" i="0" dirty="0">
                <a:solidFill>
                  <a:srgbClr val="000000"/>
                </a:solidFill>
                <a:effectLst/>
              </a:rPr>
              <a:t> Cymru</a:t>
            </a:r>
            <a:endParaRPr lang="en-GB" sz="2400" dirty="0"/>
          </a:p>
          <a:p>
            <a:r>
              <a:rPr lang="en-GB" sz="2400" dirty="0"/>
              <a:t>Advocacy Matters Wales- Specifically Adults with ALN</a:t>
            </a:r>
          </a:p>
          <a:p>
            <a:r>
              <a:rPr lang="en-GB" sz="2400" dirty="0"/>
              <a:t>Children’s Commissioner for Wales</a:t>
            </a:r>
          </a:p>
          <a:p>
            <a:r>
              <a:rPr lang="en-GB" b="0" i="0" dirty="0" err="1">
                <a:effectLst/>
              </a:rPr>
              <a:t>Tros</a:t>
            </a:r>
            <a:r>
              <a:rPr lang="en-GB" b="0" i="0" dirty="0">
                <a:effectLst/>
              </a:rPr>
              <a:t> </a:t>
            </a:r>
            <a:r>
              <a:rPr lang="en-GB" b="0" i="0" dirty="0" err="1">
                <a:effectLst/>
              </a:rPr>
              <a:t>Gynnal</a:t>
            </a:r>
            <a:r>
              <a:rPr lang="en-GB" b="0" i="0" dirty="0">
                <a:effectLst/>
              </a:rPr>
              <a:t> Plant</a:t>
            </a:r>
            <a:r>
              <a:rPr lang="en-GB" dirty="0"/>
              <a:t>- A range of support for young people including, </a:t>
            </a:r>
            <a:r>
              <a:rPr lang="en-GB" b="0" i="0" dirty="0">
                <a:effectLst/>
              </a:rPr>
              <a:t>Independent Professional Advocacy Service for marginalised young  people in Wales</a:t>
            </a:r>
          </a:p>
          <a:p>
            <a:r>
              <a:rPr lang="en-GB" sz="2400" dirty="0"/>
              <a:t>NYAs- National </a:t>
            </a:r>
            <a:r>
              <a:rPr lang="en-GB" dirty="0"/>
              <a:t>Advocacy service</a:t>
            </a:r>
            <a:endParaRPr lang="en-GB" sz="2400" dirty="0"/>
          </a:p>
          <a:p>
            <a:endParaRPr lang="en-GB" dirty="0"/>
          </a:p>
        </p:txBody>
      </p:sp>
    </p:spTree>
    <p:extLst>
      <p:ext uri="{BB962C8B-B14F-4D97-AF65-F5344CB8AC3E}">
        <p14:creationId xmlns:p14="http://schemas.microsoft.com/office/powerpoint/2010/main" val="405177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CBBE-E20F-4F80-A78E-0E095E27785E}"/>
              </a:ext>
            </a:extLst>
          </p:cNvPr>
          <p:cNvSpPr>
            <a:spLocks noGrp="1"/>
          </p:cNvSpPr>
          <p:nvPr>
            <p:ph type="title"/>
          </p:nvPr>
        </p:nvSpPr>
        <p:spPr/>
        <p:txBody>
          <a:bodyPr/>
          <a:lstStyle/>
          <a:p>
            <a:r>
              <a:rPr lang="en-GB" dirty="0"/>
              <a:t>Useful references</a:t>
            </a:r>
          </a:p>
        </p:txBody>
      </p:sp>
      <p:sp>
        <p:nvSpPr>
          <p:cNvPr id="3" name="Content Placeholder 2">
            <a:extLst>
              <a:ext uri="{FF2B5EF4-FFF2-40B4-BE49-F238E27FC236}">
                <a16:creationId xmlns:a16="http://schemas.microsoft.com/office/drawing/2014/main" id="{6DB11D06-7A6A-4052-ACF9-114709F27177}"/>
              </a:ext>
            </a:extLst>
          </p:cNvPr>
          <p:cNvSpPr>
            <a:spLocks noGrp="1"/>
          </p:cNvSpPr>
          <p:nvPr>
            <p:ph idx="1"/>
          </p:nvPr>
        </p:nvSpPr>
        <p:spPr/>
        <p:txBody>
          <a:bodyPr>
            <a:normAutofit lnSpcReduction="10000"/>
          </a:bodyPr>
          <a:lstStyle/>
          <a:p>
            <a:r>
              <a:rPr lang="en-GB" sz="2400" dirty="0"/>
              <a:t>Henderson, R. &amp; </a:t>
            </a:r>
            <a:r>
              <a:rPr lang="en-GB" sz="2400" dirty="0" err="1"/>
              <a:t>Pochin</a:t>
            </a:r>
            <a:r>
              <a:rPr lang="en-GB" sz="2400" dirty="0"/>
              <a:t>, M. (2001) </a:t>
            </a:r>
            <a:r>
              <a:rPr lang="en-GB" sz="2400" i="1" dirty="0"/>
              <a:t> A Right Result? Advocacy, justice and empowerment. </a:t>
            </a:r>
            <a:r>
              <a:rPr lang="en-GB" sz="2400" dirty="0"/>
              <a:t>Bristol: Polity Press</a:t>
            </a:r>
          </a:p>
          <a:p>
            <a:r>
              <a:rPr lang="en-GB" sz="2400" dirty="0" err="1"/>
              <a:t>Mansel</a:t>
            </a:r>
            <a:r>
              <a:rPr lang="en-GB" sz="2400" dirty="0"/>
              <a:t>, J. et al (2005) </a:t>
            </a:r>
            <a:r>
              <a:rPr lang="en-GB" sz="2400" i="1" dirty="0"/>
              <a:t>Person-centred Active Support: a multi-media training resource for staff to enable participation, inclusion and choice for people with learning disabilities</a:t>
            </a:r>
            <a:r>
              <a:rPr lang="en-GB" sz="2400" dirty="0"/>
              <a:t>. Brighton: </a:t>
            </a:r>
            <a:r>
              <a:rPr lang="en-GB" sz="2400" dirty="0" err="1"/>
              <a:t>Pavillion</a:t>
            </a:r>
            <a:r>
              <a:rPr lang="en-GB" sz="2400" dirty="0"/>
              <a:t> </a:t>
            </a:r>
          </a:p>
          <a:p>
            <a:r>
              <a:rPr lang="en-US" altLang="en-US" sz="2400" dirty="0">
                <a:ea typeface="SimSun" charset="-122"/>
              </a:rPr>
              <a:t>Murray, P. ‘Disabled children, parents and professionals: partnerships on whose terms?’, </a:t>
            </a:r>
            <a:r>
              <a:rPr lang="en-US" altLang="en-US" sz="2400" i="1" dirty="0">
                <a:ea typeface="SimSun" charset="-122"/>
              </a:rPr>
              <a:t>Disability and Society</a:t>
            </a:r>
            <a:r>
              <a:rPr lang="en-US" altLang="en-US" sz="2400" dirty="0">
                <a:ea typeface="SimSun" charset="-122"/>
              </a:rPr>
              <a:t>, 15,  638-98, (2000)</a:t>
            </a:r>
            <a:endParaRPr lang="en-GB" dirty="0"/>
          </a:p>
          <a:p>
            <a:r>
              <a:rPr lang="en-GB" dirty="0"/>
              <a:t> </a:t>
            </a:r>
            <a:r>
              <a:rPr lang="en-GB" dirty="0" err="1"/>
              <a:t>Sapin</a:t>
            </a:r>
            <a:r>
              <a:rPr lang="en-GB" dirty="0"/>
              <a:t>, K. (2013) Essential skills for youth work practice. 2nd ed. London: SAGE.</a:t>
            </a:r>
          </a:p>
          <a:p>
            <a:endParaRPr lang="en-GB" dirty="0"/>
          </a:p>
          <a:p>
            <a:pPr>
              <a:buNone/>
            </a:pPr>
            <a:endParaRPr lang="en-GB" sz="2400" b="1" dirty="0"/>
          </a:p>
          <a:p>
            <a:pPr>
              <a:buNone/>
            </a:pPr>
            <a:endParaRPr lang="en-GB" dirty="0"/>
          </a:p>
          <a:p>
            <a:endParaRPr lang="en-GB" dirty="0"/>
          </a:p>
        </p:txBody>
      </p:sp>
    </p:spTree>
    <p:extLst>
      <p:ext uri="{BB962C8B-B14F-4D97-AF65-F5344CB8AC3E}">
        <p14:creationId xmlns:p14="http://schemas.microsoft.com/office/powerpoint/2010/main" val="176646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Q&amp;A</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749</TotalTime>
  <Words>1606</Words>
  <Application>Microsoft Office PowerPoint</Application>
  <PresentationFormat>Custom</PresentationFormat>
  <Paragraphs>223</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SimSun</vt:lpstr>
      <vt:lpstr>Arial</vt:lpstr>
      <vt:lpstr>Calibri</vt:lpstr>
      <vt:lpstr>Century Gothic</vt:lpstr>
      <vt:lpstr>Helvetica</vt:lpstr>
      <vt:lpstr>Welcome back to school presentation</vt:lpstr>
      <vt:lpstr>Young People and Society 1: Advocacy, Empowerment, Participation and Rights</vt:lpstr>
      <vt:lpstr>Who’s Who</vt:lpstr>
      <vt:lpstr>PowerPoint Presentation</vt:lpstr>
      <vt:lpstr>Assignment </vt:lpstr>
      <vt:lpstr>Module Outline</vt:lpstr>
      <vt:lpstr>Group Task</vt:lpstr>
      <vt:lpstr>What is Advocacy </vt:lpstr>
      <vt:lpstr>Advocacy Definition </vt:lpstr>
      <vt:lpstr>Advocacy Definition </vt:lpstr>
      <vt:lpstr>Advocacy, according to  Henderson &amp; Pochin (2001)</vt:lpstr>
      <vt:lpstr>Risks with Advocacy</vt:lpstr>
      <vt:lpstr>Discussion </vt:lpstr>
      <vt:lpstr>Types of Advocacy</vt:lpstr>
      <vt:lpstr>What is Citizen advocacy?</vt:lpstr>
      <vt:lpstr>Volunteer Advocate</vt:lpstr>
      <vt:lpstr>Self Advocacy</vt:lpstr>
      <vt:lpstr>Peer Advocacy </vt:lpstr>
      <vt:lpstr>Legal Advocacy </vt:lpstr>
      <vt:lpstr>Professional Casework Advocacy</vt:lpstr>
      <vt:lpstr>Barriers to Advocacy </vt:lpstr>
      <vt:lpstr>Advocacy in summary</vt:lpstr>
      <vt:lpstr>What is and what is not advocacy</vt:lpstr>
      <vt:lpstr>Discussion</vt:lpstr>
      <vt:lpstr>Small group task</vt:lpstr>
      <vt:lpstr>Policy context</vt:lpstr>
      <vt:lpstr>Who provides Advocacy?</vt:lpstr>
      <vt:lpstr>Useful references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14</cp:revision>
  <cp:lastPrinted>2022-03-01T23:22:31Z</cp:lastPrinted>
  <dcterms:created xsi:type="dcterms:W3CDTF">2022-02-28T08:54:48Z</dcterms:created>
  <dcterms:modified xsi:type="dcterms:W3CDTF">2025-04-02T08:02:02Z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