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</p:sldMasterIdLst>
  <p:notesMasterIdLst>
    <p:notesMasterId r:id="rId16"/>
  </p:notesMasterIdLst>
  <p:sldIdLst>
    <p:sldId id="256" r:id="rId3"/>
    <p:sldId id="290" r:id="rId4"/>
    <p:sldId id="278" r:id="rId5"/>
    <p:sldId id="291" r:id="rId6"/>
    <p:sldId id="292" r:id="rId7"/>
    <p:sldId id="280" r:id="rId8"/>
    <p:sldId id="284" r:id="rId9"/>
    <p:sldId id="294" r:id="rId10"/>
    <p:sldId id="288" r:id="rId11"/>
    <p:sldId id="293" r:id="rId12"/>
    <p:sldId id="283" r:id="rId13"/>
    <p:sldId id="276" r:id="rId14"/>
    <p:sldId id="289" r:id="rId15"/>
  </p:sldIdLst>
  <p:sldSz cx="9144000" cy="6858000" type="screen4x3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5"/>
  </p:normalViewPr>
  <p:slideViewPr>
    <p:cSldViewPr snapToGrid="0" snapToObjects="1">
      <p:cViewPr varScale="1">
        <p:scale>
          <a:sx n="110" d="100"/>
          <a:sy n="110" d="100"/>
        </p:scale>
        <p:origin x="168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move the slide</a:t>
            </a:r>
          </a:p>
        </p:txBody>
      </p:sp>
      <p:sp>
        <p:nvSpPr>
          <p:cNvPr id="117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GB" sz="2000" b="0" strike="noStrike" spc="-1">
                <a:latin typeface="Arial"/>
              </a:rPr>
              <a:t>Click to edit the notes format</a:t>
            </a:r>
          </a:p>
        </p:txBody>
      </p:sp>
      <p:sp>
        <p:nvSpPr>
          <p:cNvPr id="118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GB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119" name="PlaceHolder 4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en-GB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120" name="PlaceHolder 5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en-GB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121" name="PlaceHolder 6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96F9A454-1652-4B4C-B1D3-3EB09F63919C}" type="slidenum">
              <a:rPr lang="en-GB" sz="1400" b="0" strike="noStrike" spc="-1">
                <a:latin typeface="Times New Roman"/>
              </a:rPr>
              <a:t>‹#›</a:t>
            </a:fld>
            <a:endParaRPr lang="en-GB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533520"/>
            <a:ext cx="8228880" cy="9900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18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533520"/>
            <a:ext cx="8228880" cy="9900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18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edu.gcfglobal.org/en/" TargetMode="Externa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rensselaer.cce.cornell.edu/digital-literacy/handouts" TargetMode="Externa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Logically_(company)" TargetMode="External"/><Relationship Id="rId3" Type="http://schemas.openxmlformats.org/officeDocument/2006/relationships/hyperlink" Target="https://en.wikipedia.org/wiki/Full_Fact" TargetMode="External"/><Relationship Id="rId7" Type="http://schemas.openxmlformats.org/officeDocument/2006/relationships/hyperlink" Target="https://en.wikipedia.org/wiki/The_Ferret_(news)" TargetMode="External"/><Relationship Id="rId2" Type="http://schemas.openxmlformats.org/officeDocument/2006/relationships/hyperlink" Target="https://en.wikipedia.org/wiki/BBC_News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en.wikipedia.org/wiki/Channel_4_News" TargetMode="External"/><Relationship Id="rId5" Type="http://schemas.openxmlformats.org/officeDocument/2006/relationships/hyperlink" Target="https://factcheckni.org/" TargetMode="External"/><Relationship Id="rId4" Type="http://schemas.openxmlformats.org/officeDocument/2006/relationships/hyperlink" Target="https://fullfact.org/" TargetMode="External"/><Relationship Id="rId9" Type="http://schemas.openxmlformats.org/officeDocument/2006/relationships/hyperlink" Target="https://www.snopes.com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ozilla.org/en-US/kb/safe-online-shopping-firefox?utm_source=desktop-snippet&amp;utm_medium=snippet&amp;utm_content=Add-ons&amp;utm_term=5140&amp;utm_campaign=desktop&amp;sample_rate=0.1&amp;snippet_name=5140" TargetMode="External"/><Relationship Id="rId2" Type="http://schemas.openxmlformats.org/officeDocument/2006/relationships/hyperlink" Target="https://rensselaer.cce.cornell.edu/digital-literacy/shop-safely-online" TargetMode="Externa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du.gcfglobal.org/en/" TargetMode="External"/><Relationship Id="rId2" Type="http://schemas.openxmlformats.org/officeDocument/2006/relationships/hyperlink" Target="https://www.open.ac.uk/libraryservices/beingdigital/activities" TargetMode="Externa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rensselaer.cce.cornell.ed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1871280" y="1526400"/>
            <a:ext cx="5828760" cy="1469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br/>
            <a:endParaRPr lang="en-GB" sz="1800" b="0" strike="noStrike" spc="-1">
              <a:latin typeface="Arial"/>
            </a:endParaRPr>
          </a:p>
        </p:txBody>
      </p:sp>
      <p:sp>
        <p:nvSpPr>
          <p:cNvPr id="123" name="CustomShape 2"/>
          <p:cNvSpPr/>
          <p:nvPr/>
        </p:nvSpPr>
        <p:spPr>
          <a:xfrm>
            <a:off x="1612080" y="2406518"/>
            <a:ext cx="8004176" cy="2044964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 fontScale="95000"/>
          </a:bodyPr>
          <a:lstStyle/>
          <a:p>
            <a:pPr algn="ctr">
              <a:lnSpc>
                <a:spcPct val="100000"/>
              </a:lnSpc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124" name="TextShape 3"/>
          <p:cNvSpPr txBox="1"/>
          <p:nvPr/>
        </p:nvSpPr>
        <p:spPr>
          <a:xfrm>
            <a:off x="1612080" y="1260000"/>
            <a:ext cx="7207920" cy="184968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>
            <a:noAutofit/>
          </a:bodyPr>
          <a:lstStyle/>
          <a:p>
            <a:r>
              <a:rPr lang="en-GB" sz="4400" b="1" strike="noStrike" spc="-1">
                <a:solidFill>
                  <a:srgbClr val="FFC000"/>
                </a:solidFill>
                <a:latin typeface="Myriad Pro"/>
              </a:rPr>
              <a:t>Learning in Digital Era </a:t>
            </a:r>
            <a:endParaRPr lang="en-GB" sz="4400" b="0" strike="noStrike" spc="-1">
              <a:latin typeface="Arial"/>
            </a:endParaRPr>
          </a:p>
          <a:p>
            <a:r>
              <a:rPr lang="en-GB" sz="4400" b="1" strike="noStrike" spc="-1">
                <a:solidFill>
                  <a:srgbClr val="FFC000"/>
                </a:solidFill>
                <a:latin typeface="Myriad Pro"/>
              </a:rPr>
              <a:t>ACCA4025</a:t>
            </a:r>
            <a:endParaRPr lang="en-GB" sz="4400" b="0" strike="noStrike" spc="-1">
              <a:latin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E2ED4B-CD9C-6B47-B50B-3B68EEA56493}"/>
              </a:ext>
            </a:extLst>
          </p:cNvPr>
          <p:cNvSpPr txBox="1"/>
          <p:nvPr/>
        </p:nvSpPr>
        <p:spPr>
          <a:xfrm>
            <a:off x="3022779" y="3043126"/>
            <a:ext cx="619534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GB" sz="5400" b="1" strike="noStrike" spc="-1" dirty="0">
                <a:solidFill>
                  <a:srgbClr val="000000"/>
                </a:solidFill>
                <a:latin typeface="Myriad Pro"/>
                <a:ea typeface="DejaVu Sans"/>
              </a:rPr>
              <a:t>Digital Literacy   </a:t>
            </a:r>
            <a:endParaRPr lang="en-GB" sz="54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4562585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A9BC1-2348-A04F-9853-17FD5A917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668" y="637762"/>
            <a:ext cx="3213298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7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Digital Literacy Skills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0"/>
            <a:ext cx="4571992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2D38CC-CA60-5B45-9CA3-33558C84120A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5054598" y="637762"/>
            <a:ext cx="3229410" cy="5860946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Bef>
                <a:spcPts val="1000"/>
              </a:spcBef>
            </a:pPr>
            <a:r>
              <a:rPr lang="en-US" sz="27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en-US" sz="27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Digital literacy</a:t>
            </a:r>
            <a:r>
              <a:rPr lang="en-US" sz="27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the ability to find, evaluate, utilize, share, and create content using information technologies and the Internet.”</a:t>
            </a:r>
            <a:r>
              <a:rPr lang="en-US" sz="2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(Cornell University)</a:t>
            </a:r>
          </a:p>
          <a:p>
            <a:pPr>
              <a:spcBef>
                <a:spcPts val="1000"/>
              </a:spcBef>
            </a:pPr>
            <a:endParaRPr lang="en-US" sz="27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spcBef>
                <a:spcPts val="1000"/>
              </a:spcBef>
            </a:pPr>
            <a:r>
              <a:rPr lang="en-US" sz="27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Critical thinking skills </a:t>
            </a:r>
            <a:r>
              <a:rPr lang="en-US" sz="2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are also</a:t>
            </a:r>
            <a:r>
              <a:rPr lang="en-US" sz="27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required to understand and </a:t>
            </a:r>
            <a:r>
              <a:rPr lang="en-US" sz="27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analyse</a:t>
            </a:r>
            <a:r>
              <a:rPr lang="en-US" sz="2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online data </a:t>
            </a:r>
          </a:p>
        </p:txBody>
      </p:sp>
    </p:spTree>
    <p:extLst>
      <p:ext uri="{BB962C8B-B14F-4D97-AF65-F5344CB8AC3E}">
        <p14:creationId xmlns:p14="http://schemas.microsoft.com/office/powerpoint/2010/main" val="22710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B2069EE-A08E-44F0-B3F9-3CF8CC2DC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95055" cy="6857542"/>
          </a:xfrm>
          <a:custGeom>
            <a:avLst/>
            <a:gdLst>
              <a:gd name="connsiteX0" fmla="*/ 0 w 6126740"/>
              <a:gd name="connsiteY0" fmla="*/ 0 h 6857542"/>
              <a:gd name="connsiteX1" fmla="*/ 4980067 w 6126740"/>
              <a:gd name="connsiteY1" fmla="*/ 0 h 6857542"/>
              <a:gd name="connsiteX2" fmla="*/ 4992714 w 6126740"/>
              <a:gd name="connsiteY2" fmla="*/ 31774 h 6857542"/>
              <a:gd name="connsiteX3" fmla="*/ 6047722 w 6126740"/>
              <a:gd name="connsiteY3" fmla="*/ 2682457 h 6857542"/>
              <a:gd name="connsiteX4" fmla="*/ 6047722 w 6126740"/>
              <a:gd name="connsiteY4" fmla="*/ 3752208 h 6857542"/>
              <a:gd name="connsiteX5" fmla="*/ 4890218 w 6126740"/>
              <a:gd name="connsiteY5" fmla="*/ 6660411 h 6857542"/>
              <a:gd name="connsiteX6" fmla="*/ 4811756 w 6126740"/>
              <a:gd name="connsiteY6" fmla="*/ 6857542 h 6857542"/>
              <a:gd name="connsiteX7" fmla="*/ 0 w 6126740"/>
              <a:gd name="connsiteY7" fmla="*/ 6857542 h 6857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26740" h="6857542">
                <a:moveTo>
                  <a:pt x="0" y="0"/>
                </a:moveTo>
                <a:lnTo>
                  <a:pt x="4980067" y="0"/>
                </a:lnTo>
                <a:lnTo>
                  <a:pt x="4992714" y="31774"/>
                </a:lnTo>
                <a:cubicBezTo>
                  <a:pt x="6047722" y="2682457"/>
                  <a:pt x="6047722" y="2682457"/>
                  <a:pt x="6047722" y="2682457"/>
                </a:cubicBezTo>
                <a:cubicBezTo>
                  <a:pt x="6153080" y="2988100"/>
                  <a:pt x="6153080" y="3446565"/>
                  <a:pt x="6047722" y="3752208"/>
                </a:cubicBezTo>
                <a:cubicBezTo>
                  <a:pt x="5563735" y="4968215"/>
                  <a:pt x="5185620" y="5918220"/>
                  <a:pt x="4890218" y="6660411"/>
                </a:cubicBezTo>
                <a:lnTo>
                  <a:pt x="4811756" y="6857542"/>
                </a:lnTo>
                <a:lnTo>
                  <a:pt x="0" y="685754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48BFB-FA98-1147-837A-18D6E46B5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467" y="1289146"/>
            <a:ext cx="3115220" cy="427970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More Digital </a:t>
            </a:r>
            <a:r>
              <a:rPr lang="en-US" sz="4700" dirty="0">
                <a:solidFill>
                  <a:schemeClr val="bg1"/>
                </a:solidFill>
              </a:rPr>
              <a:t>L</a:t>
            </a:r>
            <a:r>
              <a:rPr lang="en-US" sz="4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iteracy </a:t>
            </a:r>
            <a:r>
              <a:rPr lang="en-US" sz="4700" dirty="0">
                <a:solidFill>
                  <a:schemeClr val="bg1"/>
                </a:solidFill>
              </a:rPr>
              <a:t>S</a:t>
            </a:r>
            <a:r>
              <a:rPr lang="en-US" sz="4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kills: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12BF2FB-8A96-4B53-86A0-04755C545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577275" y="681628"/>
            <a:ext cx="1171701" cy="1172973"/>
            <a:chOff x="7493121" y="1000124"/>
            <a:chExt cx="1562267" cy="1172973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93D4739-55F8-4E73-8F98-AF42D54BD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312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AA190F-FB42-4BED-8AA1-A5A01B43C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9322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90F40D5E-9260-C84A-98A1-5486E0F00FFD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927914" y="2781672"/>
            <a:ext cx="3582533" cy="31487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Searching efficiently online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Critically evaluating information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Communicating online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Sharing online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Selecting the correct tools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Purchasing goods safely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latin typeface="+mn-lt"/>
              <a:ea typeface="+mn-ea"/>
              <a:cs typeface="+mn-c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860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D8D64BA8-DF4D-7542-94A5-3258C470EF91}"/>
              </a:ext>
            </a:extLst>
          </p:cNvPr>
          <p:cNvSpPr>
            <a:spLocks noGrp="1"/>
          </p:cNvSpPr>
          <p:nvPr>
            <p:ph type="sub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8E6A1DFE-E4DE-7040-978E-1D7F7D0FE9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762" y="162166"/>
            <a:ext cx="8542116" cy="5530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66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83551" y="343486"/>
            <a:ext cx="8579094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D9F69C-706A-734B-A502-3892D3AC3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554" y="466578"/>
            <a:ext cx="8354891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Determining the validity of a source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57350" y="1448631"/>
            <a:ext cx="58293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BF958241-9983-C447-B555-B4939EAE59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1150" y="2509911"/>
            <a:ext cx="6320374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559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285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767261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4693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9702CF-9874-814E-8001-695487C8E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704088"/>
            <a:ext cx="2647464" cy="29809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Digital Literacy </a:t>
            </a:r>
            <a:b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(UWTSD)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15A85B-2718-5F48-A688-D9CF1D91CDB6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659307" y="704088"/>
            <a:ext cx="3851470" cy="5248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Moodle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MS Office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MS Word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MS Excel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MS Power Point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MS Streams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UWSTD Online Library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Turnitin (Submission Links),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Cite Them Right (referencing)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Researching Online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  <a:ea typeface="+mn-ea"/>
                <a:cs typeface="+mn-cs"/>
              </a:rPr>
              <a:t>Assessments (test digital literacy skills) </a:t>
            </a:r>
          </a:p>
        </p:txBody>
      </p:sp>
    </p:spTree>
    <p:extLst>
      <p:ext uri="{BB962C8B-B14F-4D97-AF65-F5344CB8AC3E}">
        <p14:creationId xmlns:p14="http://schemas.microsoft.com/office/powerpoint/2010/main" val="358186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457199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85E60-16B7-AF48-9D65-9364E8E06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667" y="649675"/>
            <a:ext cx="3213315" cy="7771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Group Task </a:t>
            </a:r>
            <a:br>
              <a:rPr lang="en-US" sz="1500" kern="1200">
                <a:solidFill>
                  <a:schemeClr val="bg1"/>
                </a:solidFill>
                <a:latin typeface="+mj-lt"/>
                <a:ea typeface="+mj-ea"/>
                <a:cs typeface="+mj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br>
              <a:rPr lang="en-US" sz="1500" kern="1200">
                <a:solidFill>
                  <a:schemeClr val="bg1"/>
                </a:solidFill>
                <a:latin typeface="+mj-lt"/>
                <a:ea typeface="+mj-ea"/>
                <a:cs typeface="+mj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endParaRPr lang="en-US" sz="15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0"/>
            <a:ext cx="4571992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50987" y="1244812"/>
            <a:ext cx="3429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D2A7CC0F-406D-F79F-1065-30F8984414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6667" y="2222778"/>
            <a:ext cx="3213315" cy="3213315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87EC849-D1B7-204D-B092-3E9E703DB941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5064016" y="1447788"/>
            <a:ext cx="3220000" cy="4763295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latin typeface="+mn-lt"/>
              <a:ea typeface="+mn-ea"/>
              <a:cs typeface="+mn-cs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en-US" sz="4300" u="sng" dirty="0">
                <a:latin typeface="+mn-lt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Make a presentation on a digital literacy using Microsoft Power Point </a:t>
            </a:r>
            <a:br>
              <a:rPr lang="en-US" sz="4300" dirty="0">
                <a:latin typeface="+mn-lt"/>
                <a:ea typeface="+mn-ea"/>
                <a:cs typeface="+mn-cs"/>
              </a:rPr>
            </a:br>
            <a:endParaRPr lang="en-US" sz="4300" dirty="0">
              <a:latin typeface="+mn-lt"/>
              <a:ea typeface="+mn-ea"/>
              <a:cs typeface="+mn-c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latin typeface="+mn-lt"/>
              <a:ea typeface="+mn-ea"/>
              <a:cs typeface="+mn-c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1990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21EE0-BD30-1B41-AACC-41FAF49B4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Literacy </a:t>
            </a:r>
            <a:r>
              <a:rPr lang="en-US" sz="2800" dirty="0"/>
              <a:t>(Cornell University)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214D1C-1359-9442-94A8-8F734FE383B3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57200" y="3008027"/>
            <a:ext cx="8229240" cy="1241294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sz="2000" dirty="0"/>
              <a:t>Dangerous Software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Email scams to avoid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Email tips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Evaluating Websites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Job Search Resources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Media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Mouse and Keyboard Skills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Resume Help Sources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Staying Safe Online </a:t>
            </a:r>
          </a:p>
          <a:p>
            <a:pPr marL="457200" indent="-457200">
              <a:buFont typeface="+mj-lt"/>
              <a:buAutoNum type="arabicPeriod"/>
            </a:pPr>
            <a:endParaRPr lang="en-US" sz="2000" dirty="0"/>
          </a:p>
          <a:p>
            <a:pPr marL="457200" indent="-457200">
              <a:buFont typeface="+mj-lt"/>
              <a:buAutoNum type="arabicPeriod"/>
            </a:pPr>
            <a:endParaRPr lang="en-US" sz="2000" dirty="0"/>
          </a:p>
          <a:p>
            <a:r>
              <a:rPr lang="en-US" sz="2000" dirty="0">
                <a:hlinkClick r:id="rId2"/>
              </a:rPr>
              <a:t>https://rensselaer.cce.cornell.edu/digital-literacy/handouts</a:t>
            </a:r>
            <a:endParaRPr lang="en-US" sz="2000" dirty="0"/>
          </a:p>
          <a:p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600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D55E05-51A2-4173-A7FA-869DE4F71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10087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8A51E9-764B-4442-8095-37CD93110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21792"/>
            <a:ext cx="3596367" cy="54132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5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Fact checking sites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DD32FD-7D69-7C49-B26C-65AA2E6C70A1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891087" y="621792"/>
            <a:ext cx="3624262" cy="541324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500" b="0" i="0" u="none" strike="noStrike" dirty="0">
                <a:effectLst/>
                <a:latin typeface="+mn-lt"/>
                <a:ea typeface="+mn-ea"/>
                <a:cs typeface="+mn-cs"/>
                <a:hlinkClick r:id="rId2" tooltip="BBC News"/>
              </a:rPr>
              <a:t>BBC</a:t>
            </a:r>
            <a:r>
              <a:rPr lang="en-US" sz="3500" b="0" i="0" u="none" strike="noStrike" dirty="0"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US" sz="3500" b="0" i="0" u="none" strike="noStrike" dirty="0">
                <a:effectLst/>
                <a:latin typeface="+mn-lt"/>
                <a:ea typeface="+mn-ea"/>
                <a:cs typeface="+mn-cs"/>
                <a:hlinkClick r:id="rId3" tooltip="Full Fact"/>
              </a:rPr>
              <a:t>Full Fact</a:t>
            </a:r>
            <a:r>
              <a:rPr lang="en-US" sz="3500" b="0" i="0" u="none" strike="noStrike" dirty="0">
                <a:effectLst/>
                <a:latin typeface="+mn-lt"/>
                <a:ea typeface="+mn-ea"/>
                <a:cs typeface="+mn-cs"/>
              </a:rPr>
              <a:t> 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500" b="0" i="0" u="none" strike="noStrike" dirty="0">
                <a:effectLst/>
                <a:latin typeface="+mn-lt"/>
                <a:ea typeface="+mn-ea"/>
                <a:cs typeface="+mn-cs"/>
                <a:hlinkClick r:id="rId4"/>
              </a:rPr>
              <a:t>https://fullfact.org</a:t>
            </a:r>
            <a:endParaRPr lang="en-US" sz="3500" b="0" i="0" u="none" strike="noStrike" dirty="0">
              <a:effectLst/>
              <a:latin typeface="+mn-lt"/>
              <a:ea typeface="+mn-ea"/>
              <a:cs typeface="+mn-cs"/>
            </a:endParaRP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500" b="0" i="0" u="none" strike="noStrike" dirty="0">
                <a:effectLst/>
                <a:latin typeface="+mn-lt"/>
                <a:ea typeface="+mn-ea"/>
                <a:cs typeface="+mn-cs"/>
                <a:hlinkClick r:id="rId5"/>
              </a:rPr>
              <a:t>https://factcheckni.org</a:t>
            </a:r>
            <a:endParaRPr lang="en-US" sz="3500" b="0" i="0" u="none" strike="noStrike" dirty="0">
              <a:effectLst/>
              <a:latin typeface="+mn-lt"/>
              <a:ea typeface="+mn-ea"/>
              <a:cs typeface="+mn-cs"/>
            </a:endParaRP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500" b="0" i="0" u="none" strike="noStrike" dirty="0">
                <a:effectLst/>
                <a:latin typeface="+mn-lt"/>
                <a:ea typeface="+mn-ea"/>
                <a:cs typeface="+mn-cs"/>
                <a:hlinkClick r:id="rId6" tooltip="Channel 4 News"/>
              </a:rPr>
              <a:t>Channel 4 News</a:t>
            </a:r>
            <a:r>
              <a:rPr lang="en-US" sz="3500" b="0" i="0" u="none" strike="noStrike" dirty="0"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500" b="0" i="0" u="none" strike="noStrike" dirty="0">
                <a:effectLst/>
                <a:latin typeface="+mn-lt"/>
                <a:ea typeface="+mn-ea"/>
                <a:cs typeface="+mn-cs"/>
                <a:hlinkClick r:id="rId7" tooltip="The Ferret (news)"/>
              </a:rPr>
              <a:t>Ferret</a:t>
            </a:r>
            <a:r>
              <a:rPr lang="en-US" sz="3500" b="0" i="0" u="none" strike="noStrike" dirty="0"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500" b="0" i="0" u="none" strike="noStrike" dirty="0">
                <a:effectLst/>
                <a:latin typeface="+mn-lt"/>
                <a:ea typeface="+mn-ea"/>
                <a:cs typeface="+mn-cs"/>
                <a:hlinkClick r:id="rId8" tooltip="Logically (company)"/>
              </a:rPr>
              <a:t>Logically</a:t>
            </a:r>
            <a:endParaRPr lang="en-US" sz="3500" b="0" i="0" u="none" strike="noStrike" dirty="0">
              <a:effectLst/>
              <a:latin typeface="+mn-lt"/>
              <a:ea typeface="+mn-ea"/>
              <a:cs typeface="+mn-cs"/>
            </a:endParaRP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500" dirty="0">
                <a:latin typeface="+mn-lt"/>
                <a:ea typeface="+mn-ea"/>
                <a:cs typeface="+mn-cs"/>
                <a:hlinkClick r:id="rId9"/>
              </a:rPr>
              <a:t>https://www.snopes.com</a:t>
            </a:r>
            <a:endParaRPr lang="en-US" sz="3500" dirty="0">
              <a:latin typeface="+mn-lt"/>
              <a:ea typeface="+mn-ea"/>
              <a:cs typeface="+mn-cs"/>
            </a:endParaRPr>
          </a:p>
          <a:p>
            <a:pPr marL="0" indent="0">
              <a:spcAft>
                <a:spcPts val="600"/>
              </a:spcAft>
              <a:buNone/>
            </a:pPr>
            <a:endParaRPr lang="en-US" sz="2100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20646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7C8F81B-247C-4BBE-B1EB-87BB33C8A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56642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EF407-45FC-8B49-B88C-B755A880D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107" y="527290"/>
            <a:ext cx="4705943" cy="2765905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700" dirty="0">
                <a:solidFill>
                  <a:schemeClr val="bg1"/>
                </a:solidFill>
              </a:rPr>
              <a:t>Safe Shopping Online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77EC60-099F-7B4D-BDC2-75293DAC1A75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79128" y="3783643"/>
            <a:ext cx="4705943" cy="1590165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24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Avoid scam websites</a:t>
            </a:r>
          </a:p>
          <a:p>
            <a:pPr>
              <a:spcBef>
                <a:spcPts val="1000"/>
              </a:spcBef>
            </a:pPr>
            <a:r>
              <a:rPr lang="en-US" sz="24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Purchase safely </a:t>
            </a:r>
          </a:p>
          <a:p>
            <a:pPr>
              <a:spcBef>
                <a:spcPts val="1000"/>
              </a:spcBef>
            </a:pPr>
            <a:r>
              <a:rPr lang="en-US" sz="24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Share advice and tips </a:t>
            </a:r>
          </a:p>
        </p:txBody>
      </p:sp>
      <p:pic>
        <p:nvPicPr>
          <p:cNvPr id="5" name="Picture 4" descr="Woman using smartphone at home">
            <a:extLst>
              <a:ext uri="{FF2B5EF4-FFF2-40B4-BE49-F238E27FC236}">
                <a16:creationId xmlns:a16="http://schemas.microsoft.com/office/drawing/2014/main" id="{F3FBC5D4-8F58-B342-9390-618184F91A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62" r="13295" b="-1"/>
          <a:stretch/>
        </p:blipFill>
        <p:spPr>
          <a:xfrm>
            <a:off x="5664708" y="10"/>
            <a:ext cx="347700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507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29B24F-5599-7A47-A445-2C7E3990D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Task 2 – Shop Safely Online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04FF38-8137-9844-ADC9-3934AFFE88D4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3423635" y="1795374"/>
            <a:ext cx="226897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US" sz="1700" dirty="0">
                <a:latin typeface="+mn-lt"/>
                <a:ea typeface="+mn-ea"/>
                <a:cs typeface="+mn-cs"/>
                <a:hlinkClick r:id="rId2"/>
              </a:rPr>
              <a:t>https://rensselaer.cce.cornell.edu/digital-literacy/shop-safely-online</a:t>
            </a:r>
            <a:endParaRPr lang="en-US" sz="1700" dirty="0">
              <a:latin typeface="+mn-lt"/>
              <a:ea typeface="+mn-ea"/>
              <a:cs typeface="+mn-cs"/>
            </a:endParaRPr>
          </a:p>
          <a:p>
            <a:pPr marL="114300" indent="-342900">
              <a:spcAft>
                <a:spcPts val="600"/>
              </a:spcAft>
              <a:buFont typeface="+mj-lt"/>
              <a:buAutoNum type="arabicPeriod"/>
            </a:pPr>
            <a:endParaRPr lang="en-US" sz="1700" dirty="0">
              <a:latin typeface="+mn-lt"/>
              <a:ea typeface="+mn-ea"/>
              <a:cs typeface="+mn-cs"/>
              <a:hlinkClick r:id="rId3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US" sz="1700" dirty="0">
                <a:latin typeface="+mn-lt"/>
                <a:ea typeface="+mn-ea"/>
                <a:cs typeface="+mn-cs"/>
                <a:hlinkClick r:id="rId3"/>
              </a:rPr>
              <a:t>https://support.mozilla.org/en-US/kb/safe-online-shopping-firefox?utm_source=desktop-snippet&amp;utm_medium=snippet&amp;utm_content=Add-ons&amp;utm_term=5140&amp;utm_campaign=desktop&amp;sample_rate=0.1&amp;snippet_name=5140</a:t>
            </a:r>
            <a:endParaRPr lang="en-US" sz="1700" dirty="0">
              <a:latin typeface="+mn-lt"/>
              <a:ea typeface="+mn-ea"/>
              <a:cs typeface="+mn-c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+mn-lt"/>
              <a:ea typeface="+mn-ea"/>
              <a:cs typeface="+mn-c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+mn-lt"/>
              <a:ea typeface="+mn-ea"/>
              <a:cs typeface="+mn-c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+mn-lt"/>
              <a:ea typeface="+mn-ea"/>
              <a:cs typeface="+mn-c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+mn-lt"/>
              <a:ea typeface="+mn-ea"/>
              <a:cs typeface="+mn-cs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+mn-lt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CECD5D8-A463-8A19-4CF2-69CA76A954B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6292" r="23906" b="-1"/>
          <a:stretch/>
        </p:blipFill>
        <p:spPr>
          <a:xfrm>
            <a:off x="6082126" y="10"/>
            <a:ext cx="306187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0963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Business team brainstorming">
            <a:extLst>
              <a:ext uri="{FF2B5EF4-FFF2-40B4-BE49-F238E27FC236}">
                <a16:creationId xmlns:a16="http://schemas.microsoft.com/office/drawing/2014/main" id="{01D833EF-43EE-6745-B5DF-DFB6EDEC37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0" r="-2" b="-2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E295944-8A57-F043-8D90-8A7D90936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22362"/>
            <a:ext cx="6858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600">
                <a:solidFill>
                  <a:srgbClr val="FFFFFF"/>
                </a:solidFill>
              </a:rPr>
              <a:t>What digital skills do you require in your chosen career?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E08FC33-B734-094D-B206-C1791D444A7B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1143000" y="4159404"/>
            <a:ext cx="6858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spcBef>
                <a:spcPts val="1000"/>
              </a:spcBef>
            </a:pPr>
            <a:r>
              <a:rPr lang="en-US" sz="2400" dirty="0">
                <a:solidFill>
                  <a:srgbClr val="FFFFFF"/>
                </a:solidFill>
              </a:rPr>
              <a:t>Discuss and write</a:t>
            </a:r>
            <a:endParaRPr lang="en-US" sz="24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67978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C2392-3621-0944-8984-C299CCB1F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Resources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9113B5-38A4-B142-BD15-8EAEF31A8775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538223" y="3086249"/>
            <a:ext cx="8229240" cy="1144800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https://www.open.ac.uk/libraryservices/beingdigital/activities</a:t>
            </a:r>
            <a:endParaRPr lang="en-US" dirty="0"/>
          </a:p>
          <a:p>
            <a:endParaRPr lang="en-US" dirty="0"/>
          </a:p>
          <a:p>
            <a:r>
              <a:rPr lang="en-US" dirty="0">
                <a:solidFill>
                  <a:srgbClr val="0000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https://edu.gcfglobal.org/en/</a:t>
            </a:r>
            <a:endParaRPr lang="en-US" dirty="0">
              <a:solidFill>
                <a:srgbClr val="0000FF"/>
              </a:solidFill>
            </a:endParaRPr>
          </a:p>
          <a:p>
            <a:endParaRPr lang="en-US" dirty="0"/>
          </a:p>
          <a:p>
            <a:r>
              <a:rPr lang="en-US" sz="4400" dirty="0">
                <a:latin typeface="+mn-lt"/>
                <a:ea typeface="+mn-ea"/>
                <a:cs typeface="+mn-cs"/>
                <a:hlinkClick r:id="rId4"/>
              </a:rPr>
              <a:t>https://rensselaer.cce.cornell.edu</a:t>
            </a:r>
            <a:endParaRPr lang="en-US" sz="4400" dirty="0"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4476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344</Words>
  <Application>Microsoft Macintosh PowerPoint</Application>
  <PresentationFormat>On-screen Show (4:3)</PresentationFormat>
  <Paragraphs>71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Myriad Pro</vt:lpstr>
      <vt:lpstr>Symbol</vt:lpstr>
      <vt:lpstr>Times New Roman</vt:lpstr>
      <vt:lpstr>Wingdings</vt:lpstr>
      <vt:lpstr>Office Theme</vt:lpstr>
      <vt:lpstr>Office Theme</vt:lpstr>
      <vt:lpstr>PowerPoint Presentation</vt:lpstr>
      <vt:lpstr>Digital Literacy Skills</vt:lpstr>
      <vt:lpstr>More Digital Literacy Skills:</vt:lpstr>
      <vt:lpstr>PowerPoint Presentation</vt:lpstr>
      <vt:lpstr>Determining the validity of a source</vt:lpstr>
      <vt:lpstr>Digital Literacy  (UWTSD)</vt:lpstr>
      <vt:lpstr>Group Task   </vt:lpstr>
      <vt:lpstr>Digital Literacy (Cornell University) </vt:lpstr>
      <vt:lpstr>Fact checking sites </vt:lpstr>
      <vt:lpstr>Safe Shopping Online</vt:lpstr>
      <vt:lpstr>Task 2 – Shop Safely Online </vt:lpstr>
      <vt:lpstr>What digital skills do you require in your chosen career?</vt:lpstr>
      <vt:lpstr>Useful Resources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Matthew Brian</dc:creator>
  <cp:lastModifiedBy>Matthew Brian</cp:lastModifiedBy>
  <cp:revision>2</cp:revision>
  <dcterms:created xsi:type="dcterms:W3CDTF">2023-01-23T20:22:30Z</dcterms:created>
  <dcterms:modified xsi:type="dcterms:W3CDTF">2023-01-23T20:31:23Z</dcterms:modified>
</cp:coreProperties>
</file>