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8" r:id="rId3"/>
    <p:sldId id="259" r:id="rId4"/>
    <p:sldId id="260" r:id="rId5"/>
    <p:sldId id="261"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65" autoAdjust="0"/>
    <p:restoredTop sz="94660"/>
  </p:normalViewPr>
  <p:slideViewPr>
    <p:cSldViewPr snapToGrid="0">
      <p:cViewPr varScale="1">
        <p:scale>
          <a:sx n="115" d="100"/>
          <a:sy n="115" d="100"/>
        </p:scale>
        <p:origin x="224"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464F27-5ABD-4128-B843-F67ADDFA4B36}" type="datetimeFigureOut">
              <a:t>10/26/23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3E514E-97CA-4F1D-B3FF-14199C9AB4BE}" type="slidenum">
              <a:t>‹#›</a:t>
            </a:fld>
            <a:endParaRPr lang="en-US"/>
          </a:p>
        </p:txBody>
      </p:sp>
    </p:spTree>
    <p:extLst>
      <p:ext uri="{BB962C8B-B14F-4D97-AF65-F5344CB8AC3E}">
        <p14:creationId xmlns:p14="http://schemas.microsoft.com/office/powerpoint/2010/main" val="1260297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13E514E-97CA-4F1D-B3FF-14199C9AB4BE}" type="slidenum">
              <a:rPr lang="en-GB" smtClean="0"/>
              <a:t>1</a:t>
            </a:fld>
            <a:endParaRPr lang="en-GB"/>
          </a:p>
        </p:txBody>
      </p:sp>
    </p:spTree>
    <p:extLst>
      <p:ext uri="{BB962C8B-B14F-4D97-AF65-F5344CB8AC3E}">
        <p14:creationId xmlns:p14="http://schemas.microsoft.com/office/powerpoint/2010/main" val="3594710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dirty="0"/>
              <a:t> Multilingualism involves the ability of societies, institutions, groups, and people to regularly engage in multilingual interactions in their daily lives. This encourages linguistic diversity and cultural richness by signifying the coexistence and use of several languages in certain circumstances. This presentation entails focusing on the benefits of multilingualism and the importance of language awareness skills for hotel staff. It will concentrate on Spanish as a modern European language. It will talk about Where is the language spoken, whether it Is hard to learn and What is considered to be polite/impolite in a business context.</a:t>
            </a:r>
            <a:endParaRPr lang="en-US" dirty="0">
              <a:ea typeface="Calibri"/>
              <a:cs typeface="Calibri"/>
            </a:endParaRPr>
          </a:p>
          <a:p>
            <a:pPr marL="285750" indent="-285750">
              <a:lnSpc>
                <a:spcPct val="90000"/>
              </a:lnSpc>
              <a:spcBef>
                <a:spcPts val="1000"/>
              </a:spcBef>
              <a:buFont typeface="Arial"/>
              <a:buChar char="•"/>
            </a:pPr>
            <a:endParaRPr lang="en-US" dirty="0">
              <a:ea typeface="Calibri"/>
              <a:cs typeface="Calibri"/>
            </a:endParaRPr>
          </a:p>
          <a:p>
            <a:pPr marL="285750" indent="-285750">
              <a:lnSpc>
                <a:spcPct val="90000"/>
              </a:lnSpc>
              <a:spcBef>
                <a:spcPts val="1000"/>
              </a:spcBef>
              <a:buFont typeface="Arial"/>
              <a:buChar char="•"/>
            </a:pP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13E514E-97CA-4F1D-B3FF-14199C9AB4BE}" type="slidenum">
              <a:t>2</a:t>
            </a:fld>
            <a:endParaRPr lang="en-US"/>
          </a:p>
        </p:txBody>
      </p:sp>
    </p:spTree>
    <p:extLst>
      <p:ext uri="{BB962C8B-B14F-4D97-AF65-F5344CB8AC3E}">
        <p14:creationId xmlns:p14="http://schemas.microsoft.com/office/powerpoint/2010/main" val="2683514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nSpc>
                <a:spcPct val="90000"/>
              </a:lnSpc>
              <a:spcBef>
                <a:spcPts val="1000"/>
              </a:spcBef>
            </a:pPr>
            <a:r>
              <a:rPr lang="en-US" dirty="0"/>
              <a:t>Spanish has 18 American countries as its official speakers, including Guatemala, Argentina, Bolivia, Chile, Colombia, Costa Rica, Panama, Cuba, the Dominican Republic, Ecuador, El Salvador, Honduras, Mexico, Peru, Nicaragua, Paraguay,  Uruguay, and Venezuela. Additionally, it has legal standing in Puerto Rico and is </a:t>
            </a:r>
            <a:r>
              <a:rPr lang="en-GB" dirty="0"/>
              <a:t>recognised</a:t>
            </a:r>
            <a:r>
              <a:rPr lang="en-US" dirty="0"/>
              <a:t> outside of the Americas in Spain and Equatorial Guinea. This widespread use of Spanish highlights how important it is as a language of culture and communication across various continents and geographic areas.</a:t>
            </a:r>
          </a:p>
          <a:p>
            <a:pPr>
              <a:lnSpc>
                <a:spcPct val="90000"/>
              </a:lnSpc>
              <a:spcBef>
                <a:spcPts val="1000"/>
              </a:spcBef>
            </a:pP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13E514E-97CA-4F1D-B3FF-14199C9AB4BE}" type="slidenum">
              <a:t>3</a:t>
            </a:fld>
            <a:endParaRPr lang="en-US"/>
          </a:p>
        </p:txBody>
      </p:sp>
    </p:spTree>
    <p:extLst>
      <p:ext uri="{BB962C8B-B14F-4D97-AF65-F5344CB8AC3E}">
        <p14:creationId xmlns:p14="http://schemas.microsoft.com/office/powerpoint/2010/main" val="1997770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a:t>Depending on the original language, prior language study experience, and level of commitment, learning Spanish might be challenging for different people. Due to its vocabulary and grammatical similarities to English, Spanish is frequently regarded as one of the simpler languages for English speakers to learn. </a:t>
            </a:r>
            <a:endParaRPr lang="en-US" dirty="0">
              <a:ea typeface="Calibri" panose="020F0502020204030204"/>
              <a:cs typeface="Calibri" panose="020F0502020204030204"/>
            </a:endParaRPr>
          </a:p>
          <a:p>
            <a:pPr marL="285750" indent="-285750">
              <a:lnSpc>
                <a:spcPct val="90000"/>
              </a:lnSpc>
              <a:spcBef>
                <a:spcPts val="1000"/>
              </a:spcBef>
              <a:buFont typeface="Arial"/>
              <a:buChar char="•"/>
            </a:pP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13E514E-97CA-4F1D-B3FF-14199C9AB4BE}" type="slidenum">
              <a:t>4</a:t>
            </a:fld>
            <a:endParaRPr lang="en-US"/>
          </a:p>
        </p:txBody>
      </p:sp>
    </p:spTree>
    <p:extLst>
      <p:ext uri="{BB962C8B-B14F-4D97-AF65-F5344CB8AC3E}">
        <p14:creationId xmlns:p14="http://schemas.microsoft.com/office/powerpoint/2010/main" val="3013227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GB"/>
              <a:t>Being polite is essential in a professional setting. Polite behaviour entails using the proper titles when addressing subordinates and superiors, shaking hands firmly, making eye contact, and using polite words. It's crucial to be on time for meetings, come prepared, and pay attention to what others have to say. The use of interruptions, insulting language, and broken promises are all examples of impolite behaviour. Successful business relationships require developing a professional demeanour, respecting hierarchies, and exhibiting care for other people's time and opinions.</a:t>
            </a:r>
            <a:endParaRPr lang="en-GB" dirty="0">
              <a:ea typeface="Calibri" panose="020F0502020204030204"/>
              <a:cs typeface="Calibri" panose="020F0502020204030204"/>
            </a:endParaRPr>
          </a:p>
          <a:p>
            <a:pPr marL="285750" indent="-285750">
              <a:lnSpc>
                <a:spcPct val="90000"/>
              </a:lnSpc>
              <a:spcBef>
                <a:spcPts val="1000"/>
              </a:spcBef>
              <a:buFont typeface="Arial"/>
              <a:buChar char="•"/>
            </a:pPr>
            <a:endParaRPr lang="en-GB" dirty="0"/>
          </a:p>
          <a:p>
            <a:pPr marL="285750" indent="-285750">
              <a:lnSpc>
                <a:spcPct val="90000"/>
              </a:lnSpc>
              <a:spcBef>
                <a:spcPts val="1000"/>
              </a:spcBef>
              <a:buFont typeface="Arial"/>
              <a:buChar char="•"/>
            </a:pPr>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13E514E-97CA-4F1D-B3FF-14199C9AB4BE}" type="slidenum">
              <a:t>5</a:t>
            </a:fld>
            <a:endParaRPr lang="en-US"/>
          </a:p>
        </p:txBody>
      </p:sp>
    </p:spTree>
    <p:extLst>
      <p:ext uri="{BB962C8B-B14F-4D97-AF65-F5344CB8AC3E}">
        <p14:creationId xmlns:p14="http://schemas.microsoft.com/office/powerpoint/2010/main" val="33199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US"/>
              <a:t>The Latin American market has large and expanding purchasing power, which presents exciting economic chances in Spanish-speaking nations. Spanish proficiency is necessary for working in the hotel sector and communicating effectively with people in Spain and other popular tourism destinations in Latin America. Spanish language ability serves as a gateway to a robust market and increases both business interactions and cultural encounters, making it a desirable talent for both businesspeople and tourists wishing to interact in these dynamic locations. The staff at the </a:t>
            </a:r>
            <a:r>
              <a:rPr lang="en-US" err="1"/>
              <a:t>Trebovir</a:t>
            </a:r>
            <a:r>
              <a:rPr lang="en-US" dirty="0"/>
              <a:t> Hotel speaks a variety of languages, including English, Spanish, Italian, Russian, Hindi, and Romanian. This variety of linguistic skills guarantees that visitors from different backgrounds may engage in effective communication and have a comfortable stay, making it a welcoming option for foreign visitors to London.</a:t>
            </a:r>
            <a:endParaRPr lang="en-US" dirty="0">
              <a:ea typeface="Calibri" panose="020F0502020204030204"/>
              <a:cs typeface="Calibri" panose="020F0502020204030204"/>
            </a:endParaRPr>
          </a:p>
          <a:p>
            <a:pPr marL="285750" indent="-285750">
              <a:lnSpc>
                <a:spcPct val="90000"/>
              </a:lnSpc>
              <a:spcBef>
                <a:spcPts val="1000"/>
              </a:spcBef>
              <a:buFont typeface="Arial"/>
              <a:buChar char="•"/>
            </a:pPr>
            <a:endParaRPr lang="en-US" dirty="0"/>
          </a:p>
          <a:p>
            <a:pPr marL="285750" indent="-285750">
              <a:lnSpc>
                <a:spcPct val="90000"/>
              </a:lnSpc>
              <a:spcBef>
                <a:spcPts val="1000"/>
              </a:spcBef>
              <a:buFont typeface="Arial"/>
              <a:buChar char="•"/>
            </a:pPr>
            <a:endParaRPr lang="en-US" dirty="0"/>
          </a:p>
          <a:p>
            <a:pPr marL="285750" indent="-285750">
              <a:lnSpc>
                <a:spcPct val="90000"/>
              </a:lnSpc>
              <a:spcBef>
                <a:spcPts val="1000"/>
              </a:spcBef>
              <a:buFont typeface="Arial"/>
              <a:buChar char="•"/>
            </a:pP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13E514E-97CA-4F1D-B3FF-14199C9AB4BE}" type="slidenum">
              <a:t>6</a:t>
            </a:fld>
            <a:endParaRPr lang="en-US"/>
          </a:p>
        </p:txBody>
      </p:sp>
    </p:spTree>
    <p:extLst>
      <p:ext uri="{BB962C8B-B14F-4D97-AF65-F5344CB8AC3E}">
        <p14:creationId xmlns:p14="http://schemas.microsoft.com/office/powerpoint/2010/main" val="399228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13E514E-97CA-4F1D-B3FF-14199C9AB4BE}" type="slidenum">
              <a:rPr lang="en-GB" smtClean="0"/>
              <a:t>7</a:t>
            </a:fld>
            <a:endParaRPr lang="en-GB"/>
          </a:p>
        </p:txBody>
      </p:sp>
    </p:spTree>
    <p:extLst>
      <p:ext uri="{BB962C8B-B14F-4D97-AF65-F5344CB8AC3E}">
        <p14:creationId xmlns:p14="http://schemas.microsoft.com/office/powerpoint/2010/main" val="181758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10/26/23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uowtsd-my.sharepoint.com/:v:/r/personal/2209544_student_uwtsd_ac_uk/Documents/Recording-20231026_113229.webm?csf=1&amp;web=1&amp;e=gR8RCn&amp;nav=eyJyZWZlcnJhbEluZm8iOnsicmVmZXJyYWxBcHAiOiJTdHJlYW1XZWJBcHAiLCJyZWZlcnJhbFZpZXciOiJTaGFyZURpYWxvZyIsInJlZmVycmFsQXBwUGxhdGZvcm0iOiJXZWIiLCJyZWZlcnJhbE1vZGUiOiJ2aWV3In19"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ritannica.com/topic/Spanish-languag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67686" y="80745"/>
            <a:ext cx="9144000" cy="2358845"/>
          </a:xfrm>
        </p:spPr>
        <p:txBody>
          <a:bodyPr>
            <a:normAutofit/>
          </a:bodyPr>
          <a:lstStyle/>
          <a:p>
            <a:r>
              <a:rPr lang="en-US" sz="3600" dirty="0">
                <a:ea typeface="+mj-lt"/>
                <a:cs typeface="+mj-lt"/>
              </a:rPr>
              <a:t>Module: Foreign Languages </a:t>
            </a:r>
            <a:br>
              <a:rPr lang="en-US" sz="3600" dirty="0">
                <a:ea typeface="+mj-lt"/>
                <a:cs typeface="+mj-lt"/>
              </a:rPr>
            </a:br>
            <a:r>
              <a:rPr lang="en-US" sz="3600" dirty="0">
                <a:ea typeface="+mj-lt"/>
                <a:cs typeface="+mj-lt"/>
              </a:rPr>
              <a:t>and Cultural Awareness</a:t>
            </a:r>
            <a:br>
              <a:rPr lang="en-US" sz="3600" dirty="0">
                <a:ea typeface="+mj-lt"/>
                <a:cs typeface="+mj-lt"/>
              </a:rPr>
            </a:br>
            <a:r>
              <a:rPr lang="en-US" sz="3600" dirty="0">
                <a:ea typeface="+mj-lt"/>
                <a:cs typeface="+mj-lt"/>
              </a:rPr>
              <a:t>BMIH5003</a:t>
            </a:r>
          </a:p>
        </p:txBody>
      </p:sp>
      <p:sp>
        <p:nvSpPr>
          <p:cNvPr id="3" name="Subtitle 2"/>
          <p:cNvSpPr>
            <a:spLocks noGrp="1"/>
          </p:cNvSpPr>
          <p:nvPr>
            <p:ph type="subTitle" idx="1"/>
          </p:nvPr>
        </p:nvSpPr>
        <p:spPr>
          <a:xfrm>
            <a:off x="1787260" y="2385504"/>
            <a:ext cx="10854906" cy="1655762"/>
          </a:xfrm>
        </p:spPr>
        <p:txBody>
          <a:bodyPr vert="horz" lIns="91440" tIns="45720" rIns="91440" bIns="45720" rtlCol="0" anchor="t">
            <a:normAutofit/>
          </a:bodyPr>
          <a:lstStyle/>
          <a:p>
            <a:r>
              <a:rPr lang="en-US" sz="3000" dirty="0">
                <a:latin typeface="Times New Roman"/>
                <a:ea typeface="+mn-lt"/>
                <a:cs typeface="+mn-lt"/>
              </a:rPr>
              <a:t>Student Name: Oana Ungureanu</a:t>
            </a:r>
          </a:p>
          <a:p>
            <a:r>
              <a:rPr lang="en-US" sz="3000" dirty="0">
                <a:latin typeface="Times New Roman"/>
                <a:ea typeface="+mn-lt"/>
                <a:cs typeface="+mn-lt"/>
              </a:rPr>
              <a:t>Student Number:2209544</a:t>
            </a:r>
          </a:p>
          <a:p>
            <a:r>
              <a:rPr lang="en-US" sz="3000" dirty="0">
                <a:latin typeface="Times New Roman"/>
                <a:ea typeface="+mn-lt"/>
                <a:cs typeface="+mn-lt"/>
              </a:rPr>
              <a:t>Lecturer: Lisa </a:t>
            </a:r>
            <a:r>
              <a:rPr lang="en-US" sz="3000" dirty="0" err="1">
                <a:latin typeface="Times New Roman"/>
                <a:ea typeface="+mn-lt"/>
                <a:cs typeface="+mn-lt"/>
              </a:rPr>
              <a:t>Bassler</a:t>
            </a:r>
            <a:endParaRPr lang="en-US" sz="3000" dirty="0">
              <a:latin typeface="Times New Roman"/>
              <a:ea typeface="Calibri"/>
              <a:cs typeface="Calibri"/>
            </a:endParaRPr>
          </a:p>
        </p:txBody>
      </p:sp>
      <p:sp>
        <p:nvSpPr>
          <p:cNvPr id="5" name="Title 1">
            <a:extLst>
              <a:ext uri="{FF2B5EF4-FFF2-40B4-BE49-F238E27FC236}">
                <a16:creationId xmlns:a16="http://schemas.microsoft.com/office/drawing/2014/main" id="{89F889A9-044B-50D5-2F6D-68B1C91EB3BE}"/>
              </a:ext>
            </a:extLst>
          </p:cNvPr>
          <p:cNvSpPr txBox="1">
            <a:spLocks/>
          </p:cNvSpPr>
          <p:nvPr/>
        </p:nvSpPr>
        <p:spPr>
          <a:xfrm>
            <a:off x="1612695" y="4016667"/>
            <a:ext cx="10860657" cy="130929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500" dirty="0">
                <a:latin typeface="Times New Roman"/>
                <a:ea typeface="Calibri Light"/>
                <a:cs typeface="Calibri Light"/>
              </a:rPr>
              <a:t>Benefits of multilingualism and the</a:t>
            </a:r>
            <a:endParaRPr lang="en-US" sz="2500" dirty="0">
              <a:ea typeface="Calibri Light"/>
              <a:cs typeface="Calibri Light"/>
            </a:endParaRPr>
          </a:p>
          <a:p>
            <a:r>
              <a:rPr lang="en-US" sz="2500" dirty="0">
                <a:latin typeface="Times New Roman"/>
                <a:ea typeface="Calibri Light"/>
                <a:cs typeface="Calibri Light"/>
              </a:rPr>
              <a:t>importance of language awareness</a:t>
            </a:r>
            <a:r>
              <a:rPr lang="en-US" sz="2500" dirty="0">
                <a:latin typeface="Times New Roman"/>
                <a:ea typeface="+mj-lt"/>
                <a:cs typeface="+mj-lt"/>
              </a:rPr>
              <a:t> skills for hotel staff</a:t>
            </a:r>
          </a:p>
          <a:p>
            <a:endParaRPr lang="en-US" sz="2500" dirty="0">
              <a:latin typeface="Times New Roman"/>
              <a:ea typeface="+mj-lt"/>
              <a:cs typeface="+mj-lt"/>
            </a:endParaRPr>
          </a:p>
        </p:txBody>
      </p:sp>
      <p:pic>
        <p:nvPicPr>
          <p:cNvPr id="10" name="Picture 9">
            <a:extLst>
              <a:ext uri="{FF2B5EF4-FFF2-40B4-BE49-F238E27FC236}">
                <a16:creationId xmlns:a16="http://schemas.microsoft.com/office/drawing/2014/main" id="{CF471F19-D419-BDF5-98A5-8353E0E22E2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3046" t="20043" r="-1985" b="-19232"/>
          <a:stretch/>
        </p:blipFill>
        <p:spPr>
          <a:xfrm>
            <a:off x="0" y="80745"/>
            <a:ext cx="4132868" cy="5269820"/>
          </a:xfrm>
          <a:prstGeom prst="rect">
            <a:avLst/>
          </a:prstGeom>
        </p:spPr>
      </p:pic>
      <p:sp>
        <p:nvSpPr>
          <p:cNvPr id="7" name="TextBox 6">
            <a:extLst>
              <a:ext uri="{FF2B5EF4-FFF2-40B4-BE49-F238E27FC236}">
                <a16:creationId xmlns:a16="http://schemas.microsoft.com/office/drawing/2014/main" id="{A83503BB-20E9-35F9-9F6C-4E0637348F8F}"/>
              </a:ext>
            </a:extLst>
          </p:cNvPr>
          <p:cNvSpPr txBox="1"/>
          <p:nvPr/>
        </p:nvSpPr>
        <p:spPr>
          <a:xfrm>
            <a:off x="5224593" y="5325966"/>
            <a:ext cx="6325848" cy="369332"/>
          </a:xfrm>
          <a:prstGeom prst="rect">
            <a:avLst/>
          </a:prstGeom>
          <a:noFill/>
        </p:spPr>
        <p:txBody>
          <a:bodyPr wrap="square">
            <a:spAutoFit/>
          </a:bodyPr>
          <a:lstStyle/>
          <a:p>
            <a:r>
              <a:rPr lang="en-GB" dirty="0">
                <a:hlinkClick r:id="rId4"/>
              </a:rPr>
              <a:t>Recording-20231026_113229.webm</a:t>
            </a:r>
            <a:endParaRPr lang="en-US"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F464E-20AC-0135-F53B-FF3FA4683B97}"/>
              </a:ext>
            </a:extLst>
          </p:cNvPr>
          <p:cNvSpPr>
            <a:spLocks noGrp="1"/>
          </p:cNvSpPr>
          <p:nvPr>
            <p:ph type="title"/>
          </p:nvPr>
        </p:nvSpPr>
        <p:spPr>
          <a:xfrm>
            <a:off x="5923473" y="612344"/>
            <a:ext cx="4669410" cy="639899"/>
          </a:xfrm>
        </p:spPr>
        <p:txBody>
          <a:bodyPr anchor="b">
            <a:normAutofit/>
          </a:bodyPr>
          <a:lstStyle/>
          <a:p>
            <a:r>
              <a:rPr lang="en-US" sz="3600" b="1" dirty="0">
                <a:latin typeface="Times New Roman"/>
                <a:ea typeface="Calibri Light"/>
                <a:cs typeface="Calibri Light"/>
              </a:rPr>
              <a:t>Introduction</a:t>
            </a:r>
            <a:endParaRPr lang="en-US" sz="3600">
              <a:latin typeface="Times New Roman"/>
              <a:cs typeface="Times New Roman"/>
            </a:endParaRPr>
          </a:p>
        </p:txBody>
      </p:sp>
      <p:pic>
        <p:nvPicPr>
          <p:cNvPr id="6" name="Picture 5" descr="A group of children looking at a globe&#10;&#10;Description automatically generated">
            <a:extLst>
              <a:ext uri="{FF2B5EF4-FFF2-40B4-BE49-F238E27FC236}">
                <a16:creationId xmlns:a16="http://schemas.microsoft.com/office/drawing/2014/main" id="{E9F51FF3-6E55-4AC6-1B2D-C170BAB8FA4D}"/>
              </a:ext>
            </a:extLst>
          </p:cNvPr>
          <p:cNvPicPr>
            <a:picLocks noChangeAspect="1"/>
          </p:cNvPicPr>
          <p:nvPr/>
        </p:nvPicPr>
        <p:blipFill rotWithShape="1">
          <a:blip r:embed="rId3"/>
          <a:srcRect l="24429" r="19095"/>
          <a:stretch/>
        </p:blipFill>
        <p:spPr>
          <a:xfrm>
            <a:off x="612518" y="608141"/>
            <a:ext cx="4793644" cy="5648280"/>
          </a:xfrm>
          <a:prstGeom prst="rect">
            <a:avLst/>
          </a:prstGeom>
        </p:spPr>
      </p:pic>
      <p:sp>
        <p:nvSpPr>
          <p:cNvPr id="11" name="Freeform: Shape 10">
            <a:extLst>
              <a:ext uri="{FF2B5EF4-FFF2-40B4-BE49-F238E27FC236}">
                <a16:creationId xmlns:a16="http://schemas.microsoft.com/office/drawing/2014/main" id="{D4420C61-30B9-D26F-6720-C32154CA34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1465047" flipV="1">
            <a:off x="11636678" y="400406"/>
            <a:ext cx="413532" cy="36865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1205" h="5864449">
                <a:moveTo>
                  <a:pt x="2780481" y="-2"/>
                </a:moveTo>
                <a:cubicBezTo>
                  <a:pt x="3471109" y="183340"/>
                  <a:pt x="4437309" y="1599245"/>
                  <a:pt x="4737647" y="2234093"/>
                </a:cubicBezTo>
                <a:cubicBezTo>
                  <a:pt x="5037985" y="2868941"/>
                  <a:pt x="4730843" y="3539758"/>
                  <a:pt x="4452769" y="4137274"/>
                </a:cubicBezTo>
                <a:cubicBezTo>
                  <a:pt x="4174695" y="4734790"/>
                  <a:pt x="3382031" y="5704221"/>
                  <a:pt x="3069205" y="5819190"/>
                </a:cubicBezTo>
                <a:cubicBezTo>
                  <a:pt x="2358359" y="6040255"/>
                  <a:pt x="1581959" y="5401313"/>
                  <a:pt x="1076274" y="4985423"/>
                </a:cubicBezTo>
                <a:cubicBezTo>
                  <a:pt x="570590" y="4569533"/>
                  <a:pt x="146935" y="3953087"/>
                  <a:pt x="35098" y="3323852"/>
                </a:cubicBezTo>
                <a:cubicBezTo>
                  <a:pt x="-92687" y="2646770"/>
                  <a:pt x="136312" y="1688019"/>
                  <a:pt x="593876" y="1134043"/>
                </a:cubicBezTo>
                <a:cubicBezTo>
                  <a:pt x="1051440" y="580067"/>
                  <a:pt x="2127808" y="30746"/>
                  <a:pt x="2780481" y="-2"/>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38505720-2558-A390-8612-99A55D48F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320892">
            <a:off x="11193220" y="1266534"/>
            <a:ext cx="1341234" cy="443910"/>
          </a:xfrm>
          <a:custGeom>
            <a:avLst/>
            <a:gdLst>
              <a:gd name="connsiteX0" fmla="*/ 0 w 1341234"/>
              <a:gd name="connsiteY0" fmla="*/ 254220 h 443910"/>
              <a:gd name="connsiteX1" fmla="*/ 406601 w 1341234"/>
              <a:gd name="connsiteY1" fmla="*/ 0 h 443910"/>
              <a:gd name="connsiteX2" fmla="*/ 457611 w 1341234"/>
              <a:gd name="connsiteY2" fmla="*/ 13676 h 443910"/>
              <a:gd name="connsiteX3" fmla="*/ 1341234 w 1341234"/>
              <a:gd name="connsiteY3" fmla="*/ 259580 h 443910"/>
              <a:gd name="connsiteX4" fmla="*/ 1301190 w 1341234"/>
              <a:gd name="connsiteY4" fmla="*/ 443736 h 443910"/>
              <a:gd name="connsiteX5" fmla="*/ 359344 w 1341234"/>
              <a:gd name="connsiteY5" fmla="*/ 311216 h 443910"/>
              <a:gd name="connsiteX6" fmla="*/ 47147 w 1341234"/>
              <a:gd name="connsiteY6" fmla="*/ 262014 h 44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234" h="443910">
                <a:moveTo>
                  <a:pt x="0" y="254220"/>
                </a:moveTo>
                <a:lnTo>
                  <a:pt x="406601" y="0"/>
                </a:lnTo>
                <a:lnTo>
                  <a:pt x="457611" y="13676"/>
                </a:lnTo>
                <a:cubicBezTo>
                  <a:pt x="858001" y="120586"/>
                  <a:pt x="1311317" y="239969"/>
                  <a:pt x="1341234" y="259580"/>
                </a:cubicBezTo>
                <a:cubicBezTo>
                  <a:pt x="1337155" y="299693"/>
                  <a:pt x="1315377" y="449736"/>
                  <a:pt x="1301190" y="443736"/>
                </a:cubicBezTo>
                <a:cubicBezTo>
                  <a:pt x="1267732" y="445553"/>
                  <a:pt x="557777" y="378967"/>
                  <a:pt x="359344" y="311216"/>
                </a:cubicBezTo>
                <a:cubicBezTo>
                  <a:pt x="245881" y="291075"/>
                  <a:pt x="140295" y="276238"/>
                  <a:pt x="47147" y="262014"/>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720743B-9C97-37DF-D56A-D2A9E750BD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320892">
            <a:off x="11193220" y="1266534"/>
            <a:ext cx="1341234" cy="443910"/>
          </a:xfrm>
          <a:custGeom>
            <a:avLst/>
            <a:gdLst>
              <a:gd name="connsiteX0" fmla="*/ 0 w 1341234"/>
              <a:gd name="connsiteY0" fmla="*/ 254220 h 443910"/>
              <a:gd name="connsiteX1" fmla="*/ 406601 w 1341234"/>
              <a:gd name="connsiteY1" fmla="*/ 0 h 443910"/>
              <a:gd name="connsiteX2" fmla="*/ 457611 w 1341234"/>
              <a:gd name="connsiteY2" fmla="*/ 13676 h 443910"/>
              <a:gd name="connsiteX3" fmla="*/ 1341234 w 1341234"/>
              <a:gd name="connsiteY3" fmla="*/ 259580 h 443910"/>
              <a:gd name="connsiteX4" fmla="*/ 1301190 w 1341234"/>
              <a:gd name="connsiteY4" fmla="*/ 443736 h 443910"/>
              <a:gd name="connsiteX5" fmla="*/ 359344 w 1341234"/>
              <a:gd name="connsiteY5" fmla="*/ 311216 h 443910"/>
              <a:gd name="connsiteX6" fmla="*/ 47147 w 1341234"/>
              <a:gd name="connsiteY6" fmla="*/ 262014 h 44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234" h="443910">
                <a:moveTo>
                  <a:pt x="0" y="254220"/>
                </a:moveTo>
                <a:lnTo>
                  <a:pt x="406601" y="0"/>
                </a:lnTo>
                <a:lnTo>
                  <a:pt x="457611" y="13676"/>
                </a:lnTo>
                <a:cubicBezTo>
                  <a:pt x="858001" y="120586"/>
                  <a:pt x="1311317" y="239969"/>
                  <a:pt x="1341234" y="259580"/>
                </a:cubicBezTo>
                <a:cubicBezTo>
                  <a:pt x="1337155" y="299693"/>
                  <a:pt x="1315377" y="449736"/>
                  <a:pt x="1301190" y="443736"/>
                </a:cubicBezTo>
                <a:cubicBezTo>
                  <a:pt x="1267732" y="445553"/>
                  <a:pt x="557777" y="378967"/>
                  <a:pt x="359344" y="311216"/>
                </a:cubicBezTo>
                <a:cubicBezTo>
                  <a:pt x="245881" y="291075"/>
                  <a:pt x="140295" y="276238"/>
                  <a:pt x="47147" y="262014"/>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39C3539A-A126-556F-3B61-690C785C75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842612" flipH="1" flipV="1">
            <a:off x="10382778" y="58162"/>
            <a:ext cx="944833" cy="904406"/>
          </a:xfrm>
          <a:custGeom>
            <a:avLst/>
            <a:gdLst>
              <a:gd name="connsiteX0" fmla="*/ 886520 w 1083994"/>
              <a:gd name="connsiteY0" fmla="*/ 0 h 1037613"/>
              <a:gd name="connsiteX1" fmla="*/ 990233 w 1083994"/>
              <a:gd name="connsiteY1" fmla="*/ 29654 h 1037613"/>
              <a:gd name="connsiteX2" fmla="*/ 993535 w 1083994"/>
              <a:gd name="connsiteY2" fmla="*/ 43082 h 1037613"/>
              <a:gd name="connsiteX3" fmla="*/ 1051675 w 1083994"/>
              <a:gd name="connsiteY3" fmla="*/ 356973 h 1037613"/>
              <a:gd name="connsiteX4" fmla="*/ 1083975 w 1083994"/>
              <a:gd name="connsiteY4" fmla="*/ 602023 h 1037613"/>
              <a:gd name="connsiteX5" fmla="*/ 966613 w 1083994"/>
              <a:gd name="connsiteY5" fmla="*/ 901753 h 1037613"/>
              <a:gd name="connsiteX6" fmla="*/ 713135 w 1083994"/>
              <a:gd name="connsiteY6" fmla="*/ 1026319 h 1037613"/>
              <a:gd name="connsiteX7" fmla="*/ 318855 w 1083994"/>
              <a:gd name="connsiteY7" fmla="*/ 989106 h 1037613"/>
              <a:gd name="connsiteX8" fmla="*/ 128776 w 1083994"/>
              <a:gd name="connsiteY8" fmla="*/ 649273 h 1037613"/>
              <a:gd name="connsiteX9" fmla="*/ 0 w 1083994"/>
              <a:gd name="connsiteY9" fmla="*/ 49738 h 1037613"/>
              <a:gd name="connsiteX10" fmla="*/ 620956 w 1083994"/>
              <a:gd name="connsiteY10" fmla="*/ 642355 h 1037613"/>
              <a:gd name="connsiteX11" fmla="*/ 886064 w 1083994"/>
              <a:gd name="connsiteY11" fmla="*/ 1039 h 1037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3994" h="1037613">
                <a:moveTo>
                  <a:pt x="886520" y="0"/>
                </a:moveTo>
                <a:lnTo>
                  <a:pt x="990233" y="29654"/>
                </a:lnTo>
                <a:lnTo>
                  <a:pt x="993535" y="43082"/>
                </a:lnTo>
                <a:cubicBezTo>
                  <a:pt x="1016489" y="140998"/>
                  <a:pt x="1041157" y="264776"/>
                  <a:pt x="1051675" y="356973"/>
                </a:cubicBezTo>
                <a:lnTo>
                  <a:pt x="1083975" y="602023"/>
                </a:lnTo>
                <a:cubicBezTo>
                  <a:pt x="1084789" y="765231"/>
                  <a:pt x="1059669" y="806637"/>
                  <a:pt x="966613" y="901753"/>
                </a:cubicBezTo>
                <a:cubicBezTo>
                  <a:pt x="910153" y="966250"/>
                  <a:pt x="821095" y="1011760"/>
                  <a:pt x="713135" y="1026319"/>
                </a:cubicBezTo>
                <a:cubicBezTo>
                  <a:pt x="605175" y="1040878"/>
                  <a:pt x="416248" y="1051946"/>
                  <a:pt x="318855" y="989106"/>
                </a:cubicBezTo>
                <a:cubicBezTo>
                  <a:pt x="221462" y="926265"/>
                  <a:pt x="147001" y="727446"/>
                  <a:pt x="128776" y="649273"/>
                </a:cubicBezTo>
                <a:cubicBezTo>
                  <a:pt x="93895" y="519198"/>
                  <a:pt x="28063" y="235695"/>
                  <a:pt x="0" y="49738"/>
                </a:cubicBezTo>
                <a:cubicBezTo>
                  <a:pt x="152500" y="20987"/>
                  <a:pt x="429040" y="429202"/>
                  <a:pt x="620956" y="642355"/>
                </a:cubicBezTo>
                <a:cubicBezTo>
                  <a:pt x="695371" y="468649"/>
                  <a:pt x="814439" y="166732"/>
                  <a:pt x="886064" y="1039"/>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5089FB1-F28D-0DD0-436F-D094F3C82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842612" flipH="1" flipV="1">
            <a:off x="10382780" y="58161"/>
            <a:ext cx="944832" cy="904404"/>
          </a:xfrm>
          <a:custGeom>
            <a:avLst/>
            <a:gdLst>
              <a:gd name="connsiteX0" fmla="*/ 886519 w 1083994"/>
              <a:gd name="connsiteY0" fmla="*/ 0 h 1037611"/>
              <a:gd name="connsiteX1" fmla="*/ 990233 w 1083994"/>
              <a:gd name="connsiteY1" fmla="*/ 29654 h 1037611"/>
              <a:gd name="connsiteX2" fmla="*/ 993535 w 1083994"/>
              <a:gd name="connsiteY2" fmla="*/ 43080 h 1037611"/>
              <a:gd name="connsiteX3" fmla="*/ 1051675 w 1083994"/>
              <a:gd name="connsiteY3" fmla="*/ 356971 h 1037611"/>
              <a:gd name="connsiteX4" fmla="*/ 1083975 w 1083994"/>
              <a:gd name="connsiteY4" fmla="*/ 602021 h 1037611"/>
              <a:gd name="connsiteX5" fmla="*/ 966613 w 1083994"/>
              <a:gd name="connsiteY5" fmla="*/ 901751 h 1037611"/>
              <a:gd name="connsiteX6" fmla="*/ 713135 w 1083994"/>
              <a:gd name="connsiteY6" fmla="*/ 1026317 h 1037611"/>
              <a:gd name="connsiteX7" fmla="*/ 318855 w 1083994"/>
              <a:gd name="connsiteY7" fmla="*/ 989104 h 1037611"/>
              <a:gd name="connsiteX8" fmla="*/ 128776 w 1083994"/>
              <a:gd name="connsiteY8" fmla="*/ 649271 h 1037611"/>
              <a:gd name="connsiteX9" fmla="*/ 0 w 1083994"/>
              <a:gd name="connsiteY9" fmla="*/ 49736 h 1037611"/>
              <a:gd name="connsiteX10" fmla="*/ 620956 w 1083994"/>
              <a:gd name="connsiteY10" fmla="*/ 642353 h 1037611"/>
              <a:gd name="connsiteX11" fmla="*/ 886064 w 1083994"/>
              <a:gd name="connsiteY11" fmla="*/ 1037 h 10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3994" h="1037611">
                <a:moveTo>
                  <a:pt x="886519" y="0"/>
                </a:moveTo>
                <a:lnTo>
                  <a:pt x="990233" y="29654"/>
                </a:lnTo>
                <a:lnTo>
                  <a:pt x="993535" y="43080"/>
                </a:lnTo>
                <a:cubicBezTo>
                  <a:pt x="1016489" y="140996"/>
                  <a:pt x="1041157" y="264774"/>
                  <a:pt x="1051675" y="356971"/>
                </a:cubicBezTo>
                <a:lnTo>
                  <a:pt x="1083975" y="602021"/>
                </a:lnTo>
                <a:cubicBezTo>
                  <a:pt x="1084789" y="765229"/>
                  <a:pt x="1059669" y="806635"/>
                  <a:pt x="966613" y="901751"/>
                </a:cubicBezTo>
                <a:cubicBezTo>
                  <a:pt x="910153" y="966248"/>
                  <a:pt x="821095" y="1011758"/>
                  <a:pt x="713135" y="1026317"/>
                </a:cubicBezTo>
                <a:cubicBezTo>
                  <a:pt x="605175" y="1040876"/>
                  <a:pt x="416248" y="1051944"/>
                  <a:pt x="318855" y="989104"/>
                </a:cubicBezTo>
                <a:cubicBezTo>
                  <a:pt x="221462" y="926263"/>
                  <a:pt x="147001" y="727444"/>
                  <a:pt x="128776" y="649271"/>
                </a:cubicBezTo>
                <a:cubicBezTo>
                  <a:pt x="93895" y="519196"/>
                  <a:pt x="28063" y="235693"/>
                  <a:pt x="0" y="49736"/>
                </a:cubicBezTo>
                <a:cubicBezTo>
                  <a:pt x="152500" y="20985"/>
                  <a:pt x="429040" y="429200"/>
                  <a:pt x="620956" y="642353"/>
                </a:cubicBezTo>
                <a:cubicBezTo>
                  <a:pt x="695371" y="468647"/>
                  <a:pt x="814439" y="166730"/>
                  <a:pt x="886064" y="1037"/>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2538D87D-7948-8BF7-BC99-BCB5EAC5393D}"/>
              </a:ext>
            </a:extLst>
          </p:cNvPr>
          <p:cNvSpPr>
            <a:spLocks noGrp="1"/>
          </p:cNvSpPr>
          <p:nvPr>
            <p:ph idx="1"/>
          </p:nvPr>
        </p:nvSpPr>
        <p:spPr>
          <a:xfrm>
            <a:off x="6096000" y="1489187"/>
            <a:ext cx="4794849" cy="4680549"/>
          </a:xfrm>
        </p:spPr>
        <p:txBody>
          <a:bodyPr vert="horz" lIns="91440" tIns="45720" rIns="91440" bIns="45720" rtlCol="0" anchor="t">
            <a:noAutofit/>
          </a:bodyPr>
          <a:lstStyle/>
          <a:p>
            <a:r>
              <a:rPr lang="en-US" sz="1900" dirty="0">
                <a:latin typeface="Times New Roman"/>
                <a:ea typeface="+mn-lt"/>
                <a:cs typeface="+mn-lt"/>
              </a:rPr>
              <a:t>Multilingualism involves the ability of societies, institutions, groups, and people to regularly engage in multilingual interactions in their daily lives. This encourages linguistic diversity and cultural richness by signifying the coexistence and use of several languages in certain circumstances (</a:t>
            </a:r>
            <a:r>
              <a:rPr lang="en-US" sz="1900" dirty="0">
                <a:latin typeface="Times New Roman"/>
                <a:ea typeface="+mn-lt"/>
                <a:cs typeface="Arial"/>
              </a:rPr>
              <a:t>Franceschini, 2011)</a:t>
            </a:r>
            <a:r>
              <a:rPr lang="en-US" sz="1900" dirty="0">
                <a:latin typeface="Times New Roman"/>
                <a:ea typeface="+mn-lt"/>
                <a:cs typeface="Calibri"/>
              </a:rPr>
              <a:t>.</a:t>
            </a:r>
            <a:endParaRPr lang="en-US" sz="1900" dirty="0">
              <a:latin typeface="Times New Roman"/>
              <a:ea typeface="+mn-lt"/>
              <a:cs typeface="+mn-lt"/>
            </a:endParaRPr>
          </a:p>
          <a:p>
            <a:r>
              <a:rPr lang="en-US" sz="1900" dirty="0">
                <a:latin typeface="Times New Roman"/>
                <a:ea typeface="+mn-lt"/>
                <a:cs typeface="+mn-lt"/>
              </a:rPr>
              <a:t> This presentation entails focusing on the benefits of multilingualism and the importance of language awareness skills for hotel staff. </a:t>
            </a:r>
          </a:p>
          <a:p>
            <a:r>
              <a:rPr lang="en-US" sz="1900" dirty="0">
                <a:latin typeface="Times New Roman"/>
                <a:ea typeface="+mn-lt"/>
                <a:cs typeface="+mn-lt"/>
              </a:rPr>
              <a:t>It will concentrate on Spanish as a modern European language. It will talk about Where is the language spoken, whether it Is hard to learn and What is considered to be polite/impolite in a business context.</a:t>
            </a:r>
          </a:p>
        </p:txBody>
      </p:sp>
    </p:spTree>
    <p:extLst>
      <p:ext uri="{BB962C8B-B14F-4D97-AF65-F5344CB8AC3E}">
        <p14:creationId xmlns:p14="http://schemas.microsoft.com/office/powerpoint/2010/main" val="3128063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94579-9466-E8BD-17BE-FD22CED9C50B}"/>
              </a:ext>
            </a:extLst>
          </p:cNvPr>
          <p:cNvSpPr>
            <a:spLocks noGrp="1"/>
          </p:cNvSpPr>
          <p:nvPr>
            <p:ph type="title"/>
          </p:nvPr>
        </p:nvSpPr>
        <p:spPr>
          <a:xfrm>
            <a:off x="756249" y="486304"/>
            <a:ext cx="5602736" cy="579033"/>
          </a:xfrm>
        </p:spPr>
        <p:txBody>
          <a:bodyPr anchor="b">
            <a:normAutofit/>
          </a:bodyPr>
          <a:lstStyle/>
          <a:p>
            <a:r>
              <a:rPr lang="en-US" sz="3100" b="1" dirty="0">
                <a:latin typeface="Times New Roman"/>
                <a:ea typeface="Calibri Light"/>
                <a:cs typeface="Times New Roman"/>
              </a:rPr>
              <a:t>Spanish speaking nations</a:t>
            </a:r>
            <a:endParaRPr lang="en-US" sz="3100" b="1">
              <a:latin typeface="Times New Roman"/>
              <a:cs typeface="Times New Roman"/>
            </a:endParaRPr>
          </a:p>
        </p:txBody>
      </p:sp>
      <p:sp>
        <p:nvSpPr>
          <p:cNvPr id="9" name="Freeform: Shape 8">
            <a:extLst>
              <a:ext uri="{FF2B5EF4-FFF2-40B4-BE49-F238E27FC236}">
                <a16:creationId xmlns:a16="http://schemas.microsoft.com/office/drawing/2014/main" id="{A4813DE6-CC05-D4A6-57C6-34BDCB1C11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971521">
            <a:off x="10657075" y="182303"/>
            <a:ext cx="1414214" cy="511935"/>
          </a:xfrm>
          <a:custGeom>
            <a:avLst/>
            <a:gdLst>
              <a:gd name="connsiteX0" fmla="*/ 1414214 w 1414214"/>
              <a:gd name="connsiteY0" fmla="*/ 281652 h 511935"/>
              <a:gd name="connsiteX1" fmla="*/ 1099481 w 1414214"/>
              <a:gd name="connsiteY1" fmla="*/ 511935 h 511935"/>
              <a:gd name="connsiteX2" fmla="*/ 996953 w 1414214"/>
              <a:gd name="connsiteY2" fmla="*/ 499092 h 511935"/>
              <a:gd name="connsiteX3" fmla="*/ 752474 w 1414214"/>
              <a:gd name="connsiteY3" fmla="*/ 465695 h 511935"/>
              <a:gd name="connsiteX4" fmla="*/ 22399 w 1414214"/>
              <a:gd name="connsiteY4" fmla="*/ 308988 h 511935"/>
              <a:gd name="connsiteX5" fmla="*/ 38819 w 1414214"/>
              <a:gd name="connsiteY5" fmla="*/ 240901 h 511935"/>
              <a:gd name="connsiteX6" fmla="*/ 183869 w 1414214"/>
              <a:gd name="connsiteY6" fmla="*/ 0 h 511935"/>
              <a:gd name="connsiteX7" fmla="*/ 371788 w 1414214"/>
              <a:gd name="connsiteY7" fmla="*/ 44535 h 511935"/>
              <a:gd name="connsiteX8" fmla="*/ 1301107 w 1414214"/>
              <a:gd name="connsiteY8" fmla="*/ 255886 h 511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4214" h="511935">
                <a:moveTo>
                  <a:pt x="1414214" y="281652"/>
                </a:moveTo>
                <a:lnTo>
                  <a:pt x="1099481" y="511935"/>
                </a:lnTo>
                <a:lnTo>
                  <a:pt x="996953" y="499092"/>
                </a:lnTo>
                <a:cubicBezTo>
                  <a:pt x="901102" y="486845"/>
                  <a:pt x="814760" y="475243"/>
                  <a:pt x="752474" y="465695"/>
                </a:cubicBezTo>
                <a:cubicBezTo>
                  <a:pt x="425047" y="415944"/>
                  <a:pt x="206254" y="352678"/>
                  <a:pt x="22399" y="308988"/>
                </a:cubicBezTo>
                <a:cubicBezTo>
                  <a:pt x="1595" y="292696"/>
                  <a:pt x="-21851" y="307630"/>
                  <a:pt x="38819" y="240901"/>
                </a:cubicBezTo>
                <a:lnTo>
                  <a:pt x="183869" y="0"/>
                </a:lnTo>
                <a:lnTo>
                  <a:pt x="371788" y="44535"/>
                </a:lnTo>
                <a:cubicBezTo>
                  <a:pt x="681468" y="117668"/>
                  <a:pt x="1029104" y="194340"/>
                  <a:pt x="1301107" y="255886"/>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D0C531AC-B951-C983-A9F9-A57678E3B2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76942" y="253728"/>
            <a:ext cx="447266" cy="466480"/>
            <a:chOff x="9571360" y="4439737"/>
            <a:chExt cx="351312" cy="354664"/>
          </a:xfrm>
        </p:grpSpPr>
        <p:sp>
          <p:nvSpPr>
            <p:cNvPr id="12" name="Freeform: Shape 11">
              <a:extLst>
                <a:ext uri="{FF2B5EF4-FFF2-40B4-BE49-F238E27FC236}">
                  <a16:creationId xmlns:a16="http://schemas.microsoft.com/office/drawing/2014/main" id="{45304F32-33F0-5A5F-4837-1B2BFA5DBA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7660A84-957D-5B03-5B37-036016C704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3">
                <a:lumMod val="20000"/>
                <a:lumOff val="8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F0CF6023-FE02-48B7-551A-5291AE048664}"/>
              </a:ext>
            </a:extLst>
          </p:cNvPr>
          <p:cNvSpPr>
            <a:spLocks noGrp="1"/>
          </p:cNvSpPr>
          <p:nvPr>
            <p:ph idx="1"/>
          </p:nvPr>
        </p:nvSpPr>
        <p:spPr>
          <a:xfrm>
            <a:off x="896113" y="1345413"/>
            <a:ext cx="4818678" cy="4826787"/>
          </a:xfrm>
        </p:spPr>
        <p:txBody>
          <a:bodyPr vert="horz" lIns="91440" tIns="45720" rIns="91440" bIns="45720" rtlCol="0" anchor="t">
            <a:normAutofit/>
          </a:bodyPr>
          <a:lstStyle/>
          <a:p>
            <a:r>
              <a:rPr lang="en-US" sz="1900" dirty="0">
                <a:latin typeface="Times New Roman"/>
                <a:ea typeface="+mn-lt"/>
                <a:cs typeface="+mn-lt"/>
              </a:rPr>
              <a:t>Spanish has 18 American countries as its official speakers, including Guatemala, Argentina, Bolivia, Chile, Colombia, Costa Rica, Panama, Cuba, the Dominican Republic, Ecuador, El Salvador, Honduras, Mexico, Peru, Nicaragua, Paraguay,  Uruguay, and Venezuela (Posner, 2019). </a:t>
            </a:r>
          </a:p>
          <a:p>
            <a:r>
              <a:rPr lang="en-US" sz="1900" dirty="0">
                <a:latin typeface="Times New Roman"/>
                <a:ea typeface="+mn-lt"/>
                <a:cs typeface="+mn-lt"/>
              </a:rPr>
              <a:t>Additionally, it has legal standing in Puerto Rico and is </a:t>
            </a:r>
            <a:r>
              <a:rPr lang="en-GB" sz="1900" dirty="0">
                <a:latin typeface="Times New Roman"/>
                <a:ea typeface="+mn-lt"/>
                <a:cs typeface="+mn-lt"/>
              </a:rPr>
              <a:t>recognised</a:t>
            </a:r>
            <a:r>
              <a:rPr lang="en-US" sz="1900" dirty="0">
                <a:latin typeface="Times New Roman"/>
                <a:ea typeface="+mn-lt"/>
                <a:cs typeface="+mn-lt"/>
              </a:rPr>
              <a:t> outside of the Americas in Spain and Equatorial Guinea.</a:t>
            </a:r>
          </a:p>
          <a:p>
            <a:r>
              <a:rPr lang="en-US" sz="1900" dirty="0">
                <a:latin typeface="Times New Roman"/>
                <a:ea typeface="+mn-lt"/>
                <a:cs typeface="+mn-lt"/>
              </a:rPr>
              <a:t> This widespread use of Spanish highlights how important it is as a language of culture and communication across various continents and geographic areas (Posner, 2019).</a:t>
            </a:r>
            <a:endParaRPr lang="en-US" sz="1900" dirty="0">
              <a:latin typeface="Times New Roman"/>
              <a:ea typeface="Calibri"/>
              <a:cs typeface="Calibri"/>
            </a:endParaRPr>
          </a:p>
          <a:p>
            <a:pPr marL="0" indent="0">
              <a:buNone/>
            </a:pPr>
            <a:endParaRPr lang="en-US" sz="1900" dirty="0">
              <a:latin typeface="Times New Roman"/>
              <a:ea typeface="Calibri"/>
              <a:cs typeface="Calibri"/>
            </a:endParaRPr>
          </a:p>
        </p:txBody>
      </p:sp>
      <p:pic>
        <p:nvPicPr>
          <p:cNvPr id="4" name="Picture 3" descr="An open book with text overlay&#10;&#10;Description automatically generated">
            <a:extLst>
              <a:ext uri="{FF2B5EF4-FFF2-40B4-BE49-F238E27FC236}">
                <a16:creationId xmlns:a16="http://schemas.microsoft.com/office/drawing/2014/main" id="{F612FF25-507E-D611-FFBD-B6FEE6AE9AD9}"/>
              </a:ext>
            </a:extLst>
          </p:cNvPr>
          <p:cNvPicPr>
            <a:picLocks noChangeAspect="1"/>
          </p:cNvPicPr>
          <p:nvPr/>
        </p:nvPicPr>
        <p:blipFill rotWithShape="1">
          <a:blip r:embed="rId3"/>
          <a:srcRect l="24588" r="18609" b="-1"/>
          <a:stretch/>
        </p:blipFill>
        <p:spPr>
          <a:xfrm>
            <a:off x="6278715" y="825162"/>
            <a:ext cx="5397522" cy="5321279"/>
          </a:xfrm>
          <a:custGeom>
            <a:avLst/>
            <a:gdLst/>
            <a:ahLst/>
            <a:cxnLst/>
            <a:rect l="l" t="t" r="r" b="b"/>
            <a:pathLst>
              <a:path w="4907989" h="5000863">
                <a:moveTo>
                  <a:pt x="2470191" y="1"/>
                </a:moveTo>
                <a:cubicBezTo>
                  <a:pt x="2830241" y="-195"/>
                  <a:pt x="3415742" y="46328"/>
                  <a:pt x="3765819" y="252773"/>
                </a:cubicBezTo>
                <a:cubicBezTo>
                  <a:pt x="4165907" y="488709"/>
                  <a:pt x="4458341" y="954942"/>
                  <a:pt x="4731557" y="1418236"/>
                </a:cubicBezTo>
                <a:cubicBezTo>
                  <a:pt x="4789564" y="1659858"/>
                  <a:pt x="4891070" y="1860738"/>
                  <a:pt x="4905579" y="2143103"/>
                </a:cubicBezTo>
                <a:cubicBezTo>
                  <a:pt x="4920089" y="2425468"/>
                  <a:pt x="4866326" y="2818061"/>
                  <a:pt x="4818615" y="3112430"/>
                </a:cubicBezTo>
                <a:cubicBezTo>
                  <a:pt x="4770904" y="3406800"/>
                  <a:pt x="4806203" y="3646923"/>
                  <a:pt x="4619311" y="3909319"/>
                </a:cubicBezTo>
                <a:cubicBezTo>
                  <a:pt x="4432419" y="4171716"/>
                  <a:pt x="4049620" y="4492340"/>
                  <a:pt x="3697259" y="4686813"/>
                </a:cubicBezTo>
                <a:cubicBezTo>
                  <a:pt x="3344898" y="4881286"/>
                  <a:pt x="2734541" y="4985891"/>
                  <a:pt x="2333694" y="4997577"/>
                </a:cubicBezTo>
                <a:cubicBezTo>
                  <a:pt x="1932846" y="5009263"/>
                  <a:pt x="1918305" y="5002441"/>
                  <a:pt x="1292179" y="4756925"/>
                </a:cubicBezTo>
                <a:cubicBezTo>
                  <a:pt x="666053" y="4511409"/>
                  <a:pt x="241665" y="3438040"/>
                  <a:pt x="84531" y="2817164"/>
                </a:cubicBezTo>
                <a:cubicBezTo>
                  <a:pt x="-72603" y="2196288"/>
                  <a:pt x="-25040" y="1500760"/>
                  <a:pt x="349377" y="1031668"/>
                </a:cubicBezTo>
                <a:cubicBezTo>
                  <a:pt x="723793" y="562576"/>
                  <a:pt x="1315167" y="14311"/>
                  <a:pt x="2331031" y="2616"/>
                </a:cubicBezTo>
                <a:cubicBezTo>
                  <a:pt x="2371921" y="1011"/>
                  <a:pt x="2418756" y="29"/>
                  <a:pt x="2470191" y="1"/>
                </a:cubicBezTo>
                <a:close/>
              </a:path>
            </a:pathLst>
          </a:custGeom>
        </p:spPr>
      </p:pic>
      <p:grpSp>
        <p:nvGrpSpPr>
          <p:cNvPr id="15" name="Group 14">
            <a:extLst>
              <a:ext uri="{FF2B5EF4-FFF2-40B4-BE49-F238E27FC236}">
                <a16:creationId xmlns:a16="http://schemas.microsoft.com/office/drawing/2014/main" id="{4D3BD428-BE12-D76F-5331-338B22BA4D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9359112" flipV="1">
            <a:off x="6370609" y="4879835"/>
            <a:ext cx="1284318" cy="1937410"/>
            <a:chOff x="11879717" y="3115440"/>
            <a:chExt cx="1284318" cy="1937410"/>
          </a:xfrm>
        </p:grpSpPr>
        <p:sp>
          <p:nvSpPr>
            <p:cNvPr id="16" name="Freeform: Shape 15">
              <a:extLst>
                <a:ext uri="{FF2B5EF4-FFF2-40B4-BE49-F238E27FC236}">
                  <a16:creationId xmlns:a16="http://schemas.microsoft.com/office/drawing/2014/main" id="{0ED2505C-BD8D-90F6-2853-6BBFE44A9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A35142EF-06FE-5359-648A-F585DF6D4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2072320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8CA64A-8908-67D4-6938-08C476499764}"/>
              </a:ext>
            </a:extLst>
          </p:cNvPr>
          <p:cNvSpPr>
            <a:spLocks noGrp="1"/>
          </p:cNvSpPr>
          <p:nvPr>
            <p:ph type="title"/>
          </p:nvPr>
        </p:nvSpPr>
        <p:spPr>
          <a:xfrm>
            <a:off x="6413300" y="510402"/>
            <a:ext cx="4195674" cy="729806"/>
          </a:xfrm>
        </p:spPr>
        <p:txBody>
          <a:bodyPr anchor="b">
            <a:normAutofit/>
          </a:bodyPr>
          <a:lstStyle/>
          <a:p>
            <a:r>
              <a:rPr lang="en-US" sz="3000" b="1" dirty="0">
                <a:latin typeface="Times New Roman"/>
                <a:ea typeface="Calibri"/>
                <a:cs typeface="Times New Roman"/>
              </a:rPr>
              <a:t>Is it hard to learn? </a:t>
            </a:r>
            <a:endParaRPr lang="en-US" sz="3000" b="1">
              <a:latin typeface="Times New Roman"/>
              <a:cs typeface="Times New Roman"/>
            </a:endParaRPr>
          </a:p>
        </p:txBody>
      </p:sp>
      <p:sp>
        <p:nvSpPr>
          <p:cNvPr id="12" name="Oval 11">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sitting at a table&#10;&#10;Description automatically generated">
            <a:extLst>
              <a:ext uri="{FF2B5EF4-FFF2-40B4-BE49-F238E27FC236}">
                <a16:creationId xmlns:a16="http://schemas.microsoft.com/office/drawing/2014/main" id="{F6CA142B-7CFB-7A93-538C-6C1F95A733DA}"/>
              </a:ext>
            </a:extLst>
          </p:cNvPr>
          <p:cNvPicPr>
            <a:picLocks noChangeAspect="1"/>
          </p:cNvPicPr>
          <p:nvPr/>
        </p:nvPicPr>
        <p:blipFill rotWithShape="1">
          <a:blip r:embed="rId3"/>
          <a:srcRect l="10743" r="22712"/>
          <a:stretch/>
        </p:blipFill>
        <p:spPr>
          <a:xfrm>
            <a:off x="318512"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4"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6"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2D87AE68-E001-F054-B260-1B93C509D3D0}"/>
              </a:ext>
            </a:extLst>
          </p:cNvPr>
          <p:cNvSpPr>
            <a:spLocks noGrp="1"/>
          </p:cNvSpPr>
          <p:nvPr>
            <p:ph idx="1"/>
          </p:nvPr>
        </p:nvSpPr>
        <p:spPr>
          <a:xfrm>
            <a:off x="6327036" y="1725611"/>
            <a:ext cx="5015182" cy="3877156"/>
          </a:xfrm>
        </p:spPr>
        <p:txBody>
          <a:bodyPr vert="horz" lIns="91440" tIns="45720" rIns="91440" bIns="45720" rtlCol="0" anchor="t">
            <a:normAutofit/>
          </a:bodyPr>
          <a:lstStyle/>
          <a:p>
            <a:r>
              <a:rPr lang="en-US" sz="2000" dirty="0">
                <a:solidFill>
                  <a:schemeClr val="tx1">
                    <a:alpha val="80000"/>
                  </a:schemeClr>
                </a:solidFill>
                <a:latin typeface="Times New Roman"/>
                <a:ea typeface="+mn-lt"/>
                <a:cs typeface="+mn-lt"/>
              </a:rPr>
              <a:t>Depending on the original language, prior language study experience, and level of commitment, learning Spanish might be challenging for different people.</a:t>
            </a:r>
          </a:p>
          <a:p>
            <a:r>
              <a:rPr lang="en-US" sz="2000" dirty="0">
                <a:solidFill>
                  <a:schemeClr val="tx1">
                    <a:alpha val="80000"/>
                  </a:schemeClr>
                </a:solidFill>
                <a:latin typeface="Times New Roman"/>
                <a:ea typeface="+mn-lt"/>
                <a:cs typeface="+mn-lt"/>
              </a:rPr>
              <a:t> Due to its vocabulary and grammatical similarities to English, Spanish is frequently regarded as one of the simpler languages for English speakers to learn. </a:t>
            </a:r>
            <a:endParaRPr lang="en-US" sz="2000" dirty="0">
              <a:solidFill>
                <a:schemeClr val="tx1">
                  <a:alpha val="80000"/>
                </a:schemeClr>
              </a:solidFill>
              <a:latin typeface="Times New Roman"/>
              <a:ea typeface="Calibri"/>
              <a:cs typeface="Calibri"/>
            </a:endParaRPr>
          </a:p>
          <a:p>
            <a:endParaRPr lang="en-US" sz="2000">
              <a:solidFill>
                <a:schemeClr val="tx1">
                  <a:alpha val="80000"/>
                </a:schemeClr>
              </a:solidFill>
              <a:latin typeface="Times New Roman"/>
              <a:ea typeface="Calibri"/>
              <a:cs typeface="Calibri"/>
            </a:endParaRPr>
          </a:p>
        </p:txBody>
      </p:sp>
      <p:sp>
        <p:nvSpPr>
          <p:cNvPr id="18"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7187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F3B50-E65F-AF32-6AAD-3C903B19C9FC}"/>
              </a:ext>
            </a:extLst>
          </p:cNvPr>
          <p:cNvSpPr>
            <a:spLocks noGrp="1"/>
          </p:cNvSpPr>
          <p:nvPr>
            <p:ph type="title"/>
          </p:nvPr>
        </p:nvSpPr>
        <p:spPr>
          <a:xfrm>
            <a:off x="875051" y="313777"/>
            <a:ext cx="8196788" cy="960144"/>
          </a:xfrm>
        </p:spPr>
        <p:txBody>
          <a:bodyPr anchor="b">
            <a:normAutofit/>
          </a:bodyPr>
          <a:lstStyle/>
          <a:p>
            <a:r>
              <a:rPr lang="en-US" sz="3000" b="1" dirty="0">
                <a:latin typeface="Times New Roman"/>
                <a:ea typeface="Calibri"/>
                <a:cs typeface="Calibri"/>
              </a:rPr>
              <a:t> What is considered to be polite/impolite in a business context?</a:t>
            </a:r>
            <a:endParaRPr lang="en-US" sz="3000" b="1">
              <a:latin typeface="Times New Roman"/>
              <a:cs typeface="Times New Roman"/>
            </a:endParaRPr>
          </a:p>
        </p:txBody>
      </p:sp>
      <p:grpSp>
        <p:nvGrpSpPr>
          <p:cNvPr id="9" name="Group 8">
            <a:extLst>
              <a:ext uri="{FF2B5EF4-FFF2-40B4-BE49-F238E27FC236}">
                <a16:creationId xmlns:a16="http://schemas.microsoft.com/office/drawing/2014/main" id="{9B1C2B55-9273-AA1C-D536-12DC970E31E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57018" y="-110045"/>
            <a:ext cx="2400679" cy="1703368"/>
            <a:chOff x="9857018" y="-110045"/>
            <a:chExt cx="2400679" cy="1703368"/>
          </a:xfrm>
        </p:grpSpPr>
        <p:sp>
          <p:nvSpPr>
            <p:cNvPr id="10" name="Freeform: Shape 9">
              <a:extLst>
                <a:ext uri="{FF2B5EF4-FFF2-40B4-BE49-F238E27FC236}">
                  <a16:creationId xmlns:a16="http://schemas.microsoft.com/office/drawing/2014/main" id="{1DA6B2F0-9315-BFF2-4D35-11CED661E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flipH="1" flipV="1">
              <a:off x="11592719" y="566791"/>
              <a:ext cx="338918" cy="349372"/>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0044" h="4964273">
                  <a:moveTo>
                    <a:pt x="2649000" y="326"/>
                  </a:moveTo>
                  <a:cubicBezTo>
                    <a:pt x="3190766" y="-12684"/>
                    <a:pt x="3631137" y="366356"/>
                    <a:pt x="3964140" y="591130"/>
                  </a:cubicBezTo>
                  <a:cubicBezTo>
                    <a:pt x="4381335" y="1033016"/>
                    <a:pt x="4495620" y="1155441"/>
                    <a:pt x="4735908" y="1906232"/>
                  </a:cubicBezTo>
                  <a:cubicBezTo>
                    <a:pt x="4821021" y="2488865"/>
                    <a:pt x="4670370" y="3319588"/>
                    <a:pt x="4451030" y="3809413"/>
                  </a:cubicBezTo>
                  <a:cubicBezTo>
                    <a:pt x="4231690" y="4299238"/>
                    <a:pt x="3732691" y="4730212"/>
                    <a:pt x="3419865" y="4845181"/>
                  </a:cubicBezTo>
                  <a:cubicBezTo>
                    <a:pt x="2709019" y="5066246"/>
                    <a:pt x="1638953" y="4965760"/>
                    <a:pt x="1074535" y="4657562"/>
                  </a:cubicBezTo>
                  <a:cubicBezTo>
                    <a:pt x="510117" y="4349364"/>
                    <a:pt x="145196" y="3625226"/>
                    <a:pt x="33359" y="2995991"/>
                  </a:cubicBezTo>
                  <a:cubicBezTo>
                    <a:pt x="-94426" y="2318909"/>
                    <a:pt x="156197" y="1305459"/>
                    <a:pt x="592137" y="806182"/>
                  </a:cubicBezTo>
                  <a:cubicBezTo>
                    <a:pt x="1028077" y="306905"/>
                    <a:pt x="1996327" y="31074"/>
                    <a:pt x="2649000" y="326"/>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2B54CFD-438A-D7F5-D04F-8E267F5AA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644974" flipH="1" flipV="1">
              <a:off x="10785246" y="1016667"/>
              <a:ext cx="1472451" cy="576656"/>
            </a:xfrm>
            <a:custGeom>
              <a:avLst/>
              <a:gdLst>
                <a:gd name="connsiteX0" fmla="*/ 0 w 1586496"/>
                <a:gd name="connsiteY0" fmla="*/ 0 h 738733"/>
                <a:gd name="connsiteX1" fmla="*/ 86738 w 1586496"/>
                <a:gd name="connsiteY1" fmla="*/ 21735 h 738733"/>
                <a:gd name="connsiteX2" fmla="*/ 1586496 w 1586496"/>
                <a:gd name="connsiteY2" fmla="*/ 410091 h 738733"/>
                <a:gd name="connsiteX3" fmla="*/ 1523852 w 1586496"/>
                <a:gd name="connsiteY3" fmla="*/ 738580 h 738733"/>
                <a:gd name="connsiteX4" fmla="*/ 272979 w 1586496"/>
                <a:gd name="connsiteY4" fmla="*/ 480650 h 738733"/>
                <a:gd name="connsiteX5" fmla="*/ 85151 w 1586496"/>
                <a:gd name="connsiteY5" fmla="*/ 448526 h 738733"/>
                <a:gd name="connsiteX0" fmla="*/ 0 w 1586496"/>
                <a:gd name="connsiteY0" fmla="*/ 0 h 682223"/>
                <a:gd name="connsiteX1" fmla="*/ 86738 w 1586496"/>
                <a:gd name="connsiteY1" fmla="*/ 21735 h 682223"/>
                <a:gd name="connsiteX2" fmla="*/ 1586496 w 1586496"/>
                <a:gd name="connsiteY2" fmla="*/ 410091 h 682223"/>
                <a:gd name="connsiteX3" fmla="*/ 1527986 w 1586496"/>
                <a:gd name="connsiteY3" fmla="*/ 682033 h 682223"/>
                <a:gd name="connsiteX4" fmla="*/ 272979 w 1586496"/>
                <a:gd name="connsiteY4" fmla="*/ 480650 h 682223"/>
                <a:gd name="connsiteX5" fmla="*/ 85151 w 1586496"/>
                <a:gd name="connsiteY5" fmla="*/ 448526 h 682223"/>
                <a:gd name="connsiteX6" fmla="*/ 0 w 1586496"/>
                <a:gd name="connsiteY6" fmla="*/ 0 h 682223"/>
                <a:gd name="connsiteX0" fmla="*/ 0 w 1586496"/>
                <a:gd name="connsiteY0" fmla="*/ 0 h 682223"/>
                <a:gd name="connsiteX1" fmla="*/ 1586496 w 1586496"/>
                <a:gd name="connsiteY1" fmla="*/ 410091 h 682223"/>
                <a:gd name="connsiteX2" fmla="*/ 1527986 w 1586496"/>
                <a:gd name="connsiteY2" fmla="*/ 682033 h 682223"/>
                <a:gd name="connsiteX3" fmla="*/ 272979 w 1586496"/>
                <a:gd name="connsiteY3" fmla="*/ 480650 h 682223"/>
                <a:gd name="connsiteX4" fmla="*/ 85151 w 1586496"/>
                <a:gd name="connsiteY4" fmla="*/ 448526 h 682223"/>
                <a:gd name="connsiteX5" fmla="*/ 0 w 1586496"/>
                <a:gd name="connsiteY5" fmla="*/ 0 h 682223"/>
                <a:gd name="connsiteX0" fmla="*/ 0 w 1579094"/>
                <a:gd name="connsiteY0" fmla="*/ 0 h 633442"/>
                <a:gd name="connsiteX1" fmla="*/ 1579094 w 1579094"/>
                <a:gd name="connsiteY1" fmla="*/ 361310 h 633442"/>
                <a:gd name="connsiteX2" fmla="*/ 1520584 w 1579094"/>
                <a:gd name="connsiteY2" fmla="*/ 633252 h 633442"/>
                <a:gd name="connsiteX3" fmla="*/ 265577 w 1579094"/>
                <a:gd name="connsiteY3" fmla="*/ 431869 h 633442"/>
                <a:gd name="connsiteX4" fmla="*/ 77749 w 1579094"/>
                <a:gd name="connsiteY4" fmla="*/ 399745 h 633442"/>
                <a:gd name="connsiteX5" fmla="*/ 0 w 1579094"/>
                <a:gd name="connsiteY5" fmla="*/ 0 h 633442"/>
                <a:gd name="connsiteX0" fmla="*/ 0 w 1579094"/>
                <a:gd name="connsiteY0" fmla="*/ 0 h 618422"/>
                <a:gd name="connsiteX1" fmla="*/ 1579094 w 1579094"/>
                <a:gd name="connsiteY1" fmla="*/ 361310 h 618422"/>
                <a:gd name="connsiteX2" fmla="*/ 1521447 w 1579094"/>
                <a:gd name="connsiteY2" fmla="*/ 618219 h 618422"/>
                <a:gd name="connsiteX3" fmla="*/ 265577 w 1579094"/>
                <a:gd name="connsiteY3" fmla="*/ 431869 h 618422"/>
                <a:gd name="connsiteX4" fmla="*/ 77749 w 1579094"/>
                <a:gd name="connsiteY4" fmla="*/ 399745 h 618422"/>
                <a:gd name="connsiteX5" fmla="*/ 0 w 1579094"/>
                <a:gd name="connsiteY5" fmla="*/ 0 h 618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79094" h="618422">
                  <a:moveTo>
                    <a:pt x="0" y="0"/>
                  </a:moveTo>
                  <a:lnTo>
                    <a:pt x="1579094" y="361310"/>
                  </a:lnTo>
                  <a:cubicBezTo>
                    <a:pt x="1573363" y="412817"/>
                    <a:pt x="1541378" y="625922"/>
                    <a:pt x="1521447" y="618219"/>
                  </a:cubicBezTo>
                  <a:cubicBezTo>
                    <a:pt x="1474439" y="620551"/>
                    <a:pt x="664849" y="512303"/>
                    <a:pt x="265577" y="431869"/>
                  </a:cubicBezTo>
                  <a:lnTo>
                    <a:pt x="77749" y="399745"/>
                  </a:lnTo>
                  <a:lnTo>
                    <a:pt x="0" y="0"/>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9C418A95-4EC3-39F2-B7FA-21DC4BCACC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343849" flipH="1" flipV="1">
              <a:off x="9857018" y="-110045"/>
              <a:ext cx="1583793" cy="732867"/>
            </a:xfrm>
            <a:custGeom>
              <a:avLst/>
              <a:gdLst>
                <a:gd name="connsiteX0" fmla="*/ 13693 w 1993720"/>
                <a:gd name="connsiteY0" fmla="*/ 1091051 h 1116874"/>
                <a:gd name="connsiteX1" fmla="*/ 4248 w 1993720"/>
                <a:gd name="connsiteY1" fmla="*/ 945870 h 1116874"/>
                <a:gd name="connsiteX2" fmla="*/ 124948 w 1993720"/>
                <a:gd name="connsiteY2" fmla="*/ 445317 h 1116874"/>
                <a:gd name="connsiteX3" fmla="*/ 549756 w 1993720"/>
                <a:gd name="connsiteY3" fmla="*/ 8113 h 1116874"/>
                <a:gd name="connsiteX4" fmla="*/ 585340 w 1993720"/>
                <a:gd name="connsiteY4" fmla="*/ 0 h 1116874"/>
                <a:gd name="connsiteX5" fmla="*/ 1940204 w 1993720"/>
                <a:gd name="connsiteY5" fmla="*/ 610867 h 1116874"/>
                <a:gd name="connsiteX6" fmla="*/ 1958291 w 1993720"/>
                <a:gd name="connsiteY6" fmla="*/ 682033 h 1116874"/>
                <a:gd name="connsiteX7" fmla="*/ 1971227 w 1993720"/>
                <a:gd name="connsiteY7" fmla="*/ 1106634 h 1116874"/>
                <a:gd name="connsiteX8" fmla="*/ 13693 w 1993720"/>
                <a:gd name="connsiteY8" fmla="*/ 1091051 h 1116874"/>
                <a:gd name="connsiteX0" fmla="*/ 9445 w 1989472"/>
                <a:gd name="connsiteY0" fmla="*/ 1091051 h 1116874"/>
                <a:gd name="connsiteX1" fmla="*/ 0 w 1989472"/>
                <a:gd name="connsiteY1" fmla="*/ 945870 h 1116874"/>
                <a:gd name="connsiteX2" fmla="*/ 120700 w 1989472"/>
                <a:gd name="connsiteY2" fmla="*/ 445317 h 1116874"/>
                <a:gd name="connsiteX3" fmla="*/ 545508 w 1989472"/>
                <a:gd name="connsiteY3" fmla="*/ 8113 h 1116874"/>
                <a:gd name="connsiteX4" fmla="*/ 581092 w 1989472"/>
                <a:gd name="connsiteY4" fmla="*/ 0 h 1116874"/>
                <a:gd name="connsiteX5" fmla="*/ 1935956 w 1989472"/>
                <a:gd name="connsiteY5" fmla="*/ 610867 h 1116874"/>
                <a:gd name="connsiteX6" fmla="*/ 1954043 w 1989472"/>
                <a:gd name="connsiteY6" fmla="*/ 682033 h 1116874"/>
                <a:gd name="connsiteX7" fmla="*/ 1966979 w 1989472"/>
                <a:gd name="connsiteY7" fmla="*/ 1106634 h 1116874"/>
                <a:gd name="connsiteX8" fmla="*/ 9445 w 1989472"/>
                <a:gd name="connsiteY8" fmla="*/ 1091051 h 1116874"/>
                <a:gd name="connsiteX0" fmla="*/ 0 w 1980027"/>
                <a:gd name="connsiteY0" fmla="*/ 1091051 h 1116874"/>
                <a:gd name="connsiteX1" fmla="*/ 6110 w 1980027"/>
                <a:gd name="connsiteY1" fmla="*/ 916715 h 1116874"/>
                <a:gd name="connsiteX2" fmla="*/ 111255 w 1980027"/>
                <a:gd name="connsiteY2" fmla="*/ 445317 h 1116874"/>
                <a:gd name="connsiteX3" fmla="*/ 536063 w 1980027"/>
                <a:gd name="connsiteY3" fmla="*/ 8113 h 1116874"/>
                <a:gd name="connsiteX4" fmla="*/ 571647 w 1980027"/>
                <a:gd name="connsiteY4" fmla="*/ 0 h 1116874"/>
                <a:gd name="connsiteX5" fmla="*/ 1926511 w 1980027"/>
                <a:gd name="connsiteY5" fmla="*/ 610867 h 1116874"/>
                <a:gd name="connsiteX6" fmla="*/ 1944598 w 1980027"/>
                <a:gd name="connsiteY6" fmla="*/ 682033 h 1116874"/>
                <a:gd name="connsiteX7" fmla="*/ 1957534 w 1980027"/>
                <a:gd name="connsiteY7" fmla="*/ 1106634 h 1116874"/>
                <a:gd name="connsiteX8" fmla="*/ 0 w 1980027"/>
                <a:gd name="connsiteY8" fmla="*/ 1091051 h 1116874"/>
                <a:gd name="connsiteX0" fmla="*/ 0 w 1969831"/>
                <a:gd name="connsiteY0" fmla="*/ 1091051 h 1116874"/>
                <a:gd name="connsiteX1" fmla="*/ 6110 w 1969831"/>
                <a:gd name="connsiteY1" fmla="*/ 916715 h 1116874"/>
                <a:gd name="connsiteX2" fmla="*/ 111255 w 1969831"/>
                <a:gd name="connsiteY2" fmla="*/ 445317 h 1116874"/>
                <a:gd name="connsiteX3" fmla="*/ 536063 w 1969831"/>
                <a:gd name="connsiteY3" fmla="*/ 8113 h 1116874"/>
                <a:gd name="connsiteX4" fmla="*/ 571647 w 1969831"/>
                <a:gd name="connsiteY4" fmla="*/ 0 h 1116874"/>
                <a:gd name="connsiteX5" fmla="*/ 1926511 w 1969831"/>
                <a:gd name="connsiteY5" fmla="*/ 610867 h 1116874"/>
                <a:gd name="connsiteX6" fmla="*/ 1944598 w 1969831"/>
                <a:gd name="connsiteY6" fmla="*/ 682033 h 1116874"/>
                <a:gd name="connsiteX7" fmla="*/ 1957534 w 1969831"/>
                <a:gd name="connsiteY7" fmla="*/ 1106634 h 1116874"/>
                <a:gd name="connsiteX8" fmla="*/ 0 w 1969831"/>
                <a:gd name="connsiteY8" fmla="*/ 1091051 h 1116874"/>
                <a:gd name="connsiteX0" fmla="*/ 0 w 1969831"/>
                <a:gd name="connsiteY0" fmla="*/ 1091051 h 1117989"/>
                <a:gd name="connsiteX1" fmla="*/ 6110 w 1969831"/>
                <a:gd name="connsiteY1" fmla="*/ 916715 h 1117989"/>
                <a:gd name="connsiteX2" fmla="*/ 111255 w 1969831"/>
                <a:gd name="connsiteY2" fmla="*/ 445317 h 1117989"/>
                <a:gd name="connsiteX3" fmla="*/ 536063 w 1969831"/>
                <a:gd name="connsiteY3" fmla="*/ 8113 h 1117989"/>
                <a:gd name="connsiteX4" fmla="*/ 571647 w 1969831"/>
                <a:gd name="connsiteY4" fmla="*/ 0 h 1117989"/>
                <a:gd name="connsiteX5" fmla="*/ 1926511 w 1969831"/>
                <a:gd name="connsiteY5" fmla="*/ 610867 h 1117989"/>
                <a:gd name="connsiteX6" fmla="*/ 1944598 w 1969831"/>
                <a:gd name="connsiteY6" fmla="*/ 682033 h 1117989"/>
                <a:gd name="connsiteX7" fmla="*/ 1957534 w 1969831"/>
                <a:gd name="connsiteY7" fmla="*/ 1106634 h 1117989"/>
                <a:gd name="connsiteX8" fmla="*/ 0 w 1969831"/>
                <a:gd name="connsiteY8" fmla="*/ 1091051 h 1117989"/>
                <a:gd name="connsiteX0" fmla="*/ 0 w 1969831"/>
                <a:gd name="connsiteY0" fmla="*/ 1091051 h 1131624"/>
                <a:gd name="connsiteX1" fmla="*/ 6110 w 1969831"/>
                <a:gd name="connsiteY1" fmla="*/ 916715 h 1131624"/>
                <a:gd name="connsiteX2" fmla="*/ 111255 w 1969831"/>
                <a:gd name="connsiteY2" fmla="*/ 445317 h 1131624"/>
                <a:gd name="connsiteX3" fmla="*/ 536063 w 1969831"/>
                <a:gd name="connsiteY3" fmla="*/ 8113 h 1131624"/>
                <a:gd name="connsiteX4" fmla="*/ 571647 w 1969831"/>
                <a:gd name="connsiteY4" fmla="*/ 0 h 1131624"/>
                <a:gd name="connsiteX5" fmla="*/ 1926511 w 1969831"/>
                <a:gd name="connsiteY5" fmla="*/ 610867 h 1131624"/>
                <a:gd name="connsiteX6" fmla="*/ 1944598 w 1969831"/>
                <a:gd name="connsiteY6" fmla="*/ 682033 h 1131624"/>
                <a:gd name="connsiteX7" fmla="*/ 1957534 w 1969831"/>
                <a:gd name="connsiteY7" fmla="*/ 1106634 h 1131624"/>
                <a:gd name="connsiteX8" fmla="*/ 0 w 1969831"/>
                <a:gd name="connsiteY8" fmla="*/ 1091051 h 1131624"/>
                <a:gd name="connsiteX0" fmla="*/ 0 w 1963240"/>
                <a:gd name="connsiteY0" fmla="*/ 1091051 h 1131624"/>
                <a:gd name="connsiteX1" fmla="*/ 6110 w 1963240"/>
                <a:gd name="connsiteY1" fmla="*/ 916715 h 1131624"/>
                <a:gd name="connsiteX2" fmla="*/ 111255 w 1963240"/>
                <a:gd name="connsiteY2" fmla="*/ 445317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66 h 1131639"/>
                <a:gd name="connsiteX1" fmla="*/ 102428 w 1963240"/>
                <a:gd name="connsiteY1" fmla="*/ 593256 h 1131639"/>
                <a:gd name="connsiteX2" fmla="*/ 571647 w 1963240"/>
                <a:gd name="connsiteY2" fmla="*/ 15 h 1131639"/>
                <a:gd name="connsiteX3" fmla="*/ 1926511 w 1963240"/>
                <a:gd name="connsiteY3" fmla="*/ 610882 h 1131639"/>
                <a:gd name="connsiteX4" fmla="*/ 1944598 w 1963240"/>
                <a:gd name="connsiteY4" fmla="*/ 682048 h 1131639"/>
                <a:gd name="connsiteX5" fmla="*/ 1957534 w 1963240"/>
                <a:gd name="connsiteY5" fmla="*/ 1106649 h 1131639"/>
                <a:gd name="connsiteX6" fmla="*/ 0 w 1963240"/>
                <a:gd name="connsiteY6" fmla="*/ 1091066 h 1131639"/>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51158 h 1091731"/>
                <a:gd name="connsiteX1" fmla="*/ 102428 w 1963240"/>
                <a:gd name="connsiteY1" fmla="*/ 553348 h 1091731"/>
                <a:gd name="connsiteX2" fmla="*/ 660128 w 1963240"/>
                <a:gd name="connsiteY2" fmla="*/ 0 h 1091731"/>
                <a:gd name="connsiteX3" fmla="*/ 1926511 w 1963240"/>
                <a:gd name="connsiteY3" fmla="*/ 570974 h 1091731"/>
                <a:gd name="connsiteX4" fmla="*/ 1944598 w 1963240"/>
                <a:gd name="connsiteY4" fmla="*/ 642140 h 1091731"/>
                <a:gd name="connsiteX5" fmla="*/ 1957534 w 1963240"/>
                <a:gd name="connsiteY5" fmla="*/ 1066741 h 1091731"/>
                <a:gd name="connsiteX6" fmla="*/ 0 w 1963240"/>
                <a:gd name="connsiteY6" fmla="*/ 1051158 h 1091731"/>
                <a:gd name="connsiteX0" fmla="*/ 0 w 1963240"/>
                <a:gd name="connsiteY0" fmla="*/ 1051158 h 1072645"/>
                <a:gd name="connsiteX1" fmla="*/ 102428 w 1963240"/>
                <a:gd name="connsiteY1" fmla="*/ 553348 h 1072645"/>
                <a:gd name="connsiteX2" fmla="*/ 660128 w 1963240"/>
                <a:gd name="connsiteY2" fmla="*/ 0 h 1072645"/>
                <a:gd name="connsiteX3" fmla="*/ 1926511 w 1963240"/>
                <a:gd name="connsiteY3" fmla="*/ 570974 h 1072645"/>
                <a:gd name="connsiteX4" fmla="*/ 1944598 w 1963240"/>
                <a:gd name="connsiteY4" fmla="*/ 642140 h 1072645"/>
                <a:gd name="connsiteX5" fmla="*/ 1957534 w 1963240"/>
                <a:gd name="connsiteY5" fmla="*/ 1066741 h 1072645"/>
                <a:gd name="connsiteX6" fmla="*/ 0 w 1963240"/>
                <a:gd name="connsiteY6" fmla="*/ 1051158 h 1072645"/>
                <a:gd name="connsiteX0" fmla="*/ 0 w 1963240"/>
                <a:gd name="connsiteY0" fmla="*/ 1051158 h 1066741"/>
                <a:gd name="connsiteX1" fmla="*/ 102428 w 1963240"/>
                <a:gd name="connsiteY1" fmla="*/ 553348 h 1066741"/>
                <a:gd name="connsiteX2" fmla="*/ 660128 w 1963240"/>
                <a:gd name="connsiteY2" fmla="*/ 0 h 1066741"/>
                <a:gd name="connsiteX3" fmla="*/ 1926511 w 1963240"/>
                <a:gd name="connsiteY3" fmla="*/ 570974 h 1066741"/>
                <a:gd name="connsiteX4" fmla="*/ 1944598 w 1963240"/>
                <a:gd name="connsiteY4" fmla="*/ 642140 h 1066741"/>
                <a:gd name="connsiteX5" fmla="*/ 1957534 w 1963240"/>
                <a:gd name="connsiteY5" fmla="*/ 1066741 h 1066741"/>
                <a:gd name="connsiteX6" fmla="*/ 0 w 1963240"/>
                <a:gd name="connsiteY6" fmla="*/ 1051158 h 1066741"/>
                <a:gd name="connsiteX0" fmla="*/ 3007 w 1966247"/>
                <a:gd name="connsiteY0" fmla="*/ 1051158 h 1066741"/>
                <a:gd name="connsiteX1" fmla="*/ 105435 w 1966247"/>
                <a:gd name="connsiteY1" fmla="*/ 553348 h 1066741"/>
                <a:gd name="connsiteX2" fmla="*/ 663135 w 1966247"/>
                <a:gd name="connsiteY2" fmla="*/ 0 h 1066741"/>
                <a:gd name="connsiteX3" fmla="*/ 1929518 w 1966247"/>
                <a:gd name="connsiteY3" fmla="*/ 570974 h 1066741"/>
                <a:gd name="connsiteX4" fmla="*/ 1947605 w 1966247"/>
                <a:gd name="connsiteY4" fmla="*/ 642140 h 1066741"/>
                <a:gd name="connsiteX5" fmla="*/ 1960541 w 1966247"/>
                <a:gd name="connsiteY5" fmla="*/ 1066741 h 1066741"/>
                <a:gd name="connsiteX6" fmla="*/ 3007 w 1966247"/>
                <a:gd name="connsiteY6" fmla="*/ 1051158 h 1066741"/>
                <a:gd name="connsiteX0" fmla="*/ 1041 w 2008850"/>
                <a:gd name="connsiteY0" fmla="*/ 947009 h 1066741"/>
                <a:gd name="connsiteX1" fmla="*/ 148038 w 2008850"/>
                <a:gd name="connsiteY1" fmla="*/ 553348 h 1066741"/>
                <a:gd name="connsiteX2" fmla="*/ 705738 w 2008850"/>
                <a:gd name="connsiteY2" fmla="*/ 0 h 1066741"/>
                <a:gd name="connsiteX3" fmla="*/ 1972121 w 2008850"/>
                <a:gd name="connsiteY3" fmla="*/ 570974 h 1066741"/>
                <a:gd name="connsiteX4" fmla="*/ 1990208 w 2008850"/>
                <a:gd name="connsiteY4" fmla="*/ 642140 h 1066741"/>
                <a:gd name="connsiteX5" fmla="*/ 2003144 w 2008850"/>
                <a:gd name="connsiteY5" fmla="*/ 1066741 h 1066741"/>
                <a:gd name="connsiteX6" fmla="*/ 1041 w 2008850"/>
                <a:gd name="connsiteY6" fmla="*/ 947009 h 1066741"/>
                <a:gd name="connsiteX0" fmla="*/ 947 w 2008756"/>
                <a:gd name="connsiteY0" fmla="*/ 947009 h 1066741"/>
                <a:gd name="connsiteX1" fmla="*/ 152961 w 2008756"/>
                <a:gd name="connsiteY1" fmla="*/ 488366 h 1066741"/>
                <a:gd name="connsiteX2" fmla="*/ 705644 w 2008756"/>
                <a:gd name="connsiteY2" fmla="*/ 0 h 1066741"/>
                <a:gd name="connsiteX3" fmla="*/ 1972027 w 2008756"/>
                <a:gd name="connsiteY3" fmla="*/ 570974 h 1066741"/>
                <a:gd name="connsiteX4" fmla="*/ 1990114 w 2008756"/>
                <a:gd name="connsiteY4" fmla="*/ 642140 h 1066741"/>
                <a:gd name="connsiteX5" fmla="*/ 2003050 w 2008756"/>
                <a:gd name="connsiteY5" fmla="*/ 1066741 h 1066741"/>
                <a:gd name="connsiteX6" fmla="*/ 947 w 2008756"/>
                <a:gd name="connsiteY6" fmla="*/ 947009 h 1066741"/>
                <a:gd name="connsiteX0" fmla="*/ 1237 w 2009046"/>
                <a:gd name="connsiteY0" fmla="*/ 912271 h 1032003"/>
                <a:gd name="connsiteX1" fmla="*/ 153251 w 2009046"/>
                <a:gd name="connsiteY1" fmla="*/ 453628 h 1032003"/>
                <a:gd name="connsiteX2" fmla="*/ 787677 w 2009046"/>
                <a:gd name="connsiteY2" fmla="*/ 0 h 1032003"/>
                <a:gd name="connsiteX3" fmla="*/ 1972317 w 2009046"/>
                <a:gd name="connsiteY3" fmla="*/ 536236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5990"/>
                <a:gd name="connsiteY0" fmla="*/ 912271 h 1032003"/>
                <a:gd name="connsiteX1" fmla="*/ 153251 w 2005990"/>
                <a:gd name="connsiteY1" fmla="*/ 453628 h 1032003"/>
                <a:gd name="connsiteX2" fmla="*/ 787677 w 2005990"/>
                <a:gd name="connsiteY2" fmla="*/ 0 h 1032003"/>
                <a:gd name="connsiteX3" fmla="*/ 1847374 w 2005990"/>
                <a:gd name="connsiteY3" fmla="*/ 479903 h 1032003"/>
                <a:gd name="connsiteX4" fmla="*/ 1965014 w 2005990"/>
                <a:gd name="connsiteY4" fmla="*/ 663714 h 1032003"/>
                <a:gd name="connsiteX5" fmla="*/ 2003340 w 2005990"/>
                <a:gd name="connsiteY5" fmla="*/ 1032003 h 1032003"/>
                <a:gd name="connsiteX6" fmla="*/ 1237 w 2005990"/>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847374 w 2008978"/>
                <a:gd name="connsiteY3" fmla="*/ 479903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5934"/>
                <a:gd name="connsiteY0" fmla="*/ 912271 h 1032003"/>
                <a:gd name="connsiteX1" fmla="*/ 153251 w 2005934"/>
                <a:gd name="connsiteY1" fmla="*/ 453628 h 1032003"/>
                <a:gd name="connsiteX2" fmla="*/ 787677 w 2005934"/>
                <a:gd name="connsiteY2" fmla="*/ 0 h 1032003"/>
                <a:gd name="connsiteX3" fmla="*/ 1769944 w 2005934"/>
                <a:gd name="connsiteY3" fmla="*/ 444992 h 1032003"/>
                <a:gd name="connsiteX4" fmla="*/ 1936857 w 2005934"/>
                <a:gd name="connsiteY4" fmla="*/ 651020 h 1032003"/>
                <a:gd name="connsiteX5" fmla="*/ 2003340 w 2005934"/>
                <a:gd name="connsiteY5" fmla="*/ 1032003 h 1032003"/>
                <a:gd name="connsiteX6" fmla="*/ 1237 w 2005934"/>
                <a:gd name="connsiteY6" fmla="*/ 912271 h 1032003"/>
                <a:gd name="connsiteX0" fmla="*/ 1237 w 2005590"/>
                <a:gd name="connsiteY0" fmla="*/ 912271 h 1032003"/>
                <a:gd name="connsiteX1" fmla="*/ 153251 w 2005590"/>
                <a:gd name="connsiteY1" fmla="*/ 453628 h 1032003"/>
                <a:gd name="connsiteX2" fmla="*/ 787677 w 2005590"/>
                <a:gd name="connsiteY2" fmla="*/ 0 h 1032003"/>
                <a:gd name="connsiteX3" fmla="*/ 1769944 w 2005590"/>
                <a:gd name="connsiteY3" fmla="*/ 444992 h 1032003"/>
                <a:gd name="connsiteX4" fmla="*/ 1936857 w 2005590"/>
                <a:gd name="connsiteY4" fmla="*/ 651020 h 1032003"/>
                <a:gd name="connsiteX5" fmla="*/ 2003340 w 2005590"/>
                <a:gd name="connsiteY5" fmla="*/ 1032003 h 1032003"/>
                <a:gd name="connsiteX6" fmla="*/ 1237 w 2005590"/>
                <a:gd name="connsiteY6" fmla="*/ 912271 h 1032003"/>
                <a:gd name="connsiteX0" fmla="*/ 1237 w 2003340"/>
                <a:gd name="connsiteY0" fmla="*/ 912271 h 1032003"/>
                <a:gd name="connsiteX1" fmla="*/ 153251 w 2003340"/>
                <a:gd name="connsiteY1" fmla="*/ 453628 h 1032003"/>
                <a:gd name="connsiteX2" fmla="*/ 787677 w 2003340"/>
                <a:gd name="connsiteY2" fmla="*/ 0 h 1032003"/>
                <a:gd name="connsiteX3" fmla="*/ 1769944 w 2003340"/>
                <a:gd name="connsiteY3" fmla="*/ 444992 h 1032003"/>
                <a:gd name="connsiteX4" fmla="*/ 1936857 w 2003340"/>
                <a:gd name="connsiteY4" fmla="*/ 651020 h 1032003"/>
                <a:gd name="connsiteX5" fmla="*/ 2003340 w 2003340"/>
                <a:gd name="connsiteY5" fmla="*/ 1032003 h 1032003"/>
                <a:gd name="connsiteX6" fmla="*/ 1237 w 2003340"/>
                <a:gd name="connsiteY6" fmla="*/ 912271 h 103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3340" h="1032003">
                  <a:moveTo>
                    <a:pt x="1237" y="912271"/>
                  </a:moveTo>
                  <a:cubicBezTo>
                    <a:pt x="-6807" y="852179"/>
                    <a:pt x="22178" y="605673"/>
                    <a:pt x="153251" y="453628"/>
                  </a:cubicBezTo>
                  <a:cubicBezTo>
                    <a:pt x="284324" y="301583"/>
                    <a:pt x="505833" y="108327"/>
                    <a:pt x="787677" y="0"/>
                  </a:cubicBezTo>
                  <a:lnTo>
                    <a:pt x="1769944" y="444992"/>
                  </a:lnTo>
                  <a:cubicBezTo>
                    <a:pt x="1817621" y="487492"/>
                    <a:pt x="1895732" y="556418"/>
                    <a:pt x="1936857" y="651020"/>
                  </a:cubicBezTo>
                  <a:cubicBezTo>
                    <a:pt x="1973464" y="782522"/>
                    <a:pt x="1989499" y="870504"/>
                    <a:pt x="2003340" y="1032003"/>
                  </a:cubicBezTo>
                  <a:cubicBezTo>
                    <a:pt x="1415477" y="944849"/>
                    <a:pt x="601697" y="968742"/>
                    <a:pt x="1237" y="912271"/>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8FEE299-21C8-7CC6-5517-B06857BE01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343849" flipH="1" flipV="1">
              <a:off x="9857018" y="-110045"/>
              <a:ext cx="1583793" cy="732867"/>
            </a:xfrm>
            <a:custGeom>
              <a:avLst/>
              <a:gdLst>
                <a:gd name="connsiteX0" fmla="*/ 13693 w 1993720"/>
                <a:gd name="connsiteY0" fmla="*/ 1091051 h 1116874"/>
                <a:gd name="connsiteX1" fmla="*/ 4248 w 1993720"/>
                <a:gd name="connsiteY1" fmla="*/ 945870 h 1116874"/>
                <a:gd name="connsiteX2" fmla="*/ 124948 w 1993720"/>
                <a:gd name="connsiteY2" fmla="*/ 445317 h 1116874"/>
                <a:gd name="connsiteX3" fmla="*/ 549756 w 1993720"/>
                <a:gd name="connsiteY3" fmla="*/ 8113 h 1116874"/>
                <a:gd name="connsiteX4" fmla="*/ 585340 w 1993720"/>
                <a:gd name="connsiteY4" fmla="*/ 0 h 1116874"/>
                <a:gd name="connsiteX5" fmla="*/ 1940204 w 1993720"/>
                <a:gd name="connsiteY5" fmla="*/ 610867 h 1116874"/>
                <a:gd name="connsiteX6" fmla="*/ 1958291 w 1993720"/>
                <a:gd name="connsiteY6" fmla="*/ 682033 h 1116874"/>
                <a:gd name="connsiteX7" fmla="*/ 1971227 w 1993720"/>
                <a:gd name="connsiteY7" fmla="*/ 1106634 h 1116874"/>
                <a:gd name="connsiteX8" fmla="*/ 13693 w 1993720"/>
                <a:gd name="connsiteY8" fmla="*/ 1091051 h 1116874"/>
                <a:gd name="connsiteX0" fmla="*/ 9445 w 1989472"/>
                <a:gd name="connsiteY0" fmla="*/ 1091051 h 1116874"/>
                <a:gd name="connsiteX1" fmla="*/ 0 w 1989472"/>
                <a:gd name="connsiteY1" fmla="*/ 945870 h 1116874"/>
                <a:gd name="connsiteX2" fmla="*/ 120700 w 1989472"/>
                <a:gd name="connsiteY2" fmla="*/ 445317 h 1116874"/>
                <a:gd name="connsiteX3" fmla="*/ 545508 w 1989472"/>
                <a:gd name="connsiteY3" fmla="*/ 8113 h 1116874"/>
                <a:gd name="connsiteX4" fmla="*/ 581092 w 1989472"/>
                <a:gd name="connsiteY4" fmla="*/ 0 h 1116874"/>
                <a:gd name="connsiteX5" fmla="*/ 1935956 w 1989472"/>
                <a:gd name="connsiteY5" fmla="*/ 610867 h 1116874"/>
                <a:gd name="connsiteX6" fmla="*/ 1954043 w 1989472"/>
                <a:gd name="connsiteY6" fmla="*/ 682033 h 1116874"/>
                <a:gd name="connsiteX7" fmla="*/ 1966979 w 1989472"/>
                <a:gd name="connsiteY7" fmla="*/ 1106634 h 1116874"/>
                <a:gd name="connsiteX8" fmla="*/ 9445 w 1989472"/>
                <a:gd name="connsiteY8" fmla="*/ 1091051 h 1116874"/>
                <a:gd name="connsiteX0" fmla="*/ 0 w 1980027"/>
                <a:gd name="connsiteY0" fmla="*/ 1091051 h 1116874"/>
                <a:gd name="connsiteX1" fmla="*/ 6110 w 1980027"/>
                <a:gd name="connsiteY1" fmla="*/ 916715 h 1116874"/>
                <a:gd name="connsiteX2" fmla="*/ 111255 w 1980027"/>
                <a:gd name="connsiteY2" fmla="*/ 445317 h 1116874"/>
                <a:gd name="connsiteX3" fmla="*/ 536063 w 1980027"/>
                <a:gd name="connsiteY3" fmla="*/ 8113 h 1116874"/>
                <a:gd name="connsiteX4" fmla="*/ 571647 w 1980027"/>
                <a:gd name="connsiteY4" fmla="*/ 0 h 1116874"/>
                <a:gd name="connsiteX5" fmla="*/ 1926511 w 1980027"/>
                <a:gd name="connsiteY5" fmla="*/ 610867 h 1116874"/>
                <a:gd name="connsiteX6" fmla="*/ 1944598 w 1980027"/>
                <a:gd name="connsiteY6" fmla="*/ 682033 h 1116874"/>
                <a:gd name="connsiteX7" fmla="*/ 1957534 w 1980027"/>
                <a:gd name="connsiteY7" fmla="*/ 1106634 h 1116874"/>
                <a:gd name="connsiteX8" fmla="*/ 0 w 1980027"/>
                <a:gd name="connsiteY8" fmla="*/ 1091051 h 1116874"/>
                <a:gd name="connsiteX0" fmla="*/ 0 w 1969831"/>
                <a:gd name="connsiteY0" fmla="*/ 1091051 h 1116874"/>
                <a:gd name="connsiteX1" fmla="*/ 6110 w 1969831"/>
                <a:gd name="connsiteY1" fmla="*/ 916715 h 1116874"/>
                <a:gd name="connsiteX2" fmla="*/ 111255 w 1969831"/>
                <a:gd name="connsiteY2" fmla="*/ 445317 h 1116874"/>
                <a:gd name="connsiteX3" fmla="*/ 536063 w 1969831"/>
                <a:gd name="connsiteY3" fmla="*/ 8113 h 1116874"/>
                <a:gd name="connsiteX4" fmla="*/ 571647 w 1969831"/>
                <a:gd name="connsiteY4" fmla="*/ 0 h 1116874"/>
                <a:gd name="connsiteX5" fmla="*/ 1926511 w 1969831"/>
                <a:gd name="connsiteY5" fmla="*/ 610867 h 1116874"/>
                <a:gd name="connsiteX6" fmla="*/ 1944598 w 1969831"/>
                <a:gd name="connsiteY6" fmla="*/ 682033 h 1116874"/>
                <a:gd name="connsiteX7" fmla="*/ 1957534 w 1969831"/>
                <a:gd name="connsiteY7" fmla="*/ 1106634 h 1116874"/>
                <a:gd name="connsiteX8" fmla="*/ 0 w 1969831"/>
                <a:gd name="connsiteY8" fmla="*/ 1091051 h 1116874"/>
                <a:gd name="connsiteX0" fmla="*/ 0 w 1969831"/>
                <a:gd name="connsiteY0" fmla="*/ 1091051 h 1117989"/>
                <a:gd name="connsiteX1" fmla="*/ 6110 w 1969831"/>
                <a:gd name="connsiteY1" fmla="*/ 916715 h 1117989"/>
                <a:gd name="connsiteX2" fmla="*/ 111255 w 1969831"/>
                <a:gd name="connsiteY2" fmla="*/ 445317 h 1117989"/>
                <a:gd name="connsiteX3" fmla="*/ 536063 w 1969831"/>
                <a:gd name="connsiteY3" fmla="*/ 8113 h 1117989"/>
                <a:gd name="connsiteX4" fmla="*/ 571647 w 1969831"/>
                <a:gd name="connsiteY4" fmla="*/ 0 h 1117989"/>
                <a:gd name="connsiteX5" fmla="*/ 1926511 w 1969831"/>
                <a:gd name="connsiteY5" fmla="*/ 610867 h 1117989"/>
                <a:gd name="connsiteX6" fmla="*/ 1944598 w 1969831"/>
                <a:gd name="connsiteY6" fmla="*/ 682033 h 1117989"/>
                <a:gd name="connsiteX7" fmla="*/ 1957534 w 1969831"/>
                <a:gd name="connsiteY7" fmla="*/ 1106634 h 1117989"/>
                <a:gd name="connsiteX8" fmla="*/ 0 w 1969831"/>
                <a:gd name="connsiteY8" fmla="*/ 1091051 h 1117989"/>
                <a:gd name="connsiteX0" fmla="*/ 0 w 1969831"/>
                <a:gd name="connsiteY0" fmla="*/ 1091051 h 1131624"/>
                <a:gd name="connsiteX1" fmla="*/ 6110 w 1969831"/>
                <a:gd name="connsiteY1" fmla="*/ 916715 h 1131624"/>
                <a:gd name="connsiteX2" fmla="*/ 111255 w 1969831"/>
                <a:gd name="connsiteY2" fmla="*/ 445317 h 1131624"/>
                <a:gd name="connsiteX3" fmla="*/ 536063 w 1969831"/>
                <a:gd name="connsiteY3" fmla="*/ 8113 h 1131624"/>
                <a:gd name="connsiteX4" fmla="*/ 571647 w 1969831"/>
                <a:gd name="connsiteY4" fmla="*/ 0 h 1131624"/>
                <a:gd name="connsiteX5" fmla="*/ 1926511 w 1969831"/>
                <a:gd name="connsiteY5" fmla="*/ 610867 h 1131624"/>
                <a:gd name="connsiteX6" fmla="*/ 1944598 w 1969831"/>
                <a:gd name="connsiteY6" fmla="*/ 682033 h 1131624"/>
                <a:gd name="connsiteX7" fmla="*/ 1957534 w 1969831"/>
                <a:gd name="connsiteY7" fmla="*/ 1106634 h 1131624"/>
                <a:gd name="connsiteX8" fmla="*/ 0 w 1969831"/>
                <a:gd name="connsiteY8" fmla="*/ 1091051 h 1131624"/>
                <a:gd name="connsiteX0" fmla="*/ 0 w 1963240"/>
                <a:gd name="connsiteY0" fmla="*/ 1091051 h 1131624"/>
                <a:gd name="connsiteX1" fmla="*/ 6110 w 1963240"/>
                <a:gd name="connsiteY1" fmla="*/ 916715 h 1131624"/>
                <a:gd name="connsiteX2" fmla="*/ 111255 w 1963240"/>
                <a:gd name="connsiteY2" fmla="*/ 445317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66 h 1131639"/>
                <a:gd name="connsiteX1" fmla="*/ 102428 w 1963240"/>
                <a:gd name="connsiteY1" fmla="*/ 593256 h 1131639"/>
                <a:gd name="connsiteX2" fmla="*/ 571647 w 1963240"/>
                <a:gd name="connsiteY2" fmla="*/ 15 h 1131639"/>
                <a:gd name="connsiteX3" fmla="*/ 1926511 w 1963240"/>
                <a:gd name="connsiteY3" fmla="*/ 610882 h 1131639"/>
                <a:gd name="connsiteX4" fmla="*/ 1944598 w 1963240"/>
                <a:gd name="connsiteY4" fmla="*/ 682048 h 1131639"/>
                <a:gd name="connsiteX5" fmla="*/ 1957534 w 1963240"/>
                <a:gd name="connsiteY5" fmla="*/ 1106649 h 1131639"/>
                <a:gd name="connsiteX6" fmla="*/ 0 w 1963240"/>
                <a:gd name="connsiteY6" fmla="*/ 1091066 h 1131639"/>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51158 h 1091731"/>
                <a:gd name="connsiteX1" fmla="*/ 102428 w 1963240"/>
                <a:gd name="connsiteY1" fmla="*/ 553348 h 1091731"/>
                <a:gd name="connsiteX2" fmla="*/ 660128 w 1963240"/>
                <a:gd name="connsiteY2" fmla="*/ 0 h 1091731"/>
                <a:gd name="connsiteX3" fmla="*/ 1926511 w 1963240"/>
                <a:gd name="connsiteY3" fmla="*/ 570974 h 1091731"/>
                <a:gd name="connsiteX4" fmla="*/ 1944598 w 1963240"/>
                <a:gd name="connsiteY4" fmla="*/ 642140 h 1091731"/>
                <a:gd name="connsiteX5" fmla="*/ 1957534 w 1963240"/>
                <a:gd name="connsiteY5" fmla="*/ 1066741 h 1091731"/>
                <a:gd name="connsiteX6" fmla="*/ 0 w 1963240"/>
                <a:gd name="connsiteY6" fmla="*/ 1051158 h 1091731"/>
                <a:gd name="connsiteX0" fmla="*/ 0 w 1963240"/>
                <a:gd name="connsiteY0" fmla="*/ 1051158 h 1072645"/>
                <a:gd name="connsiteX1" fmla="*/ 102428 w 1963240"/>
                <a:gd name="connsiteY1" fmla="*/ 553348 h 1072645"/>
                <a:gd name="connsiteX2" fmla="*/ 660128 w 1963240"/>
                <a:gd name="connsiteY2" fmla="*/ 0 h 1072645"/>
                <a:gd name="connsiteX3" fmla="*/ 1926511 w 1963240"/>
                <a:gd name="connsiteY3" fmla="*/ 570974 h 1072645"/>
                <a:gd name="connsiteX4" fmla="*/ 1944598 w 1963240"/>
                <a:gd name="connsiteY4" fmla="*/ 642140 h 1072645"/>
                <a:gd name="connsiteX5" fmla="*/ 1957534 w 1963240"/>
                <a:gd name="connsiteY5" fmla="*/ 1066741 h 1072645"/>
                <a:gd name="connsiteX6" fmla="*/ 0 w 1963240"/>
                <a:gd name="connsiteY6" fmla="*/ 1051158 h 1072645"/>
                <a:gd name="connsiteX0" fmla="*/ 0 w 1963240"/>
                <a:gd name="connsiteY0" fmla="*/ 1051158 h 1066741"/>
                <a:gd name="connsiteX1" fmla="*/ 102428 w 1963240"/>
                <a:gd name="connsiteY1" fmla="*/ 553348 h 1066741"/>
                <a:gd name="connsiteX2" fmla="*/ 660128 w 1963240"/>
                <a:gd name="connsiteY2" fmla="*/ 0 h 1066741"/>
                <a:gd name="connsiteX3" fmla="*/ 1926511 w 1963240"/>
                <a:gd name="connsiteY3" fmla="*/ 570974 h 1066741"/>
                <a:gd name="connsiteX4" fmla="*/ 1944598 w 1963240"/>
                <a:gd name="connsiteY4" fmla="*/ 642140 h 1066741"/>
                <a:gd name="connsiteX5" fmla="*/ 1957534 w 1963240"/>
                <a:gd name="connsiteY5" fmla="*/ 1066741 h 1066741"/>
                <a:gd name="connsiteX6" fmla="*/ 0 w 1963240"/>
                <a:gd name="connsiteY6" fmla="*/ 1051158 h 1066741"/>
                <a:gd name="connsiteX0" fmla="*/ 3007 w 1966247"/>
                <a:gd name="connsiteY0" fmla="*/ 1051158 h 1066741"/>
                <a:gd name="connsiteX1" fmla="*/ 105435 w 1966247"/>
                <a:gd name="connsiteY1" fmla="*/ 553348 h 1066741"/>
                <a:gd name="connsiteX2" fmla="*/ 663135 w 1966247"/>
                <a:gd name="connsiteY2" fmla="*/ 0 h 1066741"/>
                <a:gd name="connsiteX3" fmla="*/ 1929518 w 1966247"/>
                <a:gd name="connsiteY3" fmla="*/ 570974 h 1066741"/>
                <a:gd name="connsiteX4" fmla="*/ 1947605 w 1966247"/>
                <a:gd name="connsiteY4" fmla="*/ 642140 h 1066741"/>
                <a:gd name="connsiteX5" fmla="*/ 1960541 w 1966247"/>
                <a:gd name="connsiteY5" fmla="*/ 1066741 h 1066741"/>
                <a:gd name="connsiteX6" fmla="*/ 3007 w 1966247"/>
                <a:gd name="connsiteY6" fmla="*/ 1051158 h 1066741"/>
                <a:gd name="connsiteX0" fmla="*/ 1041 w 2008850"/>
                <a:gd name="connsiteY0" fmla="*/ 947009 h 1066741"/>
                <a:gd name="connsiteX1" fmla="*/ 148038 w 2008850"/>
                <a:gd name="connsiteY1" fmla="*/ 553348 h 1066741"/>
                <a:gd name="connsiteX2" fmla="*/ 705738 w 2008850"/>
                <a:gd name="connsiteY2" fmla="*/ 0 h 1066741"/>
                <a:gd name="connsiteX3" fmla="*/ 1972121 w 2008850"/>
                <a:gd name="connsiteY3" fmla="*/ 570974 h 1066741"/>
                <a:gd name="connsiteX4" fmla="*/ 1990208 w 2008850"/>
                <a:gd name="connsiteY4" fmla="*/ 642140 h 1066741"/>
                <a:gd name="connsiteX5" fmla="*/ 2003144 w 2008850"/>
                <a:gd name="connsiteY5" fmla="*/ 1066741 h 1066741"/>
                <a:gd name="connsiteX6" fmla="*/ 1041 w 2008850"/>
                <a:gd name="connsiteY6" fmla="*/ 947009 h 1066741"/>
                <a:gd name="connsiteX0" fmla="*/ 947 w 2008756"/>
                <a:gd name="connsiteY0" fmla="*/ 947009 h 1066741"/>
                <a:gd name="connsiteX1" fmla="*/ 152961 w 2008756"/>
                <a:gd name="connsiteY1" fmla="*/ 488366 h 1066741"/>
                <a:gd name="connsiteX2" fmla="*/ 705644 w 2008756"/>
                <a:gd name="connsiteY2" fmla="*/ 0 h 1066741"/>
                <a:gd name="connsiteX3" fmla="*/ 1972027 w 2008756"/>
                <a:gd name="connsiteY3" fmla="*/ 570974 h 1066741"/>
                <a:gd name="connsiteX4" fmla="*/ 1990114 w 2008756"/>
                <a:gd name="connsiteY4" fmla="*/ 642140 h 1066741"/>
                <a:gd name="connsiteX5" fmla="*/ 2003050 w 2008756"/>
                <a:gd name="connsiteY5" fmla="*/ 1066741 h 1066741"/>
                <a:gd name="connsiteX6" fmla="*/ 947 w 2008756"/>
                <a:gd name="connsiteY6" fmla="*/ 947009 h 1066741"/>
                <a:gd name="connsiteX0" fmla="*/ 1237 w 2009046"/>
                <a:gd name="connsiteY0" fmla="*/ 912271 h 1032003"/>
                <a:gd name="connsiteX1" fmla="*/ 153251 w 2009046"/>
                <a:gd name="connsiteY1" fmla="*/ 453628 h 1032003"/>
                <a:gd name="connsiteX2" fmla="*/ 787677 w 2009046"/>
                <a:gd name="connsiteY2" fmla="*/ 0 h 1032003"/>
                <a:gd name="connsiteX3" fmla="*/ 1972317 w 2009046"/>
                <a:gd name="connsiteY3" fmla="*/ 536236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5990"/>
                <a:gd name="connsiteY0" fmla="*/ 912271 h 1032003"/>
                <a:gd name="connsiteX1" fmla="*/ 153251 w 2005990"/>
                <a:gd name="connsiteY1" fmla="*/ 453628 h 1032003"/>
                <a:gd name="connsiteX2" fmla="*/ 787677 w 2005990"/>
                <a:gd name="connsiteY2" fmla="*/ 0 h 1032003"/>
                <a:gd name="connsiteX3" fmla="*/ 1847374 w 2005990"/>
                <a:gd name="connsiteY3" fmla="*/ 479903 h 1032003"/>
                <a:gd name="connsiteX4" fmla="*/ 1965014 w 2005990"/>
                <a:gd name="connsiteY4" fmla="*/ 663714 h 1032003"/>
                <a:gd name="connsiteX5" fmla="*/ 2003340 w 2005990"/>
                <a:gd name="connsiteY5" fmla="*/ 1032003 h 1032003"/>
                <a:gd name="connsiteX6" fmla="*/ 1237 w 2005990"/>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847374 w 2008978"/>
                <a:gd name="connsiteY3" fmla="*/ 479903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5934"/>
                <a:gd name="connsiteY0" fmla="*/ 912271 h 1032003"/>
                <a:gd name="connsiteX1" fmla="*/ 153251 w 2005934"/>
                <a:gd name="connsiteY1" fmla="*/ 453628 h 1032003"/>
                <a:gd name="connsiteX2" fmla="*/ 787677 w 2005934"/>
                <a:gd name="connsiteY2" fmla="*/ 0 h 1032003"/>
                <a:gd name="connsiteX3" fmla="*/ 1769944 w 2005934"/>
                <a:gd name="connsiteY3" fmla="*/ 444992 h 1032003"/>
                <a:gd name="connsiteX4" fmla="*/ 1936857 w 2005934"/>
                <a:gd name="connsiteY4" fmla="*/ 651020 h 1032003"/>
                <a:gd name="connsiteX5" fmla="*/ 2003340 w 2005934"/>
                <a:gd name="connsiteY5" fmla="*/ 1032003 h 1032003"/>
                <a:gd name="connsiteX6" fmla="*/ 1237 w 2005934"/>
                <a:gd name="connsiteY6" fmla="*/ 912271 h 1032003"/>
                <a:gd name="connsiteX0" fmla="*/ 1237 w 2005590"/>
                <a:gd name="connsiteY0" fmla="*/ 912271 h 1032003"/>
                <a:gd name="connsiteX1" fmla="*/ 153251 w 2005590"/>
                <a:gd name="connsiteY1" fmla="*/ 453628 h 1032003"/>
                <a:gd name="connsiteX2" fmla="*/ 787677 w 2005590"/>
                <a:gd name="connsiteY2" fmla="*/ 0 h 1032003"/>
                <a:gd name="connsiteX3" fmla="*/ 1769944 w 2005590"/>
                <a:gd name="connsiteY3" fmla="*/ 444992 h 1032003"/>
                <a:gd name="connsiteX4" fmla="*/ 1936857 w 2005590"/>
                <a:gd name="connsiteY4" fmla="*/ 651020 h 1032003"/>
                <a:gd name="connsiteX5" fmla="*/ 2003340 w 2005590"/>
                <a:gd name="connsiteY5" fmla="*/ 1032003 h 1032003"/>
                <a:gd name="connsiteX6" fmla="*/ 1237 w 2005590"/>
                <a:gd name="connsiteY6" fmla="*/ 912271 h 1032003"/>
                <a:gd name="connsiteX0" fmla="*/ 1237 w 2003340"/>
                <a:gd name="connsiteY0" fmla="*/ 912271 h 1032003"/>
                <a:gd name="connsiteX1" fmla="*/ 153251 w 2003340"/>
                <a:gd name="connsiteY1" fmla="*/ 453628 h 1032003"/>
                <a:gd name="connsiteX2" fmla="*/ 787677 w 2003340"/>
                <a:gd name="connsiteY2" fmla="*/ 0 h 1032003"/>
                <a:gd name="connsiteX3" fmla="*/ 1769944 w 2003340"/>
                <a:gd name="connsiteY3" fmla="*/ 444992 h 1032003"/>
                <a:gd name="connsiteX4" fmla="*/ 1936857 w 2003340"/>
                <a:gd name="connsiteY4" fmla="*/ 651020 h 1032003"/>
                <a:gd name="connsiteX5" fmla="*/ 2003340 w 2003340"/>
                <a:gd name="connsiteY5" fmla="*/ 1032003 h 1032003"/>
                <a:gd name="connsiteX6" fmla="*/ 1237 w 2003340"/>
                <a:gd name="connsiteY6" fmla="*/ 912271 h 103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3340" h="1032003">
                  <a:moveTo>
                    <a:pt x="1237" y="912271"/>
                  </a:moveTo>
                  <a:cubicBezTo>
                    <a:pt x="-6807" y="852179"/>
                    <a:pt x="22178" y="605673"/>
                    <a:pt x="153251" y="453628"/>
                  </a:cubicBezTo>
                  <a:cubicBezTo>
                    <a:pt x="284324" y="301583"/>
                    <a:pt x="505833" y="108327"/>
                    <a:pt x="787677" y="0"/>
                  </a:cubicBezTo>
                  <a:lnTo>
                    <a:pt x="1769944" y="444992"/>
                  </a:lnTo>
                  <a:cubicBezTo>
                    <a:pt x="1817621" y="487492"/>
                    <a:pt x="1895732" y="556418"/>
                    <a:pt x="1936857" y="651020"/>
                  </a:cubicBezTo>
                  <a:cubicBezTo>
                    <a:pt x="1973464" y="782522"/>
                    <a:pt x="1989499" y="870504"/>
                    <a:pt x="2003340" y="1032003"/>
                  </a:cubicBezTo>
                  <a:cubicBezTo>
                    <a:pt x="1415477" y="944849"/>
                    <a:pt x="601697" y="968742"/>
                    <a:pt x="1237" y="912271"/>
                  </a:cubicBezTo>
                  <a:close/>
                </a:path>
              </a:pathLst>
            </a:custGeom>
            <a:solidFill>
              <a:schemeClr val="accent1">
                <a:lumMod val="40000"/>
                <a:lumOff val="6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Picture 3" descr="A group of people looking at a glowing globe&#10;&#10;Description automatically generated">
            <a:extLst>
              <a:ext uri="{FF2B5EF4-FFF2-40B4-BE49-F238E27FC236}">
                <a16:creationId xmlns:a16="http://schemas.microsoft.com/office/drawing/2014/main" id="{611EBAB7-FD9C-BC36-D915-59A7590AB662}"/>
              </a:ext>
            </a:extLst>
          </p:cNvPr>
          <p:cNvPicPr>
            <a:picLocks noChangeAspect="1"/>
          </p:cNvPicPr>
          <p:nvPr/>
        </p:nvPicPr>
        <p:blipFill rotWithShape="1">
          <a:blip r:embed="rId3"/>
          <a:srcRect l="12880" r="15962" b="1"/>
          <a:stretch/>
        </p:blipFill>
        <p:spPr>
          <a:xfrm>
            <a:off x="1066800" y="1603978"/>
            <a:ext cx="5029200" cy="4489845"/>
          </a:xfrm>
          <a:prstGeom prst="rect">
            <a:avLst/>
          </a:prstGeom>
        </p:spPr>
      </p:pic>
      <p:sp>
        <p:nvSpPr>
          <p:cNvPr id="3" name="Content Placeholder 2">
            <a:extLst>
              <a:ext uri="{FF2B5EF4-FFF2-40B4-BE49-F238E27FC236}">
                <a16:creationId xmlns:a16="http://schemas.microsoft.com/office/drawing/2014/main" id="{F777B161-3553-50E7-D455-74A4CE03575F}"/>
              </a:ext>
            </a:extLst>
          </p:cNvPr>
          <p:cNvSpPr>
            <a:spLocks noGrp="1"/>
          </p:cNvSpPr>
          <p:nvPr>
            <p:ph idx="1"/>
          </p:nvPr>
        </p:nvSpPr>
        <p:spPr>
          <a:xfrm>
            <a:off x="6428500" y="1603978"/>
            <a:ext cx="5386813" cy="4489845"/>
          </a:xfrm>
        </p:spPr>
        <p:txBody>
          <a:bodyPr vert="horz" lIns="91440" tIns="45720" rIns="91440" bIns="45720" rtlCol="0" anchor="t">
            <a:noAutofit/>
          </a:bodyPr>
          <a:lstStyle/>
          <a:p>
            <a:r>
              <a:rPr lang="en-GB" sz="1800" dirty="0">
                <a:latin typeface="Times New Roman"/>
                <a:ea typeface="+mn-lt"/>
                <a:cs typeface="+mn-lt"/>
              </a:rPr>
              <a:t>Being polite is essential in a professional setting. Polite behaviour entails using the proper titles when addressing subordinates and superiors, shaking hands firmly, making eye contact, and using polite words (D’Angelo, 2020). </a:t>
            </a:r>
          </a:p>
          <a:p>
            <a:r>
              <a:rPr lang="en-GB" sz="1800">
                <a:latin typeface="Times New Roman"/>
                <a:ea typeface="+mn-lt"/>
                <a:cs typeface="+mn-lt"/>
              </a:rPr>
              <a:t>It's </a:t>
            </a:r>
            <a:r>
              <a:rPr lang="en-GB" sz="1800" dirty="0">
                <a:latin typeface="Times New Roman"/>
                <a:ea typeface="+mn-lt"/>
                <a:cs typeface="+mn-lt"/>
              </a:rPr>
              <a:t>crucial to be on time for meetings, come prepared, and pay attention to what others have to say. </a:t>
            </a:r>
          </a:p>
          <a:p>
            <a:r>
              <a:rPr lang="en-GB" sz="1800" dirty="0">
                <a:latin typeface="Times New Roman"/>
                <a:ea typeface="+mn-lt"/>
                <a:cs typeface="+mn-lt"/>
              </a:rPr>
              <a:t>The use of interruptions, insulting language, and broken promises are all examples of impolite behaviour </a:t>
            </a:r>
            <a:r>
              <a:rPr lang="en-GB" sz="1800" dirty="0">
                <a:latin typeface="Times New Roman"/>
                <a:ea typeface="+mn-lt"/>
                <a:cs typeface="Calibri"/>
              </a:rPr>
              <a:t>(Culpeper and Hardaker, 2017)</a:t>
            </a:r>
            <a:r>
              <a:rPr lang="en-GB" sz="1800" dirty="0">
                <a:latin typeface="Times New Roman"/>
                <a:ea typeface="+mn-lt"/>
                <a:cs typeface="+mn-lt"/>
              </a:rPr>
              <a:t>.</a:t>
            </a:r>
            <a:endParaRPr lang="en-GB" sz="1800">
              <a:latin typeface="Times New Roman"/>
              <a:cs typeface="Times New Roman"/>
            </a:endParaRPr>
          </a:p>
          <a:p>
            <a:r>
              <a:rPr lang="en-GB" sz="1800" dirty="0">
                <a:latin typeface="Times New Roman"/>
                <a:ea typeface="+mn-lt"/>
                <a:cs typeface="+mn-lt"/>
              </a:rPr>
              <a:t> Successful business relationships require developing a professional demeanour, respecting hierarchies, and exhibiting care for other people's time and opinions (Deer, 2020).  </a:t>
            </a:r>
            <a:endParaRPr lang="en-GB" sz="1800" dirty="0">
              <a:latin typeface="Times New Roman"/>
              <a:ea typeface="Calibri"/>
              <a:cs typeface="Calibri"/>
            </a:endParaRPr>
          </a:p>
          <a:p>
            <a:endParaRPr lang="en-GB" sz="1800" dirty="0">
              <a:latin typeface="Times New Roman"/>
              <a:ea typeface="Calibri"/>
              <a:cs typeface="Calibri"/>
            </a:endParaRPr>
          </a:p>
          <a:p>
            <a:endParaRPr lang="en-GB" sz="1800" dirty="0">
              <a:latin typeface="Times New Roman"/>
              <a:ea typeface="Calibri"/>
              <a:cs typeface="Calibri"/>
            </a:endParaRPr>
          </a:p>
        </p:txBody>
      </p:sp>
    </p:spTree>
    <p:extLst>
      <p:ext uri="{BB962C8B-B14F-4D97-AF65-F5344CB8AC3E}">
        <p14:creationId xmlns:p14="http://schemas.microsoft.com/office/powerpoint/2010/main" val="2333778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E8849-1E65-E4F2-B4E2-874B796DB2FD}"/>
              </a:ext>
            </a:extLst>
          </p:cNvPr>
          <p:cNvSpPr>
            <a:spLocks noGrp="1"/>
          </p:cNvSpPr>
          <p:nvPr>
            <p:ph type="title"/>
          </p:nvPr>
        </p:nvSpPr>
        <p:spPr>
          <a:xfrm>
            <a:off x="652747" y="1037623"/>
            <a:ext cx="6770328" cy="667938"/>
          </a:xfrm>
        </p:spPr>
        <p:txBody>
          <a:bodyPr anchor="t">
            <a:normAutofit/>
          </a:bodyPr>
          <a:lstStyle/>
          <a:p>
            <a:r>
              <a:rPr lang="en-US" sz="3200" b="1">
                <a:latin typeface="Times New Roman"/>
                <a:ea typeface="Calibri Light"/>
                <a:cs typeface="Calibri Light"/>
              </a:rPr>
              <a:t>Why it is important to hotel staff</a:t>
            </a:r>
            <a:endParaRPr lang="en-US" sz="3200" b="1">
              <a:latin typeface="Times New Roman"/>
              <a:cs typeface="Times New Roman"/>
            </a:endParaRPr>
          </a:p>
        </p:txBody>
      </p:sp>
      <p:cxnSp>
        <p:nvCxnSpPr>
          <p:cNvPr id="10" name="Straight Connector 9">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E245A86-4DE1-B020-C511-E055AE60355A}"/>
              </a:ext>
            </a:extLst>
          </p:cNvPr>
          <p:cNvSpPr>
            <a:spLocks noGrp="1"/>
          </p:cNvSpPr>
          <p:nvPr>
            <p:ph idx="1"/>
          </p:nvPr>
        </p:nvSpPr>
        <p:spPr>
          <a:xfrm>
            <a:off x="652748" y="1976081"/>
            <a:ext cx="6252742" cy="4523086"/>
          </a:xfrm>
        </p:spPr>
        <p:txBody>
          <a:bodyPr vert="horz" lIns="91440" tIns="45720" rIns="91440" bIns="45720" rtlCol="0" anchor="t">
            <a:noAutofit/>
          </a:bodyPr>
          <a:lstStyle/>
          <a:p>
            <a:r>
              <a:rPr lang="en-US" sz="1700" dirty="0">
                <a:latin typeface="Times New Roman"/>
                <a:ea typeface="+mn-lt"/>
                <a:cs typeface="+mn-lt"/>
              </a:rPr>
              <a:t>The Latin American market has large and expanding purchasing power, which presents exciting economic chances in Spanish-speaking nations. </a:t>
            </a:r>
          </a:p>
          <a:p>
            <a:r>
              <a:rPr lang="en-US" sz="1700" dirty="0">
                <a:latin typeface="Times New Roman"/>
                <a:ea typeface="+mn-lt"/>
                <a:cs typeface="+mn-lt"/>
              </a:rPr>
              <a:t>Spanish proficiency is necessary for working in the hotel sector and communicating effectively with people in Spain and other popular tourism destinations in Latin America. </a:t>
            </a:r>
          </a:p>
          <a:p>
            <a:r>
              <a:rPr lang="en-US" sz="1700" dirty="0">
                <a:latin typeface="Times New Roman"/>
                <a:ea typeface="+mn-lt"/>
                <a:cs typeface="+mn-lt"/>
              </a:rPr>
              <a:t>Spanish language ability serves as a gateway to a robust market and increases both business interactions and cultural encounters, making it a desirable talent for both businesspeople and tourists wishing to interact in these dynamic locations (Blue and Harun, 2003).</a:t>
            </a:r>
            <a:endParaRPr lang="en-US" sz="1700" dirty="0">
              <a:latin typeface="Times New Roman"/>
              <a:ea typeface="Calibri" panose="020F0502020204030204"/>
              <a:cs typeface="Calibri" panose="020F0502020204030204"/>
            </a:endParaRPr>
          </a:p>
          <a:p>
            <a:r>
              <a:rPr lang="en-US" sz="1700" dirty="0">
                <a:latin typeface="Times New Roman"/>
                <a:ea typeface="+mn-lt"/>
                <a:cs typeface="+mn-lt"/>
              </a:rPr>
              <a:t>The staff at the </a:t>
            </a:r>
            <a:r>
              <a:rPr lang="en-US" sz="1700" dirty="0" err="1">
                <a:latin typeface="Times New Roman"/>
                <a:ea typeface="+mn-lt"/>
                <a:cs typeface="+mn-lt"/>
              </a:rPr>
              <a:t>Trebovir</a:t>
            </a:r>
            <a:r>
              <a:rPr lang="en-US" sz="1700" dirty="0">
                <a:latin typeface="Times New Roman"/>
                <a:ea typeface="+mn-lt"/>
                <a:cs typeface="+mn-lt"/>
              </a:rPr>
              <a:t> Hotel speaks a variety of languages, including English, Spanish, Italian, Russian, Hindi, and Romanian. </a:t>
            </a:r>
          </a:p>
          <a:p>
            <a:r>
              <a:rPr lang="en-US" sz="1700" dirty="0">
                <a:latin typeface="Times New Roman"/>
                <a:ea typeface="+mn-lt"/>
                <a:cs typeface="+mn-lt"/>
              </a:rPr>
              <a:t>This variety of linguistic skills guarantees that visitors from different backgrounds may engage in effective communication and have a comfortable stay, making it a welcoming option for foreign visitors to London(</a:t>
            </a:r>
            <a:r>
              <a:rPr lang="en-US" sz="1700" dirty="0" err="1">
                <a:latin typeface="Times New Roman"/>
                <a:ea typeface="+mn-lt"/>
                <a:cs typeface="+mn-lt"/>
              </a:rPr>
              <a:t>Trebovir</a:t>
            </a:r>
            <a:r>
              <a:rPr lang="en-US" sz="1700" dirty="0">
                <a:latin typeface="Times New Roman"/>
                <a:ea typeface="+mn-lt"/>
                <a:cs typeface="+mn-lt"/>
              </a:rPr>
              <a:t> Hotel, 2023).  </a:t>
            </a:r>
            <a:endParaRPr lang="en-US" sz="1700" dirty="0">
              <a:latin typeface="Times New Roman"/>
              <a:ea typeface="Calibri"/>
              <a:cs typeface="Calibri"/>
            </a:endParaRPr>
          </a:p>
        </p:txBody>
      </p:sp>
      <p:pic>
        <p:nvPicPr>
          <p:cNvPr id="8" name="Picture 7" descr="A person and person holding a tray of wine&#10;&#10;Description automatically generated">
            <a:extLst>
              <a:ext uri="{FF2B5EF4-FFF2-40B4-BE49-F238E27FC236}">
                <a16:creationId xmlns:a16="http://schemas.microsoft.com/office/drawing/2014/main" id="{275A030D-7A00-74EF-3C31-3127BFEDAB1F}"/>
              </a:ext>
            </a:extLst>
          </p:cNvPr>
          <p:cNvPicPr>
            <a:picLocks noChangeAspect="1"/>
          </p:cNvPicPr>
          <p:nvPr/>
        </p:nvPicPr>
        <p:blipFill rotWithShape="1">
          <a:blip r:embed="rId3"/>
          <a:srcRect l="20181" r="13275" b="2"/>
          <a:stretch/>
        </p:blipFill>
        <p:spPr>
          <a:xfrm>
            <a:off x="7143167" y="1023779"/>
            <a:ext cx="4192216" cy="4810442"/>
          </a:xfrm>
          <a:custGeom>
            <a:avLst/>
            <a:gdLst/>
            <a:ahLst/>
            <a:cxnLst/>
            <a:rect l="l" t="t" r="r" b="b"/>
            <a:pathLst>
              <a:path w="4810442" h="4810442">
                <a:moveTo>
                  <a:pt x="2405221" y="0"/>
                </a:moveTo>
                <a:cubicBezTo>
                  <a:pt x="3733588" y="0"/>
                  <a:pt x="4810442" y="1076854"/>
                  <a:pt x="4810442" y="2405221"/>
                </a:cubicBezTo>
                <a:cubicBezTo>
                  <a:pt x="4810442" y="3733588"/>
                  <a:pt x="3733588" y="4810442"/>
                  <a:pt x="2405221" y="4810442"/>
                </a:cubicBezTo>
                <a:cubicBezTo>
                  <a:pt x="1076854" y="4810442"/>
                  <a:pt x="0" y="3733588"/>
                  <a:pt x="0" y="2405221"/>
                </a:cubicBezTo>
                <a:cubicBezTo>
                  <a:pt x="0" y="1076854"/>
                  <a:pt x="1076854" y="0"/>
                  <a:pt x="2405221" y="0"/>
                </a:cubicBezTo>
                <a:close/>
              </a:path>
            </a:pathLst>
          </a:custGeom>
        </p:spPr>
      </p:pic>
    </p:spTree>
    <p:extLst>
      <p:ext uri="{BB962C8B-B14F-4D97-AF65-F5344CB8AC3E}">
        <p14:creationId xmlns:p14="http://schemas.microsoft.com/office/powerpoint/2010/main" val="2305688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30363-4DEC-AEF5-F298-8D0E50AC55A5}"/>
              </a:ext>
            </a:extLst>
          </p:cNvPr>
          <p:cNvSpPr>
            <a:spLocks noGrp="1"/>
          </p:cNvSpPr>
          <p:nvPr>
            <p:ph type="title"/>
          </p:nvPr>
        </p:nvSpPr>
        <p:spPr>
          <a:xfrm>
            <a:off x="5977105" y="241890"/>
            <a:ext cx="4458253" cy="558930"/>
          </a:xfrm>
        </p:spPr>
        <p:txBody>
          <a:bodyPr anchor="b">
            <a:normAutofit fontScale="90000"/>
          </a:bodyPr>
          <a:lstStyle/>
          <a:p>
            <a:r>
              <a:rPr lang="en-US" sz="3600" b="1" dirty="0">
                <a:latin typeface="Times New Roman"/>
                <a:ea typeface="Calibri Light"/>
                <a:cs typeface="Calibri Light"/>
              </a:rPr>
              <a:t>Conclusion</a:t>
            </a:r>
            <a:endParaRPr lang="en-US" sz="3600" b="1" dirty="0">
              <a:latin typeface="Times New Roman"/>
              <a:cs typeface="Times New Roman"/>
            </a:endParaRPr>
          </a:p>
        </p:txBody>
      </p:sp>
      <p:pic>
        <p:nvPicPr>
          <p:cNvPr id="4" name="Picture 3" descr="A group of children looking at a globe&#10;&#10;Description automatically generated">
            <a:extLst>
              <a:ext uri="{FF2B5EF4-FFF2-40B4-BE49-F238E27FC236}">
                <a16:creationId xmlns:a16="http://schemas.microsoft.com/office/drawing/2014/main" id="{518D4193-B06D-740A-6C92-987873160DA0}"/>
              </a:ext>
            </a:extLst>
          </p:cNvPr>
          <p:cNvPicPr>
            <a:picLocks noChangeAspect="1"/>
          </p:cNvPicPr>
          <p:nvPr/>
        </p:nvPicPr>
        <p:blipFill rotWithShape="1">
          <a:blip r:embed="rId3"/>
          <a:srcRect l="19226" r="13892"/>
          <a:stretch/>
        </p:blipFill>
        <p:spPr>
          <a:xfrm>
            <a:off x="596813" y="801575"/>
            <a:ext cx="5067867" cy="5471535"/>
          </a:xfrm>
          <a:custGeom>
            <a:avLst/>
            <a:gdLst/>
            <a:ahLst/>
            <a:cxnLst/>
            <a:rect l="l" t="t" r="r" b="b"/>
            <a:pathLst>
              <a:path w="4926647" h="4901874">
                <a:moveTo>
                  <a:pt x="2827942" y="2033"/>
                </a:moveTo>
                <a:cubicBezTo>
                  <a:pt x="2901705" y="5050"/>
                  <a:pt x="2973640" y="11422"/>
                  <a:pt x="3043325" y="21136"/>
                </a:cubicBezTo>
                <a:cubicBezTo>
                  <a:pt x="3600804" y="98849"/>
                  <a:pt x="4185553" y="476257"/>
                  <a:pt x="4498894" y="902802"/>
                </a:cubicBezTo>
                <a:cubicBezTo>
                  <a:pt x="4812235" y="1329346"/>
                  <a:pt x="4950223" y="2037621"/>
                  <a:pt x="4923373" y="2580407"/>
                </a:cubicBezTo>
                <a:cubicBezTo>
                  <a:pt x="4896522" y="3123192"/>
                  <a:pt x="4745612" y="3772883"/>
                  <a:pt x="4337788" y="4159516"/>
                </a:cubicBezTo>
                <a:cubicBezTo>
                  <a:pt x="3929963" y="4546150"/>
                  <a:pt x="3081282" y="4930377"/>
                  <a:pt x="2476425" y="4900207"/>
                </a:cubicBezTo>
                <a:cubicBezTo>
                  <a:pt x="1871566" y="4870038"/>
                  <a:pt x="1119757" y="4406651"/>
                  <a:pt x="708641" y="3978500"/>
                </a:cubicBezTo>
                <a:cubicBezTo>
                  <a:pt x="297525" y="3550349"/>
                  <a:pt x="-64504" y="2921632"/>
                  <a:pt x="9726" y="2331303"/>
                </a:cubicBezTo>
                <a:cubicBezTo>
                  <a:pt x="83957" y="1740973"/>
                  <a:pt x="273797" y="1052469"/>
                  <a:pt x="1154021" y="436525"/>
                </a:cubicBezTo>
                <a:cubicBezTo>
                  <a:pt x="1705608" y="124217"/>
                  <a:pt x="2311596" y="-19083"/>
                  <a:pt x="2827942" y="2033"/>
                </a:cubicBezTo>
                <a:close/>
              </a:path>
            </a:pathLst>
          </a:custGeom>
        </p:spPr>
      </p:pic>
      <p:grpSp>
        <p:nvGrpSpPr>
          <p:cNvPr id="9" name="Group 8">
            <a:extLst>
              <a:ext uri="{FF2B5EF4-FFF2-40B4-BE49-F238E27FC236}">
                <a16:creationId xmlns:a16="http://schemas.microsoft.com/office/drawing/2014/main" id="{A825BD3A-E149-3C61-449F-23D1B09562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286" y="4780067"/>
            <a:ext cx="2129121" cy="2098001"/>
            <a:chOff x="-60285" y="4581559"/>
            <a:chExt cx="2330572" cy="2296509"/>
          </a:xfrm>
        </p:grpSpPr>
        <p:sp>
          <p:nvSpPr>
            <p:cNvPr id="10" name="Freeform: Shape 9">
              <a:extLst>
                <a:ext uri="{FF2B5EF4-FFF2-40B4-BE49-F238E27FC236}">
                  <a16:creationId xmlns:a16="http://schemas.microsoft.com/office/drawing/2014/main" id="{C43B6EA6-9E0B-9973-F921-86CF410DE8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1400132">
              <a:off x="1054559" y="5611570"/>
              <a:ext cx="374890" cy="373361"/>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849482"/>
                <a:gd name="connsiteY0" fmla="*/ 2 h 4963949"/>
                <a:gd name="connsiteX1" fmla="*/ 4735908 w 4849482"/>
                <a:gd name="connsiteY1" fmla="*/ 1905908 h 4963949"/>
                <a:gd name="connsiteX2" fmla="*/ 4451030 w 4849482"/>
                <a:gd name="connsiteY2" fmla="*/ 3809089 h 4963949"/>
                <a:gd name="connsiteX3" fmla="*/ 3419865 w 4849482"/>
                <a:gd name="connsiteY3" fmla="*/ 4844857 h 4963949"/>
                <a:gd name="connsiteX4" fmla="*/ 1074535 w 4849482"/>
                <a:gd name="connsiteY4" fmla="*/ 4657238 h 4963949"/>
                <a:gd name="connsiteX5" fmla="*/ 33359 w 4849482"/>
                <a:gd name="connsiteY5" fmla="*/ 2995667 h 4963949"/>
                <a:gd name="connsiteX6" fmla="*/ 592137 w 4849482"/>
                <a:gd name="connsiteY6" fmla="*/ 805858 h 4963949"/>
                <a:gd name="connsiteX7" fmla="*/ 2649000 w 4849482"/>
                <a:gd name="connsiteY7" fmla="*/ 2 h 4963949"/>
                <a:gd name="connsiteX0" fmla="*/ 2649000 w 4942023"/>
                <a:gd name="connsiteY0" fmla="*/ 2 h 4678955"/>
                <a:gd name="connsiteX1" fmla="*/ 4735908 w 4942023"/>
                <a:gd name="connsiteY1" fmla="*/ 1905908 h 4678955"/>
                <a:gd name="connsiteX2" fmla="*/ 4451030 w 4942023"/>
                <a:gd name="connsiteY2" fmla="*/ 3809089 h 4678955"/>
                <a:gd name="connsiteX3" fmla="*/ 1074535 w 4942023"/>
                <a:gd name="connsiteY3" fmla="*/ 4657238 h 4678955"/>
                <a:gd name="connsiteX4" fmla="*/ 33359 w 4942023"/>
                <a:gd name="connsiteY4" fmla="*/ 2995667 h 4678955"/>
                <a:gd name="connsiteX5" fmla="*/ 592137 w 4942023"/>
                <a:gd name="connsiteY5" fmla="*/ 805858 h 4678955"/>
                <a:gd name="connsiteX6" fmla="*/ 2649000 w 4942023"/>
                <a:gd name="connsiteY6" fmla="*/ 2 h 4678955"/>
                <a:gd name="connsiteX0" fmla="*/ 2649000 w 4806392"/>
                <a:gd name="connsiteY0" fmla="*/ 2 h 4842789"/>
                <a:gd name="connsiteX1" fmla="*/ 4735908 w 4806392"/>
                <a:gd name="connsiteY1" fmla="*/ 1905908 h 4842789"/>
                <a:gd name="connsiteX2" fmla="*/ 3706624 w 4806392"/>
                <a:gd name="connsiteY2" fmla="*/ 4493428 h 4842789"/>
                <a:gd name="connsiteX3" fmla="*/ 1074535 w 4806392"/>
                <a:gd name="connsiteY3" fmla="*/ 4657238 h 4842789"/>
                <a:gd name="connsiteX4" fmla="*/ 33359 w 4806392"/>
                <a:gd name="connsiteY4" fmla="*/ 2995667 h 4842789"/>
                <a:gd name="connsiteX5" fmla="*/ 592137 w 4806392"/>
                <a:gd name="connsiteY5" fmla="*/ 805858 h 4842789"/>
                <a:gd name="connsiteX6" fmla="*/ 2649000 w 4806392"/>
                <a:gd name="connsiteY6" fmla="*/ 2 h 4842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6392" h="4842789">
                  <a:moveTo>
                    <a:pt x="2649000" y="2"/>
                  </a:moveTo>
                  <a:cubicBezTo>
                    <a:pt x="3339628" y="183344"/>
                    <a:pt x="4435570" y="1271060"/>
                    <a:pt x="4735908" y="1905908"/>
                  </a:cubicBezTo>
                  <a:cubicBezTo>
                    <a:pt x="5036246" y="2540756"/>
                    <a:pt x="4316853" y="4034873"/>
                    <a:pt x="3706624" y="4493428"/>
                  </a:cubicBezTo>
                  <a:cubicBezTo>
                    <a:pt x="3096395" y="4951983"/>
                    <a:pt x="1686746" y="4906865"/>
                    <a:pt x="1074535" y="4657238"/>
                  </a:cubicBezTo>
                  <a:cubicBezTo>
                    <a:pt x="462324" y="4407611"/>
                    <a:pt x="145196" y="3624902"/>
                    <a:pt x="33359" y="2995667"/>
                  </a:cubicBezTo>
                  <a:cubicBezTo>
                    <a:pt x="-94426" y="2318585"/>
                    <a:pt x="156197" y="1305135"/>
                    <a:pt x="592137" y="805858"/>
                  </a:cubicBezTo>
                  <a:cubicBezTo>
                    <a:pt x="1028077" y="306581"/>
                    <a:pt x="1996327" y="30750"/>
                    <a:pt x="2649000" y="2"/>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5C1932EE-D34B-922C-21DE-B9EDF81185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29076">
              <a:off x="962723" y="6319494"/>
              <a:ext cx="1307564" cy="558574"/>
            </a:xfrm>
            <a:custGeom>
              <a:avLst/>
              <a:gdLst>
                <a:gd name="connsiteX0" fmla="*/ 1307564 w 1307564"/>
                <a:gd name="connsiteY0" fmla="*/ 360848 h 558574"/>
                <a:gd name="connsiteX1" fmla="*/ 1264610 w 1307564"/>
                <a:gd name="connsiteY1" fmla="*/ 558387 h 558574"/>
                <a:gd name="connsiteX2" fmla="*/ 496925 w 1307564"/>
                <a:gd name="connsiteY2" fmla="*/ 469382 h 558574"/>
                <a:gd name="connsiteX3" fmla="*/ 472802 w 1307564"/>
                <a:gd name="connsiteY3" fmla="*/ 464872 h 558574"/>
                <a:gd name="connsiteX4" fmla="*/ 0 w 1307564"/>
                <a:gd name="connsiteY4" fmla="*/ 0 h 558574"/>
                <a:gd name="connsiteX5" fmla="*/ 152076 w 1307564"/>
                <a:gd name="connsiteY5" fmla="*/ 41404 h 558574"/>
                <a:gd name="connsiteX6" fmla="*/ 1307564 w 1307564"/>
                <a:gd name="connsiteY6" fmla="*/ 360848 h 55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7564" h="558574">
                  <a:moveTo>
                    <a:pt x="1307564" y="360848"/>
                  </a:moveTo>
                  <a:cubicBezTo>
                    <a:pt x="1303188" y="403876"/>
                    <a:pt x="1279827" y="564823"/>
                    <a:pt x="1264610" y="558387"/>
                  </a:cubicBezTo>
                  <a:cubicBezTo>
                    <a:pt x="1237694" y="559849"/>
                    <a:pt x="802592" y="520038"/>
                    <a:pt x="496925" y="469382"/>
                  </a:cubicBezTo>
                  <a:lnTo>
                    <a:pt x="472802" y="464872"/>
                  </a:lnTo>
                  <a:lnTo>
                    <a:pt x="0" y="0"/>
                  </a:lnTo>
                  <a:lnTo>
                    <a:pt x="152076" y="41404"/>
                  </a:lnTo>
                  <a:cubicBezTo>
                    <a:pt x="614511" y="166095"/>
                    <a:pt x="1270124" y="336305"/>
                    <a:pt x="1307564" y="360848"/>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A1A34FE-FDB4-353C-884F-97E00A77C8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29076">
              <a:off x="962723" y="6319494"/>
              <a:ext cx="1307564" cy="558574"/>
            </a:xfrm>
            <a:custGeom>
              <a:avLst/>
              <a:gdLst>
                <a:gd name="connsiteX0" fmla="*/ 1307564 w 1307564"/>
                <a:gd name="connsiteY0" fmla="*/ 360848 h 558574"/>
                <a:gd name="connsiteX1" fmla="*/ 1264610 w 1307564"/>
                <a:gd name="connsiteY1" fmla="*/ 558387 h 558574"/>
                <a:gd name="connsiteX2" fmla="*/ 496925 w 1307564"/>
                <a:gd name="connsiteY2" fmla="*/ 469382 h 558574"/>
                <a:gd name="connsiteX3" fmla="*/ 472802 w 1307564"/>
                <a:gd name="connsiteY3" fmla="*/ 464872 h 558574"/>
                <a:gd name="connsiteX4" fmla="*/ 0 w 1307564"/>
                <a:gd name="connsiteY4" fmla="*/ 0 h 558574"/>
                <a:gd name="connsiteX5" fmla="*/ 152076 w 1307564"/>
                <a:gd name="connsiteY5" fmla="*/ 41404 h 558574"/>
                <a:gd name="connsiteX6" fmla="*/ 1307564 w 1307564"/>
                <a:gd name="connsiteY6" fmla="*/ 360848 h 55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7564" h="558574">
                  <a:moveTo>
                    <a:pt x="1307564" y="360848"/>
                  </a:moveTo>
                  <a:cubicBezTo>
                    <a:pt x="1303188" y="403876"/>
                    <a:pt x="1279827" y="564823"/>
                    <a:pt x="1264610" y="558387"/>
                  </a:cubicBezTo>
                  <a:cubicBezTo>
                    <a:pt x="1237694" y="559849"/>
                    <a:pt x="802592" y="520038"/>
                    <a:pt x="496925" y="469382"/>
                  </a:cubicBezTo>
                  <a:lnTo>
                    <a:pt x="472802" y="464872"/>
                  </a:lnTo>
                  <a:lnTo>
                    <a:pt x="0" y="0"/>
                  </a:lnTo>
                  <a:lnTo>
                    <a:pt x="152076" y="41404"/>
                  </a:lnTo>
                  <a:cubicBezTo>
                    <a:pt x="614511" y="166095"/>
                    <a:pt x="1270124" y="336305"/>
                    <a:pt x="1307564" y="360848"/>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9765F686-D93C-21BC-5196-BEC7649DE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938007" flipV="1">
              <a:off x="-570599" y="5091873"/>
              <a:ext cx="1904974" cy="884345"/>
            </a:xfrm>
            <a:custGeom>
              <a:avLst/>
              <a:gdLst>
                <a:gd name="connsiteX0" fmla="*/ 0 w 1904974"/>
                <a:gd name="connsiteY0" fmla="*/ 421557 h 884345"/>
                <a:gd name="connsiteX1" fmla="*/ 416370 w 1904974"/>
                <a:gd name="connsiteY1" fmla="*/ 530740 h 884345"/>
                <a:gd name="connsiteX2" fmla="*/ 1800731 w 1904974"/>
                <a:gd name="connsiteY2" fmla="*/ 866036 h 884345"/>
                <a:gd name="connsiteX3" fmla="*/ 1904485 w 1904974"/>
                <a:gd name="connsiteY3" fmla="*/ 880134 h 884345"/>
                <a:gd name="connsiteX4" fmla="*/ 1894966 w 1904974"/>
                <a:gd name="connsiteY4" fmla="*/ 779469 h 884345"/>
                <a:gd name="connsiteX5" fmla="*/ 1761844 w 1904974"/>
                <a:gd name="connsiteY5" fmla="*/ 402374 h 884345"/>
                <a:gd name="connsiteX6" fmla="*/ 1377785 w 1904974"/>
                <a:gd name="connsiteY6" fmla="*/ 3317 h 884345"/>
                <a:gd name="connsiteX7" fmla="*/ 1372668 w 1904974"/>
                <a:gd name="connsiteY7" fmla="*/ 0 h 884345"/>
                <a:gd name="connsiteX8" fmla="*/ 337869 w 1904974"/>
                <a:gd name="connsiteY8" fmla="*/ 139908 h 884345"/>
                <a:gd name="connsiteX9" fmla="*/ 188081 w 1904974"/>
                <a:gd name="connsiteY9" fmla="*/ 203651 h 884345"/>
                <a:gd name="connsiteX10" fmla="*/ 125663 w 1904974"/>
                <a:gd name="connsiteY10" fmla="*/ 268413 h 884345"/>
                <a:gd name="connsiteX11" fmla="*/ 0 w 1904974"/>
                <a:gd name="connsiteY11" fmla="*/ 421557 h 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4974" h="884345">
                  <a:moveTo>
                    <a:pt x="0" y="421557"/>
                  </a:moveTo>
                  <a:cubicBezTo>
                    <a:pt x="3634" y="427260"/>
                    <a:pt x="235761" y="473169"/>
                    <a:pt x="416370" y="530740"/>
                  </a:cubicBezTo>
                  <a:lnTo>
                    <a:pt x="1800731" y="866036"/>
                  </a:lnTo>
                  <a:cubicBezTo>
                    <a:pt x="1847450" y="875071"/>
                    <a:pt x="1894389" y="892323"/>
                    <a:pt x="1904485" y="880134"/>
                  </a:cubicBezTo>
                  <a:cubicBezTo>
                    <a:pt x="1907165" y="859490"/>
                    <a:pt x="1898113" y="808332"/>
                    <a:pt x="1894966" y="779469"/>
                  </a:cubicBezTo>
                  <a:cubicBezTo>
                    <a:pt x="1878988" y="675447"/>
                    <a:pt x="1847255" y="520751"/>
                    <a:pt x="1761844" y="402374"/>
                  </a:cubicBezTo>
                  <a:cubicBezTo>
                    <a:pt x="1676433" y="283997"/>
                    <a:pt x="1531056" y="114087"/>
                    <a:pt x="1377785" y="3317"/>
                  </a:cubicBezTo>
                  <a:lnTo>
                    <a:pt x="1372668" y="0"/>
                  </a:lnTo>
                  <a:lnTo>
                    <a:pt x="337869" y="139908"/>
                  </a:lnTo>
                  <a:lnTo>
                    <a:pt x="188081" y="203651"/>
                  </a:lnTo>
                  <a:lnTo>
                    <a:pt x="125663" y="268413"/>
                  </a:lnTo>
                  <a:cubicBezTo>
                    <a:pt x="56438" y="343137"/>
                    <a:pt x="7361" y="404648"/>
                    <a:pt x="0" y="421557"/>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FE8DE9D2-D672-9E15-CAC0-BF51EC1890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938007" flipV="1">
              <a:off x="-570599" y="5091873"/>
              <a:ext cx="1904974" cy="884345"/>
            </a:xfrm>
            <a:custGeom>
              <a:avLst/>
              <a:gdLst>
                <a:gd name="connsiteX0" fmla="*/ 0 w 1904974"/>
                <a:gd name="connsiteY0" fmla="*/ 421557 h 884345"/>
                <a:gd name="connsiteX1" fmla="*/ 416370 w 1904974"/>
                <a:gd name="connsiteY1" fmla="*/ 530740 h 884345"/>
                <a:gd name="connsiteX2" fmla="*/ 1800731 w 1904974"/>
                <a:gd name="connsiteY2" fmla="*/ 866036 h 884345"/>
                <a:gd name="connsiteX3" fmla="*/ 1904485 w 1904974"/>
                <a:gd name="connsiteY3" fmla="*/ 880134 h 884345"/>
                <a:gd name="connsiteX4" fmla="*/ 1894966 w 1904974"/>
                <a:gd name="connsiteY4" fmla="*/ 779469 h 884345"/>
                <a:gd name="connsiteX5" fmla="*/ 1761844 w 1904974"/>
                <a:gd name="connsiteY5" fmla="*/ 402374 h 884345"/>
                <a:gd name="connsiteX6" fmla="*/ 1377785 w 1904974"/>
                <a:gd name="connsiteY6" fmla="*/ 3317 h 884345"/>
                <a:gd name="connsiteX7" fmla="*/ 1372668 w 1904974"/>
                <a:gd name="connsiteY7" fmla="*/ 0 h 884345"/>
                <a:gd name="connsiteX8" fmla="*/ 337869 w 1904974"/>
                <a:gd name="connsiteY8" fmla="*/ 139908 h 884345"/>
                <a:gd name="connsiteX9" fmla="*/ 188081 w 1904974"/>
                <a:gd name="connsiteY9" fmla="*/ 203651 h 884345"/>
                <a:gd name="connsiteX10" fmla="*/ 125663 w 1904974"/>
                <a:gd name="connsiteY10" fmla="*/ 268413 h 884345"/>
                <a:gd name="connsiteX11" fmla="*/ 0 w 1904974"/>
                <a:gd name="connsiteY11" fmla="*/ 421557 h 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4974" h="884345">
                  <a:moveTo>
                    <a:pt x="0" y="421557"/>
                  </a:moveTo>
                  <a:cubicBezTo>
                    <a:pt x="3634" y="427260"/>
                    <a:pt x="235761" y="473169"/>
                    <a:pt x="416370" y="530740"/>
                  </a:cubicBezTo>
                  <a:lnTo>
                    <a:pt x="1800731" y="866036"/>
                  </a:lnTo>
                  <a:cubicBezTo>
                    <a:pt x="1847450" y="875071"/>
                    <a:pt x="1894389" y="892323"/>
                    <a:pt x="1904485" y="880134"/>
                  </a:cubicBezTo>
                  <a:cubicBezTo>
                    <a:pt x="1907165" y="859490"/>
                    <a:pt x="1898113" y="808332"/>
                    <a:pt x="1894966" y="779469"/>
                  </a:cubicBezTo>
                  <a:cubicBezTo>
                    <a:pt x="1878988" y="675447"/>
                    <a:pt x="1847255" y="520751"/>
                    <a:pt x="1761844" y="402374"/>
                  </a:cubicBezTo>
                  <a:cubicBezTo>
                    <a:pt x="1676433" y="283997"/>
                    <a:pt x="1531056" y="114087"/>
                    <a:pt x="1377785" y="3317"/>
                  </a:cubicBezTo>
                  <a:lnTo>
                    <a:pt x="1372668" y="0"/>
                  </a:lnTo>
                  <a:lnTo>
                    <a:pt x="337869" y="139908"/>
                  </a:lnTo>
                  <a:lnTo>
                    <a:pt x="188081" y="203651"/>
                  </a:lnTo>
                  <a:lnTo>
                    <a:pt x="125663" y="268413"/>
                  </a:lnTo>
                  <a:cubicBezTo>
                    <a:pt x="56438" y="343137"/>
                    <a:pt x="7361" y="404648"/>
                    <a:pt x="0" y="421557"/>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7E40C093-EA8D-CB52-4777-2827197B23C6}"/>
              </a:ext>
            </a:extLst>
          </p:cNvPr>
          <p:cNvSpPr>
            <a:spLocks noGrp="1"/>
          </p:cNvSpPr>
          <p:nvPr>
            <p:ph idx="1"/>
          </p:nvPr>
        </p:nvSpPr>
        <p:spPr>
          <a:xfrm>
            <a:off x="5787199" y="1144130"/>
            <a:ext cx="5740836" cy="4783655"/>
          </a:xfrm>
        </p:spPr>
        <p:txBody>
          <a:bodyPr vert="horz" lIns="91440" tIns="45720" rIns="91440" bIns="45720" rtlCol="0" anchor="t">
            <a:noAutofit/>
          </a:bodyPr>
          <a:lstStyle/>
          <a:p>
            <a:r>
              <a:rPr lang="en-GB" sz="1700" dirty="0">
                <a:latin typeface="Times New Roman"/>
                <a:ea typeface="+mn-lt"/>
                <a:cs typeface="+mn-lt"/>
              </a:rPr>
              <a:t>The importance of multilingualism in a modern, globally connected society cannot be emphasised. It promotes cultural diversity and language diversity, making it essential in many contexts, including the hospitality sector. </a:t>
            </a:r>
          </a:p>
          <a:p>
            <a:r>
              <a:rPr lang="en-GB" sz="1700" dirty="0">
                <a:latin typeface="Times New Roman"/>
                <a:ea typeface="+mn-lt"/>
                <a:cs typeface="+mn-lt"/>
              </a:rPr>
              <a:t>Spanish presents enormous economic possibilities because it is a language that is extensively used across several continents. Despite the fact that learning Spanish can vary in difficulty depending on the individual, due to its grammatical similarity to English, it is typically thought to be approachable.</a:t>
            </a:r>
            <a:endParaRPr lang="en-GB" sz="1700" dirty="0">
              <a:latin typeface="Times New Roman"/>
              <a:ea typeface="Calibri" panose="020F0502020204030204"/>
              <a:cs typeface="Calibri" panose="020F0502020204030204"/>
            </a:endParaRPr>
          </a:p>
          <a:p>
            <a:r>
              <a:rPr lang="en-GB" sz="1700" dirty="0">
                <a:latin typeface="Times New Roman"/>
                <a:ea typeface="+mn-lt"/>
                <a:cs typeface="+mn-lt"/>
              </a:rPr>
              <a:t>The need for professionalism and respectful communication in business interactions cannot be overstated. With its multilingual workforce, the </a:t>
            </a:r>
            <a:r>
              <a:rPr lang="en-GB" sz="1700" err="1">
                <a:latin typeface="Times New Roman"/>
                <a:ea typeface="+mn-lt"/>
                <a:cs typeface="+mn-lt"/>
              </a:rPr>
              <a:t>Trebovir</a:t>
            </a:r>
            <a:r>
              <a:rPr lang="en-GB" sz="1700" dirty="0">
                <a:latin typeface="Times New Roman"/>
                <a:ea typeface="+mn-lt"/>
                <a:cs typeface="+mn-lt"/>
              </a:rPr>
              <a:t> Hotel in London is a prime example of the value of linguistic diversity in delivering first-rate client experiences. </a:t>
            </a:r>
            <a:endParaRPr lang="en-GB" sz="1700">
              <a:latin typeface="Times New Roman"/>
              <a:ea typeface="+mn-lt"/>
              <a:cs typeface="Times New Roman"/>
            </a:endParaRPr>
          </a:p>
          <a:p>
            <a:r>
              <a:rPr lang="en-GB" sz="1700" dirty="0">
                <a:latin typeface="Times New Roman"/>
                <a:ea typeface="+mn-lt"/>
                <a:cs typeface="+mn-lt"/>
              </a:rPr>
              <a:t>Embracing multilingualism and language awareness is an asset that helps people understand one another's cultures and allows for the success of enterprises in the global economy.</a:t>
            </a:r>
            <a:endParaRPr lang="en-GB" sz="1700">
              <a:latin typeface="Times New Roman"/>
              <a:cs typeface="Times New Roman"/>
            </a:endParaRPr>
          </a:p>
          <a:p>
            <a:pPr marL="0" indent="0">
              <a:buNone/>
            </a:pPr>
            <a:endParaRPr lang="en-GB" sz="1700" dirty="0">
              <a:latin typeface="Times New Roman"/>
              <a:ea typeface="Calibri"/>
              <a:cs typeface="Calibri"/>
            </a:endParaRPr>
          </a:p>
        </p:txBody>
      </p:sp>
    </p:spTree>
    <p:extLst>
      <p:ext uri="{BB962C8B-B14F-4D97-AF65-F5344CB8AC3E}">
        <p14:creationId xmlns:p14="http://schemas.microsoft.com/office/powerpoint/2010/main" val="4043987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D58AA-24B6-E4B6-4553-E3ED24B4F4EF}"/>
              </a:ext>
            </a:extLst>
          </p:cNvPr>
          <p:cNvSpPr>
            <a:spLocks noGrp="1"/>
          </p:cNvSpPr>
          <p:nvPr>
            <p:ph type="title"/>
          </p:nvPr>
        </p:nvSpPr>
        <p:spPr>
          <a:xfrm>
            <a:off x="838200" y="178218"/>
            <a:ext cx="10515600" cy="563564"/>
          </a:xfrm>
        </p:spPr>
        <p:txBody>
          <a:bodyPr>
            <a:normAutofit/>
          </a:bodyPr>
          <a:lstStyle/>
          <a:p>
            <a:r>
              <a:rPr lang="en-US" sz="3000" b="1" dirty="0">
                <a:solidFill>
                  <a:srgbClr val="000000"/>
                </a:solidFill>
                <a:latin typeface="Times New Roman"/>
                <a:ea typeface="Calibri Light"/>
                <a:cs typeface="Times New Roman"/>
              </a:rPr>
              <a:t>References</a:t>
            </a:r>
            <a:endParaRPr lang="en-US" sz="3000" b="1" dirty="0">
              <a:solidFill>
                <a:srgbClr val="000000"/>
              </a:solidFill>
              <a:latin typeface="Times New Roman"/>
              <a:cs typeface="Times New Roman"/>
            </a:endParaRPr>
          </a:p>
        </p:txBody>
      </p:sp>
      <p:sp>
        <p:nvSpPr>
          <p:cNvPr id="3" name="Content Placeholder 2">
            <a:extLst>
              <a:ext uri="{FF2B5EF4-FFF2-40B4-BE49-F238E27FC236}">
                <a16:creationId xmlns:a16="http://schemas.microsoft.com/office/drawing/2014/main" id="{12CC399B-504D-9B9E-2290-E4E5525FD111}"/>
              </a:ext>
            </a:extLst>
          </p:cNvPr>
          <p:cNvSpPr>
            <a:spLocks noGrp="1"/>
          </p:cNvSpPr>
          <p:nvPr>
            <p:ph idx="1"/>
          </p:nvPr>
        </p:nvSpPr>
        <p:spPr>
          <a:xfrm>
            <a:off x="737558" y="862342"/>
            <a:ext cx="10515600" cy="5142092"/>
          </a:xfrm>
        </p:spPr>
        <p:txBody>
          <a:bodyPr vert="horz" lIns="91440" tIns="45720" rIns="91440" bIns="45720" rtlCol="0" anchor="t">
            <a:normAutofit/>
          </a:bodyPr>
          <a:lstStyle/>
          <a:p>
            <a:pPr marL="457200" indent="-457200">
              <a:buAutoNum type="arabicPeriod"/>
            </a:pPr>
            <a:r>
              <a:rPr lang="en-US" sz="1900" dirty="0">
                <a:latin typeface="Times New Roman"/>
                <a:cs typeface="Arial"/>
              </a:rPr>
              <a:t>Franceschini, R. (2011). Multilingualism and multicompetence: A conceptual view. </a:t>
            </a:r>
            <a:r>
              <a:rPr lang="en-US" sz="1900" i="1" dirty="0">
                <a:latin typeface="Times New Roman"/>
                <a:cs typeface="Arial"/>
              </a:rPr>
              <a:t>The Modern Language Journal</a:t>
            </a:r>
            <a:r>
              <a:rPr lang="en-US" sz="1900" dirty="0">
                <a:latin typeface="Times New Roman"/>
                <a:cs typeface="Arial"/>
              </a:rPr>
              <a:t>, </a:t>
            </a:r>
            <a:r>
              <a:rPr lang="en-US" sz="1900" i="1" dirty="0">
                <a:latin typeface="Times New Roman"/>
                <a:cs typeface="Arial"/>
              </a:rPr>
              <a:t>95</a:t>
            </a:r>
            <a:r>
              <a:rPr lang="en-US" sz="1900" dirty="0">
                <a:latin typeface="Times New Roman"/>
                <a:cs typeface="Arial"/>
              </a:rPr>
              <a:t>(3), 344-355.</a:t>
            </a:r>
            <a:endParaRPr lang="en-US" sz="1900">
              <a:latin typeface="Times New Roman"/>
              <a:ea typeface="Calibri"/>
              <a:cs typeface="Calibri"/>
            </a:endParaRPr>
          </a:p>
          <a:p>
            <a:pPr marL="457200" indent="-457200">
              <a:buAutoNum type="arabicPeriod"/>
            </a:pPr>
            <a:r>
              <a:rPr lang="en-US" sz="1900" dirty="0">
                <a:latin typeface="Times New Roman"/>
                <a:ea typeface="+mn-lt"/>
                <a:cs typeface="+mn-lt"/>
              </a:rPr>
              <a:t>Posner, R. (2019). Spanish language | History, Speakers, &amp; Dialects. In </a:t>
            </a:r>
            <a:r>
              <a:rPr lang="en-US" sz="1900" i="1" err="1">
                <a:latin typeface="Times New Roman"/>
                <a:ea typeface="+mn-lt"/>
                <a:cs typeface="+mn-lt"/>
              </a:rPr>
              <a:t>Encyclopædia</a:t>
            </a:r>
            <a:r>
              <a:rPr lang="en-US" sz="1900" i="1" dirty="0">
                <a:latin typeface="Times New Roman"/>
                <a:ea typeface="+mn-lt"/>
                <a:cs typeface="+mn-lt"/>
              </a:rPr>
              <a:t> Britannica</a:t>
            </a:r>
            <a:r>
              <a:rPr lang="en-US" sz="1900" dirty="0">
                <a:latin typeface="Times New Roman"/>
                <a:ea typeface="+mn-lt"/>
                <a:cs typeface="+mn-lt"/>
              </a:rPr>
              <a:t>. </a:t>
            </a:r>
            <a:r>
              <a:rPr lang="en-US" sz="1900" dirty="0">
                <a:latin typeface="Times New Roman"/>
                <a:ea typeface="+mn-lt"/>
                <a:cs typeface="+mn-lt"/>
                <a:hlinkClick r:id="rId2">
                  <a:extLst>
                    <a:ext uri="{A12FA001-AC4F-418D-AE19-62706E023703}">
                      <ahyp:hlinkClr xmlns:ahyp="http://schemas.microsoft.com/office/drawing/2018/hyperlinkcolor" val="tx"/>
                    </a:ext>
                  </a:extLst>
                </a:hlinkClick>
              </a:rPr>
              <a:t>https://www.britannica.com/topic/Spanish-language</a:t>
            </a:r>
            <a:endParaRPr lang="en-US" sz="1900">
              <a:latin typeface="Times New Roman"/>
              <a:ea typeface="+mn-lt"/>
              <a:cs typeface="+mn-lt"/>
            </a:endParaRPr>
          </a:p>
          <a:p>
            <a:pPr marL="457200" indent="-457200">
              <a:buAutoNum type="arabicPeriod"/>
            </a:pPr>
            <a:r>
              <a:rPr lang="en-US" sz="1900" dirty="0">
                <a:latin typeface="Times New Roman"/>
                <a:ea typeface="+mn-lt"/>
                <a:cs typeface="+mn-lt"/>
              </a:rPr>
              <a:t>‌</a:t>
            </a:r>
            <a:r>
              <a:rPr lang="en-US" sz="1900" err="1">
                <a:latin typeface="Times New Roman"/>
                <a:ea typeface="+mn-lt"/>
                <a:cs typeface="+mn-lt"/>
              </a:rPr>
              <a:t>Trebovir</a:t>
            </a:r>
            <a:r>
              <a:rPr lang="en-US" sz="1900" dirty="0">
                <a:latin typeface="Times New Roman"/>
                <a:ea typeface="+mn-lt"/>
                <a:cs typeface="+mn-lt"/>
              </a:rPr>
              <a:t> Hotel. (2023). </a:t>
            </a:r>
            <a:r>
              <a:rPr lang="en-US" sz="1900" err="1">
                <a:latin typeface="Times New Roman"/>
                <a:ea typeface="+mn-lt"/>
                <a:cs typeface="+mn-lt"/>
              </a:rPr>
              <a:t>Trebovir</a:t>
            </a:r>
            <a:r>
              <a:rPr lang="en-US" sz="1900" dirty="0">
                <a:latin typeface="Times New Roman"/>
                <a:ea typeface="+mn-lt"/>
                <a:cs typeface="+mn-lt"/>
              </a:rPr>
              <a:t> Hotel in London: Find Hotel Reviews, Rooms, and Prices on Hotels.com. Hotels.com. https://www.hotels.com/ho330457/trebovir-hotel-london-united-kingdom/</a:t>
            </a:r>
          </a:p>
          <a:p>
            <a:pPr marL="457200" indent="-457200">
              <a:buAutoNum type="arabicPeriod"/>
            </a:pPr>
            <a:r>
              <a:rPr lang="en-US" sz="1900" dirty="0">
                <a:latin typeface="Times New Roman"/>
                <a:ea typeface="+mn-lt"/>
                <a:cs typeface="+mn-lt"/>
              </a:rPr>
              <a:t>‌</a:t>
            </a:r>
            <a:r>
              <a:rPr lang="en-US" sz="1900" dirty="0">
                <a:latin typeface="Times New Roman"/>
                <a:ea typeface="+mn-lt"/>
                <a:cs typeface="Calibri"/>
              </a:rPr>
              <a:t>Blue, G. M., &amp; Harun, M. (2003). Hospitality language as a professional skill. English for specific purposes, 22(1), 73-91.</a:t>
            </a:r>
          </a:p>
          <a:p>
            <a:pPr marL="457200" indent="-457200">
              <a:buAutoNum type="arabicPeriod"/>
            </a:pPr>
            <a:r>
              <a:rPr lang="en-US" sz="1900" dirty="0">
                <a:latin typeface="Times New Roman"/>
                <a:ea typeface="Calibri" panose="020F0502020204030204"/>
                <a:cs typeface="Calibri"/>
              </a:rPr>
              <a:t>D’Angelo, M. (2020, February 25). Business Etiquette From Around the World - business.com. Business.com. https://www.business.com/articles/so-international-business-etiquette-from-around-the-world/</a:t>
            </a:r>
          </a:p>
          <a:p>
            <a:pPr marL="457200" indent="-457200">
              <a:buAutoNum type="arabicPeriod"/>
            </a:pPr>
            <a:r>
              <a:rPr lang="en-US" sz="1900" dirty="0">
                <a:latin typeface="Times New Roman"/>
                <a:ea typeface="Calibri" panose="020F0502020204030204"/>
                <a:cs typeface="Times New Roman"/>
              </a:rPr>
              <a:t>‌</a:t>
            </a:r>
            <a:r>
              <a:rPr lang="en-US" sz="1900" dirty="0">
                <a:latin typeface="Times New Roman"/>
                <a:ea typeface="Calibri" panose="020F0502020204030204"/>
                <a:cs typeface="Arial"/>
              </a:rPr>
              <a:t>Culpeper, J., &amp; Hardaker, C. (2017). Impoliteness. </a:t>
            </a:r>
            <a:r>
              <a:rPr lang="en-US" sz="1900" i="1" dirty="0">
                <a:latin typeface="Times New Roman"/>
                <a:ea typeface="Calibri" panose="020F0502020204030204"/>
                <a:cs typeface="Arial"/>
              </a:rPr>
              <a:t>The Palgrave handbook of linguistic (</a:t>
            </a:r>
            <a:r>
              <a:rPr lang="en-US" sz="1900" i="1" err="1">
                <a:latin typeface="Times New Roman"/>
                <a:ea typeface="Calibri" panose="020F0502020204030204"/>
                <a:cs typeface="Arial"/>
              </a:rPr>
              <a:t>im</a:t>
            </a:r>
            <a:r>
              <a:rPr lang="en-US" sz="1900" i="1" dirty="0">
                <a:latin typeface="Times New Roman"/>
                <a:ea typeface="Calibri" panose="020F0502020204030204"/>
                <a:cs typeface="Arial"/>
              </a:rPr>
              <a:t>) politeness</a:t>
            </a:r>
            <a:r>
              <a:rPr lang="en-US" sz="1900" dirty="0">
                <a:latin typeface="Times New Roman"/>
                <a:ea typeface="Calibri" panose="020F0502020204030204"/>
                <a:cs typeface="Arial"/>
              </a:rPr>
              <a:t>, 199-225.</a:t>
            </a:r>
          </a:p>
          <a:p>
            <a:pPr marL="457200" indent="-457200">
              <a:lnSpc>
                <a:spcPct val="80000"/>
              </a:lnSpc>
              <a:buAutoNum type="arabicPeriod"/>
            </a:pPr>
            <a:r>
              <a:rPr lang="en-US" sz="1900" dirty="0">
                <a:latin typeface="Times New Roman"/>
                <a:ea typeface="Calibri" panose="020F0502020204030204"/>
                <a:cs typeface="Arial"/>
              </a:rPr>
              <a:t>Deer, M. (2020, October 2). The Importance of Respect in the Workplace. CPD Online College. https://cpdonline.co.uk/knowledge-base/business/importance-respect-workplace/</a:t>
            </a:r>
          </a:p>
        </p:txBody>
      </p:sp>
    </p:spTree>
    <p:extLst>
      <p:ext uri="{BB962C8B-B14F-4D97-AF65-F5344CB8AC3E}">
        <p14:creationId xmlns:p14="http://schemas.microsoft.com/office/powerpoint/2010/main" val="15472507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2599</TotalTime>
  <Words>1485</Words>
  <Application>Microsoft Macintosh PowerPoint</Application>
  <PresentationFormat>Widescreen</PresentationFormat>
  <Paragraphs>58</Paragraphs>
  <Slides>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Module: Foreign Languages  and Cultural Awareness BMIH5003</vt:lpstr>
      <vt:lpstr>Introduction</vt:lpstr>
      <vt:lpstr>Spanish speaking nations</vt:lpstr>
      <vt:lpstr>Is it hard to learn? </vt:lpstr>
      <vt:lpstr> What is considered to be polite/impolite in a business context?</vt:lpstr>
      <vt:lpstr>Why it is important to hotel staff</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Simona</dc:creator>
  <cp:lastModifiedBy>Oana-Simona Ungureanu (2209544)</cp:lastModifiedBy>
  <cp:revision>376</cp:revision>
  <dcterms:created xsi:type="dcterms:W3CDTF">2023-10-04T14:29:00Z</dcterms:created>
  <dcterms:modified xsi:type="dcterms:W3CDTF">2023-10-26T11:02:48Z</dcterms:modified>
</cp:coreProperties>
</file>