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5" r:id="rId9"/>
    <p:sldId id="261" r:id="rId10"/>
    <p:sldId id="262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5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E0B35D-B849-4643-BDE3-E21FAB194C4B}" type="datetimeFigureOut">
              <a:rPr lang="en-US" smtClean="0"/>
              <a:pPr/>
              <a:t>9/24/2026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A3E70-0488-45EB-8CF6-E7C28430765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s.aero/airspace/drones/" TargetMode="External"/><Relationship Id="rId2" Type="http://schemas.openxmlformats.org/officeDocument/2006/relationships/hyperlink" Target="https://www.caa.co.uk/dron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liguy.com/" TargetMode="External"/><Relationship Id="rId5" Type="http://schemas.openxmlformats.org/officeDocument/2006/relationships/hyperlink" Target="https://notaminfo.com/ukmap" TargetMode="External"/><Relationship Id="rId4" Type="http://schemas.openxmlformats.org/officeDocument/2006/relationships/hyperlink" Target="https://airdata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yGxAu8L_t4" TargetMode="External"/><Relationship Id="rId2" Type="http://schemas.openxmlformats.org/officeDocument/2006/relationships/hyperlink" Target="https://globaldronetraining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programmes/p08rwm4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470025"/>
          </a:xfrm>
        </p:spPr>
        <p:txBody>
          <a:bodyPr>
            <a:noAutofit/>
          </a:bodyPr>
          <a:lstStyle/>
          <a:p>
            <a:r>
              <a:rPr lang="en-GB" sz="6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AERIAL FILMAKING 2026-2027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57158" y="6286520"/>
            <a:ext cx="8501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University of Wales Trinity St David: September – January 2026-27                </a:t>
            </a:r>
            <a:r>
              <a:rPr lang="en-GB" sz="1800" dirty="0">
                <a:solidFill>
                  <a:srgbClr val="000000"/>
                </a:solidFill>
                <a:effectLst/>
                <a:latin typeface="Lucida Grande"/>
                <a:ea typeface="Lucida Grande"/>
              </a:rPr>
              <a:t>ADMA5011</a:t>
            </a:r>
            <a:endParaRPr lang="en-GB" sz="16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6" name="Picture 2" descr="dji inspire 3 cinema drone buy now price features firmware update">
            <a:extLst>
              <a:ext uri="{FF2B5EF4-FFF2-40B4-BE49-F238E27FC236}">
                <a16:creationId xmlns:a16="http://schemas.microsoft.com/office/drawing/2014/main" id="{DF6D1829-EF1B-F857-3351-E2E67042A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967" y="2198594"/>
            <a:ext cx="6480720" cy="4059144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Aerial Filmmaking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Module and Assessment Criteria</a:t>
            </a:r>
          </a:p>
          <a:p>
            <a:pPr marL="0" indent="0" algn="ctr">
              <a:buNone/>
            </a:pPr>
            <a:endParaRPr lang="en-GB" sz="44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‘Journey to Professionalism in Aerial Filmmaking’</a:t>
            </a:r>
          </a:p>
          <a:p>
            <a:pPr marL="0" indent="0" algn="ctr">
              <a:buNone/>
            </a:pPr>
            <a:endParaRPr lang="en-GB" sz="44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FF0000"/>
                </a:solidFill>
              </a:rPr>
              <a:t>Video = Best Practice…or not?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What do we fly?</a:t>
            </a:r>
          </a:p>
        </p:txBody>
      </p:sp>
      <p:sp>
        <p:nvSpPr>
          <p:cNvPr id="4" name="Rectangle 3"/>
          <p:cNvSpPr/>
          <p:nvPr/>
        </p:nvSpPr>
        <p:spPr>
          <a:xfrm>
            <a:off x="1928794" y="2786058"/>
            <a:ext cx="1214446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DRONE</a:t>
            </a:r>
          </a:p>
        </p:txBody>
      </p:sp>
      <p:sp>
        <p:nvSpPr>
          <p:cNvPr id="5" name="Isosceles Triangle 4"/>
          <p:cNvSpPr/>
          <p:nvPr/>
        </p:nvSpPr>
        <p:spPr>
          <a:xfrm>
            <a:off x="4643438" y="3857628"/>
            <a:ext cx="1357322" cy="10001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UA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643306" y="2357430"/>
            <a:ext cx="157163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SUA</a:t>
            </a:r>
          </a:p>
        </p:txBody>
      </p:sp>
      <p:sp>
        <p:nvSpPr>
          <p:cNvPr id="7" name="Oval 6"/>
          <p:cNvSpPr/>
          <p:nvPr/>
        </p:nvSpPr>
        <p:spPr>
          <a:xfrm>
            <a:off x="5572132" y="2357430"/>
            <a:ext cx="2214578" cy="13573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/>
              <a:t>UAS</a:t>
            </a:r>
          </a:p>
        </p:txBody>
      </p:sp>
      <p:sp>
        <p:nvSpPr>
          <p:cNvPr id="8" name="Oval 7"/>
          <p:cNvSpPr/>
          <p:nvPr/>
        </p:nvSpPr>
        <p:spPr>
          <a:xfrm>
            <a:off x="1142976" y="3643314"/>
            <a:ext cx="1071570" cy="12144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RPA</a:t>
            </a:r>
          </a:p>
        </p:txBody>
      </p:sp>
      <p:sp>
        <p:nvSpPr>
          <p:cNvPr id="9" name="Rectangle 8"/>
          <p:cNvSpPr/>
          <p:nvPr/>
        </p:nvSpPr>
        <p:spPr>
          <a:xfrm>
            <a:off x="6929454" y="4857760"/>
            <a:ext cx="1071570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SUSA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857356" y="5000636"/>
            <a:ext cx="785818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UAV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428992" y="5500702"/>
            <a:ext cx="257176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AIRCRAFT</a:t>
            </a:r>
          </a:p>
        </p:txBody>
      </p:sp>
      <p:sp>
        <p:nvSpPr>
          <p:cNvPr id="12" name="Oval 11"/>
          <p:cNvSpPr/>
          <p:nvPr/>
        </p:nvSpPr>
        <p:spPr>
          <a:xfrm>
            <a:off x="3000364" y="4071942"/>
            <a:ext cx="1143008" cy="10715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RPAS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SUA	- Small Unmanned Aircraft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SUSA	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- Small Unmanned Surveillance Aircraft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UA		- </a:t>
            </a:r>
            <a:r>
              <a:rPr lang="en-GB" b="1" dirty="0">
                <a:solidFill>
                  <a:srgbClr val="FF0000"/>
                </a:solidFill>
              </a:rPr>
              <a:t>Unmanned Aircraft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UAS	- </a:t>
            </a:r>
            <a:r>
              <a:rPr lang="en-GB" b="1" dirty="0">
                <a:solidFill>
                  <a:srgbClr val="FF0000"/>
                </a:solidFill>
              </a:rPr>
              <a:t>Unmanned Aircraft System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RPA	- Remotely Piloted Aircraft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RPAS	- Remotely Piloted Aircraft System</a:t>
            </a:r>
          </a:p>
          <a:p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UAV	- Unmanned Aerial Vehicle (not used      							anymore)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285860"/>
            <a:ext cx="8429684" cy="757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FIXED WING (FWA)         </a:t>
            </a:r>
            <a:r>
              <a:rPr lang="en-GB" sz="22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VS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              ROTARY WING (RWA)</a:t>
            </a:r>
          </a:p>
        </p:txBody>
      </p:sp>
      <p:pic>
        <p:nvPicPr>
          <p:cNvPr id="5" name="Picture 4" descr="FIXED WING DRON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785926"/>
            <a:ext cx="2495550" cy="1838325"/>
          </a:xfrm>
          <a:prstGeom prst="rect">
            <a:avLst/>
          </a:prstGeom>
        </p:spPr>
      </p:pic>
      <p:pic>
        <p:nvPicPr>
          <p:cNvPr id="6" name="Picture 5" descr="HYBRID DRON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5286388"/>
            <a:ext cx="2521683" cy="1571612"/>
          </a:xfrm>
          <a:prstGeom prst="rect">
            <a:avLst/>
          </a:prstGeom>
        </p:spPr>
      </p:pic>
      <p:pic>
        <p:nvPicPr>
          <p:cNvPr id="8" name="Picture 7" descr="MULTIROTOR DRON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2000240"/>
            <a:ext cx="2119760" cy="1143008"/>
          </a:xfrm>
          <a:prstGeom prst="rect">
            <a:avLst/>
          </a:prstGeom>
        </p:spPr>
      </p:pic>
      <p:pic>
        <p:nvPicPr>
          <p:cNvPr id="9" name="Picture 8" descr="ROTARY WING DRON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9388" y="3143248"/>
            <a:ext cx="1831810" cy="1257257"/>
          </a:xfrm>
          <a:prstGeom prst="rect">
            <a:avLst/>
          </a:prstGeom>
        </p:spPr>
      </p:pic>
      <p:pic>
        <p:nvPicPr>
          <p:cNvPr id="10" name="Picture 9" descr="SINGLE ROTO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0562" y="1857364"/>
            <a:ext cx="1785950" cy="17859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00034" y="4214818"/>
            <a:ext cx="80724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FIXED WING </a:t>
            </a:r>
            <a:r>
              <a:rPr lang="en-GB" sz="24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– use a wing to provide lift</a:t>
            </a:r>
          </a:p>
          <a:p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ROTARY WING </a:t>
            </a:r>
            <a:r>
              <a:rPr lang="en-GB" sz="24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– use a single or multi rotors to achieve lift</a:t>
            </a:r>
          </a:p>
          <a:p>
            <a:endParaRPr lang="en-GB" sz="24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sz="24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HYBRID</a:t>
            </a:r>
            <a:r>
              <a:rPr lang="en-GB" sz="24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– use both fixed wings and rotors 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VIDEO: AN OVERVIEW OF THE COMPONENTS OF A TYPICAL MULTI- ROTOR DRONE – FAILSAFES AND BATTERY CARE</a:t>
            </a: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r>
              <a:rPr lang="en-GB" dirty="0"/>
              <a:t>AIRCRAFT KNOWLEDGE 1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900106"/>
          </a:xfrm>
        </p:spPr>
        <p:txBody>
          <a:bodyPr/>
          <a:lstStyle/>
          <a:p>
            <a:pPr algn="ctr">
              <a:buNone/>
            </a:pPr>
            <a:r>
              <a:rPr lang="en-GB" b="1" i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COMMAND AND CONTROL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034" y="2071678"/>
            <a:ext cx="69294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TRANSMITTER AND RECIEVER 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– typically a stick control and a tablet or smart phone = also referred to as the </a:t>
            </a:r>
            <a:r>
              <a:rPr lang="en-GB" b="1" dirty="0">
                <a:solidFill>
                  <a:srgbClr val="FF0000"/>
                </a:solidFill>
              </a:rPr>
              <a:t>GROUND STATION</a:t>
            </a:r>
          </a:p>
        </p:txBody>
      </p:sp>
      <p:pic>
        <p:nvPicPr>
          <p:cNvPr id="5" name="Picture 4" descr="TABLET AND TRANSMIT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3000372"/>
            <a:ext cx="3286162" cy="328616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57686" y="4214818"/>
            <a:ext cx="42148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2.4 GHz and 5.8 GHz are two of the most common 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frequencies</a:t>
            </a:r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 when you are dealing with FPV </a:t>
            </a:r>
            <a:r>
              <a:rPr lang="en-GB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Quadcopter</a:t>
            </a:r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 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drones</a:t>
            </a:r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. 2.4 GHz is the common RF used by </a:t>
            </a:r>
            <a:r>
              <a:rPr lang="en-GB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Quadcopters</a:t>
            </a:r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for connecting the ground transmitter to the 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drone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29124" y="3500438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CONTROL FREQUENCIES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357298"/>
            <a:ext cx="8229600" cy="5257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Aircraft 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flight control surfaces</a:t>
            </a:r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 are aerodynamic devices allowing a pilot to adjust and control the aircraft's flight attitude.</a:t>
            </a:r>
          </a:p>
          <a:p>
            <a:endParaRPr lang="en-GB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Fixed wing aircraft use RUDDER, AILERONS and ELEVATOR to alter attitude.</a:t>
            </a:r>
          </a:p>
          <a:p>
            <a:endParaRPr lang="en-GB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Multi rotor aircraft manoeuvre by changing the speed of individual motors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928670"/>
            <a:ext cx="8229600" cy="71438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 i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Aircraft are free to rotate around 3 AXIS</a:t>
            </a:r>
          </a:p>
        </p:txBody>
      </p:sp>
      <p:pic>
        <p:nvPicPr>
          <p:cNvPr id="4" name="Picture 3" descr="Inspire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6886" y="2310862"/>
            <a:ext cx="6191262" cy="3482585"/>
          </a:xfrm>
          <a:prstGeom prst="rect">
            <a:avLst/>
          </a:prstGeom>
          <a:noFill/>
        </p:spPr>
      </p:pic>
      <p:cxnSp>
        <p:nvCxnSpPr>
          <p:cNvPr id="8" name="Straight Connector 7"/>
          <p:cNvCxnSpPr/>
          <p:nvPr/>
        </p:nvCxnSpPr>
        <p:spPr>
          <a:xfrm rot="5400000">
            <a:off x="2108183" y="3749677"/>
            <a:ext cx="4500594" cy="1588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14282" y="3214686"/>
            <a:ext cx="8572560" cy="500066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V="1">
            <a:off x="928662" y="1643050"/>
            <a:ext cx="6000792" cy="4286280"/>
          </a:xfrm>
          <a:prstGeom prst="line">
            <a:avLst/>
          </a:prstGeom>
          <a:ln w="571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 rot="301375">
            <a:off x="334522" y="2390252"/>
            <a:ext cx="23474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Y = LATERAL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(PITCH)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78959" y="6000768"/>
            <a:ext cx="26432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Z = VERTICAL</a:t>
            </a:r>
          </a:p>
          <a:p>
            <a:pPr algn="ctr"/>
            <a:r>
              <a:rPr lang="en-GB" sz="2000" dirty="0">
                <a:solidFill>
                  <a:schemeClr val="bg1"/>
                </a:solidFill>
              </a:rPr>
              <a:t>(ALTITUDE +  YAW)</a:t>
            </a:r>
          </a:p>
        </p:txBody>
      </p:sp>
      <p:sp>
        <p:nvSpPr>
          <p:cNvPr id="18" name="TextBox 17"/>
          <p:cNvSpPr txBox="1"/>
          <p:nvPr/>
        </p:nvSpPr>
        <p:spPr>
          <a:xfrm rot="220034">
            <a:off x="5935851" y="2318677"/>
            <a:ext cx="3130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X = LONGITUDINAL</a:t>
            </a:r>
          </a:p>
          <a:p>
            <a:pPr algn="ctr"/>
            <a:r>
              <a:rPr lang="en-GB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(ROLL)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HOW DOES A MULTIROTOR AIRCRAFT FLY WITH NO CONTROL SURFACES?</a:t>
            </a: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VIDEO DEMONSTRATION OF AIRCRAFT AERODYNAMICS + UAV MANOEUVRING</a:t>
            </a:r>
          </a:p>
          <a:p>
            <a:pPr algn="ctr">
              <a:buNone/>
            </a:pPr>
            <a:r>
              <a:rPr lang="en-GB" dirty="0"/>
              <a:t>AIRCRAFT KNOWLEDGE 2</a:t>
            </a: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>
              <a:buNone/>
            </a:pPr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sz="39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FLIGHT MODES</a:t>
            </a:r>
          </a:p>
          <a:p>
            <a:pPr>
              <a:buNone/>
            </a:pPr>
            <a:endParaRPr lang="en-GB" sz="39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MANUAL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= transmitter inputs translated directly to rotor motors</a:t>
            </a: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AUTONOMOUS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= Onboard flight  controller flies aircraft to a pre-programmed plan</a:t>
            </a:r>
          </a:p>
          <a:p>
            <a:endParaRPr lang="en-GB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MIXED</a:t>
            </a:r>
            <a:r>
              <a:rPr lang="en-GB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= Onboard flight controller uses sensors to assist with flight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78645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sz="3600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FAILSAFE AND MANUAL OVERRIDE</a:t>
            </a:r>
          </a:p>
          <a:p>
            <a:pPr algn="ctr">
              <a:buNone/>
            </a:pPr>
            <a:endParaRPr lang="en-GB" sz="1000" b="1" u="sng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rgbClr val="FF0000"/>
                </a:solidFill>
              </a:rPr>
              <a:t>All UAS MUST 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have a </a:t>
            </a:r>
            <a:r>
              <a:rPr lang="en-GB" sz="2800" b="1" dirty="0">
                <a:solidFill>
                  <a:srgbClr val="FF0000"/>
                </a:solidFill>
              </a:rPr>
              <a:t>FAILSAFE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to reduce risk of accidental collision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Components that have failsafe include: </a:t>
            </a:r>
            <a:r>
              <a:rPr lang="en-GB" sz="2800" b="1" dirty="0">
                <a:solidFill>
                  <a:srgbClr val="FF0000"/>
                </a:solidFill>
              </a:rPr>
              <a:t>FLIGHT CONTROLLER, RECIEVER AND ELECTRONIC SPEED CONTROLLER (ESC)</a:t>
            </a:r>
          </a:p>
          <a:p>
            <a:endParaRPr lang="en-GB" sz="2800" dirty="0">
              <a:solidFill>
                <a:srgbClr val="FF0000"/>
              </a:solidFill>
            </a:endParaRPr>
          </a:p>
          <a:p>
            <a:pPr algn="ctr"/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FAILSAFE CAN BE ACTIVATED BY:</a:t>
            </a:r>
          </a:p>
          <a:p>
            <a:pPr algn="ctr"/>
            <a:endParaRPr lang="en-GB" sz="12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rgbClr val="FF0000"/>
                </a:solidFill>
              </a:rPr>
              <a:t>MANUALLY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 Return to home button (RTH)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AUTOMATICALLY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  Loss of command and control link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AUTOMATICALLY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 Low Power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AUTOMATICALLY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 Malfunction of sensors </a:t>
            </a: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pPr algn="ctr"/>
            <a:endParaRPr lang="en-GB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329642" cy="550072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OPERATIONAL PARAMATORS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All aircraft have limitations depending on individual specification, wind, temperature and altitude.</a:t>
            </a: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ALWAYS operate well within the parameters specified by the manufacturer</a:t>
            </a:r>
          </a:p>
          <a:p>
            <a:endParaRPr lang="en-GB" sz="28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For example a DJI Inspire2 can fly with a maximum take off weight =4000g. Operating temp -20° to 40</a:t>
            </a:r>
            <a:r>
              <a:rPr lang="en-GB" sz="28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° C, </a:t>
            </a: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Max wind resistance 10m/s and so on...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AIRCRAFT MAINTENANCE</a:t>
            </a:r>
          </a:p>
          <a:p>
            <a:pPr algn="ctr">
              <a:buNone/>
            </a:pPr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Ensure you follow the manufacturers recommended maintenance programme.</a:t>
            </a:r>
          </a:p>
          <a:p>
            <a:pPr algn="ctr">
              <a:buNone/>
            </a:pPr>
            <a:r>
              <a:rPr lang="en-GB" b="1" u="sng" dirty="0">
                <a:solidFill>
                  <a:srgbClr val="FF0000"/>
                </a:solidFill>
              </a:rPr>
              <a:t>Components to regularly check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Battery Health: Apps can check the health of your batteries and ensure you store correctly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Propeller damage: check before and after each flight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Aircraft structure: check before and after each flight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Firmware/software: Update as necessary</a:t>
            </a:r>
          </a:p>
          <a:p>
            <a:r>
              <a:rPr lang="en-GB" sz="28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Fail safes: check aircraft following any updates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42926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USEFUL WEBSITE AND APPS</a:t>
            </a:r>
          </a:p>
          <a:p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Civil Aviation Authority – </a:t>
            </a:r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CAA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:</a:t>
            </a:r>
          </a:p>
          <a:p>
            <a:r>
              <a:rPr lang="en-GB" sz="2000" dirty="0">
                <a:hlinkClick r:id="rId2"/>
              </a:rPr>
              <a:t>https://www.caa.co.uk/drones/</a:t>
            </a:r>
            <a:endParaRPr lang="en-GB" sz="2000" dirty="0"/>
          </a:p>
          <a:p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National Air Traffic Services – </a:t>
            </a:r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NATS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(aeronautical info service – UK ATC etc)</a:t>
            </a:r>
          </a:p>
          <a:p>
            <a:r>
              <a:rPr lang="en-GB" sz="2000" dirty="0">
                <a:hlinkClick r:id="rId3"/>
              </a:rPr>
              <a:t>https://www.nats.aero/airspace/drones/</a:t>
            </a:r>
            <a:endParaRPr lang="en-GB" sz="2000" dirty="0"/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Drone Assist 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App – useful for flight planning on you </a:t>
            </a:r>
            <a:r>
              <a:rPr lang="en-GB" sz="2000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smartphone</a:t>
            </a:r>
            <a:endParaRPr lang="en-GB" sz="20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000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Airdata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– drone data management and flight analysis</a:t>
            </a:r>
          </a:p>
          <a:p>
            <a:r>
              <a:rPr lang="en-GB" sz="2000" dirty="0">
                <a:hlinkClick r:id="rId4"/>
              </a:rPr>
              <a:t>https://airdata.com/</a:t>
            </a:r>
            <a:endParaRPr lang="en-GB" sz="2000" dirty="0"/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NOTAMS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– Notice to Airmen. Maps - Alert aircraft pilots of potential hazards along a flight route or at a location</a:t>
            </a:r>
          </a:p>
          <a:p>
            <a:r>
              <a:rPr lang="en-GB" sz="2000" dirty="0">
                <a:hlinkClick r:id="rId5"/>
              </a:rPr>
              <a:t>https://notaminfo.com/ukmap</a:t>
            </a:r>
            <a:endParaRPr lang="en-GB" sz="2000" dirty="0"/>
          </a:p>
          <a:p>
            <a:r>
              <a:rPr lang="en-GB" sz="2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Heliguy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– Sales, training, videos and useful guidance and updates on UK Drone legislation</a:t>
            </a:r>
          </a:p>
          <a:p>
            <a:r>
              <a:rPr lang="en-GB" sz="2000" dirty="0">
                <a:hlinkClick r:id="rId6"/>
              </a:rPr>
              <a:t>https://www.heliguy.com/</a:t>
            </a:r>
            <a:endParaRPr lang="en-GB" sz="20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 KNOWLEDGE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en-GB" b="1" u="sng" dirty="0">
                <a:solidFill>
                  <a:schemeClr val="bg1">
                    <a:lumMod val="65000"/>
                    <a:lumOff val="35000"/>
                  </a:schemeClr>
                </a:solidFill>
              </a:rPr>
              <a:t>USEFUL WEBSITE AND APPS</a:t>
            </a:r>
          </a:p>
          <a:p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Global Drone training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– Training, assessments, support and blog. Training centre in </a:t>
            </a:r>
            <a:r>
              <a:rPr lang="en-GB" sz="2000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Ammanford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. DW uses this company for his support and personally recommends</a:t>
            </a:r>
          </a:p>
          <a:p>
            <a:r>
              <a:rPr lang="en-GB" sz="2000" dirty="0">
                <a:hlinkClick r:id="rId2"/>
              </a:rPr>
              <a:t>https://globaldronetraining.com/</a:t>
            </a:r>
            <a:endParaRPr lang="en-GB" sz="2000" dirty="0"/>
          </a:p>
          <a:p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Link to </a:t>
            </a:r>
            <a:r>
              <a:rPr lang="en-GB" sz="2000" b="1" dirty="0" err="1">
                <a:solidFill>
                  <a:schemeClr val="bg1">
                    <a:lumMod val="65000"/>
                    <a:lumOff val="35000"/>
                  </a:schemeClr>
                </a:solidFill>
              </a:rPr>
              <a:t>Fleetlights</a:t>
            </a:r>
            <a:r>
              <a:rPr lang="en-GB" sz="20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 | Drones on Land | Direct Line. </a:t>
            </a:r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Dan Bailey worked on this production </a:t>
            </a:r>
          </a:p>
          <a:p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  <a:hlinkClick r:id="rId3"/>
              </a:rPr>
              <a:t>https://youtu.be/VyGxAu8L_t4</a:t>
            </a:r>
            <a:endParaRPr lang="en-GB" sz="20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r>
              <a:rPr lang="en-GB" sz="2000" dirty="0">
                <a:solidFill>
                  <a:schemeClr val="bg1">
                    <a:lumMod val="65000"/>
                    <a:lumOff val="35000"/>
                  </a:schemeClr>
                </a:solidFill>
              </a:rPr>
              <a:t>BBC Wales: Land of the Wild. DW supplied several drone shots for this series.</a:t>
            </a:r>
          </a:p>
          <a:p>
            <a:r>
              <a:rPr lang="en-GB" sz="2000" dirty="0">
                <a:hlinkClick r:id="rId4"/>
              </a:rPr>
              <a:t>https://www.bbc.co.uk/programmes/p08rwm42</a:t>
            </a:r>
            <a:endParaRPr lang="en-GB" sz="2000" dirty="0"/>
          </a:p>
          <a:p>
            <a:endParaRPr lang="en-GB" sz="2000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  <a:p>
            <a:endParaRPr lang="en-GB" sz="2000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1812</TotalTime>
  <Words>801</Words>
  <Application>Microsoft Office PowerPoint</Application>
  <PresentationFormat>On-screen Show (4:3)</PresentationFormat>
  <Paragraphs>123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Lucida Grande</vt:lpstr>
      <vt:lpstr>Office Theme</vt:lpstr>
      <vt:lpstr>AERIAL FILMAKING 2026-2027</vt:lpstr>
      <vt:lpstr>Introduction to Aerial Filmmaking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  <vt:lpstr>AIRCRAFT KNOWLEDGE</vt:lpstr>
    </vt:vector>
  </TitlesOfParts>
  <Company>Grizli777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AERIAL FILMAKING 2020</dc:title>
  <dc:creator>Dave</dc:creator>
  <cp:lastModifiedBy>Dave Welton</cp:lastModifiedBy>
  <cp:revision>120</cp:revision>
  <dcterms:created xsi:type="dcterms:W3CDTF">2020-04-18T07:31:45Z</dcterms:created>
  <dcterms:modified xsi:type="dcterms:W3CDTF">2026-09-24T11:07:43Z</dcterms:modified>
</cp:coreProperties>
</file>