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366" r:id="rId2"/>
    <p:sldId id="326" r:id="rId3"/>
    <p:sldId id="258" r:id="rId4"/>
    <p:sldId id="309" r:id="rId5"/>
    <p:sldId id="327" r:id="rId6"/>
    <p:sldId id="311" r:id="rId7"/>
    <p:sldId id="328" r:id="rId8"/>
    <p:sldId id="329" r:id="rId9"/>
    <p:sldId id="330" r:id="rId10"/>
    <p:sldId id="331" r:id="rId11"/>
    <p:sldId id="332" r:id="rId12"/>
    <p:sldId id="312" r:id="rId13"/>
    <p:sldId id="314" r:id="rId14"/>
    <p:sldId id="313" r:id="rId15"/>
    <p:sldId id="315" r:id="rId16"/>
    <p:sldId id="316" r:id="rId17"/>
    <p:sldId id="317" r:id="rId18"/>
    <p:sldId id="308" r:id="rId19"/>
    <p:sldId id="278" r:id="rId20"/>
    <p:sldId id="259" r:id="rId21"/>
    <p:sldId id="262" r:id="rId22"/>
    <p:sldId id="320" r:id="rId23"/>
    <p:sldId id="321" r:id="rId24"/>
    <p:sldId id="322" r:id="rId25"/>
    <p:sldId id="323" r:id="rId26"/>
    <p:sldId id="267" r:id="rId27"/>
    <p:sldId id="333" r:id="rId28"/>
    <p:sldId id="29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458" autoAdjust="0"/>
    <p:restoredTop sz="94660"/>
  </p:normalViewPr>
  <p:slideViewPr>
    <p:cSldViewPr snapToGrid="0">
      <p:cViewPr varScale="1">
        <p:scale>
          <a:sx n="88" d="100"/>
          <a:sy n="88" d="100"/>
        </p:scale>
        <p:origin x="192"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8D9AD8-490A-47BD-B299-7337C5A7EBB2}" type="datetimeFigureOut">
              <a:rPr lang="en-GB" smtClean="0"/>
              <a:t>17/11/2024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982F3C-0877-4007-AF47-14F6BF529D01}" type="slidenum">
              <a:rPr lang="en-GB" smtClean="0"/>
              <a:t>‹#›</a:t>
            </a:fld>
            <a:endParaRPr lang="en-GB"/>
          </a:p>
        </p:txBody>
      </p:sp>
    </p:spTree>
    <p:extLst>
      <p:ext uri="{BB962C8B-B14F-4D97-AF65-F5344CB8AC3E}">
        <p14:creationId xmlns:p14="http://schemas.microsoft.com/office/powerpoint/2010/main" val="28391754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981DCFB-40B3-41DB-95E2-CA6DF42D5984}" type="slidenum">
              <a:rPr lang="en-US" altLang="en-US" smtClean="0"/>
              <a:pPr>
                <a:spcBef>
                  <a:spcPct val="0"/>
                </a:spcBef>
              </a:pPr>
              <a:t>3</a:t>
            </a:fld>
            <a:endParaRPr lang="en-US" altLang="en-US"/>
          </a:p>
        </p:txBody>
      </p:sp>
      <p:sp>
        <p:nvSpPr>
          <p:cNvPr id="6147" name="Rectangle 2"/>
          <p:cNvSpPr>
            <a:spLocks noGrp="1" noRot="1" noChangeAspect="1" noChangeArrowheads="1" noTextEdit="1"/>
          </p:cNvSpPr>
          <p:nvPr>
            <p:ph type="sldImg"/>
          </p:nvPr>
        </p:nvSpPr>
        <p:spPr>
          <a:ln/>
        </p:spPr>
      </p:sp>
      <p:sp>
        <p:nvSpPr>
          <p:cNvPr id="61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901257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44AF12D-ECC6-4A6F-9A8D-90DC0C10057A}" type="slidenum">
              <a:rPr lang="en-US" altLang="en-US" smtClean="0"/>
              <a:pPr>
                <a:spcBef>
                  <a:spcPct val="0"/>
                </a:spcBef>
              </a:pPr>
              <a:t>4</a:t>
            </a:fld>
            <a:endParaRPr lang="en-US" altLang="en-US"/>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3150490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C226F30-BF94-484F-9649-C6FB6C58AA0C}" type="slidenum">
              <a:rPr lang="en-US" altLang="en-US" smtClean="0"/>
              <a:pPr>
                <a:spcBef>
                  <a:spcPct val="0"/>
                </a:spcBef>
              </a:pPr>
              <a:t>6</a:t>
            </a:fld>
            <a:endParaRPr lang="en-US" altLang="en-US"/>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4024289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02FDD43-65DD-43C7-BF6C-0815B971C456}" type="slidenum">
              <a:rPr lang="en-US" altLang="en-US" smtClean="0"/>
              <a:pPr>
                <a:spcBef>
                  <a:spcPct val="0"/>
                </a:spcBef>
              </a:pPr>
              <a:t>12</a:t>
            </a:fld>
            <a:endParaRPr lang="en-US" altLang="en-US"/>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2745109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9A2401C-E894-43A8-B458-09CF656D795D}" type="slidenum">
              <a:rPr lang="en-US" altLang="en-US" smtClean="0"/>
              <a:pPr>
                <a:spcBef>
                  <a:spcPct val="0"/>
                </a:spcBef>
              </a:pPr>
              <a:t>13</a:t>
            </a:fld>
            <a:endParaRPr lang="en-US" altLang="en-US"/>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2493748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E39B2B-99BE-48DF-A8E2-649BD5E9E947}" type="slidenum">
              <a:rPr lang="en-US" altLang="en-US" smtClean="0"/>
              <a:pPr>
                <a:spcBef>
                  <a:spcPct val="0"/>
                </a:spcBef>
              </a:pPr>
              <a:t>14</a:t>
            </a:fld>
            <a:endParaRPr lang="en-US" altLang="en-US"/>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8863906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4E1E52B-3879-455B-8056-0A6351346EFF}" type="slidenum">
              <a:rPr lang="en-US" altLang="en-US" smtClean="0"/>
              <a:pPr>
                <a:spcBef>
                  <a:spcPct val="0"/>
                </a:spcBef>
              </a:pPr>
              <a:t>15</a:t>
            </a:fld>
            <a:endParaRPr lang="en-US" altLang="en-US"/>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897794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76F07BF-8A1F-48A2-9ED2-135D9C5BF380}" type="slidenum">
              <a:rPr lang="en-US" altLang="en-US" smtClean="0"/>
              <a:pPr>
                <a:spcBef>
                  <a:spcPct val="0"/>
                </a:spcBef>
              </a:pPr>
              <a:t>16</a:t>
            </a:fld>
            <a:endParaRPr lang="en-US" altLang="en-US"/>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2554604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D1096A9-17F1-497A-B0DD-EFF074E2AC63}" type="slidenum">
              <a:rPr lang="en-US" altLang="en-US" smtClean="0"/>
              <a:pPr>
                <a:spcBef>
                  <a:spcPct val="0"/>
                </a:spcBef>
              </a:pPr>
              <a:t>17</a:t>
            </a:fld>
            <a:endParaRPr lang="en-US" altLang="en-US"/>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7087163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298B43F-772C-44AB-A48F-777AE7579A2F}" type="slidenum">
              <a:rPr lang="en-US" altLang="en-US" smtClean="0"/>
              <a:pPr>
                <a:spcBef>
                  <a:spcPct val="0"/>
                </a:spcBef>
              </a:pPr>
              <a:t>18</a:t>
            </a:fld>
            <a:endParaRPr lang="en-US" altLang="en-US"/>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9126052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42A737A-DC50-4C5C-926A-94A4A8C51F79}" type="slidenum">
              <a:rPr lang="en-US" altLang="en-US" smtClean="0"/>
              <a:pPr>
                <a:spcBef>
                  <a:spcPct val="0"/>
                </a:spcBef>
              </a:pPr>
              <a:t>20</a:t>
            </a:fld>
            <a:endParaRPr lang="en-US" alt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0509353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6E7888E-1E2B-4051-B834-0A83CF969BB3}" type="slidenum">
              <a:rPr lang="en-US" altLang="en-US" smtClean="0"/>
              <a:pPr>
                <a:spcBef>
                  <a:spcPct val="0"/>
                </a:spcBef>
              </a:pPr>
              <a:t>21</a:t>
            </a:fld>
            <a:endParaRPr lang="en-US" altLang="en-US"/>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7712447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1FCC160-73EC-4365-BD00-2460CE4DB075}" type="slidenum">
              <a:rPr lang="en-US" altLang="en-US" smtClean="0"/>
              <a:pPr>
                <a:spcBef>
                  <a:spcPct val="0"/>
                </a:spcBef>
              </a:pPr>
              <a:t>22</a:t>
            </a:fld>
            <a:endParaRPr lang="en-US" alt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23126136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57629CC-7DC2-4FD7-9C00-D5BA1A2D08CD}" type="slidenum">
              <a:rPr lang="en-US" altLang="en-US" smtClean="0"/>
              <a:pPr>
                <a:spcBef>
                  <a:spcPct val="0"/>
                </a:spcBef>
              </a:pPr>
              <a:t>23</a:t>
            </a:fld>
            <a:endParaRPr lang="en-US" altLang="en-US"/>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6391329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E491BF0-4D83-44B1-AFDC-4825B47A604F}" type="slidenum">
              <a:rPr lang="en-US" altLang="en-US" smtClean="0"/>
              <a:pPr>
                <a:spcBef>
                  <a:spcPct val="0"/>
                </a:spcBef>
              </a:pPr>
              <a:t>24</a:t>
            </a:fld>
            <a:endParaRPr lang="en-US" alt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9023941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CA7093C-D394-4A81-8A76-6D80D0973E26}" type="slidenum">
              <a:rPr lang="en-US" altLang="en-US" smtClean="0"/>
              <a:pPr>
                <a:spcBef>
                  <a:spcPct val="0"/>
                </a:spcBef>
              </a:pPr>
              <a:t>25</a:t>
            </a:fld>
            <a:endParaRPr lang="en-US"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9905248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EBF53C1-2D7F-4173-ABBB-80ABD24A7BE9}" type="slidenum">
              <a:rPr lang="en-US" altLang="en-US" smtClean="0"/>
              <a:pPr>
                <a:spcBef>
                  <a:spcPct val="0"/>
                </a:spcBef>
              </a:pPr>
              <a:t>26</a:t>
            </a:fld>
            <a:endParaRPr lang="en-US" altLang="en-US"/>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i="1"/>
          </a:p>
        </p:txBody>
      </p:sp>
    </p:spTree>
    <p:extLst>
      <p:ext uri="{BB962C8B-B14F-4D97-AF65-F5344CB8AC3E}">
        <p14:creationId xmlns:p14="http://schemas.microsoft.com/office/powerpoint/2010/main" val="10495926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17/11/2024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833705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67330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95223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12595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946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5130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68949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88866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50340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77256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4617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17/11/2024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7215113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188AB-7C02-4036-A96F-99B472717A92}"/>
              </a:ext>
            </a:extLst>
          </p:cNvPr>
          <p:cNvSpPr>
            <a:spLocks noGrp="1"/>
          </p:cNvSpPr>
          <p:nvPr>
            <p:ph type="ctrTitle"/>
          </p:nvPr>
        </p:nvSpPr>
        <p:spPr>
          <a:xfrm>
            <a:off x="125186" y="2784372"/>
            <a:ext cx="11669095" cy="1470025"/>
          </a:xfrm>
        </p:spPr>
        <p:txBody>
          <a:bodyPr>
            <a:normAutofit fontScale="90000"/>
          </a:bodyPr>
          <a:lstStyle/>
          <a:p>
            <a:pPr algn="ctr">
              <a:defRPr/>
            </a:pPr>
            <a:r>
              <a:rPr lang="en-GB" b="1" dirty="0">
                <a:solidFill>
                  <a:schemeClr val="bg1"/>
                </a:solidFill>
              </a:rPr>
              <a:t>Developing Emotional Intelligence Skills for the Workplace</a:t>
            </a:r>
            <a:br>
              <a:rPr lang="en-GB" b="1" dirty="0">
                <a:solidFill>
                  <a:schemeClr val="bg1"/>
                </a:solidFill>
              </a:rPr>
            </a:br>
            <a:br>
              <a:rPr lang="en-GB" b="1" dirty="0">
                <a:solidFill>
                  <a:schemeClr val="bg1"/>
                </a:solidFill>
              </a:rPr>
            </a:br>
            <a:r>
              <a:rPr lang="en-GB" b="1" dirty="0">
                <a:solidFill>
                  <a:schemeClr val="bg1"/>
                </a:solidFill>
              </a:rPr>
              <a:t>Week 6</a:t>
            </a:r>
            <a:br>
              <a:rPr lang="en-GB" b="1" dirty="0">
                <a:solidFill>
                  <a:schemeClr val="bg1"/>
                </a:solidFill>
              </a:rPr>
            </a:br>
            <a:r>
              <a:rPr lang="en-GB" sz="4400" b="1" dirty="0">
                <a:effectLst>
                  <a:outerShdw blurRad="38100" dist="38100" dir="2700000" algn="tl">
                    <a:srgbClr val="C0C0C0"/>
                  </a:outerShdw>
                </a:effectLst>
                <a:highlight>
                  <a:srgbClr val="FFFF00"/>
                </a:highlight>
                <a:cs typeface="Arial" charset="0"/>
              </a:rPr>
              <a:t>Perspectives on culture for an </a:t>
            </a:r>
            <a:br>
              <a:rPr lang="en-GB" sz="4400" b="1" dirty="0">
                <a:effectLst>
                  <a:outerShdw blurRad="38100" dist="38100" dir="2700000" algn="tl">
                    <a:srgbClr val="C0C0C0"/>
                  </a:outerShdw>
                </a:effectLst>
                <a:highlight>
                  <a:srgbClr val="FFFF00"/>
                </a:highlight>
                <a:cs typeface="Arial" charset="0"/>
              </a:rPr>
            </a:br>
            <a:r>
              <a:rPr lang="en-GB" sz="4400" b="1" dirty="0">
                <a:effectLst>
                  <a:outerShdw blurRad="38100" dist="38100" dir="2700000" algn="tl">
                    <a:srgbClr val="C0C0C0"/>
                  </a:outerShdw>
                </a:effectLst>
                <a:highlight>
                  <a:srgbClr val="FFFF00"/>
                </a:highlight>
                <a:cs typeface="Arial" charset="0"/>
              </a:rPr>
              <a:t>international business manager</a:t>
            </a:r>
            <a:br>
              <a:rPr lang="en-US" sz="4400" b="1" dirty="0">
                <a:effectLst>
                  <a:outerShdw blurRad="38100" dist="38100" dir="2700000" algn="tl">
                    <a:srgbClr val="C0C0C0"/>
                  </a:outerShdw>
                </a:effectLst>
                <a:cs typeface="Arial" charset="0"/>
              </a:rPr>
            </a:br>
            <a:r>
              <a:rPr lang="en-GB" b="1" dirty="0">
                <a:solidFill>
                  <a:srgbClr val="FF0000"/>
                </a:solidFill>
              </a:rPr>
              <a:t>Additional Material </a:t>
            </a:r>
            <a:br>
              <a:rPr lang="en-GB" b="1" dirty="0">
                <a:solidFill>
                  <a:srgbClr val="FF0000"/>
                </a:solidFill>
              </a:rPr>
            </a:br>
            <a:r>
              <a:rPr lang="en-GB" b="1" dirty="0">
                <a:solidFill>
                  <a:srgbClr val="FF0000"/>
                </a:solidFill>
                <a:highlight>
                  <a:srgbClr val="FFFF00"/>
                </a:highlight>
              </a:rPr>
              <a:t>(2 of 2)</a:t>
            </a:r>
            <a:endParaRPr lang="en-GB" dirty="0">
              <a:solidFill>
                <a:srgbClr val="FF0000"/>
              </a:solidFill>
              <a:highlight>
                <a:srgbClr val="FFFF00"/>
              </a:highlight>
            </a:endParaRPr>
          </a:p>
        </p:txBody>
      </p:sp>
      <p:sp>
        <p:nvSpPr>
          <p:cNvPr id="4" name="Date Placeholder 3">
            <a:extLst>
              <a:ext uri="{FF2B5EF4-FFF2-40B4-BE49-F238E27FC236}">
                <a16:creationId xmlns:a16="http://schemas.microsoft.com/office/drawing/2014/main" id="{BA8AE921-F285-4321-A023-0A2DF92CA6C6}"/>
              </a:ext>
            </a:extLst>
          </p:cNvPr>
          <p:cNvSpPr>
            <a:spLocks noGrp="1"/>
          </p:cNvSpPr>
          <p:nvPr>
            <p:ph type="dt" sz="half" idx="10"/>
          </p:nvPr>
        </p:nvSpPr>
        <p:spPr/>
        <p:txBody>
          <a:bodyPr/>
          <a:lstStyle/>
          <a:p>
            <a:fld id="{647AB11C-B49F-C149-83E8-03756F256947}" type="datetime1">
              <a:rPr lang="en-GB" smtClean="0"/>
              <a:pPr/>
              <a:t>17/11/2024</a:t>
            </a:fld>
            <a:endParaRPr lang="en-GB"/>
          </a:p>
        </p:txBody>
      </p:sp>
      <p:sp>
        <p:nvSpPr>
          <p:cNvPr id="5" name="Slide Number Placeholder 4">
            <a:extLst>
              <a:ext uri="{FF2B5EF4-FFF2-40B4-BE49-F238E27FC236}">
                <a16:creationId xmlns:a16="http://schemas.microsoft.com/office/drawing/2014/main" id="{5BB3B906-82AA-4B2D-ADEA-5EBB925B0F6D}"/>
              </a:ext>
            </a:extLst>
          </p:cNvPr>
          <p:cNvSpPr>
            <a:spLocks noGrp="1"/>
          </p:cNvSpPr>
          <p:nvPr>
            <p:ph type="sldNum" sz="quarter" idx="12"/>
          </p:nvPr>
        </p:nvSpPr>
        <p:spPr/>
        <p:txBody>
          <a:bodyPr/>
          <a:lstStyle/>
          <a:p>
            <a:fld id="{7BD6E667-2370-104F-8760-428342860BB0}" type="slidenum">
              <a:rPr lang="en-GB" smtClean="0"/>
              <a:pPr/>
              <a:t>1</a:t>
            </a:fld>
            <a:endParaRPr lang="en-GB"/>
          </a:p>
        </p:txBody>
      </p:sp>
    </p:spTree>
    <p:extLst>
      <p:ext uri="{BB962C8B-B14F-4D97-AF65-F5344CB8AC3E}">
        <p14:creationId xmlns:p14="http://schemas.microsoft.com/office/powerpoint/2010/main" val="2059140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C34509E-A85E-463C-91F1-AD12E554DFEE}"/>
              </a:ext>
            </a:extLst>
          </p:cNvPr>
          <p:cNvSpPr/>
          <p:nvPr/>
        </p:nvSpPr>
        <p:spPr>
          <a:xfrm>
            <a:off x="1320823" y="1523436"/>
            <a:ext cx="9412492" cy="2017347"/>
          </a:xfrm>
          <a:prstGeom prst="rect">
            <a:avLst/>
          </a:prstGeom>
        </p:spPr>
        <p:txBody>
          <a:bodyPr wrap="square">
            <a:spAutoFit/>
          </a:bodyPr>
          <a:lstStyle/>
          <a:p>
            <a:pPr algn="ctr">
              <a:defRPr/>
            </a:pPr>
            <a:r>
              <a:rPr lang="en-GB" sz="3200" b="1" dirty="0">
                <a:effectLst>
                  <a:outerShdw blurRad="38100" dist="38100" dir="2700000" algn="tl">
                    <a:srgbClr val="C0C0C0"/>
                  </a:outerShdw>
                </a:effectLst>
                <a:cs typeface="Arial" charset="0"/>
              </a:rPr>
              <a:t>PERSPECTIVES ON CULTURE </a:t>
            </a:r>
          </a:p>
          <a:p>
            <a:pPr algn="ctr">
              <a:defRPr/>
            </a:pPr>
            <a:r>
              <a:rPr lang="en-GB" sz="3200" b="1" dirty="0">
                <a:effectLst>
                  <a:outerShdw blurRad="38100" dist="38100" dir="2700000" algn="tl">
                    <a:srgbClr val="C0C0C0"/>
                  </a:outerShdw>
                </a:effectLst>
                <a:cs typeface="Arial" charset="0"/>
              </a:rPr>
              <a:t>FOR AN </a:t>
            </a:r>
          </a:p>
          <a:p>
            <a:pPr algn="ctr">
              <a:defRPr/>
            </a:pPr>
            <a:r>
              <a:rPr lang="en-GB" sz="3200" b="1" dirty="0">
                <a:effectLst>
                  <a:outerShdw blurRad="38100" dist="38100" dir="2700000" algn="tl">
                    <a:srgbClr val="C0C0C0"/>
                  </a:outerShdw>
                </a:effectLst>
                <a:cs typeface="Arial" charset="0"/>
              </a:rPr>
              <a:t>INTERNATIONAL BUSINESS MANAGER</a:t>
            </a:r>
            <a:endParaRPr lang="en-US" sz="3200" b="1" dirty="0">
              <a:effectLst>
                <a:outerShdw blurRad="38100" dist="38100" dir="2700000" algn="tl">
                  <a:srgbClr val="C0C0C0"/>
                </a:outerShdw>
              </a:effectLst>
              <a:cs typeface="Arial" charset="0"/>
            </a:endParaRPr>
          </a:p>
          <a:p>
            <a:pPr defTabSz="445459" fontAlgn="base">
              <a:spcBef>
                <a:spcPct val="0"/>
              </a:spcBef>
              <a:spcAft>
                <a:spcPct val="0"/>
              </a:spcAft>
              <a:defRPr/>
            </a:pPr>
            <a:endParaRPr lang="en-GB" sz="2909" dirty="0">
              <a:solidFill>
                <a:srgbClr val="1E1E1E"/>
              </a:solidFill>
              <a:latin typeface="Arial" panose="020B0604020202020204" pitchFamily="34" charset="0"/>
              <a:ea typeface="MS PGothic" panose="020B0600070205080204" pitchFamily="34" charset="-128"/>
            </a:endParaRPr>
          </a:p>
        </p:txBody>
      </p:sp>
    </p:spTree>
    <p:extLst>
      <p:ext uri="{BB962C8B-B14F-4D97-AF65-F5344CB8AC3E}">
        <p14:creationId xmlns:p14="http://schemas.microsoft.com/office/powerpoint/2010/main" val="1340549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981200" y="274638"/>
            <a:ext cx="8229600" cy="850900"/>
          </a:xfrm>
        </p:spPr>
        <p:txBody>
          <a:bodyPr rtlCol="0">
            <a:normAutofit/>
          </a:bodyPr>
          <a:lstStyle/>
          <a:p>
            <a:pPr>
              <a:defRPr/>
            </a:pPr>
            <a:r>
              <a:rPr lang="en-GB" sz="3100" b="1" dirty="0"/>
              <a:t>Perspectives on Culture</a:t>
            </a:r>
            <a:endParaRPr lang="en-US" sz="3100" b="1" dirty="0"/>
          </a:p>
        </p:txBody>
      </p:sp>
      <p:sp>
        <p:nvSpPr>
          <p:cNvPr id="4099" name="Rectangle 3"/>
          <p:cNvSpPr>
            <a:spLocks noGrp="1" noChangeArrowheads="1"/>
          </p:cNvSpPr>
          <p:nvPr>
            <p:ph idx="1"/>
          </p:nvPr>
        </p:nvSpPr>
        <p:spPr>
          <a:xfrm>
            <a:off x="2417764" y="1484313"/>
            <a:ext cx="7356475" cy="5040312"/>
          </a:xfrm>
        </p:spPr>
        <p:txBody>
          <a:bodyPr/>
          <a:lstStyle/>
          <a:p>
            <a:pPr marL="400050" lvl="1" indent="0">
              <a:lnSpc>
                <a:spcPct val="80000"/>
              </a:lnSpc>
              <a:buNone/>
              <a:defRPr/>
            </a:pPr>
            <a:endParaRPr lang="en-GB" sz="1800" b="1" dirty="0"/>
          </a:p>
          <a:p>
            <a:pPr marL="400050" lvl="1" indent="0">
              <a:lnSpc>
                <a:spcPct val="80000"/>
              </a:lnSpc>
              <a:buNone/>
              <a:defRPr/>
            </a:pPr>
            <a:endParaRPr lang="en-GB" sz="1800" b="1" dirty="0"/>
          </a:p>
          <a:p>
            <a:pPr marL="400050" lvl="1" indent="0">
              <a:lnSpc>
                <a:spcPct val="80000"/>
              </a:lnSpc>
              <a:buNone/>
              <a:defRPr/>
            </a:pPr>
            <a:r>
              <a:rPr lang="en-GB" sz="2400" b="1" dirty="0"/>
              <a:t>There are TWO important perspectives on culture for an International Business Manager:</a:t>
            </a:r>
          </a:p>
          <a:p>
            <a:pPr marL="400050" lvl="1" indent="0">
              <a:lnSpc>
                <a:spcPct val="80000"/>
              </a:lnSpc>
              <a:buNone/>
              <a:defRPr/>
            </a:pPr>
            <a:endParaRPr lang="en-GB" sz="2400" b="1" dirty="0"/>
          </a:p>
          <a:p>
            <a:pPr marL="400050" lvl="1" indent="0">
              <a:lnSpc>
                <a:spcPct val="80000"/>
              </a:lnSpc>
              <a:buNone/>
              <a:defRPr/>
            </a:pPr>
            <a:endParaRPr lang="en-GB" sz="2400" b="1" dirty="0"/>
          </a:p>
          <a:p>
            <a:pPr marL="628650" lvl="1" indent="-457200">
              <a:lnSpc>
                <a:spcPct val="80000"/>
              </a:lnSpc>
              <a:buFont typeface="+mj-lt"/>
              <a:buAutoNum type="alphaLcParenR"/>
              <a:defRPr/>
            </a:pPr>
            <a:r>
              <a:rPr lang="en-GB" sz="2400" b="1" dirty="0"/>
              <a:t>Cultural Sensitivity (towards National cultures)</a:t>
            </a:r>
          </a:p>
          <a:p>
            <a:pPr marL="857250" lvl="1" indent="-457200">
              <a:lnSpc>
                <a:spcPct val="80000"/>
              </a:lnSpc>
              <a:buFont typeface="+mj-lt"/>
              <a:buAutoNum type="alphaLcParenR"/>
              <a:defRPr/>
            </a:pPr>
            <a:endParaRPr lang="en-GB" sz="2400" b="1" dirty="0"/>
          </a:p>
          <a:p>
            <a:pPr marL="628650" lvl="1" indent="-457200">
              <a:lnSpc>
                <a:spcPct val="80000"/>
              </a:lnSpc>
              <a:buFont typeface="+mj-lt"/>
              <a:buAutoNum type="alphaLcParenR"/>
              <a:defRPr/>
            </a:pPr>
            <a:r>
              <a:rPr lang="en-GB" sz="2400" b="1" dirty="0"/>
              <a:t>Organisational Culture</a:t>
            </a:r>
            <a:endParaRPr lang="en-GB" sz="2400" dirty="0"/>
          </a:p>
          <a:p>
            <a:pPr lvl="1" eaLnBrk="1" hangingPunct="1">
              <a:lnSpc>
                <a:spcPct val="80000"/>
              </a:lnSpc>
              <a:buFont typeface="Wingdings" pitchFamily="2" charset="2"/>
              <a:buNone/>
              <a:defRPr/>
            </a:pPr>
            <a:endParaRPr lang="en-US" sz="1800"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981200" y="274638"/>
            <a:ext cx="8229600" cy="850900"/>
          </a:xfrm>
        </p:spPr>
        <p:txBody>
          <a:bodyPr rtlCol="0">
            <a:normAutofit/>
          </a:bodyPr>
          <a:lstStyle/>
          <a:p>
            <a:pPr>
              <a:defRPr/>
            </a:pPr>
            <a:r>
              <a:rPr lang="en-GB" sz="3100" b="1" dirty="0"/>
              <a:t>a) Cultural Sensitivity</a:t>
            </a:r>
            <a:endParaRPr lang="en-US" sz="3100" b="1" dirty="0"/>
          </a:p>
        </p:txBody>
      </p:sp>
      <p:sp>
        <p:nvSpPr>
          <p:cNvPr id="4099" name="Rectangle 3"/>
          <p:cNvSpPr>
            <a:spLocks noGrp="1" noChangeArrowheads="1"/>
          </p:cNvSpPr>
          <p:nvPr>
            <p:ph idx="1"/>
          </p:nvPr>
        </p:nvSpPr>
        <p:spPr>
          <a:xfrm>
            <a:off x="-114300" y="1258661"/>
            <a:ext cx="11783786" cy="4895850"/>
          </a:xfrm>
        </p:spPr>
        <p:txBody>
          <a:bodyPr/>
          <a:lstStyle/>
          <a:p>
            <a:pPr marL="457200" lvl="1" indent="0">
              <a:lnSpc>
                <a:spcPct val="80000"/>
              </a:lnSpc>
              <a:buNone/>
              <a:defRPr/>
            </a:pPr>
            <a:r>
              <a:rPr lang="en-GB" altLang="en-US" sz="2000" dirty="0"/>
              <a:t>Cultural Sensitivity may be defined as a state of heightened awareness for the values and frames of reference of the host culture.</a:t>
            </a:r>
          </a:p>
          <a:p>
            <a:pPr marL="457200" lvl="1" indent="0" algn="r">
              <a:lnSpc>
                <a:spcPct val="80000"/>
              </a:lnSpc>
              <a:buNone/>
              <a:defRPr/>
            </a:pPr>
            <a:r>
              <a:rPr lang="en-GB" altLang="en-US" sz="1800" i="1" dirty="0"/>
              <a:t>(</a:t>
            </a:r>
            <a:r>
              <a:rPr lang="en-GB" altLang="en-US" sz="1800" i="1" dirty="0" err="1"/>
              <a:t>Cushner</a:t>
            </a:r>
            <a:r>
              <a:rPr lang="en-GB" altLang="en-US" sz="1800" i="1" dirty="0"/>
              <a:t> &amp; Landis, 1996)</a:t>
            </a:r>
          </a:p>
          <a:p>
            <a:pPr lvl="1" algn="r" eaLnBrk="1" hangingPunct="1">
              <a:lnSpc>
                <a:spcPct val="80000"/>
              </a:lnSpc>
              <a:defRPr/>
            </a:pPr>
            <a:endParaRPr lang="en-GB" altLang="en-US" sz="1800" i="1" dirty="0"/>
          </a:p>
          <a:p>
            <a:pPr marL="457200" lvl="1" indent="0">
              <a:lnSpc>
                <a:spcPct val="80000"/>
              </a:lnSpc>
              <a:buNone/>
              <a:defRPr/>
            </a:pPr>
            <a:endParaRPr lang="en-GB" altLang="en-US" sz="2000" b="1" dirty="0"/>
          </a:p>
          <a:p>
            <a:pPr marL="457200" lvl="1" indent="0">
              <a:lnSpc>
                <a:spcPct val="80000"/>
              </a:lnSpc>
              <a:buNone/>
              <a:defRPr/>
            </a:pPr>
            <a:r>
              <a:rPr lang="en-GB" altLang="en-US" sz="2000" dirty="0"/>
              <a:t>The approaches to international management are based on the cultural principles of Parochialism, </a:t>
            </a:r>
            <a:r>
              <a:rPr lang="en-GB" altLang="en-US" sz="2000" dirty="0" err="1"/>
              <a:t>Enthnocentrism</a:t>
            </a:r>
            <a:r>
              <a:rPr lang="en-GB" altLang="en-US" sz="2000" dirty="0"/>
              <a:t>, Polycentricism and </a:t>
            </a:r>
            <a:r>
              <a:rPr lang="en-GB" altLang="en-US" sz="2000" dirty="0" err="1"/>
              <a:t>Geocentrism</a:t>
            </a:r>
            <a:r>
              <a:rPr lang="en-GB" altLang="en-US" sz="2000" dirty="0"/>
              <a:t>.</a:t>
            </a:r>
          </a:p>
          <a:p>
            <a:pPr marL="457200" lvl="1" indent="0">
              <a:lnSpc>
                <a:spcPct val="80000"/>
              </a:lnSpc>
              <a:buNone/>
              <a:defRPr/>
            </a:pPr>
            <a:endParaRPr lang="en-GB" altLang="en-US" sz="2000" dirty="0"/>
          </a:p>
          <a:p>
            <a:pPr marL="457200" lvl="1" indent="0" algn="r">
              <a:lnSpc>
                <a:spcPct val="80000"/>
              </a:lnSpc>
              <a:buNone/>
              <a:defRPr/>
            </a:pPr>
            <a:r>
              <a:rPr lang="en-GB" altLang="en-US" sz="2000" i="1" dirty="0"/>
              <a:t>(Pathak, </a:t>
            </a:r>
            <a:r>
              <a:rPr lang="en-GB" altLang="en-US" sz="2000" i="1" dirty="0" err="1"/>
              <a:t>Bhagat</a:t>
            </a:r>
            <a:r>
              <a:rPr lang="en-GB" altLang="en-US" sz="2000" i="1" dirty="0"/>
              <a:t> &amp; </a:t>
            </a:r>
            <a:r>
              <a:rPr lang="en-GB" altLang="en-US" sz="2000" i="1" dirty="0" err="1"/>
              <a:t>Kashlak</a:t>
            </a:r>
            <a:r>
              <a:rPr lang="en-GB" altLang="en-US" sz="2000" i="1" dirty="0"/>
              <a:t>, 2009)</a:t>
            </a:r>
          </a:p>
          <a:p>
            <a:pPr marL="457200" lvl="1" indent="0">
              <a:lnSpc>
                <a:spcPct val="80000"/>
              </a:lnSpc>
              <a:buNone/>
              <a:defRPr/>
            </a:pPr>
            <a:endParaRPr lang="en-GB" altLang="en-US" sz="2400" b="1" dirty="0"/>
          </a:p>
          <a:p>
            <a:pPr marL="514350" lvl="1" indent="0">
              <a:lnSpc>
                <a:spcPct val="80000"/>
              </a:lnSpc>
              <a:buNone/>
              <a:defRPr/>
            </a:pPr>
            <a:r>
              <a:rPr lang="en-GB" altLang="en-US" sz="2000" dirty="0"/>
              <a:t>Managers with higher levels of cultural sensitivity tend to be willing to examine how management practices may be implemented in dissimilar cultures. This skill is particularly important for expatriate managers of global corporations managing workers in their host countries.</a:t>
            </a:r>
          </a:p>
          <a:p>
            <a:pPr marL="457200" lvl="1" indent="0">
              <a:lnSpc>
                <a:spcPct val="80000"/>
              </a:lnSpc>
              <a:buNone/>
              <a:defRPr/>
            </a:pPr>
            <a:endParaRPr lang="en-GB" altLang="en-US" sz="2400" b="1" dirty="0"/>
          </a:p>
          <a:p>
            <a:pPr lvl="1" eaLnBrk="1" hangingPunct="1">
              <a:lnSpc>
                <a:spcPct val="80000"/>
              </a:lnSpc>
              <a:buFont typeface="Wingdings" pitchFamily="2" charset="2"/>
              <a:buNone/>
              <a:defRPr/>
            </a:pPr>
            <a:endParaRPr lang="en-US" sz="1800"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02199-1368-4C28-B15F-AE0B321D8412}"/>
              </a:ext>
            </a:extLst>
          </p:cNvPr>
          <p:cNvSpPr>
            <a:spLocks noGrp="1"/>
          </p:cNvSpPr>
          <p:nvPr>
            <p:ph type="title"/>
          </p:nvPr>
        </p:nvSpPr>
        <p:spPr/>
        <p:txBody>
          <a:bodyPr/>
          <a:lstStyle/>
          <a:p>
            <a:r>
              <a:rPr lang="en-GB" dirty="0"/>
              <a:t>Factors may influence viewpoints</a:t>
            </a:r>
          </a:p>
        </p:txBody>
      </p:sp>
      <p:sp>
        <p:nvSpPr>
          <p:cNvPr id="3" name="Content Placeholder 2">
            <a:extLst>
              <a:ext uri="{FF2B5EF4-FFF2-40B4-BE49-F238E27FC236}">
                <a16:creationId xmlns:a16="http://schemas.microsoft.com/office/drawing/2014/main" id="{FB37EC97-962E-4C1E-B273-91D049D830C3}"/>
              </a:ext>
            </a:extLst>
          </p:cNvPr>
          <p:cNvSpPr>
            <a:spLocks noGrp="1"/>
          </p:cNvSpPr>
          <p:nvPr>
            <p:ph idx="1"/>
          </p:nvPr>
        </p:nvSpPr>
        <p:spPr>
          <a:xfrm>
            <a:off x="2152650" y="1844824"/>
            <a:ext cx="7886700" cy="4351338"/>
          </a:xfrm>
        </p:spPr>
        <p:txBody>
          <a:bodyPr/>
          <a:lstStyle/>
          <a:p>
            <a:r>
              <a:rPr lang="en-GB" dirty="0"/>
              <a:t>Religion</a:t>
            </a:r>
          </a:p>
          <a:p>
            <a:r>
              <a:rPr lang="en-GB" dirty="0"/>
              <a:t>Age</a:t>
            </a:r>
          </a:p>
          <a:p>
            <a:r>
              <a:rPr lang="en-GB" dirty="0"/>
              <a:t>Gender</a:t>
            </a:r>
          </a:p>
          <a:p>
            <a:r>
              <a:rPr lang="en-GB" dirty="0"/>
              <a:t>Race</a:t>
            </a:r>
          </a:p>
          <a:p>
            <a:r>
              <a:rPr lang="en-GB" dirty="0"/>
              <a:t>Sexual orientation</a:t>
            </a:r>
          </a:p>
          <a:p>
            <a:r>
              <a:rPr lang="en-GB" dirty="0"/>
              <a:t>Nationality</a:t>
            </a:r>
          </a:p>
          <a:p>
            <a:endParaRPr lang="en-GB" dirty="0"/>
          </a:p>
        </p:txBody>
      </p:sp>
      <p:cxnSp>
        <p:nvCxnSpPr>
          <p:cNvPr id="6" name="Straight Connector 5">
            <a:extLst>
              <a:ext uri="{FF2B5EF4-FFF2-40B4-BE49-F238E27FC236}">
                <a16:creationId xmlns:a16="http://schemas.microsoft.com/office/drawing/2014/main" id="{DA277047-8C61-4B69-A716-DA09534EF01B}"/>
              </a:ext>
            </a:extLst>
          </p:cNvPr>
          <p:cNvCxnSpPr>
            <a:cxnSpLocks/>
          </p:cNvCxnSpPr>
          <p:nvPr/>
        </p:nvCxnSpPr>
        <p:spPr>
          <a:xfrm>
            <a:off x="5015880" y="1844825"/>
            <a:ext cx="0" cy="2746423"/>
          </a:xfrm>
          <a:prstGeom prst="line">
            <a:avLst/>
          </a:prstGeom>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4600E5DA-0DF1-4595-A3B0-0EBA2938C1D2}"/>
              </a:ext>
            </a:extLst>
          </p:cNvPr>
          <p:cNvSpPr/>
          <p:nvPr/>
        </p:nvSpPr>
        <p:spPr>
          <a:xfrm>
            <a:off x="5593112" y="1851970"/>
            <a:ext cx="3599229" cy="1631216"/>
          </a:xfrm>
          <a:prstGeom prst="rect">
            <a:avLst/>
          </a:prstGeom>
        </p:spPr>
        <p:txBody>
          <a:bodyPr wrap="square">
            <a:spAutoFit/>
          </a:bodyPr>
          <a:lstStyle/>
          <a:p>
            <a:pPr marL="285750" indent="-285750">
              <a:buFont typeface="Arial" panose="020B0604020202020204" pitchFamily="34" charset="0"/>
              <a:buChar char="•"/>
            </a:pPr>
            <a:r>
              <a:rPr lang="en-GB" sz="2000" dirty="0"/>
              <a:t>Ability Status</a:t>
            </a:r>
          </a:p>
          <a:p>
            <a:pPr marL="285750" indent="-285750">
              <a:buFont typeface="Arial" panose="020B0604020202020204" pitchFamily="34" charset="0"/>
              <a:buChar char="•"/>
            </a:pPr>
            <a:r>
              <a:rPr lang="en-GB" sz="2000" dirty="0"/>
              <a:t>Ethnicity </a:t>
            </a:r>
          </a:p>
          <a:p>
            <a:pPr marL="285750" indent="-285750">
              <a:buFont typeface="Arial" panose="020B0604020202020204" pitchFamily="34" charset="0"/>
              <a:buChar char="•"/>
            </a:pPr>
            <a:r>
              <a:rPr lang="en-GB" sz="2000" dirty="0"/>
              <a:t>Language </a:t>
            </a:r>
          </a:p>
          <a:p>
            <a:pPr marL="285750" indent="-285750">
              <a:buFont typeface="Arial" panose="020B0604020202020204" pitchFamily="34" charset="0"/>
              <a:buChar char="•"/>
            </a:pPr>
            <a:r>
              <a:rPr lang="en-GB" sz="2000" dirty="0"/>
              <a:t>Family History</a:t>
            </a:r>
          </a:p>
          <a:p>
            <a:pPr marL="285750" indent="-285750">
              <a:buFont typeface="Arial" panose="020B0604020202020204" pitchFamily="34" charset="0"/>
              <a:buChar char="•"/>
            </a:pPr>
            <a:r>
              <a:rPr lang="en-GB" sz="2000" dirty="0"/>
              <a:t>Life experience</a:t>
            </a:r>
          </a:p>
        </p:txBody>
      </p:sp>
    </p:spTree>
    <p:extLst>
      <p:ext uri="{BB962C8B-B14F-4D97-AF65-F5344CB8AC3E}">
        <p14:creationId xmlns:p14="http://schemas.microsoft.com/office/powerpoint/2010/main" val="37098497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981200" y="274638"/>
            <a:ext cx="8229600" cy="850900"/>
          </a:xfrm>
        </p:spPr>
        <p:txBody>
          <a:bodyPr rtlCol="0">
            <a:normAutofit/>
          </a:bodyPr>
          <a:lstStyle/>
          <a:p>
            <a:pPr>
              <a:defRPr/>
            </a:pPr>
            <a:r>
              <a:rPr lang="en-GB" sz="3100" b="1" dirty="0"/>
              <a:t>(a) Cultural Sensitivity</a:t>
            </a:r>
            <a:endParaRPr lang="en-US" sz="3100" b="1" dirty="0"/>
          </a:p>
        </p:txBody>
      </p:sp>
      <p:sp>
        <p:nvSpPr>
          <p:cNvPr id="4099" name="Rectangle 3"/>
          <p:cNvSpPr>
            <a:spLocks noGrp="1" noChangeArrowheads="1"/>
          </p:cNvSpPr>
          <p:nvPr>
            <p:ph idx="1"/>
          </p:nvPr>
        </p:nvSpPr>
        <p:spPr>
          <a:xfrm>
            <a:off x="1981201" y="1628775"/>
            <a:ext cx="8075613" cy="3455988"/>
          </a:xfrm>
        </p:spPr>
        <p:txBody>
          <a:bodyPr>
            <a:normAutofit fontScale="92500"/>
          </a:bodyPr>
          <a:lstStyle/>
          <a:p>
            <a:pPr marL="457200" lvl="1" indent="0" algn="ctr">
              <a:lnSpc>
                <a:spcPct val="80000"/>
              </a:lnSpc>
              <a:buNone/>
              <a:defRPr/>
            </a:pPr>
            <a:r>
              <a:rPr lang="en-GB" altLang="en-US" sz="2400" b="1" u="sng" dirty="0"/>
              <a:t>PAROCHIAL Approach to International Management</a:t>
            </a:r>
          </a:p>
          <a:p>
            <a:pPr marL="457200" lvl="1" indent="0">
              <a:lnSpc>
                <a:spcPct val="80000"/>
              </a:lnSpc>
              <a:buNone/>
              <a:defRPr/>
            </a:pPr>
            <a:endParaRPr lang="en-GB" altLang="en-US" sz="2000" dirty="0"/>
          </a:p>
          <a:p>
            <a:pPr marL="457200" lvl="1" indent="0">
              <a:lnSpc>
                <a:spcPct val="80000"/>
              </a:lnSpc>
              <a:buNone/>
              <a:defRPr/>
            </a:pPr>
            <a:r>
              <a:rPr lang="en-US" altLang="en-US" sz="2000" b="1" dirty="0"/>
              <a:t>Parochialism</a:t>
            </a:r>
            <a:r>
              <a:rPr lang="en-US" altLang="en-US" sz="2000" dirty="0"/>
              <a:t> : is the belief that there is no way of doing things other than that found within one’s own culture, that is, there is no better alternative. People have a view of the world where they see any situation around them only from their own cultural perspective.</a:t>
            </a:r>
          </a:p>
          <a:p>
            <a:pPr marL="457200" lvl="1" indent="0">
              <a:lnSpc>
                <a:spcPct val="80000"/>
              </a:lnSpc>
              <a:buNone/>
              <a:defRPr/>
            </a:pPr>
            <a:endParaRPr lang="en-US" altLang="en-US" sz="2000" dirty="0"/>
          </a:p>
          <a:p>
            <a:pPr marL="457200" lvl="1" indent="0">
              <a:lnSpc>
                <a:spcPct val="80000"/>
              </a:lnSpc>
              <a:buNone/>
              <a:defRPr/>
            </a:pPr>
            <a:r>
              <a:rPr lang="en-US" altLang="en-US" sz="2000" dirty="0"/>
              <a:t>The </a:t>
            </a:r>
            <a:r>
              <a:rPr lang="en-US" altLang="en-US" sz="2000" b="1" dirty="0"/>
              <a:t>Parochial approach </a:t>
            </a:r>
            <a:r>
              <a:rPr lang="en-US" altLang="en-US" sz="2000" dirty="0"/>
              <a:t>to management is where International Managers believe that their way is the </a:t>
            </a:r>
            <a:r>
              <a:rPr lang="en-US" altLang="en-US" sz="2000" b="1" u="sng" dirty="0"/>
              <a:t>only</a:t>
            </a:r>
            <a:r>
              <a:rPr lang="en-US" altLang="en-US" sz="2000" dirty="0"/>
              <a:t> way.</a:t>
            </a:r>
          </a:p>
          <a:p>
            <a:pPr marL="457200" lvl="1" indent="0">
              <a:lnSpc>
                <a:spcPct val="80000"/>
              </a:lnSpc>
              <a:buNone/>
              <a:defRPr/>
            </a:pPr>
            <a:endParaRPr lang="en-US" altLang="en-US" sz="2000" dirty="0"/>
          </a:p>
          <a:p>
            <a:pPr marL="857250" lvl="2" indent="0">
              <a:lnSpc>
                <a:spcPct val="80000"/>
              </a:lnSpc>
              <a:buNone/>
              <a:defRPr/>
            </a:pPr>
            <a:r>
              <a:rPr lang="en-US" altLang="en-US" sz="1800" i="1" dirty="0"/>
              <a:t>e.g. A UK manager </a:t>
            </a:r>
            <a:r>
              <a:rPr lang="en-GB" sz="1800" i="1" dirty="0"/>
              <a:t>expects those from or in another country to automatically fall into patterns of behaviour common in UK</a:t>
            </a:r>
            <a:endParaRPr lang="en-US" altLang="en-US" sz="1800" i="1" dirty="0"/>
          </a:p>
          <a:p>
            <a:pPr lvl="1" eaLnBrk="1" hangingPunct="1">
              <a:lnSpc>
                <a:spcPct val="80000"/>
              </a:lnSpc>
              <a:buFont typeface="Wingdings" pitchFamily="2" charset="2"/>
              <a:buNone/>
              <a:defRPr/>
            </a:pPr>
            <a:endParaRPr lang="en-US" sz="1800"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192B92-E95A-4A8F-A0AC-408907F2CA4E}"/>
              </a:ext>
            </a:extLst>
          </p:cNvPr>
          <p:cNvPicPr>
            <a:picLocks noChangeAspect="1"/>
          </p:cNvPicPr>
          <p:nvPr/>
        </p:nvPicPr>
        <p:blipFill>
          <a:blip r:embed="rId2"/>
          <a:stretch>
            <a:fillRect/>
          </a:stretch>
        </p:blipFill>
        <p:spPr>
          <a:xfrm>
            <a:off x="1837731" y="942628"/>
            <a:ext cx="8516539" cy="4972744"/>
          </a:xfrm>
          <a:prstGeom prst="rect">
            <a:avLst/>
          </a:prstGeom>
        </p:spPr>
      </p:pic>
    </p:spTree>
    <p:extLst>
      <p:ext uri="{BB962C8B-B14F-4D97-AF65-F5344CB8AC3E}">
        <p14:creationId xmlns:p14="http://schemas.microsoft.com/office/powerpoint/2010/main" val="1493897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C2EEFF1-85F4-4C17-9FC9-EFE33EF8FF24}"/>
              </a:ext>
            </a:extLst>
          </p:cNvPr>
          <p:cNvPicPr>
            <a:picLocks noChangeAspect="1"/>
          </p:cNvPicPr>
          <p:nvPr/>
        </p:nvPicPr>
        <p:blipFill>
          <a:blip r:embed="rId2"/>
          <a:stretch>
            <a:fillRect/>
          </a:stretch>
        </p:blipFill>
        <p:spPr>
          <a:xfrm>
            <a:off x="2723680" y="1340769"/>
            <a:ext cx="6744641" cy="2974180"/>
          </a:xfrm>
          <a:prstGeom prst="rect">
            <a:avLst/>
          </a:prstGeom>
        </p:spPr>
      </p:pic>
    </p:spTree>
    <p:extLst>
      <p:ext uri="{BB962C8B-B14F-4D97-AF65-F5344CB8AC3E}">
        <p14:creationId xmlns:p14="http://schemas.microsoft.com/office/powerpoint/2010/main" val="3252862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6F05F64-06DC-4B77-8BA6-D5701BE71AFC}"/>
              </a:ext>
            </a:extLst>
          </p:cNvPr>
          <p:cNvPicPr>
            <a:picLocks noChangeAspect="1"/>
          </p:cNvPicPr>
          <p:nvPr/>
        </p:nvPicPr>
        <p:blipFill>
          <a:blip r:embed="rId2"/>
          <a:stretch>
            <a:fillRect/>
          </a:stretch>
        </p:blipFill>
        <p:spPr>
          <a:xfrm>
            <a:off x="3511014" y="0"/>
            <a:ext cx="5743264" cy="5616624"/>
          </a:xfrm>
          <a:prstGeom prst="rect">
            <a:avLst/>
          </a:prstGeom>
        </p:spPr>
      </p:pic>
    </p:spTree>
    <p:extLst>
      <p:ext uri="{BB962C8B-B14F-4D97-AF65-F5344CB8AC3E}">
        <p14:creationId xmlns:p14="http://schemas.microsoft.com/office/powerpoint/2010/main" val="3738762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44978-D7BC-4227-8702-5A8B595AD7A0}"/>
              </a:ext>
            </a:extLst>
          </p:cNvPr>
          <p:cNvSpPr>
            <a:spLocks noGrp="1"/>
          </p:cNvSpPr>
          <p:nvPr>
            <p:ph type="title"/>
          </p:nvPr>
        </p:nvSpPr>
        <p:spPr/>
        <p:txBody>
          <a:bodyPr/>
          <a:lstStyle/>
          <a:p>
            <a:r>
              <a:rPr lang="en-GB" dirty="0"/>
              <a:t>Bias and </a:t>
            </a:r>
          </a:p>
        </p:txBody>
      </p:sp>
      <p:sp>
        <p:nvSpPr>
          <p:cNvPr id="3" name="Content Placeholder 2">
            <a:extLst>
              <a:ext uri="{FF2B5EF4-FFF2-40B4-BE49-F238E27FC236}">
                <a16:creationId xmlns:a16="http://schemas.microsoft.com/office/drawing/2014/main" id="{AB059019-BFDF-4E6A-A1E2-C8FC4AA5FD9F}"/>
              </a:ext>
            </a:extLst>
          </p:cNvPr>
          <p:cNvSpPr>
            <a:spLocks noGrp="1"/>
          </p:cNvSpPr>
          <p:nvPr>
            <p:ph idx="1"/>
          </p:nvPr>
        </p:nvSpPr>
        <p:spPr/>
        <p:txBody>
          <a:bodyPr>
            <a:normAutofit fontScale="92500" lnSpcReduction="20000"/>
          </a:bodyPr>
          <a:lstStyle/>
          <a:p>
            <a:pPr marL="0" indent="0">
              <a:buNone/>
            </a:pPr>
            <a:r>
              <a:rPr lang="en-GB" dirty="0"/>
              <a:t>According to Cambridge dictionary, Bias is </a:t>
            </a:r>
          </a:p>
          <a:p>
            <a:pPr marL="0" indent="0">
              <a:buNone/>
            </a:pPr>
            <a:endParaRPr lang="en-GB" dirty="0"/>
          </a:p>
          <a:p>
            <a:pPr marL="0" indent="0">
              <a:buNone/>
            </a:pPr>
            <a:r>
              <a:rPr lang="en-GB" dirty="0"/>
              <a:t>“the action of supporting or opposing a particular person or thing in an unfair way, because of allowing personal opinions to influence your judgment”</a:t>
            </a:r>
          </a:p>
          <a:p>
            <a:pPr marL="0" indent="0">
              <a:buNone/>
            </a:pPr>
            <a:endParaRPr lang="en-GB" dirty="0"/>
          </a:p>
          <a:p>
            <a:pPr marL="0" indent="0">
              <a:buNone/>
            </a:pPr>
            <a:r>
              <a:rPr lang="en-GB" dirty="0"/>
              <a:t>Unconscious (or implicit) bias is a term that describes the associations we hold, outside our conscious awareness and control. Unconscious bias affects everyone.</a:t>
            </a:r>
          </a:p>
        </p:txBody>
      </p:sp>
    </p:spTree>
    <p:extLst>
      <p:ext uri="{BB962C8B-B14F-4D97-AF65-F5344CB8AC3E}">
        <p14:creationId xmlns:p14="http://schemas.microsoft.com/office/powerpoint/2010/main" val="819881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87620-3EDC-4C28-915B-21B1486FD55C}"/>
              </a:ext>
            </a:extLst>
          </p:cNvPr>
          <p:cNvSpPr>
            <a:spLocks noGrp="1"/>
          </p:cNvSpPr>
          <p:nvPr>
            <p:ph type="title"/>
          </p:nvPr>
        </p:nvSpPr>
        <p:spPr/>
        <p:txBody>
          <a:bodyPr/>
          <a:lstStyle/>
          <a:p>
            <a:r>
              <a:rPr lang="en-GB" dirty="0"/>
              <a:t>A case </a:t>
            </a:r>
          </a:p>
        </p:txBody>
      </p:sp>
      <p:sp>
        <p:nvSpPr>
          <p:cNvPr id="3" name="Content Placeholder 2">
            <a:extLst>
              <a:ext uri="{FF2B5EF4-FFF2-40B4-BE49-F238E27FC236}">
                <a16:creationId xmlns:a16="http://schemas.microsoft.com/office/drawing/2014/main" id="{D6D31A53-C0B9-4A41-BC18-E572F74F80F2}"/>
              </a:ext>
            </a:extLst>
          </p:cNvPr>
          <p:cNvSpPr>
            <a:spLocks noGrp="1"/>
          </p:cNvSpPr>
          <p:nvPr>
            <p:ph idx="1"/>
          </p:nvPr>
        </p:nvSpPr>
        <p:spPr/>
        <p:txBody>
          <a:bodyPr>
            <a:normAutofit fontScale="85000" lnSpcReduction="20000"/>
          </a:bodyPr>
          <a:lstStyle/>
          <a:p>
            <a:pPr marL="0" indent="0">
              <a:lnSpc>
                <a:spcPct val="150000"/>
              </a:lnSpc>
              <a:buNone/>
            </a:pPr>
            <a:r>
              <a:rPr lang="en-GB" dirty="0"/>
              <a:t>Little James was really excited about Bring a Parent to School Day for his third grade class. While they were on the way to school in the family minivan, they got pulled over for speeding. The car was moving so fast that instead of just getting a warning or a ticket, they were taken to traffic court. As James walked into the courtroom, the disappointed judge gasped, "My goodness, that's my son!" </a:t>
            </a:r>
          </a:p>
          <a:p>
            <a:pPr marL="0" indent="0">
              <a:lnSpc>
                <a:spcPct val="150000"/>
              </a:lnSpc>
              <a:buNone/>
            </a:pPr>
            <a:r>
              <a:rPr lang="en-GB" dirty="0">
                <a:solidFill>
                  <a:srgbClr val="FF0000"/>
                </a:solidFill>
              </a:rPr>
              <a:t>Who do you think James is looking across the courtroom at? </a:t>
            </a:r>
          </a:p>
        </p:txBody>
      </p:sp>
    </p:spTree>
    <p:extLst>
      <p:ext uri="{BB962C8B-B14F-4D97-AF65-F5344CB8AC3E}">
        <p14:creationId xmlns:p14="http://schemas.microsoft.com/office/powerpoint/2010/main" val="3366485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81643" y="-261257"/>
            <a:ext cx="11533414" cy="1498600"/>
          </a:xfrm>
        </p:spPr>
        <p:txBody>
          <a:bodyPr rtlCol="0">
            <a:normAutofit/>
          </a:bodyPr>
          <a:lstStyle/>
          <a:p>
            <a:pPr>
              <a:defRPr/>
            </a:pPr>
            <a:r>
              <a:rPr lang="en-GB" sz="3100" b="1" dirty="0"/>
              <a:t>(a) Cultural Sensitivity</a:t>
            </a:r>
            <a:br>
              <a:rPr lang="en-GB" sz="3100" b="1" dirty="0"/>
            </a:br>
            <a:r>
              <a:rPr lang="en-GB" sz="2700" b="1" u="sng" dirty="0"/>
              <a:t>ETHNOCENTRIC Approach to International Management</a:t>
            </a:r>
            <a:endParaRPr lang="en-US" sz="2700" b="1" dirty="0"/>
          </a:p>
        </p:txBody>
      </p:sp>
      <p:sp>
        <p:nvSpPr>
          <p:cNvPr id="4099" name="Rectangle 3"/>
          <p:cNvSpPr>
            <a:spLocks noGrp="1" noChangeArrowheads="1"/>
          </p:cNvSpPr>
          <p:nvPr>
            <p:ph idx="1"/>
          </p:nvPr>
        </p:nvSpPr>
        <p:spPr>
          <a:xfrm>
            <a:off x="-1" y="1103767"/>
            <a:ext cx="7203621" cy="4824412"/>
          </a:xfrm>
        </p:spPr>
        <p:txBody>
          <a:bodyPr>
            <a:normAutofit/>
          </a:bodyPr>
          <a:lstStyle/>
          <a:p>
            <a:pPr marL="457200" lvl="1" indent="0">
              <a:lnSpc>
                <a:spcPct val="80000"/>
              </a:lnSpc>
              <a:buNone/>
              <a:defRPr/>
            </a:pPr>
            <a:r>
              <a:rPr lang="en-US" altLang="en-US" sz="2000" b="1" dirty="0"/>
              <a:t>Ethnocentrism</a:t>
            </a:r>
            <a:r>
              <a:rPr lang="en-US" altLang="en-US" sz="2000" dirty="0"/>
              <a:t> : is similar to Parochialism and tends to reflect a sense of superiority. Ethnocentric people believe that their ways of doings things are the </a:t>
            </a:r>
            <a:r>
              <a:rPr lang="en-US" altLang="en-US" sz="2000" b="1" u="sng" dirty="0"/>
              <a:t>best</a:t>
            </a:r>
            <a:r>
              <a:rPr lang="en-US" altLang="en-US" sz="2000" dirty="0"/>
              <a:t>, no matter which cultures are involved.</a:t>
            </a:r>
          </a:p>
          <a:p>
            <a:pPr marL="457200" lvl="1" indent="0">
              <a:lnSpc>
                <a:spcPct val="80000"/>
              </a:lnSpc>
              <a:buNone/>
              <a:defRPr/>
            </a:pPr>
            <a:endParaRPr lang="en-US" altLang="en-US" dirty="0"/>
          </a:p>
          <a:p>
            <a:pPr marL="457200" lvl="1" indent="0">
              <a:lnSpc>
                <a:spcPct val="80000"/>
              </a:lnSpc>
              <a:buNone/>
              <a:defRPr/>
            </a:pPr>
            <a:r>
              <a:rPr lang="en-US" altLang="en-US" sz="2000" dirty="0"/>
              <a:t>The </a:t>
            </a:r>
            <a:r>
              <a:rPr lang="en-US" altLang="en-US" sz="2000" b="1" dirty="0"/>
              <a:t>Ethnocentric approach </a:t>
            </a:r>
            <a:r>
              <a:rPr lang="en-US" altLang="en-US" sz="2000" dirty="0"/>
              <a:t>to management is where International Managers believe that their way is the </a:t>
            </a:r>
            <a:r>
              <a:rPr lang="en-US" altLang="en-US" sz="2000" b="1" u="sng" dirty="0"/>
              <a:t>best</a:t>
            </a:r>
            <a:r>
              <a:rPr lang="en-US" altLang="en-US" sz="2000" dirty="0"/>
              <a:t> way.</a:t>
            </a:r>
          </a:p>
          <a:p>
            <a:pPr marL="457200" lvl="1" indent="0">
              <a:lnSpc>
                <a:spcPct val="80000"/>
              </a:lnSpc>
              <a:buNone/>
              <a:defRPr/>
            </a:pPr>
            <a:endParaRPr lang="en-US" altLang="en-US" sz="2000" dirty="0"/>
          </a:p>
          <a:p>
            <a:pPr lvl="1" eaLnBrk="1" hangingPunct="1">
              <a:lnSpc>
                <a:spcPct val="80000"/>
              </a:lnSpc>
              <a:buFont typeface="Wingdings" pitchFamily="2" charset="2"/>
              <a:buNone/>
              <a:defRPr/>
            </a:pPr>
            <a:r>
              <a:rPr lang="en-US" dirty="0"/>
              <a:t>	</a:t>
            </a:r>
            <a:r>
              <a:rPr lang="en-US" sz="2000" dirty="0"/>
              <a:t>Therefore, companies with foreign subsidiaries tend to use approaches to Human Resources policies and practices that have been developed and exist in their own (home) headquarters. Managers from the home country are preferred for leadership and other major positions in the subsidiary. Human Resource decisions are made in </a:t>
            </a:r>
            <a:r>
              <a:rPr lang="en-US" sz="1600" dirty="0"/>
              <a:t>the headquarters.</a:t>
            </a:r>
          </a:p>
        </p:txBody>
      </p:sp>
      <p:pic>
        <p:nvPicPr>
          <p:cNvPr id="11268" name="Picture 3" descr="http://businessjargons.com/wp-content/uploads/2015/10/ethnocentric-approac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9500" y="955788"/>
            <a:ext cx="4248150" cy="4535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828800" y="100467"/>
            <a:ext cx="8229600" cy="835705"/>
          </a:xfrm>
        </p:spPr>
        <p:txBody>
          <a:bodyPr rtlCol="0">
            <a:normAutofit fontScale="90000"/>
          </a:bodyPr>
          <a:lstStyle/>
          <a:p>
            <a:pPr>
              <a:defRPr/>
            </a:pPr>
            <a:r>
              <a:rPr lang="en-GB" sz="3100" b="1" dirty="0"/>
              <a:t>(a) Cultural Sensitivity</a:t>
            </a:r>
            <a:br>
              <a:rPr lang="en-GB" sz="3100" b="1" dirty="0"/>
            </a:br>
            <a:r>
              <a:rPr lang="en-GB" sz="3100" b="1" u="sng" dirty="0"/>
              <a:t>Ethnocentric Approach</a:t>
            </a:r>
            <a:endParaRPr lang="en-US" sz="3100" b="1" dirty="0"/>
          </a:p>
        </p:txBody>
      </p:sp>
      <p:sp>
        <p:nvSpPr>
          <p:cNvPr id="4099" name="Rectangle 3"/>
          <p:cNvSpPr>
            <a:spLocks noGrp="1" noChangeArrowheads="1"/>
          </p:cNvSpPr>
          <p:nvPr>
            <p:ph idx="1"/>
          </p:nvPr>
        </p:nvSpPr>
        <p:spPr>
          <a:xfrm>
            <a:off x="303212" y="1016794"/>
            <a:ext cx="11736387" cy="4824412"/>
          </a:xfrm>
        </p:spPr>
        <p:txBody>
          <a:bodyPr/>
          <a:lstStyle/>
          <a:p>
            <a:pPr marL="0" indent="0">
              <a:buNone/>
              <a:defRPr/>
            </a:pPr>
            <a:r>
              <a:rPr lang="en-GB" sz="1600" b="1" dirty="0"/>
              <a:t>Advantages of Ethnocentric Approach</a:t>
            </a:r>
            <a:endParaRPr lang="en-GB" sz="1600" dirty="0"/>
          </a:p>
          <a:p>
            <a:pPr>
              <a:defRPr/>
            </a:pPr>
            <a:r>
              <a:rPr lang="en-GB" sz="1600" dirty="0"/>
              <a:t>Better coordination and control by the </a:t>
            </a:r>
            <a:r>
              <a:rPr lang="en-GB" sz="1600" dirty="0" err="1"/>
              <a:t>the</a:t>
            </a:r>
            <a:r>
              <a:rPr lang="en-GB" sz="1600" dirty="0"/>
              <a:t> parent company over the subsidiary.</a:t>
            </a:r>
          </a:p>
          <a:p>
            <a:pPr>
              <a:defRPr/>
            </a:pPr>
            <a:r>
              <a:rPr lang="en-GB" sz="1600" dirty="0"/>
              <a:t>The culture of the parent company can be easily transferred to the subsidiary company, thereby infusing beliefs and practices into the foreign country.</a:t>
            </a:r>
          </a:p>
          <a:p>
            <a:pPr>
              <a:defRPr/>
            </a:pPr>
            <a:r>
              <a:rPr lang="en-GB" sz="1600" dirty="0"/>
              <a:t>Better transfer of technical know-how.</a:t>
            </a:r>
          </a:p>
          <a:p>
            <a:pPr>
              <a:defRPr/>
            </a:pPr>
            <a:r>
              <a:rPr lang="en-GB" sz="1600" dirty="0"/>
              <a:t>Effective communication between the host and the parent company.</a:t>
            </a:r>
          </a:p>
          <a:p>
            <a:pPr>
              <a:defRPr/>
            </a:pPr>
            <a:r>
              <a:rPr lang="en-GB" sz="1600" dirty="0"/>
              <a:t>No need to have a well-developed international local labour market.</a:t>
            </a:r>
          </a:p>
          <a:p>
            <a:pPr>
              <a:defRPr/>
            </a:pPr>
            <a:endParaRPr lang="en-GB" sz="1600" dirty="0"/>
          </a:p>
          <a:p>
            <a:pPr marL="0" indent="0">
              <a:buNone/>
              <a:defRPr/>
            </a:pPr>
            <a:r>
              <a:rPr lang="en-GB" sz="1600" b="1" dirty="0"/>
              <a:t>Disadvantages of Ethnocentric Approach</a:t>
            </a:r>
            <a:endParaRPr lang="en-GB" sz="1600" dirty="0"/>
          </a:p>
          <a:p>
            <a:pPr>
              <a:defRPr/>
            </a:pPr>
            <a:r>
              <a:rPr lang="en-GB" sz="1600" dirty="0"/>
              <a:t>The staff of the parent country may find it difficult to adjust in the host country due to the cultural differences.</a:t>
            </a:r>
          </a:p>
          <a:p>
            <a:pPr>
              <a:defRPr/>
            </a:pPr>
            <a:r>
              <a:rPr lang="en-GB" sz="1600" dirty="0"/>
              <a:t>Miss out the opportunity to hire the best personnel from the host country.</a:t>
            </a:r>
          </a:p>
          <a:p>
            <a:pPr>
              <a:defRPr/>
            </a:pPr>
            <a:r>
              <a:rPr lang="en-GB" sz="1600" dirty="0"/>
              <a:t>The cultural clashes between the executives of parent country and the staff members of the host country.</a:t>
            </a:r>
          </a:p>
          <a:p>
            <a:pPr>
              <a:defRPr/>
            </a:pPr>
            <a:r>
              <a:rPr lang="en-GB" sz="1600" dirty="0"/>
              <a:t>The expatriates from the parent country are more expensive as compared to the employees in the host country.</a:t>
            </a:r>
          </a:p>
          <a:p>
            <a:pPr>
              <a:defRPr/>
            </a:pPr>
            <a:r>
              <a:rPr lang="en-GB" sz="1600" dirty="0"/>
              <a:t>The government restrictions in the host country may hamper the business of the parent company.</a:t>
            </a:r>
          </a:p>
          <a:p>
            <a:pPr>
              <a:defRPr/>
            </a:pPr>
            <a:r>
              <a:rPr lang="en-GB" sz="1600" dirty="0"/>
              <a:t>The failure rate is very high.</a:t>
            </a:r>
          </a:p>
          <a:p>
            <a:pPr marL="457200" lvl="1" indent="0">
              <a:lnSpc>
                <a:spcPct val="80000"/>
              </a:lnSpc>
              <a:buNone/>
              <a:defRPr/>
            </a:pPr>
            <a:endParaRPr lang="en-GB" alt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12271" y="73252"/>
            <a:ext cx="9993086" cy="1282700"/>
          </a:xfrm>
        </p:spPr>
        <p:txBody>
          <a:bodyPr rtlCol="0">
            <a:normAutofit/>
          </a:bodyPr>
          <a:lstStyle/>
          <a:p>
            <a:pPr>
              <a:defRPr/>
            </a:pPr>
            <a:r>
              <a:rPr lang="en-GB" sz="3100" b="1" dirty="0"/>
              <a:t>(a) Cultural Sensitivity</a:t>
            </a:r>
            <a:br>
              <a:rPr lang="en-GB" sz="3100" b="1" dirty="0"/>
            </a:br>
            <a:r>
              <a:rPr lang="en-GB" sz="2700" b="1" u="sng" dirty="0"/>
              <a:t>POLYCENTRIC Approach to International Management</a:t>
            </a:r>
            <a:endParaRPr lang="en-US" sz="2700" b="1" dirty="0"/>
          </a:p>
        </p:txBody>
      </p:sp>
      <p:sp>
        <p:nvSpPr>
          <p:cNvPr id="15363" name="Rectangle 3"/>
          <p:cNvSpPr>
            <a:spLocks noGrp="1" noChangeArrowheads="1"/>
          </p:cNvSpPr>
          <p:nvPr>
            <p:ph idx="1"/>
          </p:nvPr>
        </p:nvSpPr>
        <p:spPr>
          <a:xfrm>
            <a:off x="-62366" y="860479"/>
            <a:ext cx="5385480" cy="5040312"/>
          </a:xfrm>
        </p:spPr>
        <p:txBody>
          <a:bodyPr/>
          <a:lstStyle/>
          <a:p>
            <a:pPr marL="457200" lvl="1" indent="0">
              <a:lnSpc>
                <a:spcPct val="80000"/>
              </a:lnSpc>
              <a:buNone/>
            </a:pPr>
            <a:endParaRPr lang="en-GB" altLang="en-US" sz="2000" dirty="0"/>
          </a:p>
          <a:p>
            <a:pPr marL="457200" lvl="1" indent="0">
              <a:lnSpc>
                <a:spcPct val="80000"/>
              </a:lnSpc>
              <a:buNone/>
            </a:pPr>
            <a:r>
              <a:rPr lang="en-US" altLang="en-US" sz="2000" b="1" dirty="0"/>
              <a:t>Polycentrism</a:t>
            </a:r>
            <a:r>
              <a:rPr lang="en-US" altLang="en-US" sz="2000" dirty="0"/>
              <a:t> : is a cultural system with many different </a:t>
            </a:r>
            <a:r>
              <a:rPr lang="en-US" altLang="en-US" sz="2000" dirty="0" err="1"/>
              <a:t>centres</a:t>
            </a:r>
            <a:r>
              <a:rPr lang="en-US" altLang="en-US" sz="2000" dirty="0"/>
              <a:t> of authority and control. It recognizes the existence of more than one culture.</a:t>
            </a:r>
          </a:p>
          <a:p>
            <a:pPr marL="457200" lvl="1" indent="0">
              <a:lnSpc>
                <a:spcPct val="80000"/>
              </a:lnSpc>
              <a:buNone/>
            </a:pPr>
            <a:endParaRPr lang="en-US" altLang="en-US" sz="2000" dirty="0"/>
          </a:p>
          <a:p>
            <a:pPr marL="457200" lvl="1" indent="0">
              <a:lnSpc>
                <a:spcPct val="80000"/>
              </a:lnSpc>
              <a:buNone/>
            </a:pPr>
            <a:r>
              <a:rPr lang="en-US" altLang="en-US" sz="2000" dirty="0"/>
              <a:t>The </a:t>
            </a:r>
            <a:r>
              <a:rPr lang="en-US" altLang="en-US" sz="2000" b="1" dirty="0"/>
              <a:t>Polycentric approach </a:t>
            </a:r>
            <a:r>
              <a:rPr lang="en-US" altLang="en-US" sz="2000" dirty="0"/>
              <a:t>to management is where</a:t>
            </a:r>
            <a:r>
              <a:rPr lang="en-GB" altLang="en-US" sz="2000" dirty="0"/>
              <a:t> the nationals of the host country are recruited for the managerial positions to carry out the operations of the subsidiary company. The rationale behind this approach is that the locals of the host country know their culture better and can run the business more efficiently as compared to their foreign counterparts</a:t>
            </a:r>
            <a:endParaRPr lang="en-US" altLang="en-US" sz="2000" dirty="0"/>
          </a:p>
        </p:txBody>
      </p:sp>
      <p:pic>
        <p:nvPicPr>
          <p:cNvPr id="15364" name="Picture 3" descr="http://businessjargons.com/wp-content/uploads/2015/10/POLYCENTRIC-APPROAC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1397" y="1317399"/>
            <a:ext cx="4402137" cy="432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905000" y="100466"/>
            <a:ext cx="8229600" cy="737733"/>
          </a:xfrm>
        </p:spPr>
        <p:txBody>
          <a:bodyPr rtlCol="0">
            <a:normAutofit fontScale="90000"/>
          </a:bodyPr>
          <a:lstStyle/>
          <a:p>
            <a:pPr>
              <a:defRPr/>
            </a:pPr>
            <a:br>
              <a:rPr lang="en-GB" sz="1800" b="1" u="sng" dirty="0"/>
            </a:br>
            <a:r>
              <a:rPr lang="en-GB" sz="3100" b="1" dirty="0"/>
              <a:t>(a) Cultural Sensitivity</a:t>
            </a:r>
            <a:br>
              <a:rPr lang="en-GB" sz="3100" b="1" dirty="0"/>
            </a:br>
            <a:r>
              <a:rPr lang="en-GB" sz="2700" b="1" u="sng" dirty="0"/>
              <a:t>Polycentric Approach</a:t>
            </a:r>
            <a:endParaRPr lang="en-US" sz="2700" b="1" dirty="0"/>
          </a:p>
        </p:txBody>
      </p:sp>
      <p:sp>
        <p:nvSpPr>
          <p:cNvPr id="4099" name="Rectangle 3"/>
          <p:cNvSpPr>
            <a:spLocks noGrp="1" noChangeArrowheads="1"/>
          </p:cNvSpPr>
          <p:nvPr>
            <p:ph idx="1"/>
          </p:nvPr>
        </p:nvSpPr>
        <p:spPr>
          <a:xfrm>
            <a:off x="261257" y="908844"/>
            <a:ext cx="11576957" cy="5040312"/>
          </a:xfrm>
        </p:spPr>
        <p:txBody>
          <a:bodyPr>
            <a:normAutofit lnSpcReduction="10000"/>
          </a:bodyPr>
          <a:lstStyle/>
          <a:p>
            <a:pPr marL="0" indent="0">
              <a:buNone/>
              <a:defRPr/>
            </a:pPr>
            <a:r>
              <a:rPr lang="en-GB" sz="1600" b="1" dirty="0"/>
              <a:t>Advantages of Polycentric Approach</a:t>
            </a:r>
            <a:endParaRPr lang="en-GB" sz="1600" dirty="0"/>
          </a:p>
          <a:p>
            <a:pPr>
              <a:defRPr/>
            </a:pPr>
            <a:r>
              <a:rPr lang="en-GB" sz="1600" dirty="0"/>
              <a:t>The difficulty in the adjustment of expatriates from the parent country gets eliminated.</a:t>
            </a:r>
          </a:p>
          <a:p>
            <a:pPr>
              <a:defRPr/>
            </a:pPr>
            <a:r>
              <a:rPr lang="en-GB" sz="1600" dirty="0"/>
              <a:t>The hiring of locals or the nationals of the host country is comparatively less expensive.</a:t>
            </a:r>
          </a:p>
          <a:p>
            <a:pPr>
              <a:defRPr/>
            </a:pPr>
            <a:r>
              <a:rPr lang="en-GB" sz="1600" dirty="0"/>
              <a:t>The morale of the local staff increases.</a:t>
            </a:r>
          </a:p>
          <a:p>
            <a:pPr>
              <a:defRPr/>
            </a:pPr>
            <a:r>
              <a:rPr lang="en-GB" sz="1600" dirty="0"/>
              <a:t>Better productivity due to better knowledge about the host market.</a:t>
            </a:r>
          </a:p>
          <a:p>
            <a:pPr>
              <a:defRPr/>
            </a:pPr>
            <a:r>
              <a:rPr lang="en-GB" sz="1600" dirty="0"/>
              <a:t>The career opportunities for the nationals of the host country increases.</a:t>
            </a:r>
          </a:p>
          <a:p>
            <a:pPr>
              <a:defRPr/>
            </a:pPr>
            <a:r>
              <a:rPr lang="en-GB" sz="1600" dirty="0"/>
              <a:t>Better government support.</a:t>
            </a:r>
          </a:p>
          <a:p>
            <a:pPr>
              <a:defRPr/>
            </a:pPr>
            <a:r>
              <a:rPr lang="en-GB" sz="1600" dirty="0"/>
              <a:t>Chances of success are high.</a:t>
            </a:r>
          </a:p>
          <a:p>
            <a:pPr>
              <a:defRPr/>
            </a:pPr>
            <a:endParaRPr lang="en-GB" sz="1600" dirty="0"/>
          </a:p>
          <a:p>
            <a:pPr marL="0" indent="0">
              <a:buNone/>
              <a:defRPr/>
            </a:pPr>
            <a:r>
              <a:rPr lang="en-GB" sz="1600" b="1" dirty="0"/>
              <a:t>Disadvantages of Polycentric Approach</a:t>
            </a:r>
            <a:endParaRPr lang="en-GB" sz="1600" dirty="0"/>
          </a:p>
          <a:p>
            <a:pPr>
              <a:defRPr/>
            </a:pPr>
            <a:r>
              <a:rPr lang="en-GB" sz="1600" dirty="0"/>
              <a:t>Lack of coordination between the host and the parent company, due to the absence of a link that gets created when expatriates from the parent country hold the managerial positions at the subsidiary.</a:t>
            </a:r>
          </a:p>
          <a:p>
            <a:pPr>
              <a:defRPr/>
            </a:pPr>
            <a:r>
              <a:rPr lang="en-GB" sz="1600" dirty="0"/>
              <a:t>The lack of effective communication between the staff members of both the host and the parent company, due to the language barrier.</a:t>
            </a:r>
          </a:p>
          <a:p>
            <a:pPr>
              <a:defRPr/>
            </a:pPr>
            <a:r>
              <a:rPr lang="en-GB" sz="1600" dirty="0"/>
              <a:t>Difficult to exercise control over the subsidiary.</a:t>
            </a:r>
          </a:p>
          <a:p>
            <a:pPr>
              <a:defRPr/>
            </a:pPr>
            <a:r>
              <a:rPr lang="en-GB" sz="1600" dirty="0"/>
              <a:t>Lack of knowledge about the market conditions of the host country.</a:t>
            </a:r>
          </a:p>
          <a:p>
            <a:pPr>
              <a:defRPr/>
            </a:pPr>
            <a:r>
              <a:rPr lang="en-GB" sz="1600" dirty="0"/>
              <a:t>The conflict may arise between the managers of both the host and the parent company due to the different thinking processes and cultural perspectives.</a:t>
            </a:r>
          </a:p>
          <a:p>
            <a:pPr marL="457200" lvl="1" indent="0">
              <a:lnSpc>
                <a:spcPct val="80000"/>
              </a:lnSpc>
              <a:buNone/>
              <a:defRPr/>
            </a:pPr>
            <a:endParaRPr lang="en-US" altLang="en-US" sz="1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66701" y="76199"/>
            <a:ext cx="9944100" cy="1037091"/>
          </a:xfrm>
        </p:spPr>
        <p:txBody>
          <a:bodyPr rtlCol="0">
            <a:normAutofit/>
          </a:bodyPr>
          <a:lstStyle/>
          <a:p>
            <a:pPr>
              <a:defRPr/>
            </a:pPr>
            <a:r>
              <a:rPr lang="en-GB" sz="3100" b="1" dirty="0"/>
              <a:t>(a) Cultural Sensitivity</a:t>
            </a:r>
            <a:br>
              <a:rPr lang="en-GB" sz="3100" b="1" dirty="0"/>
            </a:br>
            <a:r>
              <a:rPr lang="en-GB" sz="2700" b="1" u="sng" dirty="0"/>
              <a:t>GEOCENTRIC Approach to International Management</a:t>
            </a:r>
            <a:endParaRPr lang="en-US" sz="2700" b="1" dirty="0"/>
          </a:p>
        </p:txBody>
      </p:sp>
      <p:sp>
        <p:nvSpPr>
          <p:cNvPr id="19459" name="Rectangle 3"/>
          <p:cNvSpPr>
            <a:spLocks noGrp="1" noChangeArrowheads="1"/>
          </p:cNvSpPr>
          <p:nvPr>
            <p:ph idx="1"/>
          </p:nvPr>
        </p:nvSpPr>
        <p:spPr>
          <a:xfrm>
            <a:off x="161243" y="1174524"/>
            <a:ext cx="6538913" cy="4824412"/>
          </a:xfrm>
        </p:spPr>
        <p:txBody>
          <a:bodyPr>
            <a:normAutofit fontScale="92500" lnSpcReduction="10000"/>
          </a:bodyPr>
          <a:lstStyle/>
          <a:p>
            <a:pPr marL="457200" lvl="1" indent="0">
              <a:lnSpc>
                <a:spcPct val="80000"/>
              </a:lnSpc>
              <a:buNone/>
            </a:pPr>
            <a:r>
              <a:rPr lang="en-US" altLang="en-US" sz="2400" b="1" dirty="0" err="1"/>
              <a:t>Geocentrism</a:t>
            </a:r>
            <a:r>
              <a:rPr lang="en-US" altLang="en-US" sz="2400" b="1" dirty="0"/>
              <a:t> : </a:t>
            </a:r>
            <a:r>
              <a:rPr lang="en-US" altLang="en-US" sz="2400" dirty="0"/>
              <a:t>reflects a belief that being responsive to local cultures is necessary.  Thus it is different from parochialism and ethnocentrism. </a:t>
            </a:r>
          </a:p>
          <a:p>
            <a:pPr marL="457200" lvl="1" indent="0">
              <a:lnSpc>
                <a:spcPct val="80000"/>
              </a:lnSpc>
              <a:buNone/>
            </a:pPr>
            <a:endParaRPr lang="en-US" altLang="en-US" sz="3200" dirty="0"/>
          </a:p>
          <a:p>
            <a:pPr marL="457200" lvl="1" indent="0">
              <a:lnSpc>
                <a:spcPct val="80000"/>
              </a:lnSpc>
              <a:buNone/>
            </a:pPr>
            <a:r>
              <a:rPr lang="en-US" altLang="en-US" sz="2400" dirty="0"/>
              <a:t>The </a:t>
            </a:r>
            <a:r>
              <a:rPr lang="en-US" altLang="en-US" sz="2400" b="1" dirty="0"/>
              <a:t>Geocentric approach </a:t>
            </a:r>
            <a:r>
              <a:rPr lang="en-US" altLang="en-US" sz="2400" dirty="0"/>
              <a:t>to management involves the use of both local and international managers. </a:t>
            </a:r>
          </a:p>
          <a:p>
            <a:pPr marL="457200" lvl="1" indent="0">
              <a:lnSpc>
                <a:spcPct val="80000"/>
              </a:lnSpc>
              <a:buNone/>
            </a:pPr>
            <a:endParaRPr lang="en-US" altLang="en-US" sz="2400" dirty="0"/>
          </a:p>
          <a:p>
            <a:pPr marL="457200" lvl="1" indent="0">
              <a:lnSpc>
                <a:spcPct val="80000"/>
              </a:lnSpc>
              <a:buNone/>
            </a:pPr>
            <a:r>
              <a:rPr lang="en-GB" altLang="en-US" sz="2400" dirty="0"/>
              <a:t>The rationale behind the Geocentric Approach is that most eligible candidate, who is efficient in his/her field, should be appointed for the job irrespective of their nationality. This approach is followed by the firms that are truly global because they follow an integrated global business strategy.</a:t>
            </a:r>
          </a:p>
          <a:p>
            <a:pPr marL="457200" lvl="1" indent="0">
              <a:lnSpc>
                <a:spcPct val="80000"/>
              </a:lnSpc>
              <a:buNone/>
            </a:pPr>
            <a:endParaRPr lang="en-US" altLang="en-US" sz="1600" dirty="0"/>
          </a:p>
          <a:p>
            <a:pPr lvl="2" eaLnBrk="1" hangingPunct="1">
              <a:lnSpc>
                <a:spcPct val="80000"/>
              </a:lnSpc>
              <a:buFont typeface="Wingdings" panose="05000000000000000000" pitchFamily="2" charset="2"/>
              <a:buNone/>
            </a:pPr>
            <a:r>
              <a:rPr lang="en-US" altLang="en-US" sz="1600" dirty="0"/>
              <a:t>	</a:t>
            </a:r>
          </a:p>
        </p:txBody>
      </p:sp>
      <p:pic>
        <p:nvPicPr>
          <p:cNvPr id="19460" name="Picture 4" descr="http://businessjargons.com/wp-content/uploads/2015/10/geocentric-Approach-fina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26478" y="1251857"/>
            <a:ext cx="4173537" cy="410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1" name="TextBox 1"/>
          <p:cNvSpPr txBox="1">
            <a:spLocks noChangeArrowheads="1"/>
          </p:cNvSpPr>
          <p:nvPr/>
        </p:nvSpPr>
        <p:spPr bwMode="auto">
          <a:xfrm>
            <a:off x="7572376" y="6411914"/>
            <a:ext cx="30956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imes New Roman" panose="02020603050405020304" pitchFamily="18" charset="0"/>
                <a:cs typeface="Arial" panose="020B0604020202020204" pitchFamily="34" charset="0"/>
              </a:defRPr>
            </a:lvl1pPr>
            <a:lvl2pPr marL="742950" indent="-285750">
              <a:defRPr>
                <a:solidFill>
                  <a:schemeClr val="tx1"/>
                </a:solidFill>
                <a:latin typeface="Times New Roman" panose="02020603050405020304" pitchFamily="18" charset="0"/>
                <a:cs typeface="Arial" panose="020B0604020202020204" pitchFamily="34" charset="0"/>
              </a:defRPr>
            </a:lvl2pPr>
            <a:lvl3pPr marL="1143000" indent="-228600">
              <a:defRPr>
                <a:solidFill>
                  <a:schemeClr val="tx1"/>
                </a:solidFill>
                <a:latin typeface="Times New Roman" panose="02020603050405020304" pitchFamily="18" charset="0"/>
                <a:cs typeface="Arial" panose="020B0604020202020204" pitchFamily="34" charset="0"/>
              </a:defRPr>
            </a:lvl3pPr>
            <a:lvl4pPr marL="1600200" indent="-228600">
              <a:defRPr>
                <a:solidFill>
                  <a:schemeClr val="tx1"/>
                </a:solidFill>
                <a:latin typeface="Times New Roman" panose="02020603050405020304" pitchFamily="18" charset="0"/>
                <a:cs typeface="Arial" panose="020B0604020202020204" pitchFamily="34" charset="0"/>
              </a:defRPr>
            </a:lvl4pPr>
            <a:lvl5pPr marL="2057400" indent="-228600">
              <a:defRPr>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cs typeface="Arial" panose="020B0604020202020204" pitchFamily="34" charset="0"/>
              </a:defRPr>
            </a:lvl9pPr>
          </a:lstStyle>
          <a:p>
            <a:r>
              <a:rPr lang="en-GB" altLang="en-US" i="1"/>
              <a:t>http://businessjargons.com</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754188" y="15421"/>
            <a:ext cx="8229600" cy="835705"/>
          </a:xfrm>
        </p:spPr>
        <p:txBody>
          <a:bodyPr rtlCol="0">
            <a:normAutofit fontScale="90000"/>
          </a:bodyPr>
          <a:lstStyle/>
          <a:p>
            <a:pPr>
              <a:defRPr/>
            </a:pPr>
            <a:r>
              <a:rPr lang="en-GB" sz="3100" b="1" dirty="0"/>
              <a:t>(a) Cultural Sensitivity</a:t>
            </a:r>
            <a:br>
              <a:rPr lang="en-GB" sz="3100" b="1" dirty="0"/>
            </a:br>
            <a:r>
              <a:rPr lang="en-GB" sz="2700" b="1" u="sng" dirty="0"/>
              <a:t>Geocentric Approach </a:t>
            </a:r>
            <a:endParaRPr lang="en-US" sz="2700" b="1" dirty="0"/>
          </a:p>
        </p:txBody>
      </p:sp>
      <p:sp>
        <p:nvSpPr>
          <p:cNvPr id="4099" name="Rectangle 3"/>
          <p:cNvSpPr>
            <a:spLocks noGrp="1" noChangeArrowheads="1"/>
          </p:cNvSpPr>
          <p:nvPr>
            <p:ph idx="1"/>
          </p:nvPr>
        </p:nvSpPr>
        <p:spPr>
          <a:xfrm>
            <a:off x="342673" y="907824"/>
            <a:ext cx="11549970" cy="4824412"/>
          </a:xfrm>
        </p:spPr>
        <p:txBody>
          <a:bodyPr>
            <a:normAutofit/>
          </a:bodyPr>
          <a:lstStyle/>
          <a:p>
            <a:pPr marL="0" indent="0">
              <a:buNone/>
              <a:defRPr/>
            </a:pPr>
            <a:r>
              <a:rPr lang="en-GB" sz="1800" b="1" dirty="0"/>
              <a:t>Advantages of Geocentric Approach</a:t>
            </a:r>
            <a:endParaRPr lang="en-GB" sz="1800" dirty="0"/>
          </a:p>
          <a:p>
            <a:pPr>
              <a:defRPr/>
            </a:pPr>
            <a:r>
              <a:rPr lang="en-GB" sz="1800" dirty="0"/>
              <a:t>Companies can develop a pool of senior executives with international experiences and contacts across the borders.</a:t>
            </a:r>
          </a:p>
          <a:p>
            <a:pPr>
              <a:defRPr/>
            </a:pPr>
            <a:r>
              <a:rPr lang="en-GB" sz="1800" dirty="0"/>
              <a:t>The expertise of each manager can be used for the accomplishment of the company’s  objective as a whole.</a:t>
            </a:r>
          </a:p>
          <a:p>
            <a:pPr>
              <a:defRPr/>
            </a:pPr>
            <a:r>
              <a:rPr lang="en-GB" sz="1800" dirty="0"/>
              <a:t>Reduction in resentment, i.e. the sense of unfair treatment reduces.</a:t>
            </a:r>
          </a:p>
          <a:p>
            <a:pPr>
              <a:defRPr/>
            </a:pPr>
            <a:r>
              <a:rPr lang="en-GB" sz="1800" dirty="0"/>
              <a:t>Shared learning, the employees, will learn from each other’s experiences.</a:t>
            </a:r>
          </a:p>
          <a:p>
            <a:pPr>
              <a:defRPr/>
            </a:pPr>
            <a:endParaRPr lang="en-GB" sz="1800" dirty="0"/>
          </a:p>
          <a:p>
            <a:pPr marL="0" indent="0">
              <a:buNone/>
              <a:defRPr/>
            </a:pPr>
            <a:r>
              <a:rPr lang="en-GB" sz="1800" b="1" dirty="0"/>
              <a:t>Disadvantages of Geocentric Approach</a:t>
            </a:r>
            <a:endParaRPr lang="en-GB" sz="1800" dirty="0"/>
          </a:p>
          <a:p>
            <a:pPr>
              <a:defRPr/>
            </a:pPr>
            <a:r>
              <a:rPr lang="en-GB" sz="1800" dirty="0"/>
              <a:t>The cost of training, compensation, and relocation of an employee is too high.</a:t>
            </a:r>
          </a:p>
          <a:p>
            <a:pPr>
              <a:defRPr/>
            </a:pPr>
            <a:r>
              <a:rPr lang="en-GB" sz="1800" dirty="0"/>
              <a:t>Highly centralised control of staffing is required.</a:t>
            </a:r>
          </a:p>
          <a:p>
            <a:pPr>
              <a:defRPr/>
            </a:pPr>
            <a:r>
              <a:rPr lang="en-GB" sz="1800" dirty="0"/>
              <a:t>Proper scrutiny is required by the HR to select the most suitable person for the job, which could be time-consuming.</a:t>
            </a:r>
          </a:p>
          <a:p>
            <a:pPr>
              <a:defRPr/>
            </a:pPr>
            <a:r>
              <a:rPr lang="en-GB" sz="1800" dirty="0"/>
              <a:t>This approach is very costly since the recruitment agencies or the consultants are to be hired for the global search for eligible candidates</a:t>
            </a:r>
          </a:p>
          <a:p>
            <a:pPr lvl="2" eaLnBrk="1" hangingPunct="1">
              <a:lnSpc>
                <a:spcPct val="80000"/>
              </a:lnSpc>
              <a:buFont typeface="Wingdings" pitchFamily="2" charset="2"/>
              <a:buNone/>
              <a:defRPr/>
            </a:pPr>
            <a:endParaRPr lang="en-US" sz="1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741714" y="0"/>
            <a:ext cx="8229600" cy="850900"/>
          </a:xfrm>
        </p:spPr>
        <p:txBody>
          <a:bodyPr rtlCol="0">
            <a:normAutofit/>
          </a:bodyPr>
          <a:lstStyle/>
          <a:p>
            <a:pPr>
              <a:defRPr/>
            </a:pPr>
            <a:r>
              <a:rPr lang="en-GB" sz="2800" b="1" dirty="0"/>
              <a:t>(b) Organisational Culture</a:t>
            </a:r>
            <a:endParaRPr lang="en-US" sz="2700" b="1" dirty="0"/>
          </a:p>
        </p:txBody>
      </p:sp>
      <p:sp>
        <p:nvSpPr>
          <p:cNvPr id="4099" name="Rectangle 3"/>
          <p:cNvSpPr>
            <a:spLocks noGrp="1" noChangeArrowheads="1"/>
          </p:cNvSpPr>
          <p:nvPr>
            <p:ph idx="1"/>
          </p:nvPr>
        </p:nvSpPr>
        <p:spPr>
          <a:xfrm>
            <a:off x="457199" y="705305"/>
            <a:ext cx="11598729" cy="5040313"/>
          </a:xfrm>
        </p:spPr>
        <p:txBody>
          <a:bodyPr>
            <a:normAutofit fontScale="92500" lnSpcReduction="10000"/>
          </a:bodyPr>
          <a:lstStyle/>
          <a:p>
            <a:pPr marL="400050" lvl="1" indent="0">
              <a:lnSpc>
                <a:spcPct val="80000"/>
              </a:lnSpc>
              <a:buNone/>
              <a:defRPr/>
            </a:pPr>
            <a:r>
              <a:rPr lang="en-GB" sz="2400" b="1" dirty="0"/>
              <a:t>Culture</a:t>
            </a:r>
            <a:r>
              <a:rPr lang="en-GB" sz="2400" b="1" dirty="0">
                <a:solidFill>
                  <a:schemeClr val="tx2"/>
                </a:solidFill>
              </a:rPr>
              <a:t>  </a:t>
            </a:r>
            <a:r>
              <a:rPr lang="en-GB" sz="2400" dirty="0"/>
              <a:t>is the customary and traditional way of doing things which is shared ………by all its members, and which new members must learn in order to be accepted….</a:t>
            </a:r>
          </a:p>
          <a:p>
            <a:pPr lvl="1" eaLnBrk="1" hangingPunct="1">
              <a:lnSpc>
                <a:spcPct val="80000"/>
              </a:lnSpc>
              <a:buFont typeface="Wingdings" pitchFamily="2" charset="2"/>
              <a:buNone/>
              <a:defRPr/>
            </a:pPr>
            <a:endParaRPr lang="en-GB" sz="2400" b="1" dirty="0"/>
          </a:p>
          <a:p>
            <a:pPr lvl="1" eaLnBrk="1" hangingPunct="1">
              <a:lnSpc>
                <a:spcPct val="80000"/>
              </a:lnSpc>
              <a:buFont typeface="Wingdings" pitchFamily="2" charset="2"/>
              <a:buNone/>
              <a:defRPr/>
            </a:pPr>
            <a:r>
              <a:rPr lang="en-GB" sz="2400" b="1" dirty="0"/>
              <a:t>Organisational Culture </a:t>
            </a:r>
            <a:r>
              <a:rPr lang="en-GB" sz="2400" dirty="0"/>
              <a:t>in this sense covers</a:t>
            </a:r>
          </a:p>
          <a:p>
            <a:pPr lvl="1" eaLnBrk="1" hangingPunct="1">
              <a:lnSpc>
                <a:spcPct val="80000"/>
              </a:lnSpc>
              <a:buFont typeface="Arial" panose="020B0604020202020204" pitchFamily="34" charset="0"/>
              <a:buChar char="•"/>
              <a:defRPr/>
            </a:pPr>
            <a:r>
              <a:rPr lang="en-GB" sz="2400" dirty="0"/>
              <a:t>		a wide range of behaviour;</a:t>
            </a:r>
          </a:p>
          <a:p>
            <a:pPr lvl="1" eaLnBrk="1" hangingPunct="1">
              <a:lnSpc>
                <a:spcPct val="80000"/>
              </a:lnSpc>
              <a:buFont typeface="Arial" panose="020B0604020202020204" pitchFamily="34" charset="0"/>
              <a:buChar char="•"/>
              <a:defRPr/>
            </a:pPr>
            <a:r>
              <a:rPr lang="en-GB" sz="2400" dirty="0"/>
              <a:t>		methods of production;</a:t>
            </a:r>
          </a:p>
          <a:p>
            <a:pPr lvl="1" eaLnBrk="1" hangingPunct="1">
              <a:lnSpc>
                <a:spcPct val="80000"/>
              </a:lnSpc>
              <a:buFont typeface="Arial" panose="020B0604020202020204" pitchFamily="34" charset="0"/>
              <a:buChar char="•"/>
              <a:defRPr/>
            </a:pPr>
            <a:r>
              <a:rPr lang="en-GB" sz="2400" dirty="0"/>
              <a:t>		job skills and technical knowledge;</a:t>
            </a:r>
          </a:p>
          <a:p>
            <a:pPr lvl="1" eaLnBrk="1" hangingPunct="1">
              <a:lnSpc>
                <a:spcPct val="80000"/>
              </a:lnSpc>
              <a:buFont typeface="Arial" panose="020B0604020202020204" pitchFamily="34" charset="0"/>
              <a:buChar char="•"/>
              <a:defRPr/>
            </a:pPr>
            <a:r>
              <a:rPr lang="en-GB" sz="2400" dirty="0"/>
              <a:t>		attitudes towards discipline and punishment;</a:t>
            </a:r>
          </a:p>
          <a:p>
            <a:pPr lvl="1" eaLnBrk="1" hangingPunct="1">
              <a:lnSpc>
                <a:spcPct val="80000"/>
              </a:lnSpc>
              <a:buFont typeface="Arial" panose="020B0604020202020204" pitchFamily="34" charset="0"/>
              <a:buChar char="•"/>
              <a:defRPr/>
            </a:pPr>
            <a:r>
              <a:rPr lang="en-GB" sz="2400" i="1" dirty="0"/>
              <a:t>		</a:t>
            </a:r>
            <a:r>
              <a:rPr lang="en-GB" sz="2400" dirty="0"/>
              <a:t>customs and habits of managerial behaviour;</a:t>
            </a:r>
          </a:p>
          <a:p>
            <a:pPr lvl="1" eaLnBrk="1" hangingPunct="1">
              <a:lnSpc>
                <a:spcPct val="80000"/>
              </a:lnSpc>
              <a:buFont typeface="Arial" panose="020B0604020202020204" pitchFamily="34" charset="0"/>
              <a:buChar char="•"/>
              <a:defRPr/>
            </a:pPr>
            <a:r>
              <a:rPr lang="en-GB" sz="2400" i="1" dirty="0"/>
              <a:t>		</a:t>
            </a:r>
            <a:r>
              <a:rPr lang="en-GB" sz="2400" dirty="0"/>
              <a:t>objectives of the company;</a:t>
            </a:r>
          </a:p>
          <a:p>
            <a:pPr lvl="1" eaLnBrk="1" hangingPunct="1">
              <a:lnSpc>
                <a:spcPct val="80000"/>
              </a:lnSpc>
              <a:buFont typeface="Arial" panose="020B0604020202020204" pitchFamily="34" charset="0"/>
              <a:buChar char="•"/>
              <a:defRPr/>
            </a:pPr>
            <a:r>
              <a:rPr lang="en-GB" sz="2400" i="1" dirty="0"/>
              <a:t>		</a:t>
            </a:r>
            <a:r>
              <a:rPr lang="en-GB" sz="2400" dirty="0"/>
              <a:t>its ways of doing business;</a:t>
            </a:r>
          </a:p>
          <a:p>
            <a:pPr lvl="1" eaLnBrk="1" hangingPunct="1">
              <a:lnSpc>
                <a:spcPct val="80000"/>
              </a:lnSpc>
              <a:buFont typeface="Arial" panose="020B0604020202020204" pitchFamily="34" charset="0"/>
              <a:buChar char="•"/>
              <a:defRPr/>
            </a:pPr>
            <a:r>
              <a:rPr lang="en-GB" sz="2400" i="1" dirty="0"/>
              <a:t>		</a:t>
            </a:r>
            <a:r>
              <a:rPr lang="en-GB" sz="2400" dirty="0"/>
              <a:t>methods of payment;</a:t>
            </a:r>
          </a:p>
          <a:p>
            <a:pPr lvl="1" eaLnBrk="1" hangingPunct="1">
              <a:lnSpc>
                <a:spcPct val="80000"/>
              </a:lnSpc>
              <a:buFont typeface="Arial" panose="020B0604020202020204" pitchFamily="34" charset="0"/>
              <a:buChar char="•"/>
              <a:defRPr/>
            </a:pPr>
            <a:r>
              <a:rPr lang="en-GB" sz="2400" i="1" dirty="0"/>
              <a:t>		</a:t>
            </a:r>
            <a:r>
              <a:rPr lang="en-GB" sz="2400" dirty="0"/>
              <a:t>values placed on different types of work;</a:t>
            </a:r>
          </a:p>
          <a:p>
            <a:pPr lvl="1" eaLnBrk="1" hangingPunct="1">
              <a:lnSpc>
                <a:spcPct val="80000"/>
              </a:lnSpc>
              <a:buFont typeface="Arial" panose="020B0604020202020204" pitchFamily="34" charset="0"/>
              <a:buChar char="•"/>
              <a:defRPr/>
            </a:pPr>
            <a:r>
              <a:rPr lang="en-GB" sz="2400" i="1" dirty="0"/>
              <a:t>		</a:t>
            </a:r>
            <a:r>
              <a:rPr lang="en-GB" sz="2400" dirty="0"/>
              <a:t>beliefs in democratic living;</a:t>
            </a:r>
          </a:p>
          <a:p>
            <a:pPr lvl="1" eaLnBrk="1" hangingPunct="1">
              <a:lnSpc>
                <a:spcPct val="80000"/>
              </a:lnSpc>
              <a:buFont typeface="Arial" panose="020B0604020202020204" pitchFamily="34" charset="0"/>
              <a:buChar char="•"/>
              <a:defRPr/>
            </a:pPr>
            <a:r>
              <a:rPr lang="en-GB" sz="2400" i="1" dirty="0"/>
              <a:t>		</a:t>
            </a:r>
            <a:r>
              <a:rPr lang="en-GB" sz="2400" dirty="0"/>
              <a:t>joint consultation;</a:t>
            </a:r>
          </a:p>
          <a:p>
            <a:pPr lvl="1" eaLnBrk="1" hangingPunct="1">
              <a:lnSpc>
                <a:spcPct val="80000"/>
              </a:lnSpc>
              <a:buFont typeface="Arial" panose="020B0604020202020204" pitchFamily="34" charset="0"/>
              <a:buChar char="•"/>
              <a:defRPr/>
            </a:pPr>
            <a:r>
              <a:rPr lang="en-GB" sz="2400" i="1" dirty="0"/>
              <a:t>		</a:t>
            </a:r>
            <a:r>
              <a:rPr lang="en-GB" sz="2400" dirty="0"/>
              <a:t>less conscious conventions and taboos.</a:t>
            </a:r>
            <a:endParaRPr lang="en-GB" sz="1800" dirty="0"/>
          </a:p>
          <a:p>
            <a:pPr lvl="1" algn="r" eaLnBrk="1" hangingPunct="1">
              <a:lnSpc>
                <a:spcPct val="80000"/>
              </a:lnSpc>
              <a:buFont typeface="Wingdings" pitchFamily="2" charset="2"/>
              <a:buNone/>
              <a:defRPr/>
            </a:pPr>
            <a:r>
              <a:rPr lang="en-GB" sz="1800" i="1" dirty="0"/>
              <a:t>Jacques, 1951</a:t>
            </a:r>
          </a:p>
          <a:p>
            <a:pPr lvl="1" eaLnBrk="1" hangingPunct="1">
              <a:lnSpc>
                <a:spcPct val="80000"/>
              </a:lnSpc>
              <a:buFont typeface="Wingdings" pitchFamily="2" charset="2"/>
              <a:buNone/>
              <a:defRPr/>
            </a:pPr>
            <a:endParaRPr lang="en-US" sz="1800" b="1"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Title 1"/>
          <p:cNvSpPr>
            <a:spLocks noGrp="1"/>
          </p:cNvSpPr>
          <p:nvPr>
            <p:ph type="title"/>
          </p:nvPr>
        </p:nvSpPr>
        <p:spPr>
          <a:xfrm>
            <a:off x="609600" y="0"/>
            <a:ext cx="10972800" cy="1143000"/>
          </a:xfrm>
        </p:spPr>
        <p:txBody>
          <a:bodyPr>
            <a:normAutofit/>
          </a:bodyPr>
          <a:lstStyle/>
          <a:p>
            <a:pPr algn="ctr"/>
            <a:r>
              <a:rPr lang="en-GB" altLang="en-US" sz="2400" b="1" dirty="0"/>
              <a:t>(b) Organisational Culture</a:t>
            </a:r>
            <a:br>
              <a:rPr lang="en-GB" altLang="en-US" sz="2400" b="1" dirty="0"/>
            </a:br>
            <a:r>
              <a:rPr lang="en-GB" altLang="en-US" sz="2400" b="1" u="sng" dirty="0"/>
              <a:t>Why does it matter for an International Business Manager?</a:t>
            </a:r>
            <a:endParaRPr lang="en-GB" altLang="en-US" u="sng" dirty="0"/>
          </a:p>
        </p:txBody>
      </p:sp>
      <p:sp>
        <p:nvSpPr>
          <p:cNvPr id="3" name="Content Placeholder 2"/>
          <p:cNvSpPr>
            <a:spLocks noGrp="1"/>
          </p:cNvSpPr>
          <p:nvPr>
            <p:ph idx="1"/>
          </p:nvPr>
        </p:nvSpPr>
        <p:spPr>
          <a:xfrm>
            <a:off x="380999" y="1009394"/>
            <a:ext cx="11446329" cy="5068888"/>
          </a:xfrm>
        </p:spPr>
        <p:txBody>
          <a:bodyPr>
            <a:normAutofit fontScale="92500" lnSpcReduction="10000"/>
          </a:bodyPr>
          <a:lstStyle/>
          <a:p>
            <a:pPr marL="452628">
              <a:defRPr/>
            </a:pPr>
            <a:r>
              <a:rPr lang="en-GB" sz="2000" b="1" u="sng" dirty="0"/>
              <a:t>The Ground Rules </a:t>
            </a:r>
            <a:r>
              <a:rPr lang="en-GB" sz="2000" dirty="0"/>
              <a:t>- Organisations, just like wider society have accepted ways of doing things that are developed over time.  Patterns of behaving, common attitudes and norms become established in organisations.</a:t>
            </a:r>
          </a:p>
          <a:p>
            <a:pPr marL="452628">
              <a:defRPr/>
            </a:pPr>
            <a:endParaRPr lang="en-GB" sz="2000" dirty="0"/>
          </a:p>
          <a:p>
            <a:pPr marL="452628">
              <a:defRPr/>
            </a:pPr>
            <a:r>
              <a:rPr lang="en-GB" sz="2000" b="1" u="sng" dirty="0"/>
              <a:t>The conditions for success</a:t>
            </a:r>
            <a:r>
              <a:rPr lang="en-GB" sz="2000" u="sng" dirty="0"/>
              <a:t> </a:t>
            </a:r>
            <a:r>
              <a:rPr lang="en-GB" sz="2000" dirty="0"/>
              <a:t>- So to belong, to succeed and be recognised in an organisation as a leader, the manager needs to understand, work and make decisions within the culture.</a:t>
            </a:r>
          </a:p>
          <a:p>
            <a:pPr marL="452628">
              <a:defRPr/>
            </a:pPr>
            <a:endParaRPr lang="en-GB" sz="2000" dirty="0"/>
          </a:p>
          <a:p>
            <a:pPr marL="452628">
              <a:defRPr/>
            </a:pPr>
            <a:r>
              <a:rPr lang="en-GB" sz="2000" b="1" u="sng" dirty="0"/>
              <a:t>It’s about market share and profits </a:t>
            </a:r>
            <a:r>
              <a:rPr lang="en-GB" sz="2000" dirty="0"/>
              <a:t>- Organisational culture can be used as a way of differentiating organisations strategically and this is proven to be linked to success, profitability and market share.  Lots of organisations sell mobile phones, but the experience of buying in a store and the product offerings are influenced by the corporate culture</a:t>
            </a:r>
            <a:r>
              <a:rPr lang="en-GB" sz="2400" dirty="0"/>
              <a:t>.</a:t>
            </a:r>
          </a:p>
          <a:p>
            <a:pPr marL="452628">
              <a:defRPr/>
            </a:pPr>
            <a:endParaRPr lang="en-GB" sz="2400" dirty="0"/>
          </a:p>
          <a:p>
            <a:pPr marL="452628">
              <a:defRPr/>
            </a:pPr>
            <a:r>
              <a:rPr lang="en-GB" sz="2000" dirty="0"/>
              <a:t>Culture is a vehicle through which an </a:t>
            </a:r>
            <a:r>
              <a:rPr lang="en-GB" sz="2000" b="1" u="sng" dirty="0"/>
              <a:t>organisation’s identity </a:t>
            </a:r>
            <a:r>
              <a:rPr lang="en-GB" sz="2000" dirty="0"/>
              <a:t>emerges in terms of what it stands for, how its employees should behave and what it believes in.  This, in turn, gives a feeling of belonging to the organisation’s members.</a:t>
            </a:r>
          </a:p>
          <a:p>
            <a:pPr marL="109728" indent="0" algn="r">
              <a:buNone/>
              <a:defRPr/>
            </a:pPr>
            <a:r>
              <a:rPr lang="en-GB" sz="2000" dirty="0"/>
              <a:t> </a:t>
            </a:r>
            <a:r>
              <a:rPr lang="en-GB" sz="1800" i="1" dirty="0"/>
              <a:t>(Smith, et al, 2012)</a:t>
            </a:r>
          </a:p>
          <a:p>
            <a:pPr marL="365760" indent="-256032">
              <a:buFont typeface="Wingdings 3"/>
              <a:buChar char=""/>
              <a:defRPr/>
            </a:pP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78971" y="-68262"/>
            <a:ext cx="10972800" cy="1143000"/>
          </a:xfrm>
        </p:spPr>
        <p:txBody>
          <a:bodyPr>
            <a:normAutofit/>
          </a:bodyPr>
          <a:lstStyle/>
          <a:p>
            <a:pPr algn="ctr" eaLnBrk="1" hangingPunct="1"/>
            <a:r>
              <a:rPr lang="en-GB" altLang="en-US" sz="2400" b="1" dirty="0"/>
              <a:t>(b) Organisational Culture</a:t>
            </a:r>
            <a:br>
              <a:rPr lang="en-GB" altLang="en-US" sz="2400" b="1" dirty="0"/>
            </a:br>
            <a:r>
              <a:rPr lang="en-GB" altLang="en-US" sz="2400" b="1" u="sng" dirty="0"/>
              <a:t>Creation and Maintenance of Culture</a:t>
            </a:r>
            <a:endParaRPr lang="en-US" altLang="en-US" sz="3200" i="1" u="sng" dirty="0"/>
          </a:p>
        </p:txBody>
      </p:sp>
      <p:sp>
        <p:nvSpPr>
          <p:cNvPr id="12291" name="Rectangle 3"/>
          <p:cNvSpPr>
            <a:spLocks noGrp="1" noChangeArrowheads="1"/>
          </p:cNvSpPr>
          <p:nvPr>
            <p:ph idx="1"/>
          </p:nvPr>
        </p:nvSpPr>
        <p:spPr>
          <a:xfrm>
            <a:off x="794047" y="776334"/>
            <a:ext cx="10592409" cy="5040312"/>
          </a:xfrm>
        </p:spPr>
        <p:txBody>
          <a:bodyPr>
            <a:normAutofit/>
          </a:bodyPr>
          <a:lstStyle/>
          <a:p>
            <a:pPr eaLnBrk="1" hangingPunct="1">
              <a:lnSpc>
                <a:spcPct val="80000"/>
              </a:lnSpc>
              <a:buFont typeface="Arial" charset="0"/>
              <a:buChar char="•"/>
              <a:defRPr/>
            </a:pPr>
            <a:r>
              <a:rPr lang="en-GB" sz="2000" dirty="0"/>
              <a:t>The Founder</a:t>
            </a:r>
          </a:p>
          <a:p>
            <a:pPr eaLnBrk="1" hangingPunct="1">
              <a:lnSpc>
                <a:spcPct val="80000"/>
              </a:lnSpc>
              <a:buFont typeface="Arial" charset="0"/>
              <a:buChar char="•"/>
              <a:defRPr/>
            </a:pPr>
            <a:r>
              <a:rPr lang="en-GB" sz="2000" dirty="0"/>
              <a:t>Recruitment, Selection &amp; Promotion</a:t>
            </a:r>
          </a:p>
          <a:p>
            <a:pPr eaLnBrk="1" hangingPunct="1">
              <a:lnSpc>
                <a:spcPct val="80000"/>
              </a:lnSpc>
              <a:buFont typeface="Arial" charset="0"/>
              <a:buChar char="•"/>
              <a:defRPr/>
            </a:pPr>
            <a:r>
              <a:rPr lang="en-GB" sz="2000" dirty="0"/>
              <a:t>Stories</a:t>
            </a:r>
          </a:p>
          <a:p>
            <a:pPr eaLnBrk="1" hangingPunct="1">
              <a:lnSpc>
                <a:spcPct val="80000"/>
              </a:lnSpc>
              <a:buFont typeface="Arial" charset="0"/>
              <a:buChar char="•"/>
              <a:defRPr/>
            </a:pPr>
            <a:r>
              <a:rPr lang="en-GB" sz="2000" dirty="0"/>
              <a:t>Size</a:t>
            </a:r>
          </a:p>
          <a:p>
            <a:pPr eaLnBrk="1" hangingPunct="1">
              <a:lnSpc>
                <a:spcPct val="80000"/>
              </a:lnSpc>
              <a:buFont typeface="Arial" charset="0"/>
              <a:buChar char="•"/>
              <a:defRPr/>
            </a:pPr>
            <a:r>
              <a:rPr lang="en-GB" sz="2000" dirty="0"/>
              <a:t>Technology</a:t>
            </a:r>
          </a:p>
          <a:p>
            <a:pPr eaLnBrk="1" hangingPunct="1">
              <a:lnSpc>
                <a:spcPct val="80000"/>
              </a:lnSpc>
              <a:buFont typeface="Arial" charset="0"/>
              <a:buChar char="•"/>
              <a:defRPr/>
            </a:pPr>
            <a:r>
              <a:rPr lang="en-GB" sz="2000" dirty="0"/>
              <a:t>Goals &amp; Objectives</a:t>
            </a:r>
          </a:p>
          <a:p>
            <a:pPr eaLnBrk="1" hangingPunct="1">
              <a:lnSpc>
                <a:spcPct val="80000"/>
              </a:lnSpc>
              <a:buFont typeface="Arial" charset="0"/>
              <a:buChar char="•"/>
              <a:defRPr/>
            </a:pPr>
            <a:r>
              <a:rPr lang="en-GB" sz="2000" dirty="0"/>
              <a:t>Environment</a:t>
            </a:r>
          </a:p>
          <a:p>
            <a:pPr eaLnBrk="1" hangingPunct="1">
              <a:lnSpc>
                <a:spcPct val="80000"/>
              </a:lnSpc>
              <a:buFont typeface="Arial" charset="0"/>
              <a:buChar char="•"/>
              <a:defRPr/>
            </a:pPr>
            <a:r>
              <a:rPr lang="en-GB" sz="2000" dirty="0"/>
              <a:t>People in the organisation</a:t>
            </a:r>
          </a:p>
          <a:p>
            <a:pPr marL="0" indent="0" eaLnBrk="1" hangingPunct="1">
              <a:lnSpc>
                <a:spcPct val="80000"/>
              </a:lnSpc>
              <a:buNone/>
              <a:defRPr/>
            </a:pPr>
            <a:endParaRPr lang="en-US" sz="1800" i="1" dirty="0"/>
          </a:p>
          <a:p>
            <a:pPr marL="0" indent="0" eaLnBrk="1" hangingPunct="1">
              <a:lnSpc>
                <a:spcPct val="80000"/>
              </a:lnSpc>
              <a:buNone/>
              <a:defRPr/>
            </a:pPr>
            <a:r>
              <a:rPr lang="en-US" sz="1800" i="1" dirty="0"/>
              <a:t>Hofstede, 2001</a:t>
            </a:r>
          </a:p>
          <a:p>
            <a:pPr eaLnBrk="1" hangingPunct="1">
              <a:lnSpc>
                <a:spcPct val="80000"/>
              </a:lnSpc>
              <a:buFont typeface="Arial" charset="0"/>
              <a:buChar char="•"/>
              <a:defRPr/>
            </a:pPr>
            <a:r>
              <a:rPr lang="en-GB" sz="2000" dirty="0"/>
              <a:t>Symbols</a:t>
            </a:r>
          </a:p>
          <a:p>
            <a:pPr eaLnBrk="1" hangingPunct="1">
              <a:lnSpc>
                <a:spcPct val="80000"/>
              </a:lnSpc>
              <a:buFont typeface="Arial" charset="0"/>
              <a:buChar char="•"/>
              <a:defRPr/>
            </a:pPr>
            <a:r>
              <a:rPr lang="en-GB" sz="2000" dirty="0"/>
              <a:t>Rituals and Routines</a:t>
            </a:r>
          </a:p>
          <a:p>
            <a:pPr eaLnBrk="1" hangingPunct="1">
              <a:lnSpc>
                <a:spcPct val="80000"/>
              </a:lnSpc>
              <a:buFont typeface="Arial" charset="0"/>
              <a:buChar char="•"/>
              <a:defRPr/>
            </a:pPr>
            <a:r>
              <a:rPr lang="en-GB" sz="2000" dirty="0"/>
              <a:t>Power Structures</a:t>
            </a:r>
          </a:p>
          <a:p>
            <a:pPr eaLnBrk="1" hangingPunct="1">
              <a:lnSpc>
                <a:spcPct val="80000"/>
              </a:lnSpc>
              <a:buFont typeface="Arial" charset="0"/>
              <a:buChar char="•"/>
              <a:defRPr/>
            </a:pPr>
            <a:r>
              <a:rPr lang="en-GB" sz="2000" dirty="0"/>
              <a:t>Organisational Structures</a:t>
            </a:r>
          </a:p>
          <a:p>
            <a:pPr eaLnBrk="1" hangingPunct="1">
              <a:lnSpc>
                <a:spcPct val="80000"/>
              </a:lnSpc>
              <a:buFont typeface="Arial" charset="0"/>
              <a:buChar char="•"/>
              <a:defRPr/>
            </a:pPr>
            <a:r>
              <a:rPr lang="en-GB" sz="2000" dirty="0"/>
              <a:t>Control Systems</a:t>
            </a:r>
          </a:p>
          <a:p>
            <a:pPr marL="0" indent="0" eaLnBrk="1" hangingPunct="1">
              <a:lnSpc>
                <a:spcPct val="80000"/>
              </a:lnSpc>
              <a:buNone/>
              <a:defRPr/>
            </a:pPr>
            <a:r>
              <a:rPr lang="en-US" sz="1800" i="1" dirty="0"/>
              <a:t>Johnson &amp; Scholes, 1992</a:t>
            </a:r>
          </a:p>
          <a:p>
            <a:pPr marL="0" indent="0" algn="r">
              <a:lnSpc>
                <a:spcPct val="80000"/>
              </a:lnSpc>
              <a:buNone/>
              <a:defRPr/>
            </a:pPr>
            <a:endParaRPr lang="en-GB" sz="2000" b="1" dirty="0"/>
          </a:p>
          <a:p>
            <a:pPr algn="r" eaLnBrk="1" hangingPunct="1">
              <a:lnSpc>
                <a:spcPct val="80000"/>
              </a:lnSpc>
              <a:buFont typeface="Wingdings" pitchFamily="2" charset="2"/>
              <a:buNone/>
              <a:defRPr/>
            </a:pPr>
            <a:endParaRPr lang="en-US" sz="2000" i="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8" presetClass="entr" presetSubtype="6"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strips(downRight)">
                                      <p:cBhvr>
                                        <p:cTn id="7" dur="500"/>
                                        <p:tgtEl>
                                          <p:spTgt spid="122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8" presetClass="entr" presetSubtype="6" fill="hold"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strips(downRight)">
                                      <p:cBhvr>
                                        <p:cTn id="12" dur="500"/>
                                        <p:tgtEl>
                                          <p:spTgt spid="1229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8" presetClass="entr" presetSubtype="6" fill="hold" nodeType="click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animEffect transition="in" filter="strips(downRight)">
                                      <p:cBhvr>
                                        <p:cTn id="17" dur="500"/>
                                        <p:tgtEl>
                                          <p:spTgt spid="1229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8" presetClass="entr" presetSubtype="6" fill="hold" nodeType="clickEffect">
                                  <p:stCondLst>
                                    <p:cond delay="0"/>
                                  </p:stCondLst>
                                  <p:childTnLst>
                                    <p:set>
                                      <p:cBhvr>
                                        <p:cTn id="21" dur="1" fill="hold">
                                          <p:stCondLst>
                                            <p:cond delay="0"/>
                                          </p:stCondLst>
                                        </p:cTn>
                                        <p:tgtEl>
                                          <p:spTgt spid="12291">
                                            <p:txEl>
                                              <p:pRg st="3" end="3"/>
                                            </p:txEl>
                                          </p:spTgt>
                                        </p:tgtEl>
                                        <p:attrNameLst>
                                          <p:attrName>style.visibility</p:attrName>
                                        </p:attrNameLst>
                                      </p:cBhvr>
                                      <p:to>
                                        <p:strVal val="visible"/>
                                      </p:to>
                                    </p:set>
                                    <p:animEffect transition="in" filter="strips(downRight)">
                                      <p:cBhvr>
                                        <p:cTn id="22" dur="500"/>
                                        <p:tgtEl>
                                          <p:spTgt spid="1229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8" presetClass="entr" presetSubtype="6" fill="hold" nodeType="clickEffect">
                                  <p:stCondLst>
                                    <p:cond delay="0"/>
                                  </p:stCondLst>
                                  <p:childTnLst>
                                    <p:set>
                                      <p:cBhvr>
                                        <p:cTn id="26" dur="1" fill="hold">
                                          <p:stCondLst>
                                            <p:cond delay="0"/>
                                          </p:stCondLst>
                                        </p:cTn>
                                        <p:tgtEl>
                                          <p:spTgt spid="12291">
                                            <p:txEl>
                                              <p:pRg st="4" end="4"/>
                                            </p:txEl>
                                          </p:spTgt>
                                        </p:tgtEl>
                                        <p:attrNameLst>
                                          <p:attrName>style.visibility</p:attrName>
                                        </p:attrNameLst>
                                      </p:cBhvr>
                                      <p:to>
                                        <p:strVal val="visible"/>
                                      </p:to>
                                    </p:set>
                                    <p:animEffect transition="in" filter="strips(downRight)">
                                      <p:cBhvr>
                                        <p:cTn id="27" dur="500"/>
                                        <p:tgtEl>
                                          <p:spTgt spid="12291">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8" presetClass="entr" presetSubtype="6" fill="hold" nodeType="clickEffect">
                                  <p:stCondLst>
                                    <p:cond delay="0"/>
                                  </p:stCondLst>
                                  <p:childTnLst>
                                    <p:set>
                                      <p:cBhvr>
                                        <p:cTn id="31" dur="1" fill="hold">
                                          <p:stCondLst>
                                            <p:cond delay="0"/>
                                          </p:stCondLst>
                                        </p:cTn>
                                        <p:tgtEl>
                                          <p:spTgt spid="12291">
                                            <p:txEl>
                                              <p:pRg st="5" end="5"/>
                                            </p:txEl>
                                          </p:spTgt>
                                        </p:tgtEl>
                                        <p:attrNameLst>
                                          <p:attrName>style.visibility</p:attrName>
                                        </p:attrNameLst>
                                      </p:cBhvr>
                                      <p:to>
                                        <p:strVal val="visible"/>
                                      </p:to>
                                    </p:set>
                                    <p:animEffect transition="in" filter="strips(downRight)">
                                      <p:cBhvr>
                                        <p:cTn id="32" dur="500"/>
                                        <p:tgtEl>
                                          <p:spTgt spid="12291">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8" presetClass="entr" presetSubtype="6" fill="hold" nodeType="clickEffect">
                                  <p:stCondLst>
                                    <p:cond delay="0"/>
                                  </p:stCondLst>
                                  <p:childTnLst>
                                    <p:set>
                                      <p:cBhvr>
                                        <p:cTn id="36" dur="1" fill="hold">
                                          <p:stCondLst>
                                            <p:cond delay="0"/>
                                          </p:stCondLst>
                                        </p:cTn>
                                        <p:tgtEl>
                                          <p:spTgt spid="12291">
                                            <p:txEl>
                                              <p:pRg st="6" end="6"/>
                                            </p:txEl>
                                          </p:spTgt>
                                        </p:tgtEl>
                                        <p:attrNameLst>
                                          <p:attrName>style.visibility</p:attrName>
                                        </p:attrNameLst>
                                      </p:cBhvr>
                                      <p:to>
                                        <p:strVal val="visible"/>
                                      </p:to>
                                    </p:set>
                                    <p:animEffect transition="in" filter="strips(downRight)">
                                      <p:cBhvr>
                                        <p:cTn id="37" dur="500"/>
                                        <p:tgtEl>
                                          <p:spTgt spid="12291">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8" presetClass="entr" presetSubtype="6" fill="hold" nodeType="clickEffect">
                                  <p:stCondLst>
                                    <p:cond delay="0"/>
                                  </p:stCondLst>
                                  <p:childTnLst>
                                    <p:set>
                                      <p:cBhvr>
                                        <p:cTn id="41" dur="1" fill="hold">
                                          <p:stCondLst>
                                            <p:cond delay="0"/>
                                          </p:stCondLst>
                                        </p:cTn>
                                        <p:tgtEl>
                                          <p:spTgt spid="12291">
                                            <p:txEl>
                                              <p:pRg st="7" end="7"/>
                                            </p:txEl>
                                          </p:spTgt>
                                        </p:tgtEl>
                                        <p:attrNameLst>
                                          <p:attrName>style.visibility</p:attrName>
                                        </p:attrNameLst>
                                      </p:cBhvr>
                                      <p:to>
                                        <p:strVal val="visible"/>
                                      </p:to>
                                    </p:set>
                                    <p:animEffect transition="in" filter="strips(downRight)">
                                      <p:cBhvr>
                                        <p:cTn id="42" dur="500"/>
                                        <p:tgtEl>
                                          <p:spTgt spid="12291">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8" presetClass="entr" presetSubtype="6" fill="hold" nodeType="clickEffect">
                                  <p:stCondLst>
                                    <p:cond delay="0"/>
                                  </p:stCondLst>
                                  <p:childTnLst>
                                    <p:set>
                                      <p:cBhvr>
                                        <p:cTn id="46" dur="1" fill="hold">
                                          <p:stCondLst>
                                            <p:cond delay="0"/>
                                          </p:stCondLst>
                                        </p:cTn>
                                        <p:tgtEl>
                                          <p:spTgt spid="12291">
                                            <p:txEl>
                                              <p:pRg st="9" end="9"/>
                                            </p:txEl>
                                          </p:spTgt>
                                        </p:tgtEl>
                                        <p:attrNameLst>
                                          <p:attrName>style.visibility</p:attrName>
                                        </p:attrNameLst>
                                      </p:cBhvr>
                                      <p:to>
                                        <p:strVal val="visible"/>
                                      </p:to>
                                    </p:set>
                                    <p:animEffect transition="in" filter="strips(downRight)">
                                      <p:cBhvr>
                                        <p:cTn id="47" dur="500"/>
                                        <p:tgtEl>
                                          <p:spTgt spid="12291">
                                            <p:txEl>
                                              <p:pRg st="9" end="9"/>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18" presetClass="entr" presetSubtype="6" fill="hold" nodeType="clickEffect">
                                  <p:stCondLst>
                                    <p:cond delay="0"/>
                                  </p:stCondLst>
                                  <p:childTnLst>
                                    <p:set>
                                      <p:cBhvr>
                                        <p:cTn id="51" dur="1" fill="hold">
                                          <p:stCondLst>
                                            <p:cond delay="0"/>
                                          </p:stCondLst>
                                        </p:cTn>
                                        <p:tgtEl>
                                          <p:spTgt spid="12291">
                                            <p:txEl>
                                              <p:pRg st="10" end="10"/>
                                            </p:txEl>
                                          </p:spTgt>
                                        </p:tgtEl>
                                        <p:attrNameLst>
                                          <p:attrName>style.visibility</p:attrName>
                                        </p:attrNameLst>
                                      </p:cBhvr>
                                      <p:to>
                                        <p:strVal val="visible"/>
                                      </p:to>
                                    </p:set>
                                    <p:animEffect transition="in" filter="strips(downRight)">
                                      <p:cBhvr>
                                        <p:cTn id="52" dur="500"/>
                                        <p:tgtEl>
                                          <p:spTgt spid="12291">
                                            <p:txEl>
                                              <p:pRg st="10" end="10"/>
                                            </p:txEl>
                                          </p:spTgt>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18" presetClass="entr" presetSubtype="6" fill="hold" nodeType="clickEffect">
                                  <p:stCondLst>
                                    <p:cond delay="0"/>
                                  </p:stCondLst>
                                  <p:childTnLst>
                                    <p:set>
                                      <p:cBhvr>
                                        <p:cTn id="56" dur="1" fill="hold">
                                          <p:stCondLst>
                                            <p:cond delay="0"/>
                                          </p:stCondLst>
                                        </p:cTn>
                                        <p:tgtEl>
                                          <p:spTgt spid="12291">
                                            <p:txEl>
                                              <p:pRg st="11" end="11"/>
                                            </p:txEl>
                                          </p:spTgt>
                                        </p:tgtEl>
                                        <p:attrNameLst>
                                          <p:attrName>style.visibility</p:attrName>
                                        </p:attrNameLst>
                                      </p:cBhvr>
                                      <p:to>
                                        <p:strVal val="visible"/>
                                      </p:to>
                                    </p:set>
                                    <p:animEffect transition="in" filter="strips(downRight)">
                                      <p:cBhvr>
                                        <p:cTn id="57" dur="500"/>
                                        <p:tgtEl>
                                          <p:spTgt spid="12291">
                                            <p:txEl>
                                              <p:pRg st="11" end="11"/>
                                            </p:txEl>
                                          </p:spTgt>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18" presetClass="entr" presetSubtype="6" fill="hold" nodeType="clickEffect">
                                  <p:stCondLst>
                                    <p:cond delay="0"/>
                                  </p:stCondLst>
                                  <p:childTnLst>
                                    <p:set>
                                      <p:cBhvr>
                                        <p:cTn id="61" dur="1" fill="hold">
                                          <p:stCondLst>
                                            <p:cond delay="0"/>
                                          </p:stCondLst>
                                        </p:cTn>
                                        <p:tgtEl>
                                          <p:spTgt spid="12291">
                                            <p:txEl>
                                              <p:pRg st="12" end="12"/>
                                            </p:txEl>
                                          </p:spTgt>
                                        </p:tgtEl>
                                        <p:attrNameLst>
                                          <p:attrName>style.visibility</p:attrName>
                                        </p:attrNameLst>
                                      </p:cBhvr>
                                      <p:to>
                                        <p:strVal val="visible"/>
                                      </p:to>
                                    </p:set>
                                    <p:animEffect transition="in" filter="strips(downRight)">
                                      <p:cBhvr>
                                        <p:cTn id="62" dur="500"/>
                                        <p:tgtEl>
                                          <p:spTgt spid="12291">
                                            <p:txEl>
                                              <p:pRg st="12" end="12"/>
                                            </p:txEl>
                                          </p:spTgt>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18" presetClass="entr" presetSubtype="6" fill="hold" nodeType="clickEffect">
                                  <p:stCondLst>
                                    <p:cond delay="0"/>
                                  </p:stCondLst>
                                  <p:childTnLst>
                                    <p:set>
                                      <p:cBhvr>
                                        <p:cTn id="66" dur="1" fill="hold">
                                          <p:stCondLst>
                                            <p:cond delay="0"/>
                                          </p:stCondLst>
                                        </p:cTn>
                                        <p:tgtEl>
                                          <p:spTgt spid="12291">
                                            <p:txEl>
                                              <p:pRg st="13" end="13"/>
                                            </p:txEl>
                                          </p:spTgt>
                                        </p:tgtEl>
                                        <p:attrNameLst>
                                          <p:attrName>style.visibility</p:attrName>
                                        </p:attrNameLst>
                                      </p:cBhvr>
                                      <p:to>
                                        <p:strVal val="visible"/>
                                      </p:to>
                                    </p:set>
                                    <p:animEffect transition="in" filter="strips(downRight)">
                                      <p:cBhvr>
                                        <p:cTn id="67" dur="500"/>
                                        <p:tgtEl>
                                          <p:spTgt spid="12291">
                                            <p:txEl>
                                              <p:pRg st="13" end="13"/>
                                            </p:txEl>
                                          </p:spTgt>
                                        </p:tgtEl>
                                      </p:cBhvr>
                                    </p:animEffect>
                                  </p:childTnLst>
                                </p:cTn>
                              </p:par>
                            </p:childTnLst>
                          </p:cTn>
                        </p:par>
                      </p:childTnLst>
                    </p:cTn>
                  </p:par>
                  <p:par>
                    <p:cTn id="68" fill="hold" nodeType="clickPar">
                      <p:stCondLst>
                        <p:cond delay="indefinite"/>
                      </p:stCondLst>
                      <p:childTnLst>
                        <p:par>
                          <p:cTn id="69" fill="hold" nodeType="withGroup">
                            <p:stCondLst>
                              <p:cond delay="0"/>
                            </p:stCondLst>
                            <p:childTnLst>
                              <p:par>
                                <p:cTn id="70" presetID="18" presetClass="entr" presetSubtype="6" fill="hold" nodeType="clickEffect">
                                  <p:stCondLst>
                                    <p:cond delay="0"/>
                                  </p:stCondLst>
                                  <p:childTnLst>
                                    <p:set>
                                      <p:cBhvr>
                                        <p:cTn id="71" dur="1" fill="hold">
                                          <p:stCondLst>
                                            <p:cond delay="0"/>
                                          </p:stCondLst>
                                        </p:cTn>
                                        <p:tgtEl>
                                          <p:spTgt spid="12291">
                                            <p:txEl>
                                              <p:pRg st="14" end="14"/>
                                            </p:txEl>
                                          </p:spTgt>
                                        </p:tgtEl>
                                        <p:attrNameLst>
                                          <p:attrName>style.visibility</p:attrName>
                                        </p:attrNameLst>
                                      </p:cBhvr>
                                      <p:to>
                                        <p:strVal val="visible"/>
                                      </p:to>
                                    </p:set>
                                    <p:animEffect transition="in" filter="strips(downRight)">
                                      <p:cBhvr>
                                        <p:cTn id="72" dur="500"/>
                                        <p:tgtEl>
                                          <p:spTgt spid="12291">
                                            <p:txEl>
                                              <p:pRg st="14" end="14"/>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8" presetClass="entr" presetSubtype="6" fill="hold" nodeType="clickEffect">
                                  <p:stCondLst>
                                    <p:cond delay="0"/>
                                  </p:stCondLst>
                                  <p:childTnLst>
                                    <p:set>
                                      <p:cBhvr>
                                        <p:cTn id="76" dur="1" fill="hold">
                                          <p:stCondLst>
                                            <p:cond delay="0"/>
                                          </p:stCondLst>
                                        </p:cTn>
                                        <p:tgtEl>
                                          <p:spTgt spid="12291">
                                            <p:txEl>
                                              <p:pRg st="15" end="15"/>
                                            </p:txEl>
                                          </p:spTgt>
                                        </p:tgtEl>
                                        <p:attrNameLst>
                                          <p:attrName>style.visibility</p:attrName>
                                        </p:attrNameLst>
                                      </p:cBhvr>
                                      <p:to>
                                        <p:strVal val="visible"/>
                                      </p:to>
                                    </p:set>
                                    <p:animEffect transition="in" filter="strips(downRight)">
                                      <p:cBhvr>
                                        <p:cTn id="77" dur="500"/>
                                        <p:tgtEl>
                                          <p:spTgt spid="12291">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981200" y="274638"/>
            <a:ext cx="8229600" cy="1930400"/>
          </a:xfrm>
        </p:spPr>
        <p:txBody>
          <a:bodyPr>
            <a:normAutofit/>
          </a:bodyPr>
          <a:lstStyle/>
          <a:p>
            <a:pPr algn="ctr" eaLnBrk="1" hangingPunct="1"/>
            <a:r>
              <a:rPr lang="en-GB" altLang="en-US" sz="2400" b="1" dirty="0"/>
              <a:t>(b) Organisational Culture</a:t>
            </a:r>
            <a:br>
              <a:rPr lang="en-GB" altLang="en-US" sz="2400" b="1" dirty="0"/>
            </a:br>
            <a:br>
              <a:rPr lang="en-GB" altLang="en-US" sz="2400" b="1" dirty="0"/>
            </a:br>
            <a:r>
              <a:rPr lang="en-GB" altLang="en-US" sz="2400" b="1" u="sng" dirty="0"/>
              <a:t>Types of Organisational Culture</a:t>
            </a:r>
            <a:br>
              <a:rPr lang="en-GB" altLang="en-US" sz="2900" i="1" dirty="0"/>
            </a:br>
            <a:endParaRPr lang="en-US" altLang="en-US" sz="2800" i="1" dirty="0"/>
          </a:p>
        </p:txBody>
      </p:sp>
      <p:sp>
        <p:nvSpPr>
          <p:cNvPr id="15363" name="Rectangle 3"/>
          <p:cNvSpPr>
            <a:spLocks noGrp="1" noChangeArrowheads="1"/>
          </p:cNvSpPr>
          <p:nvPr>
            <p:ph idx="1"/>
          </p:nvPr>
        </p:nvSpPr>
        <p:spPr>
          <a:xfrm>
            <a:off x="3071814" y="1390651"/>
            <a:ext cx="5616575" cy="4702175"/>
          </a:xfrm>
        </p:spPr>
        <p:txBody>
          <a:bodyPr>
            <a:normAutofit lnSpcReduction="10000"/>
          </a:bodyPr>
          <a:lstStyle/>
          <a:p>
            <a:pPr eaLnBrk="1" hangingPunct="1">
              <a:buFont typeface="Wingdings" panose="05000000000000000000" pitchFamily="2" charset="2"/>
              <a:buNone/>
            </a:pPr>
            <a:r>
              <a:rPr lang="en-GB" altLang="en-US" sz="2800" b="1" dirty="0"/>
              <a:t>				</a:t>
            </a:r>
            <a:endParaRPr lang="en-GB" altLang="en-US" sz="2400" b="1" dirty="0"/>
          </a:p>
          <a:p>
            <a:pPr eaLnBrk="1" hangingPunct="1">
              <a:buFont typeface="Arial" panose="020B0604020202020204" pitchFamily="34" charset="0"/>
              <a:buNone/>
            </a:pPr>
            <a:endParaRPr lang="en-GB" altLang="en-US" sz="2000" b="1" i="1" u="sng" dirty="0"/>
          </a:p>
          <a:p>
            <a:pPr eaLnBrk="1" hangingPunct="1">
              <a:buFont typeface="Wingdings" panose="05000000000000000000" pitchFamily="2" charset="2"/>
              <a:buNone/>
            </a:pPr>
            <a:r>
              <a:rPr lang="en-GB" altLang="en-US" sz="2400" b="1" dirty="0"/>
              <a:t>Power Culture</a:t>
            </a:r>
          </a:p>
          <a:p>
            <a:pPr eaLnBrk="1" hangingPunct="1">
              <a:buFont typeface="Wingdings" panose="05000000000000000000" pitchFamily="2" charset="2"/>
              <a:buNone/>
            </a:pPr>
            <a:endParaRPr lang="en-GB" altLang="en-US" sz="2400" b="1" dirty="0"/>
          </a:p>
          <a:p>
            <a:pPr eaLnBrk="1" hangingPunct="1">
              <a:buFont typeface="Wingdings" panose="05000000000000000000" pitchFamily="2" charset="2"/>
              <a:buNone/>
            </a:pPr>
            <a:r>
              <a:rPr lang="en-GB" altLang="en-US" sz="2400" b="1" dirty="0"/>
              <a:t>Role Culture</a:t>
            </a:r>
          </a:p>
          <a:p>
            <a:pPr eaLnBrk="1" hangingPunct="1">
              <a:buFont typeface="Wingdings" panose="05000000000000000000" pitchFamily="2" charset="2"/>
              <a:buNone/>
            </a:pPr>
            <a:endParaRPr lang="en-GB" altLang="en-US" sz="2400" b="1" dirty="0"/>
          </a:p>
          <a:p>
            <a:pPr eaLnBrk="1" hangingPunct="1">
              <a:buFont typeface="Wingdings" panose="05000000000000000000" pitchFamily="2" charset="2"/>
              <a:buNone/>
            </a:pPr>
            <a:r>
              <a:rPr lang="en-GB" altLang="en-US" sz="2400" b="1" dirty="0"/>
              <a:t>Task Culture</a:t>
            </a:r>
          </a:p>
          <a:p>
            <a:pPr eaLnBrk="1" hangingPunct="1">
              <a:buFont typeface="Wingdings" panose="05000000000000000000" pitchFamily="2" charset="2"/>
              <a:buNone/>
            </a:pPr>
            <a:endParaRPr lang="en-GB" altLang="en-US" sz="2400" b="1" dirty="0"/>
          </a:p>
          <a:p>
            <a:pPr eaLnBrk="1" hangingPunct="1">
              <a:buFont typeface="Wingdings" panose="05000000000000000000" pitchFamily="2" charset="2"/>
              <a:buNone/>
            </a:pPr>
            <a:r>
              <a:rPr lang="en-GB" altLang="en-US" sz="2400" b="1" dirty="0"/>
              <a:t>Person Culture</a:t>
            </a:r>
          </a:p>
          <a:p>
            <a:pPr eaLnBrk="1" hangingPunct="1">
              <a:buFont typeface="Wingdings" panose="05000000000000000000" pitchFamily="2" charset="2"/>
              <a:buNone/>
            </a:pPr>
            <a:endParaRPr lang="en-GB" altLang="en-US" sz="2400" b="1" dirty="0"/>
          </a:p>
          <a:p>
            <a:pPr algn="r" eaLnBrk="1" hangingPunct="1">
              <a:buFont typeface="Wingdings" panose="05000000000000000000" pitchFamily="2" charset="2"/>
              <a:buNone/>
            </a:pPr>
            <a:r>
              <a:rPr lang="en-GB" altLang="en-US" sz="1800" i="1" dirty="0"/>
              <a:t>Based on the Harrison/Handy typology, 1972 &amp; 1993</a:t>
            </a:r>
          </a:p>
          <a:p>
            <a:pPr eaLnBrk="1" hangingPunct="1">
              <a:buFont typeface="Wingdings" panose="05000000000000000000" pitchFamily="2" charset="2"/>
              <a:buNone/>
            </a:pPr>
            <a:endParaRPr lang="en-GB" altLang="en-US" sz="2400" b="1" dirty="0"/>
          </a:p>
          <a:p>
            <a:pPr eaLnBrk="1" hangingPunct="1">
              <a:buFont typeface="Wingdings" panose="05000000000000000000" pitchFamily="2" charset="2"/>
              <a:buNone/>
            </a:pPr>
            <a:endParaRPr lang="en-GB" altLang="en-US" sz="2400" b="1" dirty="0"/>
          </a:p>
          <a:p>
            <a:pPr eaLnBrk="1" hangingPunct="1">
              <a:buFont typeface="Wingdings" panose="05000000000000000000" pitchFamily="2" charset="2"/>
              <a:buNone/>
            </a:pPr>
            <a:endParaRPr lang="en-GB" altLang="en-US" sz="2400" b="1" dirty="0"/>
          </a:p>
          <a:p>
            <a:pPr algn="ctr" eaLnBrk="1" hangingPunct="1">
              <a:buFont typeface="Wingdings" panose="05000000000000000000" pitchFamily="2" charset="2"/>
              <a:buNone/>
            </a:pPr>
            <a:endParaRPr lang="en-GB" altLang="en-US" sz="2400" b="1" i="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with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anim calcmode="lin" valueType="num">
                                      <p:cBhvr additive="base">
                                        <p:cTn id="11" dur="5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536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5363">
                                            <p:txEl>
                                              <p:pRg st="4" end="4"/>
                                            </p:txEl>
                                          </p:spTgt>
                                        </p:tgtEl>
                                        <p:attrNameLst>
                                          <p:attrName>style.visibility</p:attrName>
                                        </p:attrNameLst>
                                      </p:cBhvr>
                                      <p:to>
                                        <p:strVal val="visible"/>
                                      </p:to>
                                    </p:set>
                                    <p:anim calcmode="lin" valueType="num">
                                      <p:cBhvr additive="base">
                                        <p:cTn id="15" dur="5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536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5363">
                                            <p:txEl>
                                              <p:pRg st="6" end="6"/>
                                            </p:txEl>
                                          </p:spTgt>
                                        </p:tgtEl>
                                        <p:attrNameLst>
                                          <p:attrName>style.visibility</p:attrName>
                                        </p:attrNameLst>
                                      </p:cBhvr>
                                      <p:to>
                                        <p:strVal val="visible"/>
                                      </p:to>
                                    </p:set>
                                    <p:anim calcmode="lin" valueType="num">
                                      <p:cBhvr additive="base">
                                        <p:cTn id="19" dur="500" fill="hold"/>
                                        <p:tgtEl>
                                          <p:spTgt spid="1536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363">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5363">
                                            <p:txEl>
                                              <p:pRg st="8" end="8"/>
                                            </p:txEl>
                                          </p:spTgt>
                                        </p:tgtEl>
                                        <p:attrNameLst>
                                          <p:attrName>style.visibility</p:attrName>
                                        </p:attrNameLst>
                                      </p:cBhvr>
                                      <p:to>
                                        <p:strVal val="visible"/>
                                      </p:to>
                                    </p:set>
                                    <p:anim calcmode="lin" valueType="num">
                                      <p:cBhvr additive="base">
                                        <p:cTn id="23" dur="500" fill="hold"/>
                                        <p:tgtEl>
                                          <p:spTgt spid="15363">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5363">
                                            <p:txEl>
                                              <p:pRg st="8" end="8"/>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5363">
                                            <p:txEl>
                                              <p:pRg st="10" end="10"/>
                                            </p:txEl>
                                          </p:spTgt>
                                        </p:tgtEl>
                                        <p:attrNameLst>
                                          <p:attrName>style.visibility</p:attrName>
                                        </p:attrNameLst>
                                      </p:cBhvr>
                                      <p:to>
                                        <p:strVal val="visible"/>
                                      </p:to>
                                    </p:set>
                                    <p:anim calcmode="lin" valueType="num">
                                      <p:cBhvr additive="base">
                                        <p:cTn id="27" dur="500" fill="hold"/>
                                        <p:tgtEl>
                                          <p:spTgt spid="15363">
                                            <p:txEl>
                                              <p:pRg st="10" end="1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536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609600" y="274638"/>
            <a:ext cx="10972800" cy="345848"/>
          </a:xfrm>
        </p:spPr>
        <p:txBody>
          <a:bodyPr>
            <a:normAutofit fontScale="90000"/>
          </a:bodyPr>
          <a:lstStyle/>
          <a:p>
            <a:pPr algn="ctr" eaLnBrk="1" hangingPunct="1"/>
            <a:r>
              <a:rPr lang="en-GB" altLang="en-US" sz="2400" b="1" dirty="0"/>
              <a:t>Types of Organisational Culture</a:t>
            </a:r>
            <a:br>
              <a:rPr lang="en-GB" altLang="en-US" sz="2900" i="1" dirty="0"/>
            </a:br>
            <a:endParaRPr lang="en-US" altLang="en-US" sz="2800" i="1" dirty="0"/>
          </a:p>
        </p:txBody>
      </p:sp>
      <p:sp>
        <p:nvSpPr>
          <p:cNvPr id="15363" name="Rectangle 3"/>
          <p:cNvSpPr>
            <a:spLocks noGrp="1" noChangeArrowheads="1"/>
          </p:cNvSpPr>
          <p:nvPr>
            <p:ph idx="1"/>
          </p:nvPr>
        </p:nvSpPr>
        <p:spPr>
          <a:xfrm>
            <a:off x="699407" y="562812"/>
            <a:ext cx="11182350" cy="4702175"/>
          </a:xfrm>
        </p:spPr>
        <p:txBody>
          <a:bodyPr>
            <a:normAutofit fontScale="92500" lnSpcReduction="20000"/>
          </a:bodyPr>
          <a:lstStyle/>
          <a:p>
            <a:pPr eaLnBrk="1" hangingPunct="1">
              <a:buFont typeface="Wingdings" panose="05000000000000000000" pitchFamily="2" charset="2"/>
              <a:buNone/>
            </a:pPr>
            <a:r>
              <a:rPr lang="en-GB" altLang="en-US" sz="3000" b="1" dirty="0"/>
              <a:t>Power Culture</a:t>
            </a:r>
          </a:p>
          <a:p>
            <a:pPr eaLnBrk="1" hangingPunct="1">
              <a:buFont typeface="Wingdings" panose="05000000000000000000" pitchFamily="2" charset="2"/>
              <a:buNone/>
            </a:pPr>
            <a:r>
              <a:rPr lang="en-GB" altLang="en-US" sz="3000" i="1" dirty="0"/>
              <a:t>	</a:t>
            </a:r>
            <a:r>
              <a:rPr lang="en-GB" altLang="en-US" sz="2200" i="1" dirty="0"/>
              <a:t>Exists in small organisations where there is usually one owner or person in charge, therefore  a single source of power. There are few rules and little need for bureaucratic  procedures.</a:t>
            </a:r>
          </a:p>
          <a:p>
            <a:pPr eaLnBrk="1" hangingPunct="1">
              <a:buFont typeface="Wingdings" panose="05000000000000000000" pitchFamily="2" charset="2"/>
              <a:buNone/>
            </a:pPr>
            <a:endParaRPr lang="en-GB" altLang="en-US" sz="2200" i="1" dirty="0"/>
          </a:p>
          <a:p>
            <a:pPr eaLnBrk="1" hangingPunct="1"/>
            <a:r>
              <a:rPr lang="en-GB" altLang="en-US" sz="2600" dirty="0"/>
              <a:t>Control exercised from the centre</a:t>
            </a:r>
          </a:p>
          <a:p>
            <a:pPr eaLnBrk="1" hangingPunct="1"/>
            <a:r>
              <a:rPr lang="en-GB" altLang="en-US" sz="2600" dirty="0"/>
              <a:t>Individuals are encouraged to perform their  tasks with few questions asked</a:t>
            </a:r>
          </a:p>
          <a:p>
            <a:pPr eaLnBrk="1" hangingPunct="1"/>
            <a:r>
              <a:rPr lang="en-GB" altLang="en-US" sz="2600" dirty="0"/>
              <a:t>Greatest strength is to act quickly</a:t>
            </a:r>
          </a:p>
          <a:p>
            <a:pPr eaLnBrk="1" hangingPunct="1"/>
            <a:r>
              <a:rPr lang="en-GB" altLang="en-US" sz="2600" dirty="0"/>
              <a:t>Success depends on abilities of person or  people at the centre</a:t>
            </a:r>
          </a:p>
          <a:p>
            <a:pPr eaLnBrk="1" hangingPunct="1"/>
            <a:r>
              <a:rPr lang="en-GB" altLang="en-US" sz="2600" dirty="0"/>
              <a:t>Larger the organisation gets, the more fragile  the power becomes.</a:t>
            </a:r>
          </a:p>
          <a:p>
            <a:pPr eaLnBrk="1" hangingPunct="1">
              <a:buFont typeface="Wingdings" panose="05000000000000000000" pitchFamily="2" charset="2"/>
              <a:buNone/>
            </a:pPr>
            <a:endParaRPr lang="en-GB" altLang="en-US" sz="2200" i="1" dirty="0"/>
          </a:p>
          <a:p>
            <a:pPr eaLnBrk="1" hangingPunct="1">
              <a:buFont typeface="Wingdings" panose="05000000000000000000" pitchFamily="2" charset="2"/>
              <a:buNone/>
            </a:pPr>
            <a:endParaRPr lang="en-GB" altLang="en-US" sz="2400" b="1" dirty="0"/>
          </a:p>
          <a:p>
            <a:pPr eaLnBrk="1" hangingPunct="1">
              <a:buFont typeface="Wingdings" panose="05000000000000000000" pitchFamily="2" charset="2"/>
              <a:buNone/>
            </a:pPr>
            <a:endParaRPr lang="en-GB" altLang="en-US" sz="2400" b="1" dirty="0"/>
          </a:p>
          <a:p>
            <a:pPr algn="r" eaLnBrk="1" hangingPunct="1">
              <a:buFont typeface="Wingdings" panose="05000000000000000000" pitchFamily="2" charset="2"/>
              <a:buNone/>
            </a:pPr>
            <a:r>
              <a:rPr lang="en-GB" altLang="en-US" sz="1800" i="1" dirty="0"/>
              <a:t>Based on the Harrison/Handy typology, 1972 &amp; 1993</a:t>
            </a:r>
          </a:p>
          <a:p>
            <a:pPr eaLnBrk="1" hangingPunct="1">
              <a:buFont typeface="Wingdings" panose="05000000000000000000" pitchFamily="2" charset="2"/>
              <a:buNone/>
            </a:pPr>
            <a:endParaRPr lang="en-GB" altLang="en-US" sz="2400" b="1" dirty="0"/>
          </a:p>
          <a:p>
            <a:pPr eaLnBrk="1" hangingPunct="1">
              <a:buFont typeface="Wingdings" panose="05000000000000000000" pitchFamily="2" charset="2"/>
              <a:buNone/>
            </a:pPr>
            <a:endParaRPr lang="en-GB" altLang="en-US" sz="2400" b="1" dirty="0"/>
          </a:p>
          <a:p>
            <a:pPr eaLnBrk="1" hangingPunct="1">
              <a:buFont typeface="Wingdings" panose="05000000000000000000" pitchFamily="2" charset="2"/>
              <a:buNone/>
            </a:pPr>
            <a:endParaRPr lang="en-GB" altLang="en-US" sz="2400" b="1" dirty="0"/>
          </a:p>
          <a:p>
            <a:pPr algn="ctr" eaLnBrk="1" hangingPunct="1">
              <a:buFont typeface="Wingdings" panose="05000000000000000000" pitchFamily="2" charset="2"/>
              <a:buNone/>
            </a:pPr>
            <a:endParaRPr lang="en-GB" altLang="en-US" sz="2400" b="1" i="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with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anim calcmode="lin" valueType="num">
                                      <p:cBhvr additive="base">
                                        <p:cTn id="11" dur="5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536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5363">
                                            <p:txEl>
                                              <p:pRg st="3" end="3"/>
                                            </p:txEl>
                                          </p:spTgt>
                                        </p:tgtEl>
                                        <p:attrNameLst>
                                          <p:attrName>style.visibility</p:attrName>
                                        </p:attrNameLst>
                                      </p:cBhvr>
                                      <p:to>
                                        <p:strVal val="visible"/>
                                      </p:to>
                                    </p:set>
                                    <p:anim calcmode="lin" valueType="num">
                                      <p:cBhvr additive="base">
                                        <p:cTn id="15" dur="500" fill="hold"/>
                                        <p:tgtEl>
                                          <p:spTgt spid="1536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536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5363">
                                            <p:txEl>
                                              <p:pRg st="4" end="4"/>
                                            </p:txEl>
                                          </p:spTgt>
                                        </p:tgtEl>
                                        <p:attrNameLst>
                                          <p:attrName>style.visibility</p:attrName>
                                        </p:attrNameLst>
                                      </p:cBhvr>
                                      <p:to>
                                        <p:strVal val="visible"/>
                                      </p:to>
                                    </p:set>
                                    <p:anim calcmode="lin" valueType="num">
                                      <p:cBhvr additive="base">
                                        <p:cTn id="19" dur="5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36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5363">
                                            <p:txEl>
                                              <p:pRg st="5" end="5"/>
                                            </p:txEl>
                                          </p:spTgt>
                                        </p:tgtEl>
                                        <p:attrNameLst>
                                          <p:attrName>style.visibility</p:attrName>
                                        </p:attrNameLst>
                                      </p:cBhvr>
                                      <p:to>
                                        <p:strVal val="visible"/>
                                      </p:to>
                                    </p:set>
                                    <p:anim calcmode="lin" valueType="num">
                                      <p:cBhvr additive="base">
                                        <p:cTn id="23" dur="500" fill="hold"/>
                                        <p:tgtEl>
                                          <p:spTgt spid="1536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536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5363">
                                            <p:txEl>
                                              <p:pRg st="6" end="6"/>
                                            </p:txEl>
                                          </p:spTgt>
                                        </p:tgtEl>
                                        <p:attrNameLst>
                                          <p:attrName>style.visibility</p:attrName>
                                        </p:attrNameLst>
                                      </p:cBhvr>
                                      <p:to>
                                        <p:strVal val="visible"/>
                                      </p:to>
                                    </p:set>
                                    <p:anim calcmode="lin" valueType="num">
                                      <p:cBhvr additive="base">
                                        <p:cTn id="27" dur="500" fill="hold"/>
                                        <p:tgtEl>
                                          <p:spTgt spid="1536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536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5363">
                                            <p:txEl>
                                              <p:pRg st="7" end="7"/>
                                            </p:txEl>
                                          </p:spTgt>
                                        </p:tgtEl>
                                        <p:attrNameLst>
                                          <p:attrName>style.visibility</p:attrName>
                                        </p:attrNameLst>
                                      </p:cBhvr>
                                      <p:to>
                                        <p:strVal val="visible"/>
                                      </p:to>
                                    </p:set>
                                    <p:anim calcmode="lin" valueType="num">
                                      <p:cBhvr additive="base">
                                        <p:cTn id="31" dur="500" fill="hold"/>
                                        <p:tgtEl>
                                          <p:spTgt spid="1536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5363">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5363">
                                            <p:txEl>
                                              <p:pRg st="11" end="11"/>
                                            </p:txEl>
                                          </p:spTgt>
                                        </p:tgtEl>
                                        <p:attrNameLst>
                                          <p:attrName>style.visibility</p:attrName>
                                        </p:attrNameLst>
                                      </p:cBhvr>
                                      <p:to>
                                        <p:strVal val="visible"/>
                                      </p:to>
                                    </p:set>
                                    <p:anim calcmode="lin" valueType="num">
                                      <p:cBhvr additive="base">
                                        <p:cTn id="35" dur="500" fill="hold"/>
                                        <p:tgtEl>
                                          <p:spTgt spid="15363">
                                            <p:txEl>
                                              <p:pRg st="11" end="1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536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609600" y="274638"/>
            <a:ext cx="10972800" cy="427491"/>
          </a:xfrm>
        </p:spPr>
        <p:txBody>
          <a:bodyPr>
            <a:normAutofit fontScale="90000"/>
          </a:bodyPr>
          <a:lstStyle/>
          <a:p>
            <a:pPr algn="ctr" eaLnBrk="1" hangingPunct="1"/>
            <a:r>
              <a:rPr lang="en-GB" altLang="en-US" sz="2400" b="1" dirty="0"/>
              <a:t>Types of Organisational Culture</a:t>
            </a:r>
            <a:br>
              <a:rPr lang="en-GB" altLang="en-US" sz="2900" i="1" dirty="0"/>
            </a:br>
            <a:endParaRPr lang="en-US" altLang="en-US" sz="2800" i="1" dirty="0"/>
          </a:p>
        </p:txBody>
      </p:sp>
      <p:sp>
        <p:nvSpPr>
          <p:cNvPr id="15363" name="Rectangle 3"/>
          <p:cNvSpPr>
            <a:spLocks noGrp="1" noChangeArrowheads="1"/>
          </p:cNvSpPr>
          <p:nvPr>
            <p:ph idx="1"/>
          </p:nvPr>
        </p:nvSpPr>
        <p:spPr>
          <a:xfrm>
            <a:off x="547915" y="528904"/>
            <a:ext cx="10724242" cy="4702175"/>
          </a:xfrm>
        </p:spPr>
        <p:txBody>
          <a:bodyPr>
            <a:normAutofit/>
          </a:bodyPr>
          <a:lstStyle/>
          <a:p>
            <a:pPr eaLnBrk="1" hangingPunct="1">
              <a:buFont typeface="Wingdings" panose="05000000000000000000" pitchFamily="2" charset="2"/>
              <a:buNone/>
            </a:pPr>
            <a:r>
              <a:rPr lang="en-GB" altLang="en-US" sz="2400" b="1" dirty="0"/>
              <a:t>Role Culture</a:t>
            </a:r>
          </a:p>
          <a:p>
            <a:pPr eaLnBrk="1" hangingPunct="1">
              <a:buFont typeface="Wingdings" panose="05000000000000000000" pitchFamily="2" charset="2"/>
              <a:buNone/>
            </a:pPr>
            <a:r>
              <a:rPr lang="en-GB" altLang="en-US" sz="2400" i="1" dirty="0"/>
              <a:t>	</a:t>
            </a:r>
            <a:r>
              <a:rPr lang="en-GB" altLang="en-US" sz="1800" i="1" dirty="0"/>
              <a:t>Exists in larger organisations where there are a number of functions (specialisations), divisions, management levels and activities taking place. Therefore, rules, procedures and job descriptions dominate. (E.g. Government departments, oil industries, banks, large global companies)</a:t>
            </a:r>
          </a:p>
          <a:p>
            <a:pPr eaLnBrk="1" hangingPunct="1">
              <a:buFont typeface="Wingdings" panose="05000000000000000000" pitchFamily="2" charset="2"/>
              <a:buNone/>
            </a:pPr>
            <a:endParaRPr lang="en-GB" altLang="en-US" sz="1800" i="1" dirty="0"/>
          </a:p>
          <a:p>
            <a:pPr eaLnBrk="1" hangingPunct="1"/>
            <a:r>
              <a:rPr lang="en-GB" altLang="en-US" sz="2000" dirty="0"/>
              <a:t>Culture exists in a safe, stable &amp; predictable  environment</a:t>
            </a:r>
          </a:p>
          <a:p>
            <a:pPr eaLnBrk="1" hangingPunct="1"/>
            <a:r>
              <a:rPr lang="en-GB" altLang="en-US" sz="2000" dirty="0"/>
              <a:t>Culture is one of bureaucracy</a:t>
            </a:r>
          </a:p>
          <a:p>
            <a:pPr eaLnBrk="1" hangingPunct="1"/>
            <a:r>
              <a:rPr lang="en-GB" altLang="en-US" sz="2000" dirty="0"/>
              <a:t>Therefore, averse to taking risks...</a:t>
            </a:r>
          </a:p>
          <a:p>
            <a:pPr eaLnBrk="1" hangingPunct="1"/>
            <a:r>
              <a:rPr lang="en-GB" altLang="en-US" sz="2000" dirty="0"/>
              <a:t>... and can be frustrating to the ambitious and power orientated</a:t>
            </a:r>
          </a:p>
          <a:p>
            <a:pPr eaLnBrk="1" hangingPunct="1"/>
            <a:r>
              <a:rPr lang="en-GB" altLang="en-US" sz="2000" dirty="0"/>
              <a:t>Main problem is slow to recognise and react to change</a:t>
            </a:r>
          </a:p>
          <a:p>
            <a:pPr eaLnBrk="1" hangingPunct="1">
              <a:buFont typeface="Wingdings" panose="05000000000000000000" pitchFamily="2" charset="2"/>
              <a:buNone/>
            </a:pPr>
            <a:endParaRPr lang="en-GB" altLang="en-US" sz="1800" i="1" dirty="0"/>
          </a:p>
          <a:p>
            <a:pPr eaLnBrk="1" hangingPunct="1">
              <a:buFont typeface="Wingdings" panose="05000000000000000000" pitchFamily="2" charset="2"/>
              <a:buNone/>
            </a:pPr>
            <a:endParaRPr lang="en-GB" altLang="en-US" sz="2400" b="1" dirty="0"/>
          </a:p>
          <a:p>
            <a:pPr algn="r" eaLnBrk="1" hangingPunct="1">
              <a:buFont typeface="Wingdings" panose="05000000000000000000" pitchFamily="2" charset="2"/>
              <a:buNone/>
            </a:pPr>
            <a:r>
              <a:rPr lang="en-GB" altLang="en-US" sz="1800" i="1" dirty="0"/>
              <a:t>Based on the Harrison/Handy typology, 1972 &amp; 1993</a:t>
            </a:r>
          </a:p>
          <a:p>
            <a:pPr eaLnBrk="1" hangingPunct="1">
              <a:buFont typeface="Wingdings" panose="05000000000000000000" pitchFamily="2" charset="2"/>
              <a:buNone/>
            </a:pPr>
            <a:endParaRPr lang="en-GB" altLang="en-US" sz="2400" b="1" dirty="0"/>
          </a:p>
          <a:p>
            <a:pPr eaLnBrk="1" hangingPunct="1">
              <a:buFont typeface="Wingdings" panose="05000000000000000000" pitchFamily="2" charset="2"/>
              <a:buNone/>
            </a:pPr>
            <a:endParaRPr lang="en-GB" altLang="en-US" sz="2400" b="1" dirty="0"/>
          </a:p>
          <a:p>
            <a:pPr eaLnBrk="1" hangingPunct="1">
              <a:buFont typeface="Wingdings" panose="05000000000000000000" pitchFamily="2" charset="2"/>
              <a:buNone/>
            </a:pPr>
            <a:endParaRPr lang="en-GB" altLang="en-US" sz="2400" b="1" dirty="0"/>
          </a:p>
          <a:p>
            <a:pPr algn="ctr" eaLnBrk="1" hangingPunct="1">
              <a:buFont typeface="Wingdings" panose="05000000000000000000" pitchFamily="2" charset="2"/>
              <a:buNone/>
            </a:pPr>
            <a:endParaRPr lang="en-GB" altLang="en-US" sz="2400" b="1" i="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with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anim calcmode="lin" valueType="num">
                                      <p:cBhvr additive="base">
                                        <p:cTn id="11" dur="5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536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5363">
                                            <p:txEl>
                                              <p:pRg st="10" end="10"/>
                                            </p:txEl>
                                          </p:spTgt>
                                        </p:tgtEl>
                                        <p:attrNameLst>
                                          <p:attrName>style.visibility</p:attrName>
                                        </p:attrNameLst>
                                      </p:cBhvr>
                                      <p:to>
                                        <p:strVal val="visible"/>
                                      </p:to>
                                    </p:set>
                                    <p:anim calcmode="lin" valueType="num">
                                      <p:cBhvr additive="base">
                                        <p:cTn id="15" dur="500" fill="hold"/>
                                        <p:tgtEl>
                                          <p:spTgt spid="15363">
                                            <p:txEl>
                                              <p:pRg st="10" end="1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536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609600" y="100467"/>
            <a:ext cx="10972800" cy="694190"/>
          </a:xfrm>
        </p:spPr>
        <p:txBody>
          <a:bodyPr>
            <a:normAutofit fontScale="90000"/>
          </a:bodyPr>
          <a:lstStyle/>
          <a:p>
            <a:pPr algn="ctr" eaLnBrk="1" hangingPunct="1"/>
            <a:r>
              <a:rPr lang="en-GB" altLang="en-US" sz="2400" b="1" dirty="0"/>
              <a:t>Types of Organisational Culture</a:t>
            </a:r>
            <a:br>
              <a:rPr lang="en-GB" altLang="en-US" sz="2900" i="1" dirty="0"/>
            </a:br>
            <a:endParaRPr lang="en-US" altLang="en-US" sz="2800" i="1" dirty="0"/>
          </a:p>
        </p:txBody>
      </p:sp>
      <p:sp>
        <p:nvSpPr>
          <p:cNvPr id="15363" name="Rectangle 3"/>
          <p:cNvSpPr>
            <a:spLocks noGrp="1" noChangeArrowheads="1"/>
          </p:cNvSpPr>
          <p:nvPr>
            <p:ph idx="1"/>
          </p:nvPr>
        </p:nvSpPr>
        <p:spPr>
          <a:xfrm>
            <a:off x="341918" y="659532"/>
            <a:ext cx="11469081" cy="5278438"/>
          </a:xfrm>
        </p:spPr>
        <p:txBody>
          <a:bodyPr>
            <a:normAutofit fontScale="92500" lnSpcReduction="10000"/>
          </a:bodyPr>
          <a:lstStyle/>
          <a:p>
            <a:pPr eaLnBrk="1" hangingPunct="1">
              <a:buFont typeface="Wingdings" panose="05000000000000000000" pitchFamily="2" charset="2"/>
              <a:buNone/>
              <a:defRPr/>
            </a:pPr>
            <a:r>
              <a:rPr lang="en-GB" altLang="en-US" sz="2400" b="1" dirty="0"/>
              <a:t>Task Culture</a:t>
            </a:r>
          </a:p>
          <a:p>
            <a:pPr marL="0" indent="0">
              <a:buNone/>
              <a:defRPr/>
            </a:pPr>
            <a:endParaRPr lang="en-GB" sz="1050" i="1" dirty="0"/>
          </a:p>
          <a:p>
            <a:pPr marL="400050" lvl="1" indent="0">
              <a:buNone/>
              <a:defRPr/>
            </a:pPr>
            <a:r>
              <a:rPr lang="en-GB" sz="1800" i="1" dirty="0"/>
              <a:t>Focus in the organisation is specific tasks or projects to which teams are assigned. Power therefore is diffused and based on expertise rather than position. Project teams usually service a specific customer. (E.g. IT &amp; Civil Engineering companies, Advertising Agencies)</a:t>
            </a:r>
          </a:p>
          <a:p>
            <a:pPr eaLnBrk="1" hangingPunct="1">
              <a:buFont typeface="Wingdings" panose="05000000000000000000" pitchFamily="2" charset="2"/>
              <a:buNone/>
              <a:defRPr/>
            </a:pPr>
            <a:endParaRPr lang="en-GB" sz="1800" i="1" dirty="0"/>
          </a:p>
          <a:p>
            <a:pPr eaLnBrk="1" hangingPunct="1">
              <a:defRPr/>
            </a:pPr>
            <a:r>
              <a:rPr lang="en-GB" sz="2000" dirty="0"/>
              <a:t>Culture focuses on the job on hand...</a:t>
            </a:r>
          </a:p>
          <a:p>
            <a:pPr eaLnBrk="1" hangingPunct="1">
              <a:defRPr/>
            </a:pPr>
            <a:r>
              <a:rPr lang="en-GB" sz="2000" dirty="0"/>
              <a:t>... and, therefore, very customer orientated</a:t>
            </a:r>
          </a:p>
          <a:p>
            <a:pPr eaLnBrk="1" hangingPunct="1">
              <a:defRPr/>
            </a:pPr>
            <a:r>
              <a:rPr lang="en-GB" sz="2000" dirty="0"/>
              <a:t>Also, very much a team culture</a:t>
            </a:r>
          </a:p>
          <a:p>
            <a:pPr eaLnBrk="1" hangingPunct="1">
              <a:defRPr/>
            </a:pPr>
            <a:r>
              <a:rPr lang="en-GB" sz="2000" dirty="0"/>
              <a:t>Flexibility, adaptability, individual autonomy prevails</a:t>
            </a:r>
          </a:p>
          <a:p>
            <a:pPr eaLnBrk="1" hangingPunct="1">
              <a:defRPr/>
            </a:pPr>
            <a:r>
              <a:rPr lang="en-GB" sz="2000" dirty="0"/>
              <a:t>Product life-spans are short and constant innovation is necessary</a:t>
            </a:r>
          </a:p>
          <a:p>
            <a:pPr eaLnBrk="1" hangingPunct="1">
              <a:defRPr/>
            </a:pPr>
            <a:r>
              <a:rPr lang="en-GB" sz="2000" dirty="0"/>
              <a:t>Weakness is that such organisations do not build up depth of expertise and heavily reliant on quality of its people.</a:t>
            </a:r>
          </a:p>
          <a:p>
            <a:pPr eaLnBrk="1" hangingPunct="1">
              <a:buFont typeface="Wingdings" panose="05000000000000000000" pitchFamily="2" charset="2"/>
              <a:buNone/>
              <a:defRPr/>
            </a:pPr>
            <a:endParaRPr lang="en-GB" sz="1800" i="1" dirty="0"/>
          </a:p>
          <a:p>
            <a:pPr eaLnBrk="1" hangingPunct="1">
              <a:buFont typeface="Wingdings" panose="05000000000000000000" pitchFamily="2" charset="2"/>
              <a:buNone/>
              <a:defRPr/>
            </a:pPr>
            <a:endParaRPr lang="en-GB" altLang="en-US" sz="2400" b="1" dirty="0"/>
          </a:p>
          <a:p>
            <a:pPr eaLnBrk="1" hangingPunct="1">
              <a:buFont typeface="Wingdings" panose="05000000000000000000" pitchFamily="2" charset="2"/>
              <a:buNone/>
              <a:defRPr/>
            </a:pPr>
            <a:endParaRPr lang="en-GB" altLang="en-US" sz="2400" b="1" dirty="0"/>
          </a:p>
          <a:p>
            <a:pPr algn="r" eaLnBrk="1" hangingPunct="1">
              <a:buFont typeface="Wingdings" panose="05000000000000000000" pitchFamily="2" charset="2"/>
              <a:buNone/>
              <a:defRPr/>
            </a:pPr>
            <a:r>
              <a:rPr lang="en-GB" altLang="en-US" sz="1800" i="1" dirty="0"/>
              <a:t>Based on the Harrison/Handy typology, 1972 &amp; 1993</a:t>
            </a:r>
          </a:p>
          <a:p>
            <a:pPr eaLnBrk="1" hangingPunct="1">
              <a:buFont typeface="Wingdings" panose="05000000000000000000" pitchFamily="2" charset="2"/>
              <a:buNone/>
              <a:defRPr/>
            </a:pPr>
            <a:endParaRPr lang="en-GB" altLang="en-US" sz="2400" b="1" dirty="0"/>
          </a:p>
          <a:p>
            <a:pPr eaLnBrk="1" hangingPunct="1">
              <a:buFont typeface="Wingdings" panose="05000000000000000000" pitchFamily="2" charset="2"/>
              <a:buNone/>
              <a:defRPr/>
            </a:pPr>
            <a:endParaRPr lang="en-GB" altLang="en-US" sz="2400" b="1" dirty="0"/>
          </a:p>
          <a:p>
            <a:pPr eaLnBrk="1" hangingPunct="1">
              <a:buFont typeface="Wingdings" panose="05000000000000000000" pitchFamily="2" charset="2"/>
              <a:buNone/>
              <a:defRPr/>
            </a:pPr>
            <a:endParaRPr lang="en-GB" altLang="en-US" sz="2400" b="1" dirty="0"/>
          </a:p>
          <a:p>
            <a:pPr algn="ctr" eaLnBrk="1" hangingPunct="1">
              <a:buFont typeface="Wingdings" panose="05000000000000000000" pitchFamily="2" charset="2"/>
              <a:buNone/>
              <a:defRPr/>
            </a:pPr>
            <a:endParaRPr lang="en-GB" altLang="en-US" sz="2400" b="1" i="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with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anim calcmode="lin" valueType="num">
                                      <p:cBhvr additive="base">
                                        <p:cTn id="11" dur="5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536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5363">
                                            <p:txEl>
                                              <p:pRg st="13" end="13"/>
                                            </p:txEl>
                                          </p:spTgt>
                                        </p:tgtEl>
                                        <p:attrNameLst>
                                          <p:attrName>style.visibility</p:attrName>
                                        </p:attrNameLst>
                                      </p:cBhvr>
                                      <p:to>
                                        <p:strVal val="visible"/>
                                      </p:to>
                                    </p:set>
                                    <p:anim calcmode="lin" valueType="num">
                                      <p:cBhvr additive="base">
                                        <p:cTn id="15" dur="500" fill="hold"/>
                                        <p:tgtEl>
                                          <p:spTgt spid="15363">
                                            <p:txEl>
                                              <p:pRg st="13" end="1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5363">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609600" y="274638"/>
            <a:ext cx="10972800" cy="503691"/>
          </a:xfrm>
        </p:spPr>
        <p:txBody>
          <a:bodyPr>
            <a:normAutofit fontScale="90000"/>
          </a:bodyPr>
          <a:lstStyle/>
          <a:p>
            <a:pPr algn="ctr" eaLnBrk="1" hangingPunct="1"/>
            <a:r>
              <a:rPr lang="en-GB" altLang="en-US" sz="2400" b="1" dirty="0"/>
              <a:t>Types of Organisational Culture</a:t>
            </a:r>
            <a:br>
              <a:rPr lang="en-GB" altLang="en-US" sz="2900" i="1" dirty="0"/>
            </a:br>
            <a:endParaRPr lang="en-US" altLang="en-US" sz="2800" i="1" dirty="0"/>
          </a:p>
        </p:txBody>
      </p:sp>
      <p:sp>
        <p:nvSpPr>
          <p:cNvPr id="15363" name="Rectangle 3"/>
          <p:cNvSpPr>
            <a:spLocks noGrp="1" noChangeArrowheads="1"/>
          </p:cNvSpPr>
          <p:nvPr>
            <p:ph idx="1"/>
          </p:nvPr>
        </p:nvSpPr>
        <p:spPr>
          <a:xfrm>
            <a:off x="902606" y="870114"/>
            <a:ext cx="10679793" cy="5278438"/>
          </a:xfrm>
        </p:spPr>
        <p:txBody>
          <a:bodyPr/>
          <a:lstStyle/>
          <a:p>
            <a:pPr eaLnBrk="1" hangingPunct="1">
              <a:buFont typeface="Wingdings" panose="05000000000000000000" pitchFamily="2" charset="2"/>
              <a:buNone/>
              <a:defRPr/>
            </a:pPr>
            <a:r>
              <a:rPr lang="en-GB" altLang="en-US" sz="2400" b="1" dirty="0"/>
              <a:t>Person Culture</a:t>
            </a:r>
          </a:p>
          <a:p>
            <a:pPr marL="0" indent="0">
              <a:buNone/>
              <a:defRPr/>
            </a:pPr>
            <a:endParaRPr lang="en-GB" sz="1050" i="1" dirty="0"/>
          </a:p>
          <a:p>
            <a:pPr marL="400050" lvl="1" indent="0">
              <a:buNone/>
              <a:defRPr/>
            </a:pPr>
            <a:r>
              <a:rPr lang="en-GB" sz="1800" i="1" dirty="0"/>
              <a:t>Organisation is a group of individual people who decide to work together and organise themselves  as a collective. (E.g. Barristers, doctors, Accountants’ firms</a:t>
            </a:r>
          </a:p>
          <a:p>
            <a:pPr eaLnBrk="1" hangingPunct="1">
              <a:buFont typeface="Wingdings" panose="05000000000000000000" pitchFamily="2" charset="2"/>
              <a:buNone/>
              <a:defRPr/>
            </a:pPr>
            <a:endParaRPr lang="en-GB" sz="1800" i="1" dirty="0"/>
          </a:p>
          <a:p>
            <a:pPr eaLnBrk="1" hangingPunct="1">
              <a:defRPr/>
            </a:pPr>
            <a:r>
              <a:rPr lang="en-GB" sz="2000" dirty="0"/>
              <a:t>Each has complete autonomy in what they do  and how they do it</a:t>
            </a:r>
          </a:p>
          <a:p>
            <a:pPr eaLnBrk="1" hangingPunct="1">
              <a:defRPr/>
            </a:pPr>
            <a:r>
              <a:rPr lang="en-GB" sz="2000" dirty="0"/>
              <a:t>Influence is generally shared</a:t>
            </a:r>
          </a:p>
          <a:p>
            <a:pPr eaLnBrk="1" hangingPunct="1">
              <a:defRPr/>
            </a:pPr>
            <a:r>
              <a:rPr lang="en-GB" sz="2000" dirty="0"/>
              <a:t>Rules and other mechanisms are of minimum   significance</a:t>
            </a:r>
          </a:p>
          <a:p>
            <a:pPr eaLnBrk="1" hangingPunct="1">
              <a:buFont typeface="Wingdings" panose="05000000000000000000" pitchFamily="2" charset="2"/>
              <a:buNone/>
              <a:defRPr/>
            </a:pPr>
            <a:endParaRPr lang="en-GB" sz="1800" i="1" dirty="0"/>
          </a:p>
          <a:p>
            <a:pPr eaLnBrk="1" hangingPunct="1">
              <a:buFont typeface="Wingdings" panose="05000000000000000000" pitchFamily="2" charset="2"/>
              <a:buNone/>
              <a:defRPr/>
            </a:pPr>
            <a:endParaRPr lang="en-GB" altLang="en-US" sz="2400" b="1" dirty="0"/>
          </a:p>
          <a:p>
            <a:pPr eaLnBrk="1" hangingPunct="1">
              <a:buFont typeface="Wingdings" panose="05000000000000000000" pitchFamily="2" charset="2"/>
              <a:buNone/>
              <a:defRPr/>
            </a:pPr>
            <a:endParaRPr lang="en-GB" altLang="en-US" sz="2400" b="1" dirty="0"/>
          </a:p>
          <a:p>
            <a:pPr algn="r" eaLnBrk="1" hangingPunct="1">
              <a:buFont typeface="Wingdings" panose="05000000000000000000" pitchFamily="2" charset="2"/>
              <a:buNone/>
              <a:defRPr/>
            </a:pPr>
            <a:r>
              <a:rPr lang="en-GB" altLang="en-US" sz="1800" i="1" dirty="0"/>
              <a:t>Based on the Harrison/Handy typology, 1972 &amp; 1993</a:t>
            </a:r>
          </a:p>
          <a:p>
            <a:pPr eaLnBrk="1" hangingPunct="1">
              <a:buFont typeface="Wingdings" panose="05000000000000000000" pitchFamily="2" charset="2"/>
              <a:buNone/>
              <a:defRPr/>
            </a:pPr>
            <a:endParaRPr lang="en-GB" altLang="en-US" sz="2400" b="1" dirty="0"/>
          </a:p>
          <a:p>
            <a:pPr eaLnBrk="1" hangingPunct="1">
              <a:buFont typeface="Wingdings" panose="05000000000000000000" pitchFamily="2" charset="2"/>
              <a:buNone/>
              <a:defRPr/>
            </a:pPr>
            <a:endParaRPr lang="en-GB" altLang="en-US" sz="2400" b="1" dirty="0"/>
          </a:p>
          <a:p>
            <a:pPr eaLnBrk="1" hangingPunct="1">
              <a:buFont typeface="Wingdings" panose="05000000000000000000" pitchFamily="2" charset="2"/>
              <a:buNone/>
              <a:defRPr/>
            </a:pPr>
            <a:endParaRPr lang="en-GB" altLang="en-US" sz="2400" b="1" dirty="0"/>
          </a:p>
          <a:p>
            <a:pPr algn="ctr" eaLnBrk="1" hangingPunct="1">
              <a:buFont typeface="Wingdings" panose="05000000000000000000" pitchFamily="2" charset="2"/>
              <a:buNone/>
              <a:defRPr/>
            </a:pPr>
            <a:endParaRPr lang="en-GB" altLang="en-US" sz="2400" b="1" i="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with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5363">
                                            <p:txEl>
                                              <p:pRg st="10" end="10"/>
                                            </p:txEl>
                                          </p:spTgt>
                                        </p:tgtEl>
                                        <p:attrNameLst>
                                          <p:attrName>style.visibility</p:attrName>
                                        </p:attrNameLst>
                                      </p:cBhvr>
                                      <p:to>
                                        <p:strVal val="visible"/>
                                      </p:to>
                                    </p:set>
                                    <p:anim calcmode="lin" valueType="num">
                                      <p:cBhvr additive="base">
                                        <p:cTn id="11" dur="500" fill="hold"/>
                                        <p:tgtEl>
                                          <p:spTgt spid="15363">
                                            <p:txEl>
                                              <p:pRg st="10" end="1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536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1584553" y="201614"/>
            <a:ext cx="8261350" cy="1711325"/>
          </a:xfrm>
        </p:spPr>
        <p:txBody>
          <a:bodyPr/>
          <a:lstStyle/>
          <a:p>
            <a:pPr algn="ctr" eaLnBrk="1" hangingPunct="1"/>
            <a:r>
              <a:rPr lang="en-GB" altLang="en-US" sz="2400" b="1" dirty="0"/>
              <a:t>(b) Organisational culture </a:t>
            </a:r>
            <a:br>
              <a:rPr lang="en-GB" altLang="en-US" sz="2400" b="1" dirty="0"/>
            </a:br>
            <a:br>
              <a:rPr lang="en-GB" altLang="en-US" sz="2400" b="1" dirty="0"/>
            </a:br>
            <a:r>
              <a:rPr lang="en-GB" altLang="en-US" sz="2400" b="1" u="sng" dirty="0"/>
              <a:t>Sub-Cultures within an Organisational culture</a:t>
            </a:r>
            <a:endParaRPr lang="en-US" altLang="en-US" sz="3200" i="1" u="sng" dirty="0"/>
          </a:p>
        </p:txBody>
      </p:sp>
      <p:sp>
        <p:nvSpPr>
          <p:cNvPr id="38915" name="Rectangle 3"/>
          <p:cNvSpPr>
            <a:spLocks noGrp="1" noChangeArrowheads="1"/>
          </p:cNvSpPr>
          <p:nvPr>
            <p:ph idx="1"/>
          </p:nvPr>
        </p:nvSpPr>
        <p:spPr>
          <a:xfrm>
            <a:off x="1646464" y="1804081"/>
            <a:ext cx="7499350" cy="4525962"/>
          </a:xfrm>
        </p:spPr>
        <p:txBody>
          <a:bodyPr/>
          <a:lstStyle/>
          <a:p>
            <a:pPr eaLnBrk="1" hangingPunct="1"/>
            <a:endParaRPr lang="en-GB" altLang="en-US" sz="2400" b="1" dirty="0"/>
          </a:p>
          <a:p>
            <a:pPr eaLnBrk="1" hangingPunct="1"/>
            <a:r>
              <a:rPr lang="en-GB" altLang="en-US" sz="2000" dirty="0"/>
              <a:t>Executive, Management &amp; Blue Collar sub-cultures</a:t>
            </a:r>
          </a:p>
          <a:p>
            <a:pPr algn="r" eaLnBrk="1" hangingPunct="1">
              <a:buFont typeface="Wingdings" panose="05000000000000000000" pitchFamily="2" charset="2"/>
              <a:buNone/>
            </a:pPr>
            <a:r>
              <a:rPr lang="en-GB" altLang="en-US" sz="1800" i="1" dirty="0"/>
              <a:t>(Williams, 1993)</a:t>
            </a:r>
          </a:p>
          <a:p>
            <a:pPr algn="r" eaLnBrk="1" hangingPunct="1">
              <a:buFont typeface="Wingdings" panose="05000000000000000000" pitchFamily="2" charset="2"/>
              <a:buNone/>
            </a:pPr>
            <a:endParaRPr lang="en-GB" altLang="en-US" sz="2000" i="1" dirty="0"/>
          </a:p>
          <a:p>
            <a:pPr eaLnBrk="1" hangingPunct="1"/>
            <a:r>
              <a:rPr lang="en-GB" altLang="en-US" sz="2000" dirty="0"/>
              <a:t>Professional, Administrative &amp; Customer Interface sub-cultures</a:t>
            </a:r>
          </a:p>
          <a:p>
            <a:pPr algn="r" eaLnBrk="1" hangingPunct="1">
              <a:buFont typeface="Wingdings" panose="05000000000000000000" pitchFamily="2" charset="2"/>
              <a:buNone/>
            </a:pPr>
            <a:r>
              <a:rPr lang="en-GB" altLang="en-US" sz="1800" i="1" dirty="0"/>
              <a:t>(Hofstede, 1998)</a:t>
            </a:r>
          </a:p>
          <a:p>
            <a:pPr algn="r" eaLnBrk="1" hangingPunct="1">
              <a:buFont typeface="Wingdings" panose="05000000000000000000" pitchFamily="2" charset="2"/>
              <a:buNone/>
            </a:pPr>
            <a:endParaRPr lang="en-GB" altLang="en-US" sz="2000" i="1" dirty="0"/>
          </a:p>
          <a:p>
            <a:pPr eaLnBrk="1" hangingPunct="1"/>
            <a:r>
              <a:rPr lang="en-GB" altLang="en-US" sz="2000" dirty="0"/>
              <a:t>Departmental sub-cultures</a:t>
            </a:r>
            <a:endParaRPr lang="en-US" altLang="en-US" sz="20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F7132-22DA-41E5-9D4B-AC8EAFB1A65C}"/>
              </a:ext>
            </a:extLst>
          </p:cNvPr>
          <p:cNvSpPr>
            <a:spLocks noGrp="1"/>
          </p:cNvSpPr>
          <p:nvPr>
            <p:ph type="title"/>
          </p:nvPr>
        </p:nvSpPr>
        <p:spPr/>
        <p:txBody>
          <a:bodyPr/>
          <a:lstStyle/>
          <a:p>
            <a:r>
              <a:rPr lang="en-GB" dirty="0"/>
              <a:t>Culture Models</a:t>
            </a:r>
          </a:p>
        </p:txBody>
      </p:sp>
      <p:sp>
        <p:nvSpPr>
          <p:cNvPr id="3" name="Content Placeholder 2">
            <a:extLst>
              <a:ext uri="{FF2B5EF4-FFF2-40B4-BE49-F238E27FC236}">
                <a16:creationId xmlns:a16="http://schemas.microsoft.com/office/drawing/2014/main" id="{6FD23E32-717A-4F66-A219-F8DEA4E682A4}"/>
              </a:ext>
            </a:extLst>
          </p:cNvPr>
          <p:cNvSpPr>
            <a:spLocks noGrp="1"/>
          </p:cNvSpPr>
          <p:nvPr>
            <p:ph idx="1"/>
          </p:nvPr>
        </p:nvSpPr>
        <p:spPr/>
        <p:txBody>
          <a:bodyPr>
            <a:normAutofit fontScale="85000" lnSpcReduction="20000"/>
          </a:bodyPr>
          <a:lstStyle/>
          <a:p>
            <a:r>
              <a:rPr lang="en-GB" dirty="0"/>
              <a:t>In the context of an organization, cultural models are frameworks that define, shape, and influence corporate culture. Cultural models are frameworks that provide some structure to a corporate culture that tends to be fluid and vulnerable to change.</a:t>
            </a:r>
          </a:p>
          <a:p>
            <a:r>
              <a:rPr lang="en-GB" dirty="0"/>
              <a:t>Cultural models include the Competing Values Framework, a common cultural model that inspired the relatively recent </a:t>
            </a:r>
            <a:r>
              <a:rPr lang="en-GB" dirty="0">
                <a:solidFill>
                  <a:srgbClr val="FF0000"/>
                </a:solidFill>
              </a:rPr>
              <a:t>Denison model.</a:t>
            </a:r>
          </a:p>
          <a:p>
            <a:r>
              <a:rPr lang="en-GB" dirty="0"/>
              <a:t>Other models include </a:t>
            </a:r>
            <a:r>
              <a:rPr lang="en-GB" dirty="0">
                <a:solidFill>
                  <a:srgbClr val="FF0000"/>
                </a:solidFill>
              </a:rPr>
              <a:t>Hall’s iceberg model</a:t>
            </a:r>
            <a:r>
              <a:rPr lang="en-GB" dirty="0"/>
              <a:t>, the </a:t>
            </a:r>
            <a:r>
              <a:rPr lang="en-GB" dirty="0">
                <a:solidFill>
                  <a:srgbClr val="FF0000"/>
                </a:solidFill>
              </a:rPr>
              <a:t>McKinsey 7s </a:t>
            </a:r>
            <a:r>
              <a:rPr lang="en-GB" dirty="0"/>
              <a:t>framework, and the </a:t>
            </a:r>
            <a:r>
              <a:rPr lang="en-GB" dirty="0">
                <a:solidFill>
                  <a:srgbClr val="FF0000"/>
                </a:solidFill>
              </a:rPr>
              <a:t>Hofstede model </a:t>
            </a:r>
            <a:r>
              <a:rPr lang="en-GB" dirty="0"/>
              <a:t>which is based on research into the impact of culture on employee values, societies, and workplaces.</a:t>
            </a:r>
          </a:p>
        </p:txBody>
      </p:sp>
    </p:spTree>
    <p:extLst>
      <p:ext uri="{BB962C8B-B14F-4D97-AF65-F5344CB8AC3E}">
        <p14:creationId xmlns:p14="http://schemas.microsoft.com/office/powerpoint/2010/main" val="38887350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2063750" y="260350"/>
            <a:ext cx="8229600" cy="647700"/>
          </a:xfrm>
        </p:spPr>
        <p:txBody>
          <a:bodyPr/>
          <a:lstStyle/>
          <a:p>
            <a:pPr algn="ctr"/>
            <a:r>
              <a:rPr lang="en-GB" altLang="en-US" sz="1400" u="sng" dirty="0"/>
              <a:t>PERSPECTIVES OF CULTURE FOR AN INTERNATIONAL BUSINESS MANAGER</a:t>
            </a:r>
            <a:br>
              <a:rPr lang="en-GB" altLang="en-US" sz="1400" u="sng" dirty="0"/>
            </a:br>
            <a:r>
              <a:rPr lang="en-GB" altLang="en-US" sz="1800" b="1" dirty="0"/>
              <a:t>References</a:t>
            </a:r>
            <a:endParaRPr lang="en-GB" altLang="en-US" sz="1800" dirty="0"/>
          </a:p>
        </p:txBody>
      </p:sp>
      <p:sp>
        <p:nvSpPr>
          <p:cNvPr id="40963" name="Content Placeholder 2"/>
          <p:cNvSpPr>
            <a:spLocks noGrp="1"/>
          </p:cNvSpPr>
          <p:nvPr>
            <p:ph idx="1"/>
          </p:nvPr>
        </p:nvSpPr>
        <p:spPr>
          <a:xfrm>
            <a:off x="1919288" y="1628775"/>
            <a:ext cx="8229600" cy="5761038"/>
          </a:xfrm>
        </p:spPr>
        <p:txBody>
          <a:bodyPr/>
          <a:lstStyle/>
          <a:p>
            <a:pPr marL="0" indent="0">
              <a:buNone/>
            </a:pPr>
            <a:r>
              <a:rPr lang="en-GB" altLang="en-US" sz="1200" dirty="0"/>
              <a:t>Deal T. E. and Kennedy, A. A. (1982, 2000) </a:t>
            </a:r>
            <a:r>
              <a:rPr lang="en-GB" altLang="en-US" sz="1200" i="1" dirty="0"/>
              <a:t>Corporate Cultures: The Rites and Rituals of Corporate Life</a:t>
            </a:r>
            <a:r>
              <a:rPr lang="en-GB" altLang="en-US" sz="1200" dirty="0"/>
              <a:t>, </a:t>
            </a:r>
            <a:r>
              <a:rPr lang="en-GB" altLang="en-US" sz="1200" dirty="0" err="1"/>
              <a:t>Harmondsworth</a:t>
            </a:r>
            <a:r>
              <a:rPr lang="en-GB" altLang="en-US" sz="1200" dirty="0"/>
              <a:t>, Penguin Books, 1982; reissue Perseus Books, 2000</a:t>
            </a:r>
          </a:p>
          <a:p>
            <a:pPr marL="0" indent="0">
              <a:buNone/>
            </a:pPr>
            <a:r>
              <a:rPr lang="en-GB" altLang="en-US" sz="1200" dirty="0"/>
              <a:t>CIPD (2010) ‘Change Management’. Factsheet. London. Chartered Institute of Personnel &amp; Development.</a:t>
            </a:r>
          </a:p>
          <a:p>
            <a:pPr marL="0" indent="0">
              <a:buNone/>
            </a:pPr>
            <a:r>
              <a:rPr lang="en-GB" altLang="en-US" sz="1200" dirty="0"/>
              <a:t>Denison, Daniel R</a:t>
            </a:r>
            <a:r>
              <a:rPr lang="en-GB" altLang="en-US" sz="1200" u="sng" dirty="0"/>
              <a:t>. </a:t>
            </a:r>
            <a:r>
              <a:rPr lang="en-GB" altLang="en-US" sz="1200" dirty="0"/>
              <a:t>(1990) </a:t>
            </a:r>
            <a:r>
              <a:rPr lang="en-GB" altLang="en-US" sz="1200" i="1" dirty="0"/>
              <a:t>Corporate culture and organizational effectiveness</a:t>
            </a:r>
            <a:r>
              <a:rPr lang="en-GB" altLang="en-US" sz="1200" dirty="0"/>
              <a:t>, Wiley.</a:t>
            </a:r>
          </a:p>
          <a:p>
            <a:pPr marL="0" indent="0">
              <a:buNone/>
            </a:pPr>
            <a:r>
              <a:rPr lang="en-GB" altLang="en-US" sz="1200" dirty="0"/>
              <a:t>Handy, C.B. (1993) </a:t>
            </a:r>
            <a:r>
              <a:rPr lang="en-GB" altLang="en-US" sz="1200" i="1" dirty="0"/>
              <a:t>Understanding Organizations. </a:t>
            </a:r>
            <a:r>
              <a:rPr lang="en-GB" altLang="en-US" sz="1200" dirty="0"/>
              <a:t>Fourth </a:t>
            </a:r>
            <a:r>
              <a:rPr lang="en-GB" altLang="en-US" sz="1200" dirty="0" err="1"/>
              <a:t>edn</a:t>
            </a:r>
            <a:r>
              <a:rPr lang="en-GB" altLang="en-US" sz="1200" dirty="0"/>
              <a:t>. Penguin.</a:t>
            </a:r>
          </a:p>
          <a:p>
            <a:pPr marL="0" indent="0">
              <a:buNone/>
            </a:pPr>
            <a:r>
              <a:rPr lang="en-GB" altLang="en-US" sz="1200" dirty="0"/>
              <a:t>Harrison, R. (1972) ‘Understanding your Organization’s Character’ </a:t>
            </a:r>
            <a:r>
              <a:rPr lang="en-GB" altLang="en-US" sz="1200" i="1" dirty="0"/>
              <a:t>Harvard Business Review. </a:t>
            </a:r>
            <a:r>
              <a:rPr lang="en-GB" altLang="en-US" sz="1200" dirty="0"/>
              <a:t>Vol.50, May/June 1972 pp.119-28</a:t>
            </a:r>
          </a:p>
          <a:p>
            <a:pPr marL="0" indent="0">
              <a:buNone/>
            </a:pPr>
            <a:r>
              <a:rPr lang="en-GB" altLang="en-US" sz="1200" dirty="0"/>
              <a:t>Heller, R. (1997) </a:t>
            </a:r>
            <a:r>
              <a:rPr lang="en-GB" altLang="en-US" sz="1200" i="1" dirty="0"/>
              <a:t>In Search of European Excellence. </a:t>
            </a:r>
            <a:r>
              <a:rPr lang="en-GB" altLang="en-US" sz="1200" dirty="0"/>
              <a:t>Harper Collins Business</a:t>
            </a:r>
          </a:p>
          <a:p>
            <a:pPr marL="0" indent="0">
              <a:buNone/>
            </a:pPr>
            <a:r>
              <a:rPr lang="en-GB" altLang="en-US" sz="1200" dirty="0"/>
              <a:t>Hofstede, Geert(1980) </a:t>
            </a:r>
            <a:r>
              <a:rPr lang="en-GB" altLang="en-US" sz="1200" i="1" dirty="0"/>
              <a:t>Culture's Consequences: International Differences in Work Related Values</a:t>
            </a:r>
            <a:r>
              <a:rPr lang="en-GB" altLang="en-US" sz="1200" dirty="0"/>
              <a:t>. Beverly Hills, CA, Sage Publications, reprinted 1984</a:t>
            </a:r>
          </a:p>
          <a:p>
            <a:pPr marL="0" indent="0">
              <a:buNone/>
            </a:pPr>
            <a:r>
              <a:rPr lang="en-GB" altLang="en-US" sz="1200" dirty="0"/>
              <a:t>Hofstede, G. (1998) ‘Identifying Organizational Subcultures: An Empirical Approach. </a:t>
            </a:r>
            <a:r>
              <a:rPr lang="en-GB" altLang="en-US" sz="1200" i="1" dirty="0"/>
              <a:t>Journal of Management Studies</a:t>
            </a:r>
            <a:r>
              <a:rPr lang="en-GB" altLang="en-US" sz="1200" dirty="0"/>
              <a:t>, 35(1), 1-12</a:t>
            </a:r>
          </a:p>
          <a:p>
            <a:pPr marL="0" indent="0">
              <a:buNone/>
            </a:pPr>
            <a:r>
              <a:rPr lang="en-GB" altLang="en-US" sz="1200" dirty="0"/>
              <a:t>Hofstede, G. (2001) </a:t>
            </a:r>
            <a:r>
              <a:rPr lang="en-GB" altLang="en-US" sz="1200" i="1" dirty="0"/>
              <a:t>Culture’s Consequences (</a:t>
            </a:r>
            <a:r>
              <a:rPr lang="en-GB" altLang="en-US" sz="1200" dirty="0"/>
              <a:t>2</a:t>
            </a:r>
            <a:r>
              <a:rPr lang="en-GB" altLang="en-US" sz="1200" baseline="30000" dirty="0"/>
              <a:t>nd</a:t>
            </a:r>
            <a:r>
              <a:rPr lang="en-GB" altLang="en-US" sz="1200" dirty="0"/>
              <a:t> </a:t>
            </a:r>
            <a:r>
              <a:rPr lang="en-GB" altLang="en-US" sz="1200" dirty="0" err="1"/>
              <a:t>edn</a:t>
            </a:r>
            <a:r>
              <a:rPr lang="en-GB" altLang="en-US" sz="1200" dirty="0"/>
              <a:t>). Thousand Oaks, </a:t>
            </a:r>
            <a:r>
              <a:rPr lang="en-GB" altLang="en-US" sz="1200" dirty="0" err="1"/>
              <a:t>CA:Sage</a:t>
            </a:r>
            <a:endParaRPr lang="en-GB" altLang="en-US" sz="1200" dirty="0"/>
          </a:p>
          <a:p>
            <a:pPr marL="0" indent="0">
              <a:buNone/>
            </a:pPr>
            <a:r>
              <a:rPr lang="en-GB" altLang="en-US" sz="1200" dirty="0"/>
              <a:t>Jacques, E. 1951. The changing culture of a factory. London: Tavistock Institute. </a:t>
            </a:r>
          </a:p>
          <a:p>
            <a:pPr marL="0" indent="0">
              <a:buNone/>
            </a:pPr>
            <a:r>
              <a:rPr lang="en-GB" altLang="en-US" sz="1200" dirty="0"/>
              <a:t>Johnson, G., Scholes, K., Whittington, R. (1992) </a:t>
            </a:r>
            <a:r>
              <a:rPr lang="en-GB" altLang="en-US" sz="1200" i="1" dirty="0"/>
              <a:t>Exploring Corporate Strategy. </a:t>
            </a:r>
            <a:r>
              <a:rPr lang="en-GB" altLang="en-US" sz="1200" dirty="0"/>
              <a:t>Pearson.</a:t>
            </a:r>
          </a:p>
          <a:p>
            <a:pPr marL="0" indent="0">
              <a:buNone/>
            </a:pPr>
            <a:r>
              <a:rPr lang="en-GB" altLang="en-US" sz="1200" dirty="0"/>
              <a:t>Louis, Meryl Reis (1980)  </a:t>
            </a:r>
            <a:r>
              <a:rPr lang="en-GB" altLang="en-US" sz="1200" i="1" dirty="0"/>
              <a:t>Administrative Science Quarterly </a:t>
            </a:r>
            <a:r>
              <a:rPr lang="en-GB" altLang="en-US" sz="1200" dirty="0"/>
              <a:t>Vol. 25, No. 2 (Jun., 1980), pp. 226-251Published by: Sage Publications</a:t>
            </a:r>
          </a:p>
          <a:p>
            <a:pPr marL="0" indent="0">
              <a:buNone/>
            </a:pPr>
            <a:r>
              <a:rPr lang="en-GB" altLang="en-US" sz="1200" dirty="0"/>
              <a:t>Peters, T.J. &amp; Waterman, R.H. (1982) </a:t>
            </a:r>
            <a:r>
              <a:rPr lang="en-GB" altLang="en-US" sz="1200" i="1" dirty="0"/>
              <a:t>In Search of Excellence: Lessons from America’s Best-run Companies. </a:t>
            </a:r>
            <a:r>
              <a:rPr lang="en-GB" altLang="en-US" sz="1200" dirty="0"/>
              <a:t>NT, Harper &amp; Row</a:t>
            </a:r>
          </a:p>
          <a:p>
            <a:pPr marL="0" indent="0">
              <a:buNone/>
            </a:pPr>
            <a:endParaRPr lang="en-GB" altLang="en-US" sz="1200"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197</TotalTime>
  <Words>2589</Words>
  <Application>Microsoft Office PowerPoint</Application>
  <PresentationFormat>Widescreen</PresentationFormat>
  <Paragraphs>278</Paragraphs>
  <Slides>28</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Myriad Pro</vt:lpstr>
      <vt:lpstr>Wingdings</vt:lpstr>
      <vt:lpstr>Wingdings 3</vt:lpstr>
      <vt:lpstr>20140311PresentationUWTSDTemplate</vt:lpstr>
      <vt:lpstr>Developing Emotional Intelligence Skills for the Workplace  Week 6 Perspectives on culture for an  international business manager Additional Material  (2 of 2)</vt:lpstr>
      <vt:lpstr>PowerPoint Presentation</vt:lpstr>
      <vt:lpstr>Perspectives on Culture</vt:lpstr>
      <vt:lpstr>a) Cultural Sensitivity</vt:lpstr>
      <vt:lpstr>Factors may influence viewpoints</vt:lpstr>
      <vt:lpstr>(a) Cultural Sensitivity</vt:lpstr>
      <vt:lpstr>PowerPoint Presentation</vt:lpstr>
      <vt:lpstr>PowerPoint Presentation</vt:lpstr>
      <vt:lpstr>PowerPoint Presentation</vt:lpstr>
      <vt:lpstr>Bias and </vt:lpstr>
      <vt:lpstr>A case </vt:lpstr>
      <vt:lpstr>(a) Cultural Sensitivity ETHNOCENTRIC Approach to International Management</vt:lpstr>
      <vt:lpstr>(a) Cultural Sensitivity Ethnocentric Approach</vt:lpstr>
      <vt:lpstr>(a) Cultural Sensitivity POLYCENTRIC Approach to International Management</vt:lpstr>
      <vt:lpstr> (a) Cultural Sensitivity Polycentric Approach</vt:lpstr>
      <vt:lpstr>(a) Cultural Sensitivity GEOCENTRIC Approach to International Management</vt:lpstr>
      <vt:lpstr>(a) Cultural Sensitivity Geocentric Approach </vt:lpstr>
      <vt:lpstr>(b) Organisational Culture</vt:lpstr>
      <vt:lpstr>(b) Organisational Culture Why does it matter for an International Business Manager?</vt:lpstr>
      <vt:lpstr>(b) Organisational Culture Creation and Maintenance of Culture</vt:lpstr>
      <vt:lpstr>(b) Organisational Culture  Types of Organisational Culture </vt:lpstr>
      <vt:lpstr>Types of Organisational Culture </vt:lpstr>
      <vt:lpstr>Types of Organisational Culture </vt:lpstr>
      <vt:lpstr>Types of Organisational Culture </vt:lpstr>
      <vt:lpstr>Types of Organisational Culture </vt:lpstr>
      <vt:lpstr>(b) Organisational culture   Sub-Cultures within an Organisational culture</vt:lpstr>
      <vt:lpstr>Culture Models</vt:lpstr>
      <vt:lpstr>PERSPECTIVES OF CULTURE FOR AN INTERNATIONAL BUSINESS MANAGER References</vt:lpstr>
    </vt:vector>
  </TitlesOfParts>
  <Company>MMU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Developing Emotional Intelligence Skills for the Workplace  (BMSW6106) Session 6 Leading, Culture, Ethics and Emotional Intelligence</dc:title>
  <dc:creator>Tarila Zuofa</dc:creator>
  <cp:lastModifiedBy>Amare Desta</cp:lastModifiedBy>
  <cp:revision>19</cp:revision>
  <dcterms:created xsi:type="dcterms:W3CDTF">2020-06-19T16:43:51Z</dcterms:created>
  <dcterms:modified xsi:type="dcterms:W3CDTF">2024-11-17T10:13:25Z</dcterms:modified>
</cp:coreProperties>
</file>