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2"/>
  </p:notesMasterIdLst>
  <p:sldIdLst>
    <p:sldId id="257" r:id="rId5"/>
    <p:sldId id="295" r:id="rId6"/>
    <p:sldId id="291" r:id="rId7"/>
    <p:sldId id="292" r:id="rId8"/>
    <p:sldId id="293" r:id="rId9"/>
    <p:sldId id="294" r:id="rId10"/>
    <p:sldId id="258" r:id="rId11"/>
    <p:sldId id="337" r:id="rId12"/>
    <p:sldId id="336" r:id="rId13"/>
    <p:sldId id="311" r:id="rId14"/>
    <p:sldId id="261" r:id="rId15"/>
    <p:sldId id="296" r:id="rId16"/>
    <p:sldId id="302" r:id="rId17"/>
    <p:sldId id="300" r:id="rId18"/>
    <p:sldId id="301" r:id="rId19"/>
    <p:sldId id="304" r:id="rId20"/>
    <p:sldId id="303" r:id="rId21"/>
    <p:sldId id="270" r:id="rId22"/>
    <p:sldId id="273" r:id="rId23"/>
    <p:sldId id="312" r:id="rId24"/>
    <p:sldId id="260" r:id="rId25"/>
    <p:sldId id="305" r:id="rId26"/>
    <p:sldId id="306" r:id="rId27"/>
    <p:sldId id="307" r:id="rId28"/>
    <p:sldId id="308" r:id="rId29"/>
    <p:sldId id="309" r:id="rId30"/>
    <p:sldId id="310"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76" d="100"/>
          <a:sy n="76" d="100"/>
        </p:scale>
        <p:origin x="126" y="6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3397F9-67EC-4F5C-88B1-DE861ABC93CE}" type="datetimeFigureOut">
              <a:rPr lang="en-GB" smtClean="0"/>
              <a:t>23/11/2020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DFCFFD-D25A-46CB-A367-EBDA4B272B81}" type="slidenum">
              <a:rPr lang="en-GB" smtClean="0"/>
              <a:t>‹#›</a:t>
            </a:fld>
            <a:endParaRPr lang="en-GB"/>
          </a:p>
        </p:txBody>
      </p:sp>
    </p:spTree>
    <p:extLst>
      <p:ext uri="{BB962C8B-B14F-4D97-AF65-F5344CB8AC3E}">
        <p14:creationId xmlns:p14="http://schemas.microsoft.com/office/powerpoint/2010/main" val="1799987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9</a:t>
            </a:fld>
            <a:endParaRPr lang="en-GB" altLang="en-US" dirty="0">
              <a:solidFill>
                <a:srgbClr val="000000"/>
              </a:solidFill>
            </a:endParaRPr>
          </a:p>
        </p:txBody>
      </p:sp>
    </p:spTree>
    <p:extLst>
      <p:ext uri="{BB962C8B-B14F-4D97-AF65-F5344CB8AC3E}">
        <p14:creationId xmlns:p14="http://schemas.microsoft.com/office/powerpoint/2010/main" val="5839863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as we saw, there is, though, a second key component of the OED definitions of postcolonial and </a:t>
            </a:r>
            <a:r>
              <a:rPr lang="en-GB" dirty="0" err="1"/>
              <a:t>postcolonialism</a:t>
            </a:r>
            <a:endParaRPr lang="en-GB" dirty="0"/>
          </a:p>
          <a:p>
            <a:r>
              <a:rPr lang="en-GB" dirty="0"/>
              <a:t> </a:t>
            </a:r>
          </a:p>
          <a:p>
            <a:r>
              <a:rPr lang="en-GB" dirty="0"/>
              <a:t>That is, as much as expressing the geopolitical fact of independence from imperial ruler, ‘</a:t>
            </a:r>
            <a:r>
              <a:rPr lang="en-GB" dirty="0" err="1"/>
              <a:t>postcolonialism</a:t>
            </a:r>
            <a:r>
              <a:rPr lang="en-GB" dirty="0"/>
              <a:t>’ and ‘postcolonial’ refer to a “cultural condition” </a:t>
            </a:r>
          </a:p>
          <a:p>
            <a:r>
              <a:rPr lang="en-GB" dirty="0"/>
              <a:t> </a:t>
            </a:r>
          </a:p>
          <a:p>
            <a:r>
              <a:rPr lang="en-GB" dirty="0"/>
              <a:t>In this sense, it is possible to speak of such a thing as postcolonial culture and postcolonial societies; that it is a cultural condition which impacts upon how people experience and interpret the world around them.</a:t>
            </a:r>
          </a:p>
          <a:p>
            <a:r>
              <a:rPr lang="en-GB" dirty="0"/>
              <a:t> </a:t>
            </a:r>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13</a:t>
            </a:fld>
            <a:endParaRPr lang="en-GB" dirty="0"/>
          </a:p>
        </p:txBody>
      </p:sp>
    </p:spTree>
    <p:extLst>
      <p:ext uri="{BB962C8B-B14F-4D97-AF65-F5344CB8AC3E}">
        <p14:creationId xmlns:p14="http://schemas.microsoft.com/office/powerpoint/2010/main" val="7932804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Ask</a:t>
            </a:r>
            <a:r>
              <a:rPr lang="en-GB" baseline="0" dirty="0"/>
              <a:t> another couple of </a:t>
            </a:r>
            <a:r>
              <a:rPr lang="en-GB" baseline="0" dirty="0" err="1"/>
              <a:t>qus</a:t>
            </a:r>
            <a:r>
              <a:rPr lang="en-GB" baseline="0" dirty="0"/>
              <a:t>:</a:t>
            </a:r>
          </a:p>
          <a:p>
            <a:pPr marL="171450" indent="-171450">
              <a:buFontTx/>
              <a:buChar char="-"/>
            </a:pPr>
            <a:r>
              <a:rPr lang="en-GB" baseline="0" dirty="0"/>
              <a:t>Egypt</a:t>
            </a:r>
          </a:p>
          <a:p>
            <a:pPr marL="0" indent="0">
              <a:buFontTx/>
              <a:buNone/>
            </a:pPr>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14</a:t>
            </a:fld>
            <a:endParaRPr lang="en-GB"/>
          </a:p>
        </p:txBody>
      </p:sp>
    </p:spTree>
    <p:extLst>
      <p:ext uri="{BB962C8B-B14F-4D97-AF65-F5344CB8AC3E}">
        <p14:creationId xmlns:p14="http://schemas.microsoft.com/office/powerpoint/2010/main" val="30283559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15</a:t>
            </a:fld>
            <a:endParaRPr lang="en-GB"/>
          </a:p>
        </p:txBody>
      </p:sp>
    </p:spTree>
    <p:extLst>
      <p:ext uri="{BB962C8B-B14F-4D97-AF65-F5344CB8AC3E}">
        <p14:creationId xmlns:p14="http://schemas.microsoft.com/office/powerpoint/2010/main" val="36066528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Said forged a career at a number of major American universities before publishing his opus </a:t>
            </a:r>
            <a:r>
              <a:rPr lang="en-GB" sz="1200" i="1" kern="1200" dirty="0">
                <a:solidFill>
                  <a:schemeClr val="tx1"/>
                </a:solidFill>
                <a:effectLst/>
                <a:latin typeface="+mn-lt"/>
                <a:ea typeface="+mn-ea"/>
                <a:cs typeface="+mn-cs"/>
              </a:rPr>
              <a:t>Orientalism</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 book investigated the historic relationship between Europe and the so-called ‘the Orient’ – which in Said’s terms referred to the Middle East, Asia and North Africa</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Focussing on the 19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and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centuries particularly, Said named his book after the Orientalist school of painting which had conveyed a romanticised and, often, sensationalised picture of Arabic cultures – </a:t>
            </a:r>
            <a:r>
              <a:rPr lang="en-GB" sz="1200" i="1" kern="1200" dirty="0">
                <a:solidFill>
                  <a:schemeClr val="tx1"/>
                </a:solidFill>
                <a:effectLst/>
                <a:latin typeface="+mn-lt"/>
                <a:ea typeface="+mn-ea"/>
                <a:cs typeface="+mn-cs"/>
              </a:rPr>
              <a:t>so on the cover Jean Leon Gerome</a:t>
            </a:r>
            <a:r>
              <a:rPr lang="en-GB" sz="1200" kern="1200" dirty="0">
                <a:solidFill>
                  <a:schemeClr val="tx1"/>
                </a:solidFill>
                <a:effectLst/>
                <a:latin typeface="+mn-lt"/>
                <a:ea typeface="+mn-ea"/>
                <a:cs typeface="+mn-cs"/>
              </a:rPr>
              <a:t>’s </a:t>
            </a:r>
            <a:r>
              <a:rPr lang="en-GB" sz="1200" i="1" kern="1200" dirty="0">
                <a:solidFill>
                  <a:schemeClr val="tx1"/>
                </a:solidFill>
                <a:effectLst/>
                <a:latin typeface="+mn-lt"/>
                <a:ea typeface="+mn-ea"/>
                <a:cs typeface="+mn-cs"/>
              </a:rPr>
              <a:t>The Snake Charmer</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a good example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Alongside this artistic genre, though, ‘Orientalism’ was also a phrase use to designate interdisciplinary enquiries into the languages, culture and history of the Near East – as in the title that gives the School of Oriental and African Studies, at the University of London – </a:t>
            </a:r>
            <a:r>
              <a:rPr lang="en-GB" sz="1200" i="1" kern="1200" dirty="0">
                <a:solidFill>
                  <a:schemeClr val="tx1"/>
                </a:solidFill>
                <a:effectLst/>
                <a:latin typeface="+mn-lt"/>
                <a:ea typeface="+mn-ea"/>
                <a:cs typeface="+mn-cs"/>
              </a:rPr>
              <a:t>although its notable that the acronym SOAS is the title officially used (anecdote about writing a reference of a student</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That combination of orientalism as a cultural and scholarly phenomenon was of critical importance to Said</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17</a:t>
            </a:fld>
            <a:endParaRPr lang="en-GB"/>
          </a:p>
        </p:txBody>
      </p:sp>
    </p:spTree>
    <p:extLst>
      <p:ext uri="{BB962C8B-B14F-4D97-AF65-F5344CB8AC3E}">
        <p14:creationId xmlns:p14="http://schemas.microsoft.com/office/powerpoint/2010/main" val="2442751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DB12E-8458-45D4-8D92-F9ECFDEF577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0F41D10-6A67-43BE-960C-CE3D47E900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146AB10-A9DE-4FBB-8437-E6C081A6F6C4}"/>
              </a:ext>
            </a:extLst>
          </p:cNvPr>
          <p:cNvSpPr>
            <a:spLocks noGrp="1"/>
          </p:cNvSpPr>
          <p:nvPr>
            <p:ph type="dt" sz="half" idx="10"/>
          </p:nvPr>
        </p:nvSpPr>
        <p:spPr/>
        <p:txBody>
          <a:bodyPr/>
          <a:lstStyle/>
          <a:p>
            <a:fld id="{6E75A090-B44E-4EF3-AE7D-262F0F67EEB6}" type="datetimeFigureOut">
              <a:rPr lang="en-GB" smtClean="0"/>
              <a:t>23/11/2020</a:t>
            </a:fld>
            <a:endParaRPr lang="en-GB"/>
          </a:p>
        </p:txBody>
      </p:sp>
      <p:sp>
        <p:nvSpPr>
          <p:cNvPr id="5" name="Footer Placeholder 4">
            <a:extLst>
              <a:ext uri="{FF2B5EF4-FFF2-40B4-BE49-F238E27FC236}">
                <a16:creationId xmlns:a16="http://schemas.microsoft.com/office/drawing/2014/main" id="{33D46EB8-1F79-4718-952B-2BAE1421E2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853EE7-095E-42D6-BB62-C9ABF60FBE47}"/>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3516833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DD6DF-2623-4AF8-BDF5-99C88CBF48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583E5F-9F2E-4326-97AE-9E52A7DB3D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9E1FB5-E5A5-4882-8412-E9B590CC4372}"/>
              </a:ext>
            </a:extLst>
          </p:cNvPr>
          <p:cNvSpPr>
            <a:spLocks noGrp="1"/>
          </p:cNvSpPr>
          <p:nvPr>
            <p:ph type="dt" sz="half" idx="10"/>
          </p:nvPr>
        </p:nvSpPr>
        <p:spPr/>
        <p:txBody>
          <a:bodyPr/>
          <a:lstStyle/>
          <a:p>
            <a:fld id="{6E75A090-B44E-4EF3-AE7D-262F0F67EEB6}" type="datetimeFigureOut">
              <a:rPr lang="en-GB" smtClean="0"/>
              <a:t>23/11/2020</a:t>
            </a:fld>
            <a:endParaRPr lang="en-GB"/>
          </a:p>
        </p:txBody>
      </p:sp>
      <p:sp>
        <p:nvSpPr>
          <p:cNvPr id="5" name="Footer Placeholder 4">
            <a:extLst>
              <a:ext uri="{FF2B5EF4-FFF2-40B4-BE49-F238E27FC236}">
                <a16:creationId xmlns:a16="http://schemas.microsoft.com/office/drawing/2014/main" id="{E47B35FB-005B-4802-BC6F-AB04B9852C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DCC62D-9EEF-402E-9DBB-FCD2C856F8F5}"/>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26106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D32BC-6011-4A55-89D9-A6393FAA07A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FE4005-907B-41B5-9887-30EDB9EF6B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16E3DB5-25E0-4050-9E4C-8181F6848BE9}"/>
              </a:ext>
            </a:extLst>
          </p:cNvPr>
          <p:cNvSpPr>
            <a:spLocks noGrp="1"/>
          </p:cNvSpPr>
          <p:nvPr>
            <p:ph type="dt" sz="half" idx="10"/>
          </p:nvPr>
        </p:nvSpPr>
        <p:spPr/>
        <p:txBody>
          <a:bodyPr/>
          <a:lstStyle/>
          <a:p>
            <a:fld id="{6E75A090-B44E-4EF3-AE7D-262F0F67EEB6}" type="datetimeFigureOut">
              <a:rPr lang="en-GB" smtClean="0"/>
              <a:t>23/11/2020</a:t>
            </a:fld>
            <a:endParaRPr lang="en-GB"/>
          </a:p>
        </p:txBody>
      </p:sp>
      <p:sp>
        <p:nvSpPr>
          <p:cNvPr id="5" name="Footer Placeholder 4">
            <a:extLst>
              <a:ext uri="{FF2B5EF4-FFF2-40B4-BE49-F238E27FC236}">
                <a16:creationId xmlns:a16="http://schemas.microsoft.com/office/drawing/2014/main" id="{34A5316E-3040-4509-B2AD-72B57FA68B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D4981D-1317-4EA2-BF72-4BE601E204BE}"/>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1351762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A2ACC-4DD1-405A-9034-309BF3E500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41BF60-979C-4CB7-8199-20441B11732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16B2FB4-B1A8-4944-B356-E14F4D096EC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304A660-DD69-4D7A-8D82-E5FD6FBEFE12}"/>
              </a:ext>
            </a:extLst>
          </p:cNvPr>
          <p:cNvSpPr>
            <a:spLocks noGrp="1"/>
          </p:cNvSpPr>
          <p:nvPr>
            <p:ph type="dt" sz="half" idx="10"/>
          </p:nvPr>
        </p:nvSpPr>
        <p:spPr/>
        <p:txBody>
          <a:bodyPr/>
          <a:lstStyle/>
          <a:p>
            <a:fld id="{6E75A090-B44E-4EF3-AE7D-262F0F67EEB6}" type="datetimeFigureOut">
              <a:rPr lang="en-GB" smtClean="0"/>
              <a:t>23/11/2020</a:t>
            </a:fld>
            <a:endParaRPr lang="en-GB"/>
          </a:p>
        </p:txBody>
      </p:sp>
      <p:sp>
        <p:nvSpPr>
          <p:cNvPr id="6" name="Footer Placeholder 5">
            <a:extLst>
              <a:ext uri="{FF2B5EF4-FFF2-40B4-BE49-F238E27FC236}">
                <a16:creationId xmlns:a16="http://schemas.microsoft.com/office/drawing/2014/main" id="{F9DD6B06-7762-44CF-8DD5-A28B4E15FE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8EE60D-9BF1-4439-9E7D-F5F6070C25C7}"/>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27826812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D469F-C156-451F-8CB4-46E4028DF21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EA4F5D-BE0B-430B-A231-299DB3B3A8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DA2DD0-F106-42C7-95CF-87313C2DF69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F9D815-EEE2-4CCA-835F-2A48BC9F3E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011002-235E-4990-BF91-0FCE88ABDAC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AA723FB-51E5-45DE-B264-A8B28C09BDE2}"/>
              </a:ext>
            </a:extLst>
          </p:cNvPr>
          <p:cNvSpPr>
            <a:spLocks noGrp="1"/>
          </p:cNvSpPr>
          <p:nvPr>
            <p:ph type="dt" sz="half" idx="10"/>
          </p:nvPr>
        </p:nvSpPr>
        <p:spPr/>
        <p:txBody>
          <a:bodyPr/>
          <a:lstStyle/>
          <a:p>
            <a:fld id="{6E75A090-B44E-4EF3-AE7D-262F0F67EEB6}" type="datetimeFigureOut">
              <a:rPr lang="en-GB" smtClean="0"/>
              <a:t>23/11/2020</a:t>
            </a:fld>
            <a:endParaRPr lang="en-GB"/>
          </a:p>
        </p:txBody>
      </p:sp>
      <p:sp>
        <p:nvSpPr>
          <p:cNvPr id="8" name="Footer Placeholder 7">
            <a:extLst>
              <a:ext uri="{FF2B5EF4-FFF2-40B4-BE49-F238E27FC236}">
                <a16:creationId xmlns:a16="http://schemas.microsoft.com/office/drawing/2014/main" id="{ED173CCF-E61C-4ABF-A5AE-5FB7277AE0B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F522B4-6797-401C-94DE-06E42F6C0C75}"/>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24382971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F71D3-AE1F-47F5-A9E1-E054685920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B1D8773-1638-4ECC-B467-AA3BEFD4B2D2}"/>
              </a:ext>
            </a:extLst>
          </p:cNvPr>
          <p:cNvSpPr>
            <a:spLocks noGrp="1"/>
          </p:cNvSpPr>
          <p:nvPr>
            <p:ph type="dt" sz="half" idx="10"/>
          </p:nvPr>
        </p:nvSpPr>
        <p:spPr/>
        <p:txBody>
          <a:bodyPr/>
          <a:lstStyle/>
          <a:p>
            <a:fld id="{6E75A090-B44E-4EF3-AE7D-262F0F67EEB6}" type="datetimeFigureOut">
              <a:rPr lang="en-GB" smtClean="0"/>
              <a:t>23/11/2020</a:t>
            </a:fld>
            <a:endParaRPr lang="en-GB"/>
          </a:p>
        </p:txBody>
      </p:sp>
      <p:sp>
        <p:nvSpPr>
          <p:cNvPr id="4" name="Footer Placeholder 3">
            <a:extLst>
              <a:ext uri="{FF2B5EF4-FFF2-40B4-BE49-F238E27FC236}">
                <a16:creationId xmlns:a16="http://schemas.microsoft.com/office/drawing/2014/main" id="{1749FFD6-9A23-458A-9517-D77E21B2B0B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5F6A86-1BFB-450C-8941-DC2119D2FAB2}"/>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2955829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F8ECFB-15C0-490E-BA2B-02C81256A18F}"/>
              </a:ext>
            </a:extLst>
          </p:cNvPr>
          <p:cNvSpPr>
            <a:spLocks noGrp="1"/>
          </p:cNvSpPr>
          <p:nvPr>
            <p:ph type="dt" sz="half" idx="10"/>
          </p:nvPr>
        </p:nvSpPr>
        <p:spPr/>
        <p:txBody>
          <a:bodyPr/>
          <a:lstStyle/>
          <a:p>
            <a:fld id="{6E75A090-B44E-4EF3-AE7D-262F0F67EEB6}" type="datetimeFigureOut">
              <a:rPr lang="en-GB" smtClean="0"/>
              <a:t>23/11/2020</a:t>
            </a:fld>
            <a:endParaRPr lang="en-GB"/>
          </a:p>
        </p:txBody>
      </p:sp>
      <p:sp>
        <p:nvSpPr>
          <p:cNvPr id="3" name="Footer Placeholder 2">
            <a:extLst>
              <a:ext uri="{FF2B5EF4-FFF2-40B4-BE49-F238E27FC236}">
                <a16:creationId xmlns:a16="http://schemas.microsoft.com/office/drawing/2014/main" id="{D9833D71-8DD4-49C6-8EBF-706284905BB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D8F8AAE-230F-483D-8523-5FDFD65E7514}"/>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2574842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7E655-AD74-47EB-A3C2-E589268EE9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36A3A68-85AD-47F1-8590-96CF7118C3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EF66096-93E8-453D-8142-B81590E3BB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D2D930-8C66-4FE2-B85E-1D17BA784528}"/>
              </a:ext>
            </a:extLst>
          </p:cNvPr>
          <p:cNvSpPr>
            <a:spLocks noGrp="1"/>
          </p:cNvSpPr>
          <p:nvPr>
            <p:ph type="dt" sz="half" idx="10"/>
          </p:nvPr>
        </p:nvSpPr>
        <p:spPr/>
        <p:txBody>
          <a:bodyPr/>
          <a:lstStyle/>
          <a:p>
            <a:fld id="{6E75A090-B44E-4EF3-AE7D-262F0F67EEB6}" type="datetimeFigureOut">
              <a:rPr lang="en-GB" smtClean="0"/>
              <a:t>23/11/2020</a:t>
            </a:fld>
            <a:endParaRPr lang="en-GB"/>
          </a:p>
        </p:txBody>
      </p:sp>
      <p:sp>
        <p:nvSpPr>
          <p:cNvPr id="6" name="Footer Placeholder 5">
            <a:extLst>
              <a:ext uri="{FF2B5EF4-FFF2-40B4-BE49-F238E27FC236}">
                <a16:creationId xmlns:a16="http://schemas.microsoft.com/office/drawing/2014/main" id="{242A0838-4104-45AF-AEB6-964027BB8F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320607-213C-4AE7-B8EE-8D65F8E46210}"/>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1644423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F33E9-836C-43F2-ADD5-390C46EAEB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8838FF-FF79-490E-B4EF-ADDCB605BE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E604C2B-6874-4708-BE10-BCB05D4B38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D5F5FA-349F-4561-9716-24C5193A4EE1}"/>
              </a:ext>
            </a:extLst>
          </p:cNvPr>
          <p:cNvSpPr>
            <a:spLocks noGrp="1"/>
          </p:cNvSpPr>
          <p:nvPr>
            <p:ph type="dt" sz="half" idx="10"/>
          </p:nvPr>
        </p:nvSpPr>
        <p:spPr/>
        <p:txBody>
          <a:bodyPr/>
          <a:lstStyle/>
          <a:p>
            <a:fld id="{6E75A090-B44E-4EF3-AE7D-262F0F67EEB6}" type="datetimeFigureOut">
              <a:rPr lang="en-GB" smtClean="0"/>
              <a:t>23/11/2020</a:t>
            </a:fld>
            <a:endParaRPr lang="en-GB"/>
          </a:p>
        </p:txBody>
      </p:sp>
      <p:sp>
        <p:nvSpPr>
          <p:cNvPr id="6" name="Footer Placeholder 5">
            <a:extLst>
              <a:ext uri="{FF2B5EF4-FFF2-40B4-BE49-F238E27FC236}">
                <a16:creationId xmlns:a16="http://schemas.microsoft.com/office/drawing/2014/main" id="{410B1DD0-7769-4CBB-B773-15B5429D42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DDAE10-5C2A-4375-9C9B-7574B594EFB6}"/>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731898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6E594-E3A7-4910-A0EC-845CF3761B5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739F30-9256-4814-98D5-4B0C113E7D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BDDCFE-9A29-499B-8F30-91DE3714813B}"/>
              </a:ext>
            </a:extLst>
          </p:cNvPr>
          <p:cNvSpPr>
            <a:spLocks noGrp="1"/>
          </p:cNvSpPr>
          <p:nvPr>
            <p:ph type="dt" sz="half" idx="10"/>
          </p:nvPr>
        </p:nvSpPr>
        <p:spPr/>
        <p:txBody>
          <a:bodyPr/>
          <a:lstStyle/>
          <a:p>
            <a:fld id="{6E75A090-B44E-4EF3-AE7D-262F0F67EEB6}" type="datetimeFigureOut">
              <a:rPr lang="en-GB" smtClean="0"/>
              <a:t>23/11/2020</a:t>
            </a:fld>
            <a:endParaRPr lang="en-GB"/>
          </a:p>
        </p:txBody>
      </p:sp>
      <p:sp>
        <p:nvSpPr>
          <p:cNvPr id="5" name="Footer Placeholder 4">
            <a:extLst>
              <a:ext uri="{FF2B5EF4-FFF2-40B4-BE49-F238E27FC236}">
                <a16:creationId xmlns:a16="http://schemas.microsoft.com/office/drawing/2014/main" id="{CD8D3747-91AD-47C3-B826-12EBFBECC8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FC4748-51A8-41CE-84EE-B23AD2C5DBD6}"/>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23823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E24B0D-F51F-4748-ABA6-CD6506151D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7C401D-ADE0-49BC-BED1-A325BA3FF3B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7DE404-3C0B-4191-9BDD-7447B0601A68}"/>
              </a:ext>
            </a:extLst>
          </p:cNvPr>
          <p:cNvSpPr>
            <a:spLocks noGrp="1"/>
          </p:cNvSpPr>
          <p:nvPr>
            <p:ph type="dt" sz="half" idx="10"/>
          </p:nvPr>
        </p:nvSpPr>
        <p:spPr/>
        <p:txBody>
          <a:bodyPr/>
          <a:lstStyle/>
          <a:p>
            <a:fld id="{6E75A090-B44E-4EF3-AE7D-262F0F67EEB6}" type="datetimeFigureOut">
              <a:rPr lang="en-GB" smtClean="0"/>
              <a:t>23/11/2020</a:t>
            </a:fld>
            <a:endParaRPr lang="en-GB"/>
          </a:p>
        </p:txBody>
      </p:sp>
      <p:sp>
        <p:nvSpPr>
          <p:cNvPr id="5" name="Footer Placeholder 4">
            <a:extLst>
              <a:ext uri="{FF2B5EF4-FFF2-40B4-BE49-F238E27FC236}">
                <a16:creationId xmlns:a16="http://schemas.microsoft.com/office/drawing/2014/main" id="{C8744E5C-BB52-48FA-AC13-7936B00D4C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B5960D-ABC3-4DDB-A1D2-568171E93577}"/>
              </a:ext>
            </a:extLst>
          </p:cNvPr>
          <p:cNvSpPr>
            <a:spLocks noGrp="1"/>
          </p:cNvSpPr>
          <p:nvPr>
            <p:ph type="sldNum" sz="quarter" idx="12"/>
          </p:nvPr>
        </p:nvSpPr>
        <p:spPr/>
        <p:txBody>
          <a:bodyPr/>
          <a:lstStyle/>
          <a:p>
            <a:fld id="{05A5ABD3-58C5-428A-A8AA-61B65D2D56A0}" type="slidenum">
              <a:rPr lang="en-GB" smtClean="0"/>
              <a:t>‹#›</a:t>
            </a:fld>
            <a:endParaRPr lang="en-GB"/>
          </a:p>
        </p:txBody>
      </p:sp>
    </p:spTree>
    <p:extLst>
      <p:ext uri="{BB962C8B-B14F-4D97-AF65-F5344CB8AC3E}">
        <p14:creationId xmlns:p14="http://schemas.microsoft.com/office/powerpoint/2010/main" val="82487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5000"/>
            <a:lum/>
          </a:blip>
          <a:srcRect/>
          <a:stretch>
            <a:fillRect t="-12000" b="-12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AFA53F-B5CF-4301-A42D-65062C1BFC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4044A3-3432-4ADB-A543-ADA4A2A470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2C22EC-2143-4E65-8B9D-D6A8052A3B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75A090-B44E-4EF3-AE7D-262F0F67EEB6}" type="datetimeFigureOut">
              <a:rPr lang="en-GB" smtClean="0"/>
              <a:t>23/11/2020</a:t>
            </a:fld>
            <a:endParaRPr lang="en-GB"/>
          </a:p>
        </p:txBody>
      </p:sp>
      <p:sp>
        <p:nvSpPr>
          <p:cNvPr id="5" name="Footer Placeholder 4">
            <a:extLst>
              <a:ext uri="{FF2B5EF4-FFF2-40B4-BE49-F238E27FC236}">
                <a16:creationId xmlns:a16="http://schemas.microsoft.com/office/drawing/2014/main" id="{414EFFC1-E817-4C49-98C3-868B9CE52B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C237E1E-80A3-455D-9DB0-7E4AA350F5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A5ABD3-58C5-428A-A8AA-61B65D2D56A0}" type="slidenum">
              <a:rPr lang="en-GB" smtClean="0"/>
              <a:t>‹#›</a:t>
            </a:fld>
            <a:endParaRPr lang="en-GB"/>
          </a:p>
        </p:txBody>
      </p:sp>
    </p:spTree>
    <p:extLst>
      <p:ext uri="{BB962C8B-B14F-4D97-AF65-F5344CB8AC3E}">
        <p14:creationId xmlns:p14="http://schemas.microsoft.com/office/powerpoint/2010/main" val="11128726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pdf.pub/race-class-and-gender-in-medieval-cinemac8be5faf77f950f2f8e06c61dc6ae30699746.html" TargetMode="External"/><Relationship Id="rId2" Type="http://schemas.openxmlformats.org/officeDocument/2006/relationships/hyperlink" Target="https://whel-primo.hosted.exlibrisgroup.com/primo-explore/fulldisplay?docid=TN_hus_509816265&amp;context=Ebsco&amp;vid=44WHELF_UWTSD_VU1&amp;lang=en_US&amp;search_scope=CSCOP_EVERYTHING&amp;adaptor=44WHELF_UWTSD_Ebsco&amp;tab=tab1&amp;query=any,contains,kingdom%20of%20heaven%20film&amp;offset=0" TargetMode="External"/><Relationship Id="rId1" Type="http://schemas.openxmlformats.org/officeDocument/2006/relationships/slideLayout" Target="../slideLayouts/slideLayout2.xml"/><Relationship Id="rId6" Type="http://schemas.openxmlformats.org/officeDocument/2006/relationships/hyperlink" Target="https://ezproxy.uwtsd.ac.uk/login?url=https://search.ebscohost.com/login.aspx?direct=true&amp;db=aph&amp;AN=129879812&amp;site=ehost-live" TargetMode="External"/><Relationship Id="rId5" Type="http://schemas.openxmlformats.org/officeDocument/2006/relationships/hyperlink" Target="https://ezproxy.uwtsd.ac.uk/login?url=https://search.ebscohost.com/login.aspx?direct=true&amp;db=aph&amp;AN=132722105&amp;site=ehost-live" TargetMode="External"/><Relationship Id="rId4" Type="http://schemas.openxmlformats.org/officeDocument/2006/relationships/hyperlink" Target="https://whel-primo.hosted.exlibrisgroup.com/primo-explore/fulldisplay?docid=TN_proquest748844100&amp;context=PC&amp;vid=44WHELF_UWTSD_VU1&amp;lang=en_US&amp;search_scope=CSCOP_EVERYTHING&amp;adaptor=primo_central_multiple_fe&amp;tab=tab1&amp;query=any,contains,kingdom%20of%20heaven%20film&amp;offset=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soas.ac.uk/about/" TargetMode="External"/><Relationship Id="rId7"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ezproxy.uwtsd.ac.uk/login?url=https://search.ebscohost.com/login.aspx?direct=true&amp;db=aph&amp;AN=129879812&amp;site=ehost-liv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2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 Id="rId5" Type="http://schemas.openxmlformats.org/officeDocument/2006/relationships/image" Target="../media/image41.png"/><Relationship Id="rId4" Type="http://schemas.openxmlformats.org/officeDocument/2006/relationships/image" Target="../media/image40.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2000" b="-1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ACC3B-92F5-41DD-9CAD-E41DA6D6BBF9}"/>
              </a:ext>
            </a:extLst>
          </p:cNvPr>
          <p:cNvSpPr>
            <a:spLocks noGrp="1"/>
          </p:cNvSpPr>
          <p:nvPr>
            <p:ph type="ctrTitle"/>
          </p:nvPr>
        </p:nvSpPr>
        <p:spPr>
          <a:xfrm>
            <a:off x="0" y="0"/>
            <a:ext cx="9339943" cy="2269671"/>
          </a:xfrm>
          <a:solidFill>
            <a:schemeClr val="bg1">
              <a:alpha val="55000"/>
            </a:schemeClr>
          </a:solidFill>
        </p:spPr>
        <p:txBody>
          <a:bodyPr>
            <a:noAutofit/>
          </a:bodyPr>
          <a:lstStyle/>
          <a:p>
            <a:r>
              <a:rPr lang="en-GB" sz="4000" dirty="0">
                <a:latin typeface="Arial Black" panose="020B0A04020102020204" pitchFamily="34" charset="0"/>
              </a:rPr>
              <a:t/>
            </a:r>
            <a:br>
              <a:rPr lang="en-GB" sz="4000" dirty="0">
                <a:latin typeface="Arial Black" panose="020B0A04020102020204" pitchFamily="34" charset="0"/>
              </a:rPr>
            </a:br>
            <a:r>
              <a:rPr lang="en-GB" sz="4000" dirty="0">
                <a:latin typeface="Arial Black" panose="020B0A04020102020204" pitchFamily="34" charset="0"/>
              </a:rPr>
              <a:t/>
            </a:r>
            <a:br>
              <a:rPr lang="en-GB" sz="4000" dirty="0">
                <a:latin typeface="Arial Black" panose="020B0A04020102020204" pitchFamily="34" charset="0"/>
              </a:rPr>
            </a:br>
            <a:r>
              <a:rPr lang="en-GB" sz="4000" dirty="0">
                <a:latin typeface="Arial Black" panose="020B0A04020102020204" pitchFamily="34" charset="0"/>
              </a:rPr>
              <a:t/>
            </a:r>
            <a:br>
              <a:rPr lang="en-GB" sz="4000" dirty="0">
                <a:latin typeface="Arial Black" panose="020B0A04020102020204" pitchFamily="34" charset="0"/>
              </a:rPr>
            </a:br>
            <a:r>
              <a:rPr lang="en-GB" sz="4000" dirty="0">
                <a:latin typeface="Arial Black" panose="020B0A04020102020204" pitchFamily="34" charset="0"/>
              </a:rPr>
              <a:t/>
            </a:r>
            <a:br>
              <a:rPr lang="en-GB" sz="4000" dirty="0">
                <a:latin typeface="Arial Black" panose="020B0A04020102020204" pitchFamily="34" charset="0"/>
              </a:rPr>
            </a:br>
            <a:r>
              <a:rPr lang="en-GB" sz="4000" dirty="0">
                <a:latin typeface="Arial Black" panose="020B0A04020102020204" pitchFamily="34" charset="0"/>
              </a:rPr>
              <a:t>‘So, How Find You Jerusalem?’: Interpreting the Crusades in </a:t>
            </a:r>
            <a:r>
              <a:rPr lang="en-GB" sz="4000" i="1" dirty="0">
                <a:latin typeface="Arial Black" panose="020B0A04020102020204" pitchFamily="34" charset="0"/>
              </a:rPr>
              <a:t>Kingdom of Heaven</a:t>
            </a:r>
            <a:endParaRPr lang="en-GB" sz="3600" i="1" dirty="0">
              <a:latin typeface="Arial Black" panose="020B0A04020102020204" pitchFamily="34" charset="0"/>
            </a:endParaRPr>
          </a:p>
        </p:txBody>
      </p:sp>
    </p:spTree>
    <p:extLst>
      <p:ext uri="{BB962C8B-B14F-4D97-AF65-F5344CB8AC3E}">
        <p14:creationId xmlns:p14="http://schemas.microsoft.com/office/powerpoint/2010/main" val="2611122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C1D1A-BBF6-4DF6-BEAA-F37E9EFB436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57BE503-4DE7-4382-92BD-658A96B77867}"/>
              </a:ext>
            </a:extLst>
          </p:cNvPr>
          <p:cNvSpPr>
            <a:spLocks noGrp="1"/>
          </p:cNvSpPr>
          <p:nvPr>
            <p:ph idx="1"/>
          </p:nvPr>
        </p:nvSpPr>
        <p:spPr/>
        <p:txBody>
          <a:bodyPr/>
          <a:lstStyle/>
          <a:p>
            <a:pPr marL="514350" indent="-514350">
              <a:buAutoNum type="arabicPeriod"/>
            </a:pPr>
            <a:r>
              <a:rPr lang="en-US" dirty="0"/>
              <a:t>Technical Analysis of </a:t>
            </a:r>
            <a:r>
              <a:rPr lang="en-US" i="1" dirty="0"/>
              <a:t>Kingdom of Heaven </a:t>
            </a:r>
            <a:r>
              <a:rPr lang="en-US" dirty="0"/>
              <a:t>and Ridley Scott</a:t>
            </a:r>
          </a:p>
          <a:p>
            <a:pPr marL="514350" indent="-514350">
              <a:buAutoNum type="arabicPeriod"/>
            </a:pPr>
            <a:endParaRPr lang="en-US" dirty="0"/>
          </a:p>
          <a:p>
            <a:pPr marL="514350" indent="-514350">
              <a:buAutoNum type="arabicPeriod"/>
            </a:pPr>
            <a:r>
              <a:rPr lang="en-US" dirty="0"/>
              <a:t>Historical Analysis of </a:t>
            </a:r>
            <a:r>
              <a:rPr lang="en-US" i="1" dirty="0"/>
              <a:t>Kingdom of Heaven</a:t>
            </a:r>
            <a:r>
              <a:rPr lang="en-US" dirty="0"/>
              <a:t>’s Middle Ages</a:t>
            </a:r>
          </a:p>
          <a:p>
            <a:pPr marL="514350" indent="-514350">
              <a:buAutoNum type="arabicPeriod"/>
            </a:pPr>
            <a:endParaRPr lang="en-US" dirty="0"/>
          </a:p>
          <a:p>
            <a:pPr marL="514350" indent="-514350">
              <a:buAutoNum type="arabicPeriod"/>
            </a:pPr>
            <a:r>
              <a:rPr lang="en-US" dirty="0"/>
              <a:t>Postcolonialism</a:t>
            </a:r>
          </a:p>
          <a:p>
            <a:pPr marL="514350" indent="-514350">
              <a:buAutoNum type="arabicPeriod"/>
            </a:pPr>
            <a:endParaRPr lang="en-US" dirty="0"/>
          </a:p>
          <a:p>
            <a:pPr marL="514350" indent="-514350">
              <a:buAutoNum type="arabicPeriod"/>
            </a:pPr>
            <a:r>
              <a:rPr lang="en-US" dirty="0"/>
              <a:t>Gender</a:t>
            </a:r>
            <a:endParaRPr lang="en-GB" dirty="0"/>
          </a:p>
        </p:txBody>
      </p:sp>
    </p:spTree>
    <p:extLst>
      <p:ext uri="{BB962C8B-B14F-4D97-AF65-F5344CB8AC3E}">
        <p14:creationId xmlns:p14="http://schemas.microsoft.com/office/powerpoint/2010/main" val="10249269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A71B7-9AE1-4F28-8D01-3C1200DFBCE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0DD0D0E-A2C9-45B6-A2AF-DA024A6ABE55}"/>
              </a:ext>
            </a:extLst>
          </p:cNvPr>
          <p:cNvSpPr>
            <a:spLocks noGrp="1"/>
          </p:cNvSpPr>
          <p:nvPr>
            <p:ph idx="1"/>
          </p:nvPr>
        </p:nvSpPr>
        <p:spPr>
          <a:xfrm>
            <a:off x="838200" y="1509204"/>
            <a:ext cx="10515600" cy="4667759"/>
          </a:xfrm>
          <a:solidFill>
            <a:schemeClr val="accent2">
              <a:lumMod val="20000"/>
              <a:lumOff val="80000"/>
            </a:schemeClr>
          </a:solidFill>
        </p:spPr>
        <p:txBody>
          <a:bodyPr>
            <a:normAutofit fontScale="62500" lnSpcReduction="20000"/>
          </a:bodyPr>
          <a:lstStyle/>
          <a:p>
            <a:pPr marL="0" indent="0" algn="l">
              <a:buNone/>
            </a:pPr>
            <a:r>
              <a:rPr lang="en-US" b="0" i="0" u="sng" dirty="0">
                <a:solidFill>
                  <a:srgbClr val="373A3C"/>
                </a:solidFill>
                <a:effectLst/>
                <a:latin typeface="-apple-system"/>
              </a:rPr>
              <a:t>Historians' Reviews of </a:t>
            </a:r>
            <a:r>
              <a:rPr lang="en-US" b="0" i="1" u="sng" dirty="0">
                <a:solidFill>
                  <a:srgbClr val="373A3C"/>
                </a:solidFill>
                <a:effectLst/>
                <a:latin typeface="-apple-system"/>
              </a:rPr>
              <a:t>Kingdom of Heaven</a:t>
            </a:r>
            <a:endParaRPr lang="en-US" b="0" i="0" dirty="0">
              <a:solidFill>
                <a:srgbClr val="373A3C"/>
              </a:solidFill>
              <a:effectLst/>
              <a:latin typeface="-apple-system"/>
            </a:endParaRPr>
          </a:p>
          <a:p>
            <a:pPr algn="l">
              <a:buFont typeface="Arial" panose="020B0604020202020204" pitchFamily="34" charset="0"/>
              <a:buChar char="•"/>
            </a:pPr>
            <a:r>
              <a:rPr lang="en-US" b="0" i="0" dirty="0" err="1">
                <a:solidFill>
                  <a:srgbClr val="373A3C"/>
                </a:solidFill>
                <a:effectLst/>
                <a:latin typeface="-apple-system"/>
              </a:rPr>
              <a:t>Aberth</a:t>
            </a:r>
            <a:r>
              <a:rPr lang="en-US" b="0" i="0" dirty="0">
                <a:solidFill>
                  <a:srgbClr val="373A3C"/>
                </a:solidFill>
                <a:effectLst/>
                <a:latin typeface="-apple-system"/>
              </a:rPr>
              <a:t>, John. '</a:t>
            </a:r>
            <a:r>
              <a:rPr lang="en-US" b="0" i="1" u="none" strike="noStrike" dirty="0">
                <a:solidFill>
                  <a:srgbClr val="003E5A"/>
                </a:solidFill>
                <a:effectLst/>
                <a:latin typeface="-apple-system"/>
                <a:hlinkClick r:id="rId2"/>
              </a:rPr>
              <a:t>Kingdom of Heaven</a:t>
            </a:r>
            <a:r>
              <a:rPr lang="en-US" b="0" i="0" dirty="0">
                <a:solidFill>
                  <a:srgbClr val="373A3C"/>
                </a:solidFill>
                <a:effectLst/>
                <a:latin typeface="-apple-system"/>
              </a:rPr>
              <a:t>,' </a:t>
            </a:r>
            <a:r>
              <a:rPr lang="en-US" b="0" i="1" dirty="0">
                <a:solidFill>
                  <a:srgbClr val="373A3C"/>
                </a:solidFill>
                <a:effectLst/>
                <a:latin typeface="-apple-system"/>
              </a:rPr>
              <a:t>American Historical Review</a:t>
            </a:r>
            <a:r>
              <a:rPr lang="en-US" b="0" i="0" dirty="0">
                <a:solidFill>
                  <a:srgbClr val="373A3C"/>
                </a:solidFill>
                <a:effectLst/>
                <a:latin typeface="-apple-system"/>
              </a:rPr>
              <a:t> 100:4 (2005), pp. 1235-1237.</a:t>
            </a:r>
          </a:p>
          <a:p>
            <a:pPr algn="l">
              <a:buFont typeface="Arial" panose="020B0604020202020204" pitchFamily="34" charset="0"/>
              <a:buChar char="•"/>
            </a:pPr>
            <a:r>
              <a:rPr lang="en-US" b="0" i="0" dirty="0">
                <a:solidFill>
                  <a:srgbClr val="373A3C"/>
                </a:solidFill>
                <a:effectLst/>
                <a:latin typeface="-apple-system"/>
              </a:rPr>
              <a:t>Jonathan Riley-Smith, 'Truth is the First Victim,' </a:t>
            </a:r>
            <a:r>
              <a:rPr lang="en-US" b="0" i="1" dirty="0">
                <a:solidFill>
                  <a:srgbClr val="373A3C"/>
                </a:solidFill>
                <a:effectLst/>
                <a:latin typeface="-apple-system"/>
              </a:rPr>
              <a:t>The Times</a:t>
            </a:r>
            <a:r>
              <a:rPr lang="en-US" b="0" i="0" dirty="0">
                <a:solidFill>
                  <a:srgbClr val="373A3C"/>
                </a:solidFill>
                <a:effectLst/>
                <a:latin typeface="-apple-system"/>
              </a:rPr>
              <a:t>, 5 May 2005, Screen section, pp. 12-13. (see below)</a:t>
            </a:r>
          </a:p>
          <a:p>
            <a:pPr marL="0" indent="0" algn="l">
              <a:buNone/>
            </a:pPr>
            <a:r>
              <a:rPr lang="en-US" b="0" i="0" u="sng" dirty="0">
                <a:solidFill>
                  <a:srgbClr val="373A3C"/>
                </a:solidFill>
                <a:effectLst/>
                <a:latin typeface="-apple-system"/>
              </a:rPr>
              <a:t>Postcolonialism and Christian/Muslim Relations in </a:t>
            </a:r>
            <a:r>
              <a:rPr lang="en-US" b="0" i="1" u="sng" dirty="0">
                <a:solidFill>
                  <a:srgbClr val="373A3C"/>
                </a:solidFill>
                <a:effectLst/>
                <a:latin typeface="-apple-system"/>
              </a:rPr>
              <a:t>Kingdom of Heaven</a:t>
            </a:r>
            <a:endParaRPr lang="en-US" b="0" i="0" dirty="0">
              <a:solidFill>
                <a:srgbClr val="373A3C"/>
              </a:solidFill>
              <a:effectLst/>
              <a:latin typeface="-apple-system"/>
            </a:endParaRPr>
          </a:p>
          <a:p>
            <a:pPr algn="l">
              <a:buFont typeface="Arial" panose="020B0604020202020204" pitchFamily="34" charset="0"/>
              <a:buChar char="•"/>
            </a:pPr>
            <a:r>
              <a:rPr lang="en-US" b="0" i="0" dirty="0">
                <a:solidFill>
                  <a:srgbClr val="373A3C"/>
                </a:solidFill>
                <a:effectLst/>
                <a:latin typeface="-apple-system"/>
              </a:rPr>
              <a:t>Lindley, Arthur. 'Once, Present, and Future Kings: </a:t>
            </a:r>
            <a:r>
              <a:rPr lang="en-US" b="0" i="1" dirty="0">
                <a:solidFill>
                  <a:srgbClr val="373A3C"/>
                </a:solidFill>
                <a:effectLst/>
                <a:latin typeface="-apple-system"/>
              </a:rPr>
              <a:t>Kingdom of Heaven </a:t>
            </a:r>
            <a:r>
              <a:rPr lang="en-US" b="0" i="0" dirty="0">
                <a:solidFill>
                  <a:srgbClr val="373A3C"/>
                </a:solidFill>
                <a:effectLst/>
                <a:latin typeface="-apple-system"/>
              </a:rPr>
              <a:t>and the </a:t>
            </a:r>
            <a:r>
              <a:rPr lang="en-US" b="0" i="0" dirty="0" err="1">
                <a:solidFill>
                  <a:srgbClr val="373A3C"/>
                </a:solidFill>
                <a:effectLst/>
                <a:latin typeface="-apple-system"/>
              </a:rPr>
              <a:t>Multitemporality</a:t>
            </a:r>
            <a:r>
              <a:rPr lang="en-US" b="0" i="0" dirty="0">
                <a:solidFill>
                  <a:srgbClr val="373A3C"/>
                </a:solidFill>
                <a:effectLst/>
                <a:latin typeface="-apple-system"/>
              </a:rPr>
              <a:t> of Medieval Film' in </a:t>
            </a:r>
            <a:r>
              <a:rPr lang="en-US" b="0" i="1" u="none" strike="noStrike" dirty="0">
                <a:solidFill>
                  <a:srgbClr val="003E5A"/>
                </a:solidFill>
                <a:effectLst/>
                <a:latin typeface="-apple-system"/>
                <a:hlinkClick r:id="rId3"/>
              </a:rPr>
              <a:t>Race, Class and Gender in “Medieval” Cinema</a:t>
            </a:r>
            <a:r>
              <a:rPr lang="en-US" b="0" i="1" dirty="0">
                <a:solidFill>
                  <a:srgbClr val="373A3C"/>
                </a:solidFill>
                <a:effectLst/>
                <a:latin typeface="-apple-system"/>
              </a:rPr>
              <a:t> </a:t>
            </a:r>
            <a:r>
              <a:rPr lang="en-US" b="0" i="0" dirty="0">
                <a:solidFill>
                  <a:srgbClr val="373A3C"/>
                </a:solidFill>
                <a:effectLst/>
                <a:latin typeface="-apple-system"/>
              </a:rPr>
              <a:t>ed. by Lynn T. Ramey and </a:t>
            </a:r>
            <a:r>
              <a:rPr lang="en-US" b="0" i="0" dirty="0" err="1">
                <a:solidFill>
                  <a:srgbClr val="373A3C"/>
                </a:solidFill>
                <a:effectLst/>
                <a:latin typeface="-apple-system"/>
              </a:rPr>
              <a:t>Tison</a:t>
            </a:r>
            <a:r>
              <a:rPr lang="en-US" b="0" i="0" dirty="0">
                <a:solidFill>
                  <a:srgbClr val="373A3C"/>
                </a:solidFill>
                <a:effectLst/>
                <a:latin typeface="-apple-system"/>
              </a:rPr>
              <a:t> Pugh (Basingstoke: Palgrave Macmillan, 2007), pp. 15-30.</a:t>
            </a:r>
          </a:p>
          <a:p>
            <a:pPr algn="l">
              <a:buFont typeface="Arial" panose="020B0604020202020204" pitchFamily="34" charset="0"/>
              <a:buChar char="•"/>
            </a:pPr>
            <a:r>
              <a:rPr lang="en-US" b="0" i="0" dirty="0" err="1">
                <a:solidFill>
                  <a:srgbClr val="373A3C"/>
                </a:solidFill>
                <a:effectLst/>
                <a:latin typeface="-apple-system"/>
              </a:rPr>
              <a:t>Schlimm</a:t>
            </a:r>
            <a:r>
              <a:rPr lang="en-US" b="0" i="0" dirty="0">
                <a:solidFill>
                  <a:srgbClr val="373A3C"/>
                </a:solidFill>
                <a:effectLst/>
                <a:latin typeface="-apple-system"/>
              </a:rPr>
              <a:t>, Matthew. ‘</a:t>
            </a:r>
            <a:r>
              <a:rPr lang="en-US" b="0" i="0" u="none" strike="noStrike" dirty="0">
                <a:solidFill>
                  <a:srgbClr val="003E5A"/>
                </a:solidFill>
                <a:effectLst/>
                <a:latin typeface="-apple-system"/>
                <a:hlinkClick r:id="rId4"/>
              </a:rPr>
              <a:t>The Necessity of Permanent Criticism: A Postcolonial Critique of Ridley Scott's </a:t>
            </a:r>
            <a:r>
              <a:rPr lang="en-US" b="0" i="1" u="none" strike="noStrike" dirty="0">
                <a:solidFill>
                  <a:srgbClr val="003E5A"/>
                </a:solidFill>
                <a:effectLst/>
                <a:latin typeface="-apple-system"/>
                <a:hlinkClick r:id="rId4"/>
              </a:rPr>
              <a:t>Kingdom of Heaven</a:t>
            </a:r>
            <a:r>
              <a:rPr lang="en-US" b="0" i="0" dirty="0">
                <a:solidFill>
                  <a:srgbClr val="373A3C"/>
                </a:solidFill>
                <a:effectLst/>
                <a:latin typeface="-apple-system"/>
              </a:rPr>
              <a:t>,’ </a:t>
            </a:r>
            <a:r>
              <a:rPr lang="en-US" b="0" i="1" dirty="0">
                <a:solidFill>
                  <a:srgbClr val="373A3C"/>
                </a:solidFill>
                <a:effectLst/>
                <a:latin typeface="-apple-system"/>
              </a:rPr>
              <a:t>Journal of Media and Religion</a:t>
            </a:r>
            <a:r>
              <a:rPr lang="en-US" b="0" i="0" dirty="0">
                <a:solidFill>
                  <a:srgbClr val="373A3C"/>
                </a:solidFill>
                <a:effectLst/>
                <a:latin typeface="-apple-system"/>
              </a:rPr>
              <a:t>, 9:3 (2010), pp. 129-149</a:t>
            </a:r>
          </a:p>
          <a:p>
            <a:pPr marL="0" indent="0" algn="l">
              <a:buNone/>
            </a:pPr>
            <a:r>
              <a:rPr lang="en-US" u="sng" dirty="0">
                <a:solidFill>
                  <a:srgbClr val="373A3C"/>
                </a:solidFill>
                <a:latin typeface="-apple-system"/>
              </a:rPr>
              <a:t>G</a:t>
            </a:r>
            <a:r>
              <a:rPr lang="en-US" b="0" i="0" u="sng" dirty="0">
                <a:solidFill>
                  <a:srgbClr val="373A3C"/>
                </a:solidFill>
                <a:effectLst/>
                <a:latin typeface="-apple-system"/>
              </a:rPr>
              <a:t>ender in </a:t>
            </a:r>
            <a:r>
              <a:rPr lang="en-US" b="0" i="1" u="sng" dirty="0">
                <a:solidFill>
                  <a:srgbClr val="373A3C"/>
                </a:solidFill>
                <a:effectLst/>
                <a:latin typeface="-apple-system"/>
              </a:rPr>
              <a:t>Kingdom of Heaven</a:t>
            </a:r>
            <a:endParaRPr lang="en-US" b="0" i="0" dirty="0">
              <a:solidFill>
                <a:srgbClr val="373A3C"/>
              </a:solidFill>
              <a:effectLst/>
              <a:latin typeface="-apple-system"/>
            </a:endParaRPr>
          </a:p>
          <a:p>
            <a:pPr algn="l">
              <a:buFont typeface="Arial" panose="020B0604020202020204" pitchFamily="34" charset="0"/>
              <a:buChar char="•"/>
            </a:pPr>
            <a:r>
              <a:rPr lang="en-US" b="0" i="0" dirty="0" err="1">
                <a:solidFill>
                  <a:srgbClr val="373A3C"/>
                </a:solidFill>
                <a:effectLst/>
                <a:latin typeface="-apple-system"/>
              </a:rPr>
              <a:t>Pagès</a:t>
            </a:r>
            <a:r>
              <a:rPr lang="en-US" b="0" i="0" dirty="0">
                <a:solidFill>
                  <a:srgbClr val="373A3C"/>
                </a:solidFill>
                <a:effectLst/>
                <a:latin typeface="-apple-system"/>
              </a:rPr>
              <a:t>, </a:t>
            </a:r>
            <a:r>
              <a:rPr lang="en-US" b="0" i="0" dirty="0" err="1">
                <a:solidFill>
                  <a:srgbClr val="373A3C"/>
                </a:solidFill>
                <a:effectLst/>
                <a:latin typeface="-apple-system"/>
              </a:rPr>
              <a:t>Meriem</a:t>
            </a:r>
            <a:r>
              <a:rPr lang="en-US" b="0" i="0" dirty="0">
                <a:solidFill>
                  <a:srgbClr val="373A3C"/>
                </a:solidFill>
                <a:effectLst/>
                <a:latin typeface="-apple-system"/>
              </a:rPr>
              <a:t>. ‘</a:t>
            </a:r>
            <a:r>
              <a:rPr lang="en-US" b="0" i="0" u="none" strike="noStrike" dirty="0">
                <a:solidFill>
                  <a:srgbClr val="003E5A"/>
                </a:solidFill>
                <a:effectLst/>
                <a:latin typeface="-apple-system"/>
                <a:hlinkClick r:id="rId5"/>
              </a:rPr>
              <a:t>From Crusading Queen to Damsel in Distress: Re‐Imagining Sibylla of Jerusalem in</a:t>
            </a:r>
            <a:r>
              <a:rPr lang="en-US" b="0" i="1" u="none" strike="noStrike" dirty="0">
                <a:solidFill>
                  <a:srgbClr val="003E5A"/>
                </a:solidFill>
                <a:effectLst/>
                <a:latin typeface="-apple-system"/>
                <a:hlinkClick r:id="rId5"/>
              </a:rPr>
              <a:t> Kingdom of Heaven</a:t>
            </a:r>
            <a:r>
              <a:rPr lang="en-US" b="0" i="0" dirty="0">
                <a:solidFill>
                  <a:srgbClr val="373A3C"/>
                </a:solidFill>
                <a:effectLst/>
                <a:latin typeface="-apple-system"/>
              </a:rPr>
              <a:t>,' </a:t>
            </a:r>
            <a:r>
              <a:rPr lang="en-US" b="0" i="1" dirty="0">
                <a:solidFill>
                  <a:srgbClr val="373A3C"/>
                </a:solidFill>
                <a:effectLst/>
                <a:latin typeface="-apple-system"/>
              </a:rPr>
              <a:t>Gender &amp; History</a:t>
            </a:r>
            <a:r>
              <a:rPr lang="en-US" b="0" i="0" dirty="0">
                <a:solidFill>
                  <a:srgbClr val="373A3C"/>
                </a:solidFill>
                <a:effectLst/>
                <a:latin typeface="-apple-system"/>
              </a:rPr>
              <a:t> 30:3 (2018), pp.696-704.</a:t>
            </a:r>
          </a:p>
          <a:p>
            <a:pPr algn="l">
              <a:buFont typeface="Arial" panose="020B0604020202020204" pitchFamily="34" charset="0"/>
              <a:buChar char="•"/>
            </a:pPr>
            <a:r>
              <a:rPr lang="en-US" b="0" i="0" dirty="0" err="1">
                <a:solidFill>
                  <a:srgbClr val="373A3C"/>
                </a:solidFill>
                <a:effectLst/>
                <a:latin typeface="-apple-system"/>
              </a:rPr>
              <a:t>Pagès</a:t>
            </a:r>
            <a:r>
              <a:rPr lang="en-US" b="0" i="0" dirty="0">
                <a:solidFill>
                  <a:srgbClr val="373A3C"/>
                </a:solidFill>
                <a:effectLst/>
                <a:latin typeface="-apple-system"/>
              </a:rPr>
              <a:t>, </a:t>
            </a:r>
            <a:r>
              <a:rPr lang="en-US" b="0" i="0" dirty="0" err="1">
                <a:solidFill>
                  <a:srgbClr val="373A3C"/>
                </a:solidFill>
                <a:effectLst/>
                <a:latin typeface="-apple-system"/>
              </a:rPr>
              <a:t>Meriem</a:t>
            </a:r>
            <a:r>
              <a:rPr lang="en-US" b="0" i="0" dirty="0">
                <a:solidFill>
                  <a:srgbClr val="373A3C"/>
                </a:solidFill>
                <a:effectLst/>
                <a:latin typeface="-apple-system"/>
              </a:rPr>
              <a:t>. ‘</a:t>
            </a:r>
            <a:r>
              <a:rPr lang="en-US" b="0" i="0" u="none" strike="noStrike" dirty="0">
                <a:solidFill>
                  <a:srgbClr val="003E5A"/>
                </a:solidFill>
                <a:effectLst/>
                <a:latin typeface="-apple-system"/>
                <a:hlinkClick r:id="rId6"/>
              </a:rPr>
              <a:t>Saracens Abroad: Imagining Medieval Muslim Warriors on the Silver Screen</a:t>
            </a:r>
            <a:r>
              <a:rPr lang="en-US" b="0" i="0" dirty="0">
                <a:solidFill>
                  <a:srgbClr val="373A3C"/>
                </a:solidFill>
                <a:effectLst/>
                <a:latin typeface="-apple-system"/>
              </a:rPr>
              <a:t>,’ </a:t>
            </a:r>
            <a:r>
              <a:rPr lang="en-US" b="0" i="1" dirty="0">
                <a:solidFill>
                  <a:srgbClr val="373A3C"/>
                </a:solidFill>
                <a:effectLst/>
                <a:latin typeface="-apple-system"/>
              </a:rPr>
              <a:t>Essays in Medieval Studies </a:t>
            </a:r>
            <a:r>
              <a:rPr lang="en-US" b="0" i="0" dirty="0">
                <a:solidFill>
                  <a:srgbClr val="373A3C"/>
                </a:solidFill>
                <a:effectLst/>
                <a:latin typeface="-apple-system"/>
              </a:rPr>
              <a:t>32 (2016), pp. 5-21.</a:t>
            </a:r>
          </a:p>
          <a:p>
            <a:endParaRPr lang="en-GB" dirty="0"/>
          </a:p>
        </p:txBody>
      </p:sp>
    </p:spTree>
    <p:extLst>
      <p:ext uri="{BB962C8B-B14F-4D97-AF65-F5344CB8AC3E}">
        <p14:creationId xmlns:p14="http://schemas.microsoft.com/office/powerpoint/2010/main" val="2701829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8A92C-CEE3-47F9-83B6-3C8417FAE03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19C427D-4989-4C95-8ED5-7ACBDEEB149F}"/>
              </a:ext>
            </a:extLst>
          </p:cNvPr>
          <p:cNvSpPr>
            <a:spLocks noGrp="1"/>
          </p:cNvSpPr>
          <p:nvPr>
            <p:ph idx="1"/>
          </p:nvPr>
        </p:nvSpPr>
        <p:spPr>
          <a:solidFill>
            <a:schemeClr val="accent2">
              <a:lumMod val="20000"/>
              <a:lumOff val="80000"/>
            </a:schemeClr>
          </a:solidFill>
        </p:spPr>
        <p:txBody>
          <a:bodyPr/>
          <a:lstStyle/>
          <a:p>
            <a:endParaRPr lang="en-US" dirty="0"/>
          </a:p>
          <a:p>
            <a:r>
              <a:rPr lang="en-US" dirty="0"/>
              <a:t>What were your responses to </a:t>
            </a:r>
            <a:r>
              <a:rPr lang="en-US" i="1" dirty="0"/>
              <a:t>Kingdom of Heaven </a:t>
            </a:r>
            <a:r>
              <a:rPr lang="en-US" dirty="0"/>
              <a:t>as a film? What did you like/dislike?</a:t>
            </a:r>
          </a:p>
          <a:p>
            <a:endParaRPr lang="en-US" dirty="0"/>
          </a:p>
          <a:p>
            <a:r>
              <a:rPr lang="en-US" dirty="0"/>
              <a:t>Were there any notable features of the film from a technical and/or cinematographic viewpoint?</a:t>
            </a:r>
          </a:p>
          <a:p>
            <a:endParaRPr lang="en-US" dirty="0"/>
          </a:p>
          <a:p>
            <a:r>
              <a:rPr lang="en-US" dirty="0"/>
              <a:t>Why do you think the film has garnered so much scholarly attention?</a:t>
            </a:r>
          </a:p>
        </p:txBody>
      </p:sp>
    </p:spTree>
    <p:extLst>
      <p:ext uri="{BB962C8B-B14F-4D97-AF65-F5344CB8AC3E}">
        <p14:creationId xmlns:p14="http://schemas.microsoft.com/office/powerpoint/2010/main" val="3753005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8A92C-CEE3-47F9-83B6-3C8417FAE034}"/>
              </a:ext>
            </a:extLst>
          </p:cNvPr>
          <p:cNvSpPr>
            <a:spLocks noGrp="1"/>
          </p:cNvSpPr>
          <p:nvPr>
            <p:ph type="title"/>
          </p:nvPr>
        </p:nvSpPr>
        <p:spPr/>
        <p:txBody>
          <a:bodyPr/>
          <a:lstStyle/>
          <a:p>
            <a:pPr algn="ctr"/>
            <a:r>
              <a:rPr lang="en-US" dirty="0">
                <a:latin typeface="Arial Black" panose="020B0A04020102020204" pitchFamily="34" charset="0"/>
              </a:rPr>
              <a:t>Ridley Scott </a:t>
            </a:r>
            <a:endParaRPr lang="en-GB" dirty="0">
              <a:latin typeface="Arial Black" panose="020B0A04020102020204" pitchFamily="34" charset="0"/>
            </a:endParaRPr>
          </a:p>
        </p:txBody>
      </p:sp>
      <p:sp>
        <p:nvSpPr>
          <p:cNvPr id="3" name="Content Placeholder 2">
            <a:extLst>
              <a:ext uri="{FF2B5EF4-FFF2-40B4-BE49-F238E27FC236}">
                <a16:creationId xmlns:a16="http://schemas.microsoft.com/office/drawing/2014/main" id="{319C427D-4989-4C95-8ED5-7ACBDEEB149F}"/>
              </a:ext>
            </a:extLst>
          </p:cNvPr>
          <p:cNvSpPr>
            <a:spLocks noGrp="1"/>
          </p:cNvSpPr>
          <p:nvPr>
            <p:ph idx="1"/>
          </p:nvPr>
        </p:nvSpPr>
        <p:spPr>
          <a:xfrm>
            <a:off x="619760" y="1825625"/>
            <a:ext cx="9399985" cy="4351338"/>
          </a:xfrm>
          <a:solidFill>
            <a:schemeClr val="accent2">
              <a:lumMod val="20000"/>
              <a:lumOff val="80000"/>
            </a:schemeClr>
          </a:solidFill>
        </p:spPr>
        <p:txBody>
          <a:bodyPr/>
          <a:lstStyle/>
          <a:p>
            <a:endParaRPr lang="en-US" dirty="0"/>
          </a:p>
          <a:p>
            <a:r>
              <a:rPr lang="en-US" i="1" dirty="0"/>
              <a:t>Kingdom of Heaven </a:t>
            </a:r>
            <a:r>
              <a:rPr lang="en-US" dirty="0"/>
              <a:t>had the same director as our previous film </a:t>
            </a:r>
            <a:r>
              <a:rPr lang="en-US" i="1" dirty="0"/>
              <a:t>Gladiator</a:t>
            </a:r>
            <a:r>
              <a:rPr lang="en-US" dirty="0"/>
              <a:t>. What similarities might we identify in terms of the two films’ plots, style, genre, themes and/or cinematic technique?</a:t>
            </a:r>
          </a:p>
          <a:p>
            <a:endParaRPr lang="en-US" i="1" dirty="0"/>
          </a:p>
          <a:p>
            <a:r>
              <a:rPr lang="en-US" dirty="0"/>
              <a:t>Based on your interpretations of </a:t>
            </a:r>
            <a:r>
              <a:rPr lang="en-US" i="1" dirty="0"/>
              <a:t>Kingdom of Heaven </a:t>
            </a:r>
            <a:r>
              <a:rPr lang="en-US" dirty="0"/>
              <a:t>and </a:t>
            </a:r>
            <a:r>
              <a:rPr lang="en-US" i="1" dirty="0"/>
              <a:t>Gladiator</a:t>
            </a:r>
            <a:r>
              <a:rPr lang="en-US" dirty="0"/>
              <a:t>, can Scott be considered an auteur?</a:t>
            </a:r>
          </a:p>
          <a:p>
            <a:endParaRPr lang="en-US" i="1" dirty="0"/>
          </a:p>
        </p:txBody>
      </p:sp>
      <p:pic>
        <p:nvPicPr>
          <p:cNvPr id="5" name="Picture 4">
            <a:extLst>
              <a:ext uri="{FF2B5EF4-FFF2-40B4-BE49-F238E27FC236}">
                <a16:creationId xmlns:a16="http://schemas.microsoft.com/office/drawing/2014/main" id="{18638974-2918-4997-BA02-A73451BE689E}"/>
              </a:ext>
            </a:extLst>
          </p:cNvPr>
          <p:cNvPicPr>
            <a:picLocks noChangeAspect="1"/>
          </p:cNvPicPr>
          <p:nvPr/>
        </p:nvPicPr>
        <p:blipFill>
          <a:blip r:embed="rId2"/>
          <a:stretch>
            <a:fillRect/>
          </a:stretch>
        </p:blipFill>
        <p:spPr>
          <a:xfrm>
            <a:off x="10019745" y="1825625"/>
            <a:ext cx="2095500" cy="3105150"/>
          </a:xfrm>
          <a:prstGeom prst="rect">
            <a:avLst/>
          </a:prstGeom>
        </p:spPr>
      </p:pic>
    </p:spTree>
    <p:extLst>
      <p:ext uri="{BB962C8B-B14F-4D97-AF65-F5344CB8AC3E}">
        <p14:creationId xmlns:p14="http://schemas.microsoft.com/office/powerpoint/2010/main" val="91119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9C427D-4989-4C95-8ED5-7ACBDEEB149F}"/>
              </a:ext>
            </a:extLst>
          </p:cNvPr>
          <p:cNvSpPr>
            <a:spLocks noGrp="1"/>
          </p:cNvSpPr>
          <p:nvPr>
            <p:ph idx="1"/>
          </p:nvPr>
        </p:nvSpPr>
        <p:spPr>
          <a:xfrm>
            <a:off x="1922438" y="0"/>
            <a:ext cx="8260594" cy="4754563"/>
          </a:xfrm>
          <a:solidFill>
            <a:schemeClr val="accent2">
              <a:lumMod val="20000"/>
              <a:lumOff val="80000"/>
            </a:schemeClr>
          </a:solidFill>
        </p:spPr>
        <p:txBody>
          <a:bodyPr/>
          <a:lstStyle/>
          <a:p>
            <a:endParaRPr lang="en-US" dirty="0"/>
          </a:p>
          <a:p>
            <a:r>
              <a:rPr lang="en-US" dirty="0"/>
              <a:t>Based on your interpretations of </a:t>
            </a:r>
            <a:r>
              <a:rPr lang="en-US" i="1" dirty="0"/>
              <a:t>Kingdom of Heaven </a:t>
            </a:r>
            <a:r>
              <a:rPr lang="en-US" dirty="0"/>
              <a:t>and </a:t>
            </a:r>
            <a:r>
              <a:rPr lang="en-US" i="1" dirty="0"/>
              <a:t>Gladiator</a:t>
            </a:r>
            <a:r>
              <a:rPr lang="en-US" dirty="0"/>
              <a:t>, can Scott be considered ‘filmmaker historian’?</a:t>
            </a:r>
          </a:p>
          <a:p>
            <a:endParaRPr lang="en-US" i="1" dirty="0"/>
          </a:p>
          <a:p>
            <a:r>
              <a:rPr lang="en-US" dirty="0"/>
              <a:t>Do Scott’s films have common threads in their representation of history? Do they offer a particular type of historical interpretation?</a:t>
            </a:r>
          </a:p>
        </p:txBody>
      </p:sp>
      <p:pic>
        <p:nvPicPr>
          <p:cNvPr id="5" name="Picture 4">
            <a:extLst>
              <a:ext uri="{FF2B5EF4-FFF2-40B4-BE49-F238E27FC236}">
                <a16:creationId xmlns:a16="http://schemas.microsoft.com/office/drawing/2014/main" id="{18638974-2918-4997-BA02-A73451BE689E}"/>
              </a:ext>
            </a:extLst>
          </p:cNvPr>
          <p:cNvPicPr>
            <a:picLocks noChangeAspect="1"/>
          </p:cNvPicPr>
          <p:nvPr/>
        </p:nvPicPr>
        <p:blipFill>
          <a:blip r:embed="rId2"/>
          <a:stretch>
            <a:fillRect/>
          </a:stretch>
        </p:blipFill>
        <p:spPr>
          <a:xfrm>
            <a:off x="10096500" y="0"/>
            <a:ext cx="2095500" cy="3105150"/>
          </a:xfrm>
          <a:prstGeom prst="rect">
            <a:avLst/>
          </a:prstGeom>
        </p:spPr>
      </p:pic>
      <p:pic>
        <p:nvPicPr>
          <p:cNvPr id="6" name="Picture 5">
            <a:extLst>
              <a:ext uri="{FF2B5EF4-FFF2-40B4-BE49-F238E27FC236}">
                <a16:creationId xmlns:a16="http://schemas.microsoft.com/office/drawing/2014/main" id="{D41F2CF2-36EF-4EC7-8F47-3A9F70EA8457}"/>
              </a:ext>
            </a:extLst>
          </p:cNvPr>
          <p:cNvPicPr>
            <a:picLocks noChangeAspect="1"/>
          </p:cNvPicPr>
          <p:nvPr/>
        </p:nvPicPr>
        <p:blipFill>
          <a:blip r:embed="rId3"/>
          <a:stretch>
            <a:fillRect/>
          </a:stretch>
        </p:blipFill>
        <p:spPr>
          <a:xfrm>
            <a:off x="10096499" y="3848469"/>
            <a:ext cx="2011561" cy="2993508"/>
          </a:xfrm>
          <a:prstGeom prst="rect">
            <a:avLst/>
          </a:prstGeom>
        </p:spPr>
      </p:pic>
      <p:pic>
        <p:nvPicPr>
          <p:cNvPr id="8" name="Picture 7">
            <a:extLst>
              <a:ext uri="{FF2B5EF4-FFF2-40B4-BE49-F238E27FC236}">
                <a16:creationId xmlns:a16="http://schemas.microsoft.com/office/drawing/2014/main" id="{BB50FA48-EB79-4BBB-80E5-F04182A1E6BA}"/>
              </a:ext>
            </a:extLst>
          </p:cNvPr>
          <p:cNvPicPr>
            <a:picLocks noChangeAspect="1"/>
          </p:cNvPicPr>
          <p:nvPr/>
        </p:nvPicPr>
        <p:blipFill>
          <a:blip r:embed="rId4"/>
          <a:stretch>
            <a:fillRect/>
          </a:stretch>
        </p:blipFill>
        <p:spPr>
          <a:xfrm>
            <a:off x="0" y="0"/>
            <a:ext cx="1922437" cy="2876204"/>
          </a:xfrm>
          <a:prstGeom prst="rect">
            <a:avLst/>
          </a:prstGeom>
        </p:spPr>
      </p:pic>
      <p:pic>
        <p:nvPicPr>
          <p:cNvPr id="10" name="Picture 9">
            <a:extLst>
              <a:ext uri="{FF2B5EF4-FFF2-40B4-BE49-F238E27FC236}">
                <a16:creationId xmlns:a16="http://schemas.microsoft.com/office/drawing/2014/main" id="{E09E3F59-DDBB-4716-998C-514CCA0DBFFD}"/>
              </a:ext>
            </a:extLst>
          </p:cNvPr>
          <p:cNvPicPr>
            <a:picLocks noChangeAspect="1"/>
          </p:cNvPicPr>
          <p:nvPr/>
        </p:nvPicPr>
        <p:blipFill>
          <a:blip r:embed="rId5"/>
          <a:stretch>
            <a:fillRect/>
          </a:stretch>
        </p:blipFill>
        <p:spPr>
          <a:xfrm>
            <a:off x="1" y="3981796"/>
            <a:ext cx="1835122" cy="2895253"/>
          </a:xfrm>
          <a:prstGeom prst="rect">
            <a:avLst/>
          </a:prstGeom>
        </p:spPr>
      </p:pic>
      <p:pic>
        <p:nvPicPr>
          <p:cNvPr id="12" name="Picture 11">
            <a:extLst>
              <a:ext uri="{FF2B5EF4-FFF2-40B4-BE49-F238E27FC236}">
                <a16:creationId xmlns:a16="http://schemas.microsoft.com/office/drawing/2014/main" id="{BDF8ED7D-44EB-4567-9E99-EC5B1A418B5E}"/>
              </a:ext>
            </a:extLst>
          </p:cNvPr>
          <p:cNvPicPr>
            <a:picLocks noChangeAspect="1"/>
          </p:cNvPicPr>
          <p:nvPr/>
        </p:nvPicPr>
        <p:blipFill>
          <a:blip r:embed="rId6"/>
          <a:stretch>
            <a:fillRect/>
          </a:stretch>
        </p:blipFill>
        <p:spPr>
          <a:xfrm>
            <a:off x="5202752" y="3981796"/>
            <a:ext cx="1940997" cy="2876204"/>
          </a:xfrm>
          <a:prstGeom prst="rect">
            <a:avLst/>
          </a:prstGeom>
        </p:spPr>
      </p:pic>
      <p:sp>
        <p:nvSpPr>
          <p:cNvPr id="14" name="Title 13">
            <a:extLst>
              <a:ext uri="{FF2B5EF4-FFF2-40B4-BE49-F238E27FC236}">
                <a16:creationId xmlns:a16="http://schemas.microsoft.com/office/drawing/2014/main" id="{C4E8D282-3694-4B91-B8FF-4673E30F55A2}"/>
              </a:ext>
            </a:extLst>
          </p:cNvPr>
          <p:cNvSpPr>
            <a:spLocks noGrp="1"/>
          </p:cNvSpPr>
          <p:nvPr>
            <p:ph type="title"/>
          </p:nvPr>
        </p:nvSpPr>
        <p:spPr/>
        <p:txBody>
          <a:bodyPr/>
          <a:lstStyle/>
          <a:p>
            <a:endParaRPr lang="en-GB"/>
          </a:p>
        </p:txBody>
      </p:sp>
      <p:pic>
        <p:nvPicPr>
          <p:cNvPr id="16" name="Picture 15">
            <a:extLst>
              <a:ext uri="{FF2B5EF4-FFF2-40B4-BE49-F238E27FC236}">
                <a16:creationId xmlns:a16="http://schemas.microsoft.com/office/drawing/2014/main" id="{DDAE51C6-FF33-4046-B0B3-82390FC20E75}"/>
              </a:ext>
            </a:extLst>
          </p:cNvPr>
          <p:cNvPicPr>
            <a:picLocks noChangeAspect="1"/>
          </p:cNvPicPr>
          <p:nvPr/>
        </p:nvPicPr>
        <p:blipFill>
          <a:blip r:embed="rId7"/>
          <a:stretch>
            <a:fillRect/>
          </a:stretch>
        </p:blipFill>
        <p:spPr>
          <a:xfrm>
            <a:off x="2490350" y="3996532"/>
            <a:ext cx="1835122" cy="2778272"/>
          </a:xfrm>
          <a:prstGeom prst="rect">
            <a:avLst/>
          </a:prstGeom>
        </p:spPr>
      </p:pic>
      <p:pic>
        <p:nvPicPr>
          <p:cNvPr id="18" name="Picture 17">
            <a:extLst>
              <a:ext uri="{FF2B5EF4-FFF2-40B4-BE49-F238E27FC236}">
                <a16:creationId xmlns:a16="http://schemas.microsoft.com/office/drawing/2014/main" id="{05A5A4CB-8EF1-4E01-A4C5-7EEBB6DB41D4}"/>
              </a:ext>
            </a:extLst>
          </p:cNvPr>
          <p:cNvPicPr>
            <a:picLocks noChangeAspect="1"/>
          </p:cNvPicPr>
          <p:nvPr/>
        </p:nvPicPr>
        <p:blipFill>
          <a:blip r:embed="rId8"/>
          <a:stretch>
            <a:fillRect/>
          </a:stretch>
        </p:blipFill>
        <p:spPr>
          <a:xfrm>
            <a:off x="7836571" y="3848469"/>
            <a:ext cx="2011562" cy="3073667"/>
          </a:xfrm>
          <a:prstGeom prst="rect">
            <a:avLst/>
          </a:prstGeom>
        </p:spPr>
      </p:pic>
    </p:spTree>
    <p:extLst>
      <p:ext uri="{BB962C8B-B14F-4D97-AF65-F5344CB8AC3E}">
        <p14:creationId xmlns:p14="http://schemas.microsoft.com/office/powerpoint/2010/main" val="4067419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807357"/>
            <a:ext cx="10515600" cy="5189992"/>
          </a:xfrm>
        </p:spPr>
        <p:txBody>
          <a:bodyPr>
            <a:normAutofit/>
          </a:bodyPr>
          <a:lstStyle/>
          <a:p>
            <a:pPr algn="ctr"/>
            <a:endParaRPr lang="en-GB" sz="4000" dirty="0"/>
          </a:p>
          <a:p>
            <a:pPr marL="0" indent="0" algn="ctr">
              <a:buNone/>
            </a:pPr>
            <a:r>
              <a:rPr lang="en-GB" sz="4000" dirty="0">
                <a:latin typeface="Arial Black" panose="020B0A04020102020204" pitchFamily="34" charset="0"/>
              </a:rPr>
              <a:t>‘THE MIDDLE AGES’</a:t>
            </a:r>
          </a:p>
          <a:p>
            <a:pPr marL="0" indent="0" algn="ctr">
              <a:buNone/>
            </a:pPr>
            <a:r>
              <a:rPr lang="en-GB" sz="4000" dirty="0">
                <a:latin typeface="Arial Black" panose="020B0A04020102020204" pitchFamily="34" charset="0"/>
              </a:rPr>
              <a:t>(ACCORDING TO </a:t>
            </a:r>
            <a:r>
              <a:rPr lang="en-GB" sz="4000" i="1" dirty="0">
                <a:latin typeface="Arial Black" panose="020B0A04020102020204" pitchFamily="34" charset="0"/>
              </a:rPr>
              <a:t>KINGDOM OF HEAVEN</a:t>
            </a:r>
            <a:r>
              <a:rPr lang="en-GB" sz="4000" dirty="0">
                <a:latin typeface="Arial Black" panose="020B0A04020102020204" pitchFamily="34" charset="0"/>
              </a:rPr>
              <a:t>)</a:t>
            </a:r>
          </a:p>
          <a:p>
            <a:pPr marL="0" indent="0" algn="ctr">
              <a:buNone/>
            </a:pPr>
            <a:endParaRPr lang="en-GB" sz="4000" dirty="0">
              <a:latin typeface="Arial Black" panose="020B0A04020102020204" pitchFamily="34" charset="0"/>
            </a:endParaRPr>
          </a:p>
          <a:p>
            <a:pPr marL="0" indent="0" algn="ctr">
              <a:buNone/>
            </a:pPr>
            <a:r>
              <a:rPr lang="en-GB" sz="4000" dirty="0">
                <a:latin typeface="Arial Black" panose="020B0A04020102020204" pitchFamily="34" charset="0"/>
              </a:rPr>
              <a:t>What are some of the notable features the film’s ‘cinematic medievalism’?</a:t>
            </a:r>
          </a:p>
          <a:p>
            <a:pPr marL="0" indent="0" algn="ctr">
              <a:buNone/>
            </a:pPr>
            <a:endParaRPr lang="en-GB" sz="4000" dirty="0">
              <a:latin typeface="Arial Black" panose="020B0A04020102020204" pitchFamily="34" charset="0"/>
            </a:endParaRPr>
          </a:p>
          <a:p>
            <a:pPr marL="0" indent="0" algn="ctr">
              <a:buNone/>
            </a:pPr>
            <a:endParaRPr lang="en-GB" sz="4000" dirty="0">
              <a:latin typeface="Arial Black" panose="020B0A04020102020204" pitchFamily="34" charset="0"/>
            </a:endParaRPr>
          </a:p>
          <a:p>
            <a:pPr marL="0" indent="0" algn="ctr">
              <a:buNone/>
            </a:pPr>
            <a:endParaRPr lang="en-GB" sz="4000" dirty="0">
              <a:latin typeface="Arial Black" panose="020B0A04020102020204" pitchFamily="34" charset="0"/>
            </a:endParaRPr>
          </a:p>
          <a:p>
            <a:pPr marL="0" indent="0" algn="ctr">
              <a:buNone/>
            </a:pPr>
            <a:endParaRPr lang="en-GB" sz="4000" dirty="0">
              <a:latin typeface="Arial Black" panose="020B0A04020102020204" pitchFamily="34" charset="0"/>
            </a:endParaRPr>
          </a:p>
        </p:txBody>
      </p:sp>
    </p:spTree>
    <p:extLst>
      <p:ext uri="{BB962C8B-B14F-4D97-AF65-F5344CB8AC3E}">
        <p14:creationId xmlns:p14="http://schemas.microsoft.com/office/powerpoint/2010/main" val="1200268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807357"/>
            <a:ext cx="10515600" cy="5189992"/>
          </a:xfrm>
        </p:spPr>
        <p:txBody>
          <a:bodyPr>
            <a:normAutofit fontScale="92500" lnSpcReduction="20000"/>
          </a:bodyPr>
          <a:lstStyle/>
          <a:p>
            <a:pPr algn="ctr"/>
            <a:endParaRPr lang="en-GB" sz="4000" dirty="0"/>
          </a:p>
          <a:p>
            <a:pPr marL="0" indent="0" algn="ctr">
              <a:buNone/>
            </a:pPr>
            <a:r>
              <a:rPr lang="en-GB" sz="4000" dirty="0">
                <a:latin typeface="Arial Black" panose="020B0A04020102020204" pitchFamily="34" charset="0"/>
              </a:rPr>
              <a:t>‘THE MIDDLE AGES’</a:t>
            </a:r>
          </a:p>
          <a:p>
            <a:pPr marL="0" indent="0" algn="ctr">
              <a:buNone/>
            </a:pPr>
            <a:r>
              <a:rPr lang="en-GB" sz="4000" dirty="0">
                <a:latin typeface="Arial Black" panose="020B0A04020102020204" pitchFamily="34" charset="0"/>
              </a:rPr>
              <a:t>(ACCORDING TO </a:t>
            </a:r>
            <a:r>
              <a:rPr lang="en-GB" sz="4000" i="1" dirty="0">
                <a:latin typeface="Arial Black" panose="020B0A04020102020204" pitchFamily="34" charset="0"/>
              </a:rPr>
              <a:t>KINGDOM OF HEAVEN</a:t>
            </a:r>
            <a:r>
              <a:rPr lang="en-GB" sz="4000" dirty="0">
                <a:latin typeface="Arial Black" panose="020B0A04020102020204" pitchFamily="34" charset="0"/>
              </a:rPr>
              <a:t>)</a:t>
            </a:r>
          </a:p>
          <a:p>
            <a:pPr marL="0" indent="0" algn="ctr">
              <a:buNone/>
            </a:pPr>
            <a:endParaRPr lang="en-GB" sz="4000" dirty="0">
              <a:latin typeface="Arial Black" panose="020B0A04020102020204" pitchFamily="34" charset="0"/>
            </a:endParaRPr>
          </a:p>
          <a:p>
            <a:pPr marL="0" indent="0" algn="ctr">
              <a:buNone/>
            </a:pPr>
            <a:r>
              <a:rPr lang="en-GB" sz="4000" dirty="0">
                <a:latin typeface="Arial Black" panose="020B0A04020102020204" pitchFamily="34" charset="0"/>
              </a:rPr>
              <a:t>Lindley uses the concept of ‘simulacrum’ to interpret the film’s depiction of the Crusades and the Middle Ages more generally. What do you understand by the term and how useful might it be to interpreting the film?</a:t>
            </a:r>
          </a:p>
          <a:p>
            <a:pPr marL="0" indent="0" algn="ctr">
              <a:buNone/>
            </a:pPr>
            <a:endParaRPr lang="en-GB" sz="4000" dirty="0">
              <a:latin typeface="Arial Black" panose="020B0A04020102020204" pitchFamily="34" charset="0"/>
            </a:endParaRPr>
          </a:p>
          <a:p>
            <a:pPr marL="0" indent="0" algn="ctr">
              <a:buNone/>
            </a:pPr>
            <a:endParaRPr lang="en-GB" sz="4000" dirty="0">
              <a:latin typeface="Arial Black" panose="020B0A04020102020204" pitchFamily="34" charset="0"/>
            </a:endParaRPr>
          </a:p>
          <a:p>
            <a:pPr marL="0" indent="0" algn="ctr">
              <a:buNone/>
            </a:pPr>
            <a:endParaRPr lang="en-GB" sz="4000" dirty="0">
              <a:latin typeface="Arial Black" panose="020B0A04020102020204" pitchFamily="34" charset="0"/>
            </a:endParaRPr>
          </a:p>
          <a:p>
            <a:pPr marL="0" indent="0" algn="ctr">
              <a:buNone/>
            </a:pPr>
            <a:endParaRPr lang="en-GB" sz="4000" dirty="0">
              <a:latin typeface="Arial Black" panose="020B0A04020102020204" pitchFamily="34" charset="0"/>
            </a:endParaRPr>
          </a:p>
        </p:txBody>
      </p:sp>
    </p:spTree>
    <p:extLst>
      <p:ext uri="{BB962C8B-B14F-4D97-AF65-F5344CB8AC3E}">
        <p14:creationId xmlns:p14="http://schemas.microsoft.com/office/powerpoint/2010/main" val="2684708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24000" y="1"/>
            <a:ext cx="9144000" cy="1398323"/>
          </a:xfrm>
          <a:prstGeom prst="rect">
            <a:avLst/>
          </a:prstGeom>
        </p:spPr>
        <p:txBody>
          <a:bodyPr wrap="square" lIns="540000" tIns="540000" rIns="540000" bIns="540000">
            <a:spAutoFit/>
          </a:bodyPr>
          <a:lstStyle/>
          <a:p>
            <a:pPr algn="just">
              <a:defRPr/>
            </a:pPr>
            <a:endParaRPr lang="en-GB" sz="2000" dirty="0">
              <a:solidFill>
                <a:prstClr val="white"/>
              </a:solidFill>
            </a:endParaRPr>
          </a:p>
        </p:txBody>
      </p:sp>
      <p:sp>
        <p:nvSpPr>
          <p:cNvPr id="4" name="Rectangle 3"/>
          <p:cNvSpPr/>
          <p:nvPr/>
        </p:nvSpPr>
        <p:spPr>
          <a:xfrm>
            <a:off x="2499580" y="-50799"/>
            <a:ext cx="9489220" cy="7030635"/>
          </a:xfrm>
          <a:prstGeom prst="rect">
            <a:avLst/>
          </a:prstGeom>
          <a:solidFill>
            <a:schemeClr val="accent2">
              <a:lumMod val="20000"/>
              <a:lumOff val="80000"/>
            </a:schemeClr>
          </a:solidFill>
        </p:spPr>
        <p:txBody>
          <a:bodyPr wrap="square" lIns="540000" tIns="540000" rIns="540000" bIns="540000">
            <a:spAutoFit/>
          </a:bodyPr>
          <a:lstStyle/>
          <a:p>
            <a:pPr algn="just"/>
            <a:r>
              <a:rPr lang="en-GB" dirty="0"/>
              <a:t>Jean Baudrillard, ‘Hyperreal and Imaginary,’ </a:t>
            </a:r>
            <a:r>
              <a:rPr lang="en-GB" i="1" dirty="0"/>
              <a:t>Selected Writings</a:t>
            </a:r>
            <a:r>
              <a:rPr lang="en-GB" dirty="0"/>
              <a:t>, [originally published in French 1981], pp. 171–172. From </a:t>
            </a:r>
            <a:r>
              <a:rPr lang="en-GB" i="1" dirty="0"/>
              <a:t>Simulacra and Simulations </a:t>
            </a:r>
            <a:r>
              <a:rPr lang="en-GB" dirty="0"/>
              <a:t>(University of Michigan: Ann Arbor, Michigan, 1994 [French 1981]), translated by Sheila </a:t>
            </a:r>
            <a:r>
              <a:rPr lang="en-GB" dirty="0" err="1"/>
              <a:t>Faria</a:t>
            </a:r>
            <a:r>
              <a:rPr lang="en-GB" dirty="0"/>
              <a:t> Glaser.</a:t>
            </a:r>
          </a:p>
          <a:p>
            <a:pPr algn="just"/>
            <a:endParaRPr lang="en-GB" sz="2000" dirty="0"/>
          </a:p>
          <a:p>
            <a:pPr algn="just"/>
            <a:r>
              <a:rPr lang="en-GB" sz="2400" b="1" dirty="0"/>
              <a:t>Simulacrum (OED)</a:t>
            </a:r>
          </a:p>
          <a:p>
            <a:pPr algn="just"/>
            <a:r>
              <a:rPr lang="en-GB" sz="2400" b="1" dirty="0"/>
              <a:t>1. A material image, made as a representation of some deity, person, or thing. </a:t>
            </a:r>
          </a:p>
          <a:p>
            <a:pPr algn="just"/>
            <a:r>
              <a:rPr lang="en-GB" sz="2400" b="1" dirty="0"/>
              <a:t>2.  a. Something having merely the form or appearance of a certain thing, without possessing its substance or proper qualities.</a:t>
            </a:r>
          </a:p>
          <a:p>
            <a:pPr algn="just"/>
            <a:r>
              <a:rPr lang="en-GB" sz="2400" b="1" dirty="0"/>
              <a:t>b. A mere image, a specious imitation or likeness, </a:t>
            </a:r>
            <a:r>
              <a:rPr lang="en-GB" sz="2400" b="1" i="1" u="sng" dirty="0"/>
              <a:t>of </a:t>
            </a:r>
            <a:r>
              <a:rPr lang="en-GB" sz="2400" b="1" dirty="0"/>
              <a:t>something.</a:t>
            </a:r>
          </a:p>
          <a:p>
            <a:pPr algn="just"/>
            <a:endParaRPr lang="en-GB" sz="2400" b="1" dirty="0"/>
          </a:p>
          <a:p>
            <a:pPr algn="just"/>
            <a:r>
              <a:rPr lang="en-GB" sz="2400" b="1" dirty="0"/>
              <a:t>Additional connotations explored by Baudrillard:</a:t>
            </a:r>
          </a:p>
          <a:p>
            <a:pPr marL="800100" lvl="1" indent="-342900" algn="just">
              <a:buFont typeface="Arial" panose="020B0604020202020204" pitchFamily="34" charset="0"/>
              <a:buChar char="•"/>
            </a:pPr>
            <a:r>
              <a:rPr lang="en-GB" sz="2400" b="1" dirty="0"/>
              <a:t>A copy of an original which </a:t>
            </a:r>
            <a:r>
              <a:rPr lang="en-GB" sz="2400" b="1" i="1" dirty="0"/>
              <a:t>exceeds </a:t>
            </a:r>
            <a:r>
              <a:rPr lang="en-GB" sz="2400" b="1" dirty="0"/>
              <a:t>and </a:t>
            </a:r>
            <a:r>
              <a:rPr lang="en-GB" sz="2400" b="1" i="1" dirty="0"/>
              <a:t>surpasses </a:t>
            </a:r>
            <a:r>
              <a:rPr lang="en-GB" sz="2400" b="1" dirty="0"/>
              <a:t>the qualities and potentialities of the original </a:t>
            </a:r>
          </a:p>
          <a:p>
            <a:pPr marL="800100" lvl="1" indent="-342900" algn="just">
              <a:buFont typeface="Arial" panose="020B0604020202020204" pitchFamily="34" charset="0"/>
              <a:buChar char="•"/>
            </a:pPr>
            <a:endParaRPr lang="en-GB" sz="2400" b="1" dirty="0"/>
          </a:p>
          <a:p>
            <a:pPr marL="800100" lvl="1" indent="-342900" algn="just">
              <a:buFont typeface="Arial" panose="020B0604020202020204" pitchFamily="34" charset="0"/>
              <a:buChar char="•"/>
            </a:pPr>
            <a:r>
              <a:rPr lang="en-GB" sz="2400" b="1" dirty="0"/>
              <a:t>A copy of an original – but an original which may be lost or </a:t>
            </a:r>
            <a:r>
              <a:rPr lang="en-GB" sz="2400" b="1" i="1" u="sng" dirty="0"/>
              <a:t>which may never have existed in the first place</a:t>
            </a:r>
          </a:p>
        </p:txBody>
      </p:sp>
      <p:pic>
        <p:nvPicPr>
          <p:cNvPr id="6" name="Picture 5"/>
          <p:cNvPicPr>
            <a:picLocks noChangeAspect="1"/>
          </p:cNvPicPr>
          <p:nvPr/>
        </p:nvPicPr>
        <p:blipFill>
          <a:blip r:embed="rId3"/>
          <a:stretch>
            <a:fillRect/>
          </a:stretch>
        </p:blipFill>
        <p:spPr>
          <a:xfrm>
            <a:off x="0" y="-101599"/>
            <a:ext cx="2499580" cy="3892789"/>
          </a:xfrm>
          <a:prstGeom prst="rect">
            <a:avLst/>
          </a:prstGeom>
        </p:spPr>
      </p:pic>
      <p:pic>
        <p:nvPicPr>
          <p:cNvPr id="7" name="Picture 6"/>
          <p:cNvPicPr>
            <a:picLocks noChangeAspect="1"/>
          </p:cNvPicPr>
          <p:nvPr/>
        </p:nvPicPr>
        <p:blipFill>
          <a:blip r:embed="rId4"/>
          <a:stretch>
            <a:fillRect/>
          </a:stretch>
        </p:blipFill>
        <p:spPr>
          <a:xfrm>
            <a:off x="0" y="3089977"/>
            <a:ext cx="2499580" cy="3768023"/>
          </a:xfrm>
          <a:prstGeom prst="rect">
            <a:avLst/>
          </a:prstGeom>
        </p:spPr>
      </p:pic>
    </p:spTree>
    <p:extLst>
      <p:ext uri="{BB962C8B-B14F-4D97-AF65-F5344CB8AC3E}">
        <p14:creationId xmlns:p14="http://schemas.microsoft.com/office/powerpoint/2010/main" val="25265923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F7A17-4F95-4A32-A8A0-E6230B80983B}"/>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025CD79E-0602-45FE-92DE-CB576C3D87C5}"/>
              </a:ext>
            </a:extLst>
          </p:cNvPr>
          <p:cNvPicPr>
            <a:picLocks noGrp="1" noChangeAspect="1"/>
          </p:cNvPicPr>
          <p:nvPr>
            <p:ph idx="1"/>
          </p:nvPr>
        </p:nvPicPr>
        <p:blipFill>
          <a:blip r:embed="rId2"/>
          <a:stretch>
            <a:fillRect/>
          </a:stretch>
        </p:blipFill>
        <p:spPr>
          <a:xfrm>
            <a:off x="3474449" y="157211"/>
            <a:ext cx="2284452" cy="4351338"/>
          </a:xfrm>
        </p:spPr>
      </p:pic>
      <p:pic>
        <p:nvPicPr>
          <p:cNvPr id="5" name="Picture 4">
            <a:extLst>
              <a:ext uri="{FF2B5EF4-FFF2-40B4-BE49-F238E27FC236}">
                <a16:creationId xmlns:a16="http://schemas.microsoft.com/office/drawing/2014/main" id="{B967F960-6A44-41E4-9E5B-476C7DABA3F5}"/>
              </a:ext>
            </a:extLst>
          </p:cNvPr>
          <p:cNvPicPr>
            <a:picLocks noChangeAspect="1"/>
          </p:cNvPicPr>
          <p:nvPr/>
        </p:nvPicPr>
        <p:blipFill>
          <a:blip r:embed="rId3"/>
          <a:stretch>
            <a:fillRect/>
          </a:stretch>
        </p:blipFill>
        <p:spPr>
          <a:xfrm>
            <a:off x="201098" y="165149"/>
            <a:ext cx="2686050" cy="4343400"/>
          </a:xfrm>
          <a:prstGeom prst="rect">
            <a:avLst/>
          </a:prstGeom>
        </p:spPr>
      </p:pic>
      <p:pic>
        <p:nvPicPr>
          <p:cNvPr id="9" name="Picture 8">
            <a:extLst>
              <a:ext uri="{FF2B5EF4-FFF2-40B4-BE49-F238E27FC236}">
                <a16:creationId xmlns:a16="http://schemas.microsoft.com/office/drawing/2014/main" id="{89B81791-714B-4475-952E-8383962BCECD}"/>
              </a:ext>
            </a:extLst>
          </p:cNvPr>
          <p:cNvPicPr>
            <a:picLocks noChangeAspect="1"/>
          </p:cNvPicPr>
          <p:nvPr/>
        </p:nvPicPr>
        <p:blipFill>
          <a:blip r:embed="rId4"/>
          <a:stretch>
            <a:fillRect/>
          </a:stretch>
        </p:blipFill>
        <p:spPr>
          <a:xfrm>
            <a:off x="6096000" y="157211"/>
            <a:ext cx="2444572" cy="4351338"/>
          </a:xfrm>
          <a:prstGeom prst="rect">
            <a:avLst/>
          </a:prstGeom>
        </p:spPr>
      </p:pic>
      <p:pic>
        <p:nvPicPr>
          <p:cNvPr id="11" name="Picture 10">
            <a:extLst>
              <a:ext uri="{FF2B5EF4-FFF2-40B4-BE49-F238E27FC236}">
                <a16:creationId xmlns:a16="http://schemas.microsoft.com/office/drawing/2014/main" id="{1E8C19F4-D87F-4B3A-B13E-89A907504AB9}"/>
              </a:ext>
            </a:extLst>
          </p:cNvPr>
          <p:cNvPicPr>
            <a:picLocks noChangeAspect="1"/>
          </p:cNvPicPr>
          <p:nvPr/>
        </p:nvPicPr>
        <p:blipFill>
          <a:blip r:embed="rId5"/>
          <a:stretch>
            <a:fillRect/>
          </a:stretch>
        </p:blipFill>
        <p:spPr>
          <a:xfrm>
            <a:off x="8877671" y="165149"/>
            <a:ext cx="3113232" cy="4056328"/>
          </a:xfrm>
          <a:prstGeom prst="rect">
            <a:avLst/>
          </a:prstGeom>
        </p:spPr>
      </p:pic>
    </p:spTree>
    <p:extLst>
      <p:ext uri="{BB962C8B-B14F-4D97-AF65-F5344CB8AC3E}">
        <p14:creationId xmlns:p14="http://schemas.microsoft.com/office/powerpoint/2010/main" val="29680372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solidFill>
            <a:schemeClr val="accent2">
              <a:lumMod val="20000"/>
              <a:lumOff val="80000"/>
            </a:schemeClr>
          </a:solidFill>
        </p:spPr>
        <p:txBody>
          <a:bodyPr/>
          <a:lstStyle/>
          <a:p>
            <a:pPr algn="just"/>
            <a:r>
              <a:rPr lang="en-GB" dirty="0"/>
              <a:t>How did critics and historians respond to </a:t>
            </a:r>
            <a:r>
              <a:rPr lang="en-GB" i="1" dirty="0"/>
              <a:t>Kingdom of Heaven </a:t>
            </a:r>
            <a:r>
              <a:rPr lang="en-GB" dirty="0"/>
              <a:t>on its release in 2005?</a:t>
            </a:r>
          </a:p>
          <a:p>
            <a:pPr algn="just"/>
            <a:endParaRPr lang="en-GB" dirty="0"/>
          </a:p>
          <a:p>
            <a:pPr algn="just"/>
            <a:r>
              <a:rPr lang="en-GB" dirty="0"/>
              <a:t>What social and political issues have influenced the film’s interpretation by historians, critics and other scholars?</a:t>
            </a:r>
          </a:p>
          <a:p>
            <a:pPr algn="just"/>
            <a:endParaRPr lang="en-GB" dirty="0"/>
          </a:p>
          <a:p>
            <a:pPr algn="just"/>
            <a:r>
              <a:rPr lang="en-US" b="0" i="0" dirty="0">
                <a:solidFill>
                  <a:srgbClr val="373A3C"/>
                </a:solidFill>
                <a:effectLst/>
                <a:latin typeface="-apple-system"/>
              </a:rPr>
              <a:t>What criticisms of the film were made of the film in terms of its historical accuracy and/or interpretation of the Crusades?</a:t>
            </a:r>
            <a:endParaRPr lang="en-GB" dirty="0"/>
          </a:p>
        </p:txBody>
      </p:sp>
    </p:spTree>
    <p:extLst>
      <p:ext uri="{BB962C8B-B14F-4D97-AF65-F5344CB8AC3E}">
        <p14:creationId xmlns:p14="http://schemas.microsoft.com/office/powerpoint/2010/main" val="27232267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mn-lt"/>
              </a:rPr>
              <a:t>Postcolonialism</a:t>
            </a:r>
          </a:p>
        </p:txBody>
      </p:sp>
      <p:sp>
        <p:nvSpPr>
          <p:cNvPr id="3" name="Content Placeholder 2"/>
          <p:cNvSpPr>
            <a:spLocks noGrp="1"/>
          </p:cNvSpPr>
          <p:nvPr>
            <p:ph idx="1"/>
          </p:nvPr>
        </p:nvSpPr>
        <p:spPr/>
        <p:txBody>
          <a:bodyPr/>
          <a:lstStyle/>
          <a:p>
            <a:r>
              <a:rPr lang="en-US" dirty="0"/>
              <a:t>What do you understand by the phrase postcolonialism?</a:t>
            </a:r>
          </a:p>
          <a:p>
            <a:endParaRPr lang="en-US" dirty="0"/>
          </a:p>
          <a:p>
            <a:r>
              <a:rPr lang="en-US" dirty="0"/>
              <a:t>Why might postcolonialism be important to interpreting </a:t>
            </a:r>
            <a:r>
              <a:rPr lang="en-US" i="1" dirty="0"/>
              <a:t>Kingdom of Heaven</a:t>
            </a:r>
            <a:r>
              <a:rPr lang="en-US" dirty="0"/>
              <a:t>?</a:t>
            </a:r>
          </a:p>
          <a:p>
            <a:endParaRPr lang="en-US" dirty="0"/>
          </a:p>
        </p:txBody>
      </p:sp>
    </p:spTree>
    <p:extLst>
      <p:ext uri="{BB962C8B-B14F-4D97-AF65-F5344CB8AC3E}">
        <p14:creationId xmlns:p14="http://schemas.microsoft.com/office/powerpoint/2010/main" val="2368366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609601"/>
            <a:ext cx="12192000" cy="5405235"/>
          </a:xfrm>
          <a:prstGeom prst="rect">
            <a:avLst/>
          </a:prstGeom>
          <a:solidFill>
            <a:schemeClr val="accent2">
              <a:lumMod val="20000"/>
              <a:lumOff val="80000"/>
            </a:schemeClr>
          </a:solidFill>
        </p:spPr>
        <p:txBody>
          <a:bodyPr wrap="square" lIns="540000" tIns="360000" rIns="540000" bIns="360000" rtlCol="0">
            <a:spAutoFit/>
          </a:bodyPr>
          <a:lstStyle/>
          <a:p>
            <a:pPr algn="ctr"/>
            <a:r>
              <a:rPr lang="en-GB" sz="3200" b="1" dirty="0">
                <a:solidFill>
                  <a:srgbClr val="7030A0"/>
                </a:solidFill>
                <a:effectLst>
                  <a:outerShdw blurRad="38100" dist="38100" dir="2700000" algn="tl">
                    <a:srgbClr val="000000">
                      <a:alpha val="43137"/>
                    </a:srgbClr>
                  </a:outerShdw>
                </a:effectLst>
              </a:rPr>
              <a:t>What is </a:t>
            </a:r>
            <a:r>
              <a:rPr lang="en-GB" sz="3200" b="1" dirty="0" err="1">
                <a:solidFill>
                  <a:srgbClr val="7030A0"/>
                </a:solidFill>
                <a:effectLst>
                  <a:outerShdw blurRad="38100" dist="38100" dir="2700000" algn="tl">
                    <a:srgbClr val="000000">
                      <a:alpha val="43137"/>
                    </a:srgbClr>
                  </a:outerShdw>
                </a:effectLst>
              </a:rPr>
              <a:t>Postcolonialism</a:t>
            </a:r>
            <a:r>
              <a:rPr lang="en-GB" sz="3200" b="1" dirty="0">
                <a:solidFill>
                  <a:srgbClr val="7030A0"/>
                </a:solidFill>
                <a:effectLst>
                  <a:outerShdw blurRad="38100" dist="38100" dir="2700000" algn="tl">
                    <a:srgbClr val="000000">
                      <a:alpha val="43137"/>
                    </a:srgbClr>
                  </a:outerShdw>
                </a:effectLst>
              </a:rPr>
              <a:t>? Meanings and Implications</a:t>
            </a:r>
          </a:p>
          <a:p>
            <a:pPr lvl="0"/>
            <a:endParaRPr lang="en-GB" sz="1000" b="1" i="1" dirty="0"/>
          </a:p>
          <a:p>
            <a:pPr lvl="0"/>
            <a:r>
              <a:rPr lang="en-GB" sz="2800" b="1" i="1" dirty="0">
                <a:solidFill>
                  <a:srgbClr val="7030A0"/>
                </a:solidFill>
              </a:rPr>
              <a:t>post-colonial, adj.</a:t>
            </a:r>
          </a:p>
          <a:p>
            <a:pPr>
              <a:spcAft>
                <a:spcPts val="1200"/>
              </a:spcAft>
            </a:pPr>
            <a:r>
              <a:rPr lang="en-GB" sz="2800" b="1" dirty="0">
                <a:solidFill>
                  <a:srgbClr val="FF0000"/>
                </a:solidFill>
              </a:rPr>
              <a:t>Occurring or existing after the end of colonial rule; of or relating to a former colony</a:t>
            </a:r>
            <a:r>
              <a:rPr lang="en-GB" sz="2800" b="1" dirty="0"/>
              <a:t>. </a:t>
            </a:r>
            <a:r>
              <a:rPr lang="en-GB" sz="2800" dirty="0">
                <a:solidFill>
                  <a:srgbClr val="7030A0"/>
                </a:solidFill>
              </a:rPr>
              <a:t>In later use also: of or relating to </a:t>
            </a:r>
            <a:r>
              <a:rPr lang="en-GB" sz="2800" b="1" dirty="0">
                <a:solidFill>
                  <a:srgbClr val="0070C0"/>
                </a:solidFill>
              </a:rPr>
              <a:t>the </a:t>
            </a:r>
            <a:r>
              <a:rPr lang="en-GB" sz="2800" b="1" i="1" dirty="0">
                <a:solidFill>
                  <a:srgbClr val="0070C0"/>
                </a:solidFill>
              </a:rPr>
              <a:t>cultural condition </a:t>
            </a:r>
            <a:r>
              <a:rPr lang="en-GB" sz="2800" b="1" dirty="0">
                <a:solidFill>
                  <a:srgbClr val="0070C0"/>
                </a:solidFill>
              </a:rPr>
              <a:t>of a former colony, esp. regarding its relationship with the former colonial power.</a:t>
            </a:r>
          </a:p>
          <a:p>
            <a:pPr lvl="1" algn="just"/>
            <a:endParaRPr lang="en-GB" sz="2800" i="1" dirty="0"/>
          </a:p>
          <a:p>
            <a:pPr lvl="0" algn="just"/>
            <a:r>
              <a:rPr lang="en-GB" sz="2800" b="1" i="1" dirty="0">
                <a:solidFill>
                  <a:srgbClr val="7030A0"/>
                </a:solidFill>
              </a:rPr>
              <a:t>post-colonialism, n.</a:t>
            </a:r>
          </a:p>
          <a:p>
            <a:pPr algn="just">
              <a:spcAft>
                <a:spcPts val="1200"/>
              </a:spcAft>
            </a:pPr>
            <a:r>
              <a:rPr lang="en-GB" sz="2800" b="1" dirty="0">
                <a:solidFill>
                  <a:srgbClr val="FF0000"/>
                </a:solidFill>
              </a:rPr>
              <a:t>The fact or state of having formerly been a colony</a:t>
            </a:r>
            <a:r>
              <a:rPr lang="en-GB" sz="2800" dirty="0">
                <a:solidFill>
                  <a:srgbClr val="7030A0"/>
                </a:solidFill>
              </a:rPr>
              <a:t>;</a:t>
            </a:r>
            <a:r>
              <a:rPr lang="en-GB" sz="2800" b="1" dirty="0"/>
              <a:t> </a:t>
            </a:r>
            <a:r>
              <a:rPr lang="en-GB" sz="2800" dirty="0">
                <a:solidFill>
                  <a:srgbClr val="0070C0"/>
                </a:solidFill>
              </a:rPr>
              <a:t>the </a:t>
            </a:r>
            <a:r>
              <a:rPr lang="en-GB" sz="2800" b="1" i="1" dirty="0">
                <a:solidFill>
                  <a:srgbClr val="0070C0"/>
                </a:solidFill>
              </a:rPr>
              <a:t>cultural condition</a:t>
            </a:r>
            <a:r>
              <a:rPr lang="en-GB" sz="2800" b="1" i="1" dirty="0">
                <a:solidFill>
                  <a:srgbClr val="92D050"/>
                </a:solidFill>
              </a:rPr>
              <a:t> </a:t>
            </a:r>
            <a:r>
              <a:rPr lang="en-GB" sz="2800" dirty="0">
                <a:solidFill>
                  <a:srgbClr val="7030A0"/>
                </a:solidFill>
              </a:rPr>
              <a:t>of (a) post-colonial society.</a:t>
            </a:r>
          </a:p>
        </p:txBody>
      </p:sp>
    </p:spTree>
    <p:extLst>
      <p:ext uri="{BB962C8B-B14F-4D97-AF65-F5344CB8AC3E}">
        <p14:creationId xmlns:p14="http://schemas.microsoft.com/office/powerpoint/2010/main" val="31166944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8" name="Picture 10" descr="File:Flag-map of the world.sv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303" y="873209"/>
            <a:ext cx="11765394" cy="58826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24000" y="-13893"/>
            <a:ext cx="9144000" cy="1250251"/>
          </a:xfrm>
          <a:prstGeom prst="rect">
            <a:avLst/>
          </a:prstGeom>
          <a:noFill/>
        </p:spPr>
        <p:txBody>
          <a:bodyPr wrap="square" lIns="540000" tIns="360000" rIns="540000" bIns="360000" rtlCol="0">
            <a:spAutoFit/>
          </a:bodyPr>
          <a:lstStyle/>
          <a:p>
            <a:pPr algn="ctr"/>
            <a:r>
              <a:rPr lang="en-GB" sz="2400" b="1" dirty="0">
                <a:solidFill>
                  <a:srgbClr val="7030A0"/>
                </a:solidFill>
                <a:effectLst>
                  <a:outerShdw blurRad="38100" dist="38100" dir="2700000" algn="tl">
                    <a:srgbClr val="000000">
                      <a:alpha val="43137"/>
                    </a:srgbClr>
                  </a:outerShdw>
                </a:effectLst>
              </a:rPr>
              <a:t>What is </a:t>
            </a:r>
            <a:r>
              <a:rPr lang="en-GB" sz="2400" b="1" dirty="0" err="1">
                <a:solidFill>
                  <a:srgbClr val="7030A0"/>
                </a:solidFill>
                <a:effectLst>
                  <a:outerShdw blurRad="38100" dist="38100" dir="2700000" algn="tl">
                    <a:srgbClr val="000000">
                      <a:alpha val="43137"/>
                    </a:srgbClr>
                  </a:outerShdw>
                </a:effectLst>
              </a:rPr>
              <a:t>Postcolonialism</a:t>
            </a:r>
            <a:r>
              <a:rPr lang="en-GB" sz="2400" b="1" dirty="0">
                <a:solidFill>
                  <a:srgbClr val="7030A0"/>
                </a:solidFill>
                <a:effectLst>
                  <a:outerShdw blurRad="38100" dist="38100" dir="2700000" algn="tl">
                    <a:srgbClr val="000000">
                      <a:alpha val="43137"/>
                    </a:srgbClr>
                  </a:outerShdw>
                </a:effectLst>
              </a:rPr>
              <a:t>? Meanings and Implications</a:t>
            </a:r>
          </a:p>
          <a:p>
            <a:pPr lvl="0"/>
            <a:endParaRPr lang="en-GB" sz="1000" b="1" i="1" dirty="0">
              <a:solidFill>
                <a:srgbClr val="7030A0"/>
              </a:solidFill>
            </a:endParaRPr>
          </a:p>
        </p:txBody>
      </p:sp>
    </p:spTree>
    <p:extLst>
      <p:ext uri="{BB962C8B-B14F-4D97-AF65-F5344CB8AC3E}">
        <p14:creationId xmlns:p14="http://schemas.microsoft.com/office/powerpoint/2010/main" val="39407758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3573" y="4209684"/>
            <a:ext cx="5436093" cy="902125"/>
          </a:xfrm>
          <a:prstGeom prst="rect">
            <a:avLst/>
          </a:prstGeom>
          <a:noFill/>
        </p:spPr>
        <p:txBody>
          <a:bodyPr wrap="square" lIns="180000" tIns="180000" rIns="180000" bIns="180000" rtlCol="0">
            <a:spAutoFit/>
          </a:bodyPr>
          <a:lstStyle/>
          <a:p>
            <a:pPr algn="ctr"/>
            <a:r>
              <a:rPr lang="en-GB" dirty="0">
                <a:solidFill>
                  <a:srgbClr val="FF0000"/>
                </a:solidFill>
              </a:rPr>
              <a:t>Middle East map shows post-WWI Mandate system</a:t>
            </a:r>
            <a:r>
              <a:rPr lang="en-GB" sz="1700" dirty="0">
                <a:solidFill>
                  <a:srgbClr val="FF0000"/>
                </a:solidFill>
              </a:rPr>
              <a:t>;  First Gulf War</a:t>
            </a:r>
            <a:endParaRPr lang="en-GB" dirty="0">
              <a:solidFill>
                <a:srgbClr val="FF0000"/>
              </a:solidFill>
            </a:endParaRPr>
          </a:p>
        </p:txBody>
      </p:sp>
      <p:pic>
        <p:nvPicPr>
          <p:cNvPr id="1034" name="Picture 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820" y="307456"/>
            <a:ext cx="4728743" cy="3643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a:extLst>
              <a:ext uri="{FF2B5EF4-FFF2-40B4-BE49-F238E27FC236}">
                <a16:creationId xmlns:a16="http://schemas.microsoft.com/office/drawing/2014/main" id="{4A51A263-1ED1-403B-BA36-B844EE9E05E1}"/>
              </a:ext>
            </a:extLst>
          </p:cNvPr>
          <p:cNvPicPr>
            <a:picLocks noChangeAspect="1"/>
          </p:cNvPicPr>
          <p:nvPr/>
        </p:nvPicPr>
        <p:blipFill>
          <a:blip r:embed="rId4"/>
          <a:stretch>
            <a:fillRect/>
          </a:stretch>
        </p:blipFill>
        <p:spPr>
          <a:xfrm>
            <a:off x="6471821" y="234271"/>
            <a:ext cx="5175682" cy="3643680"/>
          </a:xfrm>
          <a:prstGeom prst="rect">
            <a:avLst/>
          </a:prstGeom>
        </p:spPr>
      </p:pic>
    </p:spTree>
    <p:extLst>
      <p:ext uri="{BB962C8B-B14F-4D97-AF65-F5344CB8AC3E}">
        <p14:creationId xmlns:p14="http://schemas.microsoft.com/office/powerpoint/2010/main" val="13880376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mn-lt"/>
              </a:rPr>
              <a:t>Postcolonialism</a:t>
            </a:r>
          </a:p>
        </p:txBody>
      </p:sp>
      <p:sp>
        <p:nvSpPr>
          <p:cNvPr id="3" name="Content Placeholder 2"/>
          <p:cNvSpPr>
            <a:spLocks noGrp="1"/>
          </p:cNvSpPr>
          <p:nvPr>
            <p:ph idx="1"/>
          </p:nvPr>
        </p:nvSpPr>
        <p:spPr/>
        <p:txBody>
          <a:bodyPr/>
          <a:lstStyle/>
          <a:p>
            <a:r>
              <a:rPr lang="en-US" dirty="0"/>
              <a:t>What do you understand by the phrase postcolonialism?</a:t>
            </a:r>
          </a:p>
          <a:p>
            <a:endParaRPr lang="en-US" dirty="0"/>
          </a:p>
          <a:p>
            <a:r>
              <a:rPr lang="en-US" dirty="0"/>
              <a:t>Why might postcolonialism be important to interpreting </a:t>
            </a:r>
            <a:r>
              <a:rPr lang="en-US" i="1" dirty="0"/>
              <a:t>Kingdom of Heaven</a:t>
            </a:r>
            <a:r>
              <a:rPr lang="en-US" dirty="0"/>
              <a:t>?</a:t>
            </a:r>
          </a:p>
          <a:p>
            <a:endParaRPr lang="en-US" dirty="0"/>
          </a:p>
          <a:p>
            <a:r>
              <a:rPr lang="en-US" dirty="0"/>
              <a:t>What do you understand by the phrase Orientalism and why might it help interpret </a:t>
            </a:r>
            <a:r>
              <a:rPr lang="en-US" i="1" dirty="0"/>
              <a:t>Kingdom of Heaven</a:t>
            </a:r>
            <a:r>
              <a:rPr lang="en-US" dirty="0"/>
              <a:t>?</a:t>
            </a:r>
          </a:p>
          <a:p>
            <a:endParaRPr lang="en-US" dirty="0"/>
          </a:p>
        </p:txBody>
      </p:sp>
    </p:spTree>
    <p:extLst>
      <p:ext uri="{BB962C8B-B14F-4D97-AF65-F5344CB8AC3E}">
        <p14:creationId xmlns:p14="http://schemas.microsoft.com/office/powerpoint/2010/main" val="26978004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 y="-27384"/>
            <a:ext cx="9858717" cy="4451128"/>
          </a:xfrm>
          <a:prstGeom prst="rect">
            <a:avLst/>
          </a:prstGeom>
          <a:noFill/>
        </p:spPr>
        <p:txBody>
          <a:bodyPr wrap="square" lIns="540000" tIns="360000" rIns="540000" bIns="360000" rtlCol="0">
            <a:spAutoFit/>
          </a:bodyPr>
          <a:lstStyle/>
          <a:p>
            <a:pPr algn="ctr"/>
            <a:r>
              <a:rPr lang="en-GB" sz="2200" b="1" i="1" dirty="0">
                <a:solidFill>
                  <a:srgbClr val="7030A0"/>
                </a:solidFill>
                <a:effectLst>
                  <a:outerShdw blurRad="38100" dist="38100" dir="2700000" algn="tl">
                    <a:srgbClr val="000000">
                      <a:alpha val="43137"/>
                    </a:srgbClr>
                  </a:outerShdw>
                </a:effectLst>
              </a:rPr>
              <a:t>Orientalism: </a:t>
            </a:r>
            <a:r>
              <a:rPr lang="en-GB" sz="2200" b="1" dirty="0">
                <a:solidFill>
                  <a:srgbClr val="7030A0"/>
                </a:solidFill>
                <a:effectLst>
                  <a:outerShdw blurRad="38100" dist="38100" dir="2700000" algn="tl">
                    <a:srgbClr val="000000">
                      <a:alpha val="43137"/>
                    </a:srgbClr>
                  </a:outerShdw>
                </a:effectLst>
              </a:rPr>
              <a:t>Edward Said (1935 –2003)</a:t>
            </a:r>
          </a:p>
          <a:p>
            <a:pPr marL="285750" indent="-285750" algn="just">
              <a:buFont typeface="Arial" panose="020B0604020202020204" pitchFamily="34" charset="0"/>
              <a:buChar char="•"/>
            </a:pPr>
            <a:endParaRPr lang="en-GB" sz="1000" dirty="0">
              <a:solidFill>
                <a:srgbClr val="7030A0"/>
              </a:solidFill>
            </a:endParaRPr>
          </a:p>
          <a:p>
            <a:pPr marL="285750" indent="-285750" algn="just">
              <a:buFont typeface="Arial" panose="020B0604020202020204" pitchFamily="34" charset="0"/>
              <a:buChar char="•"/>
            </a:pPr>
            <a:r>
              <a:rPr lang="en-GB" sz="2000" dirty="0">
                <a:solidFill>
                  <a:srgbClr val="7030A0"/>
                </a:solidFill>
              </a:rPr>
              <a:t>A study of the historic relationship between Europe and ‘the Orient’ – for Said, the Middle East, Asia and North Africa – focussing especially on 19</a:t>
            </a:r>
            <a:r>
              <a:rPr lang="en-GB" sz="2000" baseline="30000" dirty="0">
                <a:solidFill>
                  <a:srgbClr val="7030A0"/>
                </a:solidFill>
              </a:rPr>
              <a:t>th</a:t>
            </a:r>
            <a:r>
              <a:rPr lang="en-GB" sz="2000" dirty="0">
                <a:solidFill>
                  <a:srgbClr val="7030A0"/>
                </a:solidFill>
              </a:rPr>
              <a:t> and 20</a:t>
            </a:r>
            <a:r>
              <a:rPr lang="en-GB" sz="2000" baseline="30000" dirty="0">
                <a:solidFill>
                  <a:srgbClr val="7030A0"/>
                </a:solidFill>
              </a:rPr>
              <a:t>th</a:t>
            </a:r>
            <a:r>
              <a:rPr lang="en-GB" sz="2000" dirty="0">
                <a:solidFill>
                  <a:srgbClr val="7030A0"/>
                </a:solidFill>
              </a:rPr>
              <a:t> centuries</a:t>
            </a:r>
          </a:p>
          <a:p>
            <a:pPr marL="285750" indent="-285750" algn="just">
              <a:buFont typeface="Arial" panose="020B0604020202020204" pitchFamily="34" charset="0"/>
              <a:buChar char="•"/>
            </a:pPr>
            <a:endParaRPr lang="en-GB" sz="2000" dirty="0">
              <a:solidFill>
                <a:srgbClr val="7030A0"/>
              </a:solidFill>
            </a:endParaRPr>
          </a:p>
          <a:p>
            <a:pPr marL="285750" indent="-285750" algn="just">
              <a:buFont typeface="Arial" panose="020B0604020202020204" pitchFamily="34" charset="0"/>
              <a:buChar char="•"/>
            </a:pPr>
            <a:r>
              <a:rPr lang="en-GB" sz="2000" i="1" dirty="0">
                <a:solidFill>
                  <a:srgbClr val="7030A0"/>
                </a:solidFill>
              </a:rPr>
              <a:t>Orientalism </a:t>
            </a:r>
            <a:r>
              <a:rPr lang="en-GB" sz="2000" dirty="0">
                <a:solidFill>
                  <a:srgbClr val="7030A0"/>
                </a:solidFill>
              </a:rPr>
              <a:t>took the name of a school of painting which romanticised (and sensationalised) the cultures of the Near East; ditto, ‘Orientalism’ was (is) a specialised field of academic study (as in the School of Oriental and African Studies [</a:t>
            </a:r>
            <a:r>
              <a:rPr lang="en-GB" sz="2000" dirty="0">
                <a:solidFill>
                  <a:srgbClr val="7030A0"/>
                </a:solidFill>
                <a:hlinkClick r:id="rId3"/>
              </a:rPr>
              <a:t>SOAS</a:t>
            </a:r>
            <a:r>
              <a:rPr lang="en-GB" sz="2000" dirty="0">
                <a:solidFill>
                  <a:srgbClr val="7030A0"/>
                </a:solidFill>
              </a:rPr>
              <a:t>], University of London) </a:t>
            </a:r>
          </a:p>
          <a:p>
            <a:pPr algn="just"/>
            <a:endParaRPr lang="en-GB" sz="1400" dirty="0"/>
          </a:p>
          <a:p>
            <a:pPr marL="285750" indent="-285750" algn="just">
              <a:buFont typeface="Arial" panose="020B0604020202020204" pitchFamily="34" charset="0"/>
              <a:buChar char="•"/>
            </a:pPr>
            <a:endParaRPr lang="en-GB" dirty="0"/>
          </a:p>
          <a:p>
            <a:pPr algn="just"/>
            <a:endParaRPr lang="en-GB" dirty="0"/>
          </a:p>
        </p:txBody>
      </p:sp>
      <p:pic>
        <p:nvPicPr>
          <p:cNvPr id="11269" name="Picture 5" descr="Edward Said.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58717" y="-1"/>
            <a:ext cx="2333283" cy="2998701"/>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04280" y="3883604"/>
            <a:ext cx="2461772" cy="29541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98828" y="3883604"/>
            <a:ext cx="4281934" cy="2940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404920" y="3681738"/>
            <a:ext cx="2326277" cy="3142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9688713" y="3078609"/>
            <a:ext cx="2333283" cy="523220"/>
          </a:xfrm>
          <a:prstGeom prst="rect">
            <a:avLst/>
          </a:prstGeom>
        </p:spPr>
        <p:txBody>
          <a:bodyPr wrap="square">
            <a:spAutoFit/>
          </a:bodyPr>
          <a:lstStyle/>
          <a:p>
            <a:pPr algn="r"/>
            <a:r>
              <a:rPr lang="en-GB" sz="1400" dirty="0">
                <a:solidFill>
                  <a:srgbClr val="7030A0"/>
                </a:solidFill>
              </a:rPr>
              <a:t>Orientalist paintings </a:t>
            </a:r>
          </a:p>
          <a:p>
            <a:pPr algn="r"/>
            <a:r>
              <a:rPr lang="en-GB" sz="1400" dirty="0">
                <a:solidFill>
                  <a:srgbClr val="7030A0"/>
                </a:solidFill>
              </a:rPr>
              <a:t>by Jean-Léon </a:t>
            </a:r>
            <a:r>
              <a:rPr lang="en-GB" sz="1400" dirty="0" err="1">
                <a:solidFill>
                  <a:srgbClr val="7030A0"/>
                </a:solidFill>
              </a:rPr>
              <a:t>Gérôme</a:t>
            </a:r>
            <a:endParaRPr lang="en-GB" sz="1400" dirty="0">
              <a:solidFill>
                <a:srgbClr val="7030A0"/>
              </a:solidFill>
            </a:endParaRPr>
          </a:p>
        </p:txBody>
      </p:sp>
    </p:spTree>
    <p:extLst>
      <p:ext uri="{BB962C8B-B14F-4D97-AF65-F5344CB8AC3E}">
        <p14:creationId xmlns:p14="http://schemas.microsoft.com/office/powerpoint/2010/main" val="7384551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err="1">
                <a:latin typeface="+mn-lt"/>
              </a:rPr>
              <a:t>Postcolonialsm</a:t>
            </a:r>
            <a:endParaRPr lang="en-GB" b="1" dirty="0">
              <a:latin typeface="+mn-lt"/>
            </a:endParaRPr>
          </a:p>
        </p:txBody>
      </p:sp>
      <p:sp>
        <p:nvSpPr>
          <p:cNvPr id="3" name="Content Placeholder 2"/>
          <p:cNvSpPr>
            <a:spLocks noGrp="1"/>
          </p:cNvSpPr>
          <p:nvPr>
            <p:ph idx="1"/>
          </p:nvPr>
        </p:nvSpPr>
        <p:spPr/>
        <p:txBody>
          <a:bodyPr/>
          <a:lstStyle/>
          <a:p>
            <a:pPr algn="l">
              <a:buFont typeface="Arial" panose="020B0604020202020204" pitchFamily="34" charset="0"/>
              <a:buChar char="•"/>
            </a:pPr>
            <a:r>
              <a:rPr lang="en-US" b="0" i="0" dirty="0">
                <a:solidFill>
                  <a:srgbClr val="373A3C"/>
                </a:solidFill>
                <a:effectLst/>
                <a:latin typeface="-apple-system"/>
              </a:rPr>
              <a:t>How are Christians and Muslims respectively portrayed in the film?7</a:t>
            </a:r>
          </a:p>
          <a:p>
            <a:pPr algn="l">
              <a:buFont typeface="Arial" panose="020B0604020202020204" pitchFamily="34" charset="0"/>
              <a:buChar char="•"/>
            </a:pPr>
            <a:endParaRPr lang="en-US" dirty="0">
              <a:solidFill>
                <a:srgbClr val="373A3C"/>
              </a:solidFill>
              <a:latin typeface="-apple-system"/>
            </a:endParaRPr>
          </a:p>
          <a:p>
            <a:pPr algn="l">
              <a:buFont typeface="Arial" panose="020B0604020202020204" pitchFamily="34" charset="0"/>
              <a:buChar char="•"/>
            </a:pPr>
            <a:r>
              <a:rPr lang="en-US" b="0" i="0" dirty="0">
                <a:solidFill>
                  <a:srgbClr val="373A3C"/>
                </a:solidFill>
                <a:effectLst/>
                <a:latin typeface="-apple-system"/>
              </a:rPr>
              <a:t>How might the film be interpreted in relation to the War on Terror and the US/British invasion </a:t>
            </a:r>
            <a:r>
              <a:rPr lang="en-US" dirty="0">
                <a:solidFill>
                  <a:srgbClr val="373A3C"/>
                </a:solidFill>
                <a:latin typeface="-apple-system"/>
              </a:rPr>
              <a:t>of Iraq in 2003?</a:t>
            </a:r>
            <a:endParaRPr lang="en-US" b="0" i="0" dirty="0">
              <a:solidFill>
                <a:srgbClr val="373A3C"/>
              </a:solidFill>
              <a:effectLst/>
              <a:latin typeface="-apple-system"/>
            </a:endParaRPr>
          </a:p>
          <a:p>
            <a:pPr algn="l">
              <a:buFont typeface="Arial" panose="020B0604020202020204" pitchFamily="34" charset="0"/>
              <a:buChar char="•"/>
            </a:pPr>
            <a:endParaRPr lang="en-US" dirty="0">
              <a:solidFill>
                <a:srgbClr val="373A3C"/>
              </a:solidFill>
              <a:latin typeface="-apple-system"/>
            </a:endParaRPr>
          </a:p>
          <a:p>
            <a:pPr algn="l">
              <a:buFont typeface="Arial" panose="020B0604020202020204" pitchFamily="34" charset="0"/>
              <a:buChar char="•"/>
            </a:pPr>
            <a:endParaRPr lang="en-GB" dirty="0"/>
          </a:p>
        </p:txBody>
      </p:sp>
    </p:spTree>
    <p:extLst>
      <p:ext uri="{BB962C8B-B14F-4D97-AF65-F5344CB8AC3E}">
        <p14:creationId xmlns:p14="http://schemas.microsoft.com/office/powerpoint/2010/main" val="29914736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b="1" dirty="0" err="1">
                <a:latin typeface="+mn-lt"/>
              </a:rPr>
              <a:t>Neomedievalism</a:t>
            </a:r>
            <a:endParaRPr lang="en-GB" b="1" dirty="0">
              <a:latin typeface="+mn-lt"/>
            </a:endParaRPr>
          </a:p>
        </p:txBody>
      </p:sp>
      <p:sp>
        <p:nvSpPr>
          <p:cNvPr id="3" name="Content Placeholder 2"/>
          <p:cNvSpPr>
            <a:spLocks noGrp="1"/>
          </p:cNvSpPr>
          <p:nvPr>
            <p:ph idx="1"/>
          </p:nvPr>
        </p:nvSpPr>
        <p:spPr>
          <a:xfrm>
            <a:off x="317500" y="1219200"/>
            <a:ext cx="8229600" cy="5158581"/>
          </a:xfrm>
        </p:spPr>
        <p:txBody>
          <a:bodyPr>
            <a:normAutofit/>
          </a:bodyPr>
          <a:lstStyle/>
          <a:p>
            <a:pPr marL="0" indent="0">
              <a:buNone/>
            </a:pPr>
            <a:r>
              <a:rPr lang="en-GB" b="1" i="1" dirty="0"/>
              <a:t>Links to late C20/early C21 </a:t>
            </a:r>
            <a:r>
              <a:rPr lang="en-GB" b="1" i="1" dirty="0" err="1"/>
              <a:t>neoconservativism</a:t>
            </a:r>
            <a:r>
              <a:rPr lang="en-GB" b="1" i="1" dirty="0"/>
              <a:t>: </a:t>
            </a:r>
          </a:p>
          <a:p>
            <a:pPr marL="0" indent="0">
              <a:buNone/>
            </a:pPr>
            <a:endParaRPr lang="en-GB" dirty="0"/>
          </a:p>
        </p:txBody>
      </p:sp>
      <p:pic>
        <p:nvPicPr>
          <p:cNvPr id="5" name="Picture 4"/>
          <p:cNvPicPr>
            <a:picLocks noChangeAspect="1"/>
          </p:cNvPicPr>
          <p:nvPr/>
        </p:nvPicPr>
        <p:blipFill rotWithShape="1">
          <a:blip r:embed="rId2"/>
          <a:srcRect l="34375" t="21262" r="4427" b="9899"/>
          <a:stretch/>
        </p:blipFill>
        <p:spPr>
          <a:xfrm>
            <a:off x="5575300" y="1792591"/>
            <a:ext cx="5778500" cy="5065409"/>
          </a:xfrm>
          <a:prstGeom prst="rect">
            <a:avLst/>
          </a:prstGeom>
        </p:spPr>
      </p:pic>
      <p:pic>
        <p:nvPicPr>
          <p:cNvPr id="6" name="Picture 5"/>
          <p:cNvPicPr>
            <a:picLocks noChangeAspect="1"/>
          </p:cNvPicPr>
          <p:nvPr/>
        </p:nvPicPr>
        <p:blipFill>
          <a:blip r:embed="rId3"/>
          <a:stretch>
            <a:fillRect/>
          </a:stretch>
        </p:blipFill>
        <p:spPr>
          <a:xfrm>
            <a:off x="1773237" y="1864915"/>
            <a:ext cx="3133725" cy="4752975"/>
          </a:xfrm>
          <a:prstGeom prst="rect">
            <a:avLst/>
          </a:prstGeom>
        </p:spPr>
      </p:pic>
    </p:spTree>
    <p:extLst>
      <p:ext uri="{BB962C8B-B14F-4D97-AF65-F5344CB8AC3E}">
        <p14:creationId xmlns:p14="http://schemas.microsoft.com/office/powerpoint/2010/main" val="6023750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err="1">
                <a:latin typeface="+mn-lt"/>
              </a:rPr>
              <a:t>Postcolonialsm</a:t>
            </a:r>
            <a:endParaRPr lang="en-GB" b="1" dirty="0">
              <a:latin typeface="+mn-lt"/>
            </a:endParaRPr>
          </a:p>
        </p:txBody>
      </p:sp>
      <p:sp>
        <p:nvSpPr>
          <p:cNvPr id="3" name="Content Placeholder 2"/>
          <p:cNvSpPr>
            <a:spLocks noGrp="1"/>
          </p:cNvSpPr>
          <p:nvPr>
            <p:ph idx="1"/>
          </p:nvPr>
        </p:nvSpPr>
        <p:spPr/>
        <p:txBody>
          <a:bodyPr/>
          <a:lstStyle/>
          <a:p>
            <a:pPr marL="0" indent="0">
              <a:buNone/>
            </a:pPr>
            <a:r>
              <a:rPr lang="en-US" b="0" i="0" dirty="0" err="1">
                <a:solidFill>
                  <a:srgbClr val="373A3C"/>
                </a:solidFill>
                <a:effectLst/>
                <a:latin typeface="-apple-system"/>
              </a:rPr>
              <a:t>Pagès</a:t>
            </a:r>
            <a:r>
              <a:rPr lang="en-US" b="0" i="0" dirty="0">
                <a:solidFill>
                  <a:srgbClr val="373A3C"/>
                </a:solidFill>
                <a:effectLst/>
                <a:latin typeface="-apple-system"/>
              </a:rPr>
              <a:t>, </a:t>
            </a:r>
            <a:r>
              <a:rPr lang="en-US" b="0" i="0" dirty="0" err="1">
                <a:solidFill>
                  <a:srgbClr val="373A3C"/>
                </a:solidFill>
                <a:effectLst/>
                <a:latin typeface="-apple-system"/>
              </a:rPr>
              <a:t>Meriem</a:t>
            </a:r>
            <a:r>
              <a:rPr lang="en-US" b="0" i="0" dirty="0">
                <a:solidFill>
                  <a:srgbClr val="373A3C"/>
                </a:solidFill>
                <a:effectLst/>
                <a:latin typeface="-apple-system"/>
              </a:rPr>
              <a:t>. ‘</a:t>
            </a:r>
            <a:r>
              <a:rPr lang="en-US" b="0" i="0" u="none" strike="noStrike" dirty="0">
                <a:solidFill>
                  <a:srgbClr val="003E5A"/>
                </a:solidFill>
                <a:effectLst/>
                <a:latin typeface="-apple-system"/>
                <a:hlinkClick r:id="rId2"/>
              </a:rPr>
              <a:t>Saracens Abroad: Imagining Medieval Muslim Warriors on the Silver Screen</a:t>
            </a:r>
            <a:r>
              <a:rPr lang="en-US" b="0" i="0" dirty="0">
                <a:solidFill>
                  <a:srgbClr val="373A3C"/>
                </a:solidFill>
                <a:effectLst/>
                <a:latin typeface="-apple-system"/>
              </a:rPr>
              <a:t>,’ </a:t>
            </a:r>
            <a:r>
              <a:rPr lang="en-US" b="0" i="1" dirty="0">
                <a:solidFill>
                  <a:srgbClr val="373A3C"/>
                </a:solidFill>
                <a:effectLst/>
                <a:latin typeface="-apple-system"/>
              </a:rPr>
              <a:t>Essays in Medieval Studies </a:t>
            </a:r>
            <a:r>
              <a:rPr lang="en-US" b="0" i="0" dirty="0">
                <a:solidFill>
                  <a:srgbClr val="373A3C"/>
                </a:solidFill>
                <a:effectLst/>
                <a:latin typeface="-apple-system"/>
              </a:rPr>
              <a:t>32 (2016), pp. 5-21.</a:t>
            </a:r>
          </a:p>
          <a:p>
            <a:endParaRPr lang="en-US" dirty="0">
              <a:solidFill>
                <a:srgbClr val="373A3C"/>
              </a:solidFill>
              <a:latin typeface="-apple-system"/>
            </a:endParaRPr>
          </a:p>
          <a:p>
            <a:r>
              <a:rPr lang="en-US" dirty="0">
                <a:solidFill>
                  <a:srgbClr val="373A3C"/>
                </a:solidFill>
                <a:latin typeface="-apple-system"/>
              </a:rPr>
              <a:t>How does </a:t>
            </a:r>
            <a:r>
              <a:rPr lang="en-US" i="1" dirty="0">
                <a:solidFill>
                  <a:srgbClr val="373A3C"/>
                </a:solidFill>
                <a:latin typeface="-apple-system"/>
              </a:rPr>
              <a:t>Kingdom of Heaven </a:t>
            </a:r>
            <a:r>
              <a:rPr lang="en-US" dirty="0">
                <a:solidFill>
                  <a:srgbClr val="373A3C"/>
                </a:solidFill>
                <a:latin typeface="-apple-system"/>
              </a:rPr>
              <a:t>compare and contrast with other cinematic representations of the Crusades and crusaders?</a:t>
            </a:r>
          </a:p>
          <a:p>
            <a:endParaRPr lang="en-US" b="0" i="0" dirty="0">
              <a:solidFill>
                <a:srgbClr val="373A3C"/>
              </a:solidFill>
              <a:effectLst/>
              <a:latin typeface="-apple-system"/>
            </a:endParaRPr>
          </a:p>
          <a:p>
            <a:r>
              <a:rPr lang="en-US" dirty="0">
                <a:solidFill>
                  <a:srgbClr val="373A3C"/>
                </a:solidFill>
                <a:latin typeface="-apple-system"/>
              </a:rPr>
              <a:t>What points does </a:t>
            </a:r>
            <a:r>
              <a:rPr lang="en-US" b="0" i="0" dirty="0" err="1">
                <a:solidFill>
                  <a:srgbClr val="373A3C"/>
                </a:solidFill>
                <a:effectLst/>
                <a:latin typeface="-apple-system"/>
              </a:rPr>
              <a:t>Pagès</a:t>
            </a:r>
            <a:r>
              <a:rPr lang="en-US" b="0" i="0" dirty="0">
                <a:solidFill>
                  <a:srgbClr val="373A3C"/>
                </a:solidFill>
                <a:effectLst/>
                <a:latin typeface="-apple-system"/>
              </a:rPr>
              <a:t> make about how Muslims have tended to be represented in (western) cinema about the Middle Ages?</a:t>
            </a:r>
          </a:p>
          <a:p>
            <a:pPr algn="l">
              <a:buFont typeface="Arial" panose="020B0604020202020204" pitchFamily="34" charset="0"/>
              <a:buChar char="•"/>
            </a:pPr>
            <a:endParaRPr lang="en-US" dirty="0">
              <a:solidFill>
                <a:srgbClr val="373A3C"/>
              </a:solidFill>
              <a:latin typeface="-apple-system"/>
            </a:endParaRPr>
          </a:p>
          <a:p>
            <a:pPr algn="l">
              <a:buFont typeface="Arial" panose="020B0604020202020204" pitchFamily="34" charset="0"/>
              <a:buChar char="•"/>
            </a:pPr>
            <a:endParaRPr lang="en-GB" dirty="0"/>
          </a:p>
        </p:txBody>
      </p:sp>
    </p:spTree>
    <p:extLst>
      <p:ext uri="{BB962C8B-B14F-4D97-AF65-F5344CB8AC3E}">
        <p14:creationId xmlns:p14="http://schemas.microsoft.com/office/powerpoint/2010/main" val="25826965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Gender</a:t>
            </a:r>
            <a:endParaRPr lang="en-GB" dirty="0"/>
          </a:p>
        </p:txBody>
      </p:sp>
      <p:sp>
        <p:nvSpPr>
          <p:cNvPr id="3" name="Content Placeholder 2"/>
          <p:cNvSpPr>
            <a:spLocks noGrp="1"/>
          </p:cNvSpPr>
          <p:nvPr>
            <p:ph idx="1"/>
          </p:nvPr>
        </p:nvSpPr>
        <p:spPr>
          <a:xfrm>
            <a:off x="838200" y="1690688"/>
            <a:ext cx="10515600" cy="4486275"/>
          </a:xfrm>
        </p:spPr>
        <p:txBody>
          <a:bodyPr>
            <a:normAutofit fontScale="92500"/>
          </a:bodyPr>
          <a:lstStyle/>
          <a:p>
            <a:pPr algn="l">
              <a:buFont typeface="Arial" panose="020B0604020202020204" pitchFamily="34" charset="0"/>
              <a:buChar char="•"/>
            </a:pPr>
            <a:r>
              <a:rPr lang="en-US" sz="2400" b="0" i="0" dirty="0">
                <a:solidFill>
                  <a:srgbClr val="373A3C"/>
                </a:solidFill>
                <a:effectLst/>
                <a:latin typeface="Arial Black" panose="020B0A04020102020204" pitchFamily="34" charset="0"/>
              </a:rPr>
              <a:t>What have scholars identified as some of the key issues with respect to gender when interpreting </a:t>
            </a:r>
            <a:r>
              <a:rPr lang="en-US" sz="2400" b="0" i="1" dirty="0">
                <a:solidFill>
                  <a:srgbClr val="373A3C"/>
                </a:solidFill>
                <a:effectLst/>
                <a:latin typeface="Arial Black" panose="020B0A04020102020204" pitchFamily="34" charset="0"/>
              </a:rPr>
              <a:t>Kingdom of Heaven? </a:t>
            </a:r>
            <a:r>
              <a:rPr lang="en-US" sz="2400" b="0" i="0" dirty="0">
                <a:solidFill>
                  <a:srgbClr val="373A3C"/>
                </a:solidFill>
                <a:effectLst/>
                <a:latin typeface="Arial Black" panose="020B0A04020102020204" pitchFamily="34" charset="0"/>
              </a:rPr>
              <a:t>How are masculinity and femininity respectively portrayed in the film?</a:t>
            </a:r>
          </a:p>
          <a:p>
            <a:pPr algn="l">
              <a:buFont typeface="Arial" panose="020B0604020202020204" pitchFamily="34" charset="0"/>
              <a:buChar char="•"/>
            </a:pPr>
            <a:endParaRPr lang="en-US" sz="2400" dirty="0">
              <a:solidFill>
                <a:srgbClr val="373A3C"/>
              </a:solidFill>
              <a:latin typeface="Arial Black" panose="020B0A04020102020204" pitchFamily="34" charset="0"/>
            </a:endParaRPr>
          </a:p>
          <a:p>
            <a:pPr algn="l">
              <a:buFont typeface="Arial" panose="020B0604020202020204" pitchFamily="34" charset="0"/>
              <a:buChar char="•"/>
            </a:pPr>
            <a:r>
              <a:rPr lang="en-US" sz="2400" b="0" i="0" dirty="0">
                <a:solidFill>
                  <a:srgbClr val="373A3C"/>
                </a:solidFill>
                <a:effectLst/>
                <a:latin typeface="Arial Black" panose="020B0A04020102020204" pitchFamily="34" charset="0"/>
              </a:rPr>
              <a:t>How do you interpret the portraya</a:t>
            </a:r>
            <a:r>
              <a:rPr lang="en-US" sz="2400" dirty="0">
                <a:solidFill>
                  <a:srgbClr val="373A3C"/>
                </a:solidFill>
                <a:latin typeface="Arial Black" panose="020B0A04020102020204" pitchFamily="34" charset="0"/>
              </a:rPr>
              <a:t>l of the following characters:</a:t>
            </a:r>
          </a:p>
          <a:p>
            <a:pPr algn="l">
              <a:buFontTx/>
              <a:buChar char="-"/>
            </a:pPr>
            <a:r>
              <a:rPr lang="en-US" sz="2400" dirty="0">
                <a:solidFill>
                  <a:srgbClr val="373A3C"/>
                </a:solidFill>
                <a:latin typeface="Arial Black" panose="020B0A04020102020204" pitchFamily="34" charset="0"/>
              </a:rPr>
              <a:t>Balian (Orlando Bloom)</a:t>
            </a:r>
          </a:p>
          <a:p>
            <a:pPr algn="l">
              <a:buFontTx/>
              <a:buChar char="-"/>
            </a:pPr>
            <a:r>
              <a:rPr lang="en-US" sz="2400" dirty="0">
                <a:solidFill>
                  <a:srgbClr val="373A3C"/>
                </a:solidFill>
                <a:latin typeface="Arial Black" panose="020B0A04020102020204" pitchFamily="34" charset="0"/>
              </a:rPr>
              <a:t>Baldwin IV (Edward Norton)</a:t>
            </a:r>
          </a:p>
          <a:p>
            <a:pPr>
              <a:buFontTx/>
              <a:buChar char="-"/>
            </a:pPr>
            <a:r>
              <a:rPr lang="en-US" sz="2400" dirty="0" err="1">
                <a:solidFill>
                  <a:srgbClr val="373A3C"/>
                </a:solidFill>
                <a:latin typeface="Arial Black" panose="020B0A04020102020204" pitchFamily="34" charset="0"/>
              </a:rPr>
              <a:t>Sybilla</a:t>
            </a:r>
            <a:r>
              <a:rPr lang="en-US" sz="2400" dirty="0">
                <a:solidFill>
                  <a:srgbClr val="373A3C"/>
                </a:solidFill>
                <a:latin typeface="Arial Black" panose="020B0A04020102020204" pitchFamily="34" charset="0"/>
              </a:rPr>
              <a:t> (Eva Green)</a:t>
            </a:r>
          </a:p>
          <a:p>
            <a:pPr algn="l">
              <a:buFontTx/>
              <a:buChar char="-"/>
            </a:pPr>
            <a:r>
              <a:rPr lang="en-US" sz="2400" dirty="0">
                <a:solidFill>
                  <a:srgbClr val="373A3C"/>
                </a:solidFill>
                <a:latin typeface="Arial Black" panose="020B0A04020102020204" pitchFamily="34" charset="0"/>
              </a:rPr>
              <a:t>Salah ad-Din (</a:t>
            </a:r>
            <a:r>
              <a:rPr lang="en-US" sz="2400" b="0" i="0" dirty="0">
                <a:solidFill>
                  <a:srgbClr val="373A3C"/>
                </a:solidFill>
                <a:effectLst/>
                <a:latin typeface="Arial Black" panose="020B0A04020102020204" pitchFamily="34" charset="0"/>
              </a:rPr>
              <a:t>Ghassan </a:t>
            </a:r>
            <a:r>
              <a:rPr lang="en-US" sz="2400" b="0" i="0" dirty="0" err="1">
                <a:solidFill>
                  <a:srgbClr val="373A3C"/>
                </a:solidFill>
                <a:effectLst/>
                <a:latin typeface="Arial Black" panose="020B0A04020102020204" pitchFamily="34" charset="0"/>
              </a:rPr>
              <a:t>Massoud</a:t>
            </a:r>
            <a:r>
              <a:rPr lang="en-US" sz="2400" b="0" i="0" dirty="0">
                <a:solidFill>
                  <a:srgbClr val="373A3C"/>
                </a:solidFill>
                <a:effectLst/>
                <a:latin typeface="Arial Black" panose="020B0A04020102020204" pitchFamily="34" charset="0"/>
              </a:rPr>
              <a:t>)</a:t>
            </a:r>
          </a:p>
          <a:p>
            <a:pPr algn="l">
              <a:buFontTx/>
              <a:buChar char="-"/>
            </a:pPr>
            <a:r>
              <a:rPr lang="en-US" sz="2400" b="0" i="0" dirty="0" err="1">
                <a:solidFill>
                  <a:srgbClr val="373A3C"/>
                </a:solidFill>
                <a:effectLst/>
                <a:latin typeface="Arial Black" panose="020B0A04020102020204" pitchFamily="34" charset="0"/>
              </a:rPr>
              <a:t>Raynald</a:t>
            </a:r>
            <a:r>
              <a:rPr lang="en-US" sz="2400" b="0" i="0" dirty="0">
                <a:solidFill>
                  <a:srgbClr val="373A3C"/>
                </a:solidFill>
                <a:effectLst/>
                <a:latin typeface="Arial Black" panose="020B0A04020102020204" pitchFamily="34" charset="0"/>
              </a:rPr>
              <a:t> of </a:t>
            </a:r>
            <a:r>
              <a:rPr lang="en-US" sz="2400" b="0" i="0" dirty="0" err="1">
                <a:solidFill>
                  <a:srgbClr val="373A3C"/>
                </a:solidFill>
                <a:effectLst/>
                <a:latin typeface="Arial Black" panose="020B0A04020102020204" pitchFamily="34" charset="0"/>
              </a:rPr>
              <a:t>Châtillon</a:t>
            </a:r>
            <a:r>
              <a:rPr lang="en-US" sz="2400" b="0" i="0" dirty="0">
                <a:solidFill>
                  <a:srgbClr val="373A3C"/>
                </a:solidFill>
                <a:effectLst/>
                <a:latin typeface="Arial Black" panose="020B0A04020102020204" pitchFamily="34" charset="0"/>
              </a:rPr>
              <a:t> (Brendan Gleeson)</a:t>
            </a:r>
          </a:p>
          <a:p>
            <a:pPr algn="l">
              <a:buFontTx/>
              <a:buChar char="-"/>
            </a:pPr>
            <a:r>
              <a:rPr lang="en-US" sz="2400" b="0" i="0" dirty="0">
                <a:solidFill>
                  <a:srgbClr val="373A3C"/>
                </a:solidFill>
                <a:effectLst/>
                <a:latin typeface="Arial Black" panose="020B0A04020102020204" pitchFamily="34" charset="0"/>
              </a:rPr>
              <a:t>Guy de Lusignan (</a:t>
            </a:r>
            <a:r>
              <a:rPr lang="en-US" sz="2400" b="0" i="0" dirty="0" err="1">
                <a:solidFill>
                  <a:srgbClr val="373A3C"/>
                </a:solidFill>
                <a:effectLst/>
                <a:latin typeface="Arial Black" panose="020B0A04020102020204" pitchFamily="34" charset="0"/>
              </a:rPr>
              <a:t>Marton</a:t>
            </a:r>
            <a:r>
              <a:rPr lang="en-US" sz="2400" b="0" i="0" dirty="0">
                <a:solidFill>
                  <a:srgbClr val="373A3C"/>
                </a:solidFill>
                <a:effectLst/>
                <a:latin typeface="Arial Black" panose="020B0A04020102020204" pitchFamily="34" charset="0"/>
              </a:rPr>
              <a:t> Csokas)</a:t>
            </a:r>
          </a:p>
        </p:txBody>
      </p:sp>
    </p:spTree>
    <p:extLst>
      <p:ext uri="{BB962C8B-B14F-4D97-AF65-F5344CB8AC3E}">
        <p14:creationId xmlns:p14="http://schemas.microsoft.com/office/powerpoint/2010/main" val="4610577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34CE0FE2-CA5D-4A6A-A2B5-CE9BBA49ED3C}"/>
              </a:ext>
            </a:extLst>
          </p:cNvPr>
          <p:cNvPicPr>
            <a:picLocks noGrp="1" noChangeAspect="1"/>
          </p:cNvPicPr>
          <p:nvPr>
            <p:ph idx="1"/>
          </p:nvPr>
        </p:nvPicPr>
        <p:blipFill>
          <a:blip r:embed="rId2"/>
          <a:stretch>
            <a:fillRect/>
          </a:stretch>
        </p:blipFill>
        <p:spPr>
          <a:xfrm>
            <a:off x="6808571" y="1072055"/>
            <a:ext cx="5288835" cy="2975851"/>
          </a:xfrm>
        </p:spPr>
      </p:pic>
      <p:pic>
        <p:nvPicPr>
          <p:cNvPr id="5" name="Picture 4">
            <a:extLst>
              <a:ext uri="{FF2B5EF4-FFF2-40B4-BE49-F238E27FC236}">
                <a16:creationId xmlns:a16="http://schemas.microsoft.com/office/drawing/2014/main" id="{FB3F2776-3DA7-435C-ACC0-012B2820A543}"/>
              </a:ext>
            </a:extLst>
          </p:cNvPr>
          <p:cNvPicPr>
            <a:picLocks noChangeAspect="1"/>
          </p:cNvPicPr>
          <p:nvPr/>
        </p:nvPicPr>
        <p:blipFill>
          <a:blip r:embed="rId3"/>
          <a:stretch>
            <a:fillRect/>
          </a:stretch>
        </p:blipFill>
        <p:spPr>
          <a:xfrm>
            <a:off x="-73571" y="1066399"/>
            <a:ext cx="5457002" cy="2949731"/>
          </a:xfrm>
          <a:prstGeom prst="rect">
            <a:avLst/>
          </a:prstGeom>
        </p:spPr>
      </p:pic>
      <p:pic>
        <p:nvPicPr>
          <p:cNvPr id="9" name="Picture 8">
            <a:extLst>
              <a:ext uri="{FF2B5EF4-FFF2-40B4-BE49-F238E27FC236}">
                <a16:creationId xmlns:a16="http://schemas.microsoft.com/office/drawing/2014/main" id="{BEBB1A70-C214-45AE-9E70-7607018935E8}"/>
              </a:ext>
            </a:extLst>
          </p:cNvPr>
          <p:cNvPicPr>
            <a:picLocks noChangeAspect="1"/>
          </p:cNvPicPr>
          <p:nvPr/>
        </p:nvPicPr>
        <p:blipFill>
          <a:blip r:embed="rId4"/>
          <a:stretch>
            <a:fillRect/>
          </a:stretch>
        </p:blipFill>
        <p:spPr>
          <a:xfrm>
            <a:off x="4001954" y="3300056"/>
            <a:ext cx="5288835" cy="3557944"/>
          </a:xfrm>
          <a:prstGeom prst="rect">
            <a:avLst/>
          </a:prstGeom>
        </p:spPr>
      </p:pic>
      <p:sp>
        <p:nvSpPr>
          <p:cNvPr id="11" name="Title 10">
            <a:extLst>
              <a:ext uri="{FF2B5EF4-FFF2-40B4-BE49-F238E27FC236}">
                <a16:creationId xmlns:a16="http://schemas.microsoft.com/office/drawing/2014/main" id="{4EA8BD5E-91BF-4E90-BC1A-6B2B2DF0639D}"/>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1225561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17C38-3BE6-4124-90F1-F53698C6F826}"/>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5AE4D888-7BFB-4CEB-AAA4-AFC1D98AC6A5}"/>
              </a:ext>
            </a:extLst>
          </p:cNvPr>
          <p:cNvPicPr>
            <a:picLocks noGrp="1" noChangeAspect="1"/>
          </p:cNvPicPr>
          <p:nvPr>
            <p:ph idx="1"/>
          </p:nvPr>
        </p:nvPicPr>
        <p:blipFill>
          <a:blip r:embed="rId2"/>
          <a:stretch>
            <a:fillRect/>
          </a:stretch>
        </p:blipFill>
        <p:spPr>
          <a:xfrm>
            <a:off x="2685344" y="2506662"/>
            <a:ext cx="7735712" cy="4351338"/>
          </a:xfrm>
        </p:spPr>
      </p:pic>
      <p:pic>
        <p:nvPicPr>
          <p:cNvPr id="7" name="Picture 6">
            <a:extLst>
              <a:ext uri="{FF2B5EF4-FFF2-40B4-BE49-F238E27FC236}">
                <a16:creationId xmlns:a16="http://schemas.microsoft.com/office/drawing/2014/main" id="{A16BC443-A049-4161-8A08-9F4CBD1CF205}"/>
              </a:ext>
            </a:extLst>
          </p:cNvPr>
          <p:cNvPicPr>
            <a:picLocks noChangeAspect="1"/>
          </p:cNvPicPr>
          <p:nvPr/>
        </p:nvPicPr>
        <p:blipFill>
          <a:blip r:embed="rId3"/>
          <a:stretch>
            <a:fillRect/>
          </a:stretch>
        </p:blipFill>
        <p:spPr>
          <a:xfrm>
            <a:off x="187960" y="0"/>
            <a:ext cx="4173336" cy="2936240"/>
          </a:xfrm>
          <a:prstGeom prst="rect">
            <a:avLst/>
          </a:prstGeom>
        </p:spPr>
      </p:pic>
      <p:pic>
        <p:nvPicPr>
          <p:cNvPr id="9" name="Picture 8">
            <a:extLst>
              <a:ext uri="{FF2B5EF4-FFF2-40B4-BE49-F238E27FC236}">
                <a16:creationId xmlns:a16="http://schemas.microsoft.com/office/drawing/2014/main" id="{0B469344-5070-4095-B9E8-14A136210626}"/>
              </a:ext>
            </a:extLst>
          </p:cNvPr>
          <p:cNvPicPr>
            <a:picLocks noChangeAspect="1"/>
          </p:cNvPicPr>
          <p:nvPr/>
        </p:nvPicPr>
        <p:blipFill>
          <a:blip r:embed="rId4"/>
          <a:stretch>
            <a:fillRect/>
          </a:stretch>
        </p:blipFill>
        <p:spPr>
          <a:xfrm>
            <a:off x="8290560" y="0"/>
            <a:ext cx="3982720" cy="2987040"/>
          </a:xfrm>
          <a:prstGeom prst="rect">
            <a:avLst/>
          </a:prstGeom>
        </p:spPr>
      </p:pic>
    </p:spTree>
    <p:extLst>
      <p:ext uri="{BB962C8B-B14F-4D97-AF65-F5344CB8AC3E}">
        <p14:creationId xmlns:p14="http://schemas.microsoft.com/office/powerpoint/2010/main" val="6617830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6B180-1934-49D6-9AE7-30C4ED63F7E5}"/>
              </a:ext>
            </a:extLst>
          </p:cNvPr>
          <p:cNvSpPr>
            <a:spLocks noGrp="1"/>
          </p:cNvSpPr>
          <p:nvPr>
            <p:ph type="title"/>
          </p:nvPr>
        </p:nvSpPr>
        <p:spPr/>
        <p:txBody>
          <a:bodyPr/>
          <a:lstStyle/>
          <a:p>
            <a:endParaRPr lang="en-GB"/>
          </a:p>
        </p:txBody>
      </p:sp>
      <p:pic>
        <p:nvPicPr>
          <p:cNvPr id="7" name="Picture 6">
            <a:extLst>
              <a:ext uri="{FF2B5EF4-FFF2-40B4-BE49-F238E27FC236}">
                <a16:creationId xmlns:a16="http://schemas.microsoft.com/office/drawing/2014/main" id="{5C5281FB-9876-4B2C-9859-800FE6F34A42}"/>
              </a:ext>
            </a:extLst>
          </p:cNvPr>
          <p:cNvPicPr>
            <a:picLocks noChangeAspect="1"/>
          </p:cNvPicPr>
          <p:nvPr/>
        </p:nvPicPr>
        <p:blipFill>
          <a:blip r:embed="rId2"/>
          <a:stretch>
            <a:fillRect/>
          </a:stretch>
        </p:blipFill>
        <p:spPr>
          <a:xfrm>
            <a:off x="2428240" y="2703195"/>
            <a:ext cx="10122774" cy="4135120"/>
          </a:xfrm>
          <a:prstGeom prst="rect">
            <a:avLst/>
          </a:prstGeom>
        </p:spPr>
      </p:pic>
      <p:sp>
        <p:nvSpPr>
          <p:cNvPr id="9" name="Content Placeholder 8">
            <a:extLst>
              <a:ext uri="{FF2B5EF4-FFF2-40B4-BE49-F238E27FC236}">
                <a16:creationId xmlns:a16="http://schemas.microsoft.com/office/drawing/2014/main" id="{6D5873B1-349B-4EB3-8E69-971D2F1AFBD1}"/>
              </a:ext>
            </a:extLst>
          </p:cNvPr>
          <p:cNvSpPr>
            <a:spLocks noGrp="1"/>
          </p:cNvSpPr>
          <p:nvPr>
            <p:ph idx="1"/>
          </p:nvPr>
        </p:nvSpPr>
        <p:spPr/>
        <p:txBody>
          <a:bodyPr/>
          <a:lstStyle/>
          <a:p>
            <a:endParaRPr lang="en-GB" dirty="0"/>
          </a:p>
        </p:txBody>
      </p:sp>
      <p:pic>
        <p:nvPicPr>
          <p:cNvPr id="11" name="Picture 2" descr="Guy de Lusignan: Kingdom Destroyer? An Analysis of His Life and Career |  History youtube, Historical events, Kingdom of heaven">
            <a:extLst>
              <a:ext uri="{FF2B5EF4-FFF2-40B4-BE49-F238E27FC236}">
                <a16:creationId xmlns:a16="http://schemas.microsoft.com/office/drawing/2014/main" id="{0F313A38-A03D-48B6-A2E5-0EE33D4ACC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9685"/>
            <a:ext cx="6096000"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52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9B4714-5986-4167-ADC2-F0FF48AD0AE5}"/>
              </a:ext>
            </a:extLst>
          </p:cNvPr>
          <p:cNvPicPr>
            <a:picLocks noChangeAspect="1"/>
          </p:cNvPicPr>
          <p:nvPr/>
        </p:nvPicPr>
        <p:blipFill>
          <a:blip r:embed="rId2"/>
          <a:stretch>
            <a:fillRect/>
          </a:stretch>
        </p:blipFill>
        <p:spPr>
          <a:xfrm>
            <a:off x="3769112" y="0"/>
            <a:ext cx="8422888" cy="5232400"/>
          </a:xfrm>
          <a:prstGeom prst="rect">
            <a:avLst/>
          </a:prstGeom>
        </p:spPr>
      </p:pic>
      <p:pic>
        <p:nvPicPr>
          <p:cNvPr id="5" name="Picture 4">
            <a:extLst>
              <a:ext uri="{FF2B5EF4-FFF2-40B4-BE49-F238E27FC236}">
                <a16:creationId xmlns:a16="http://schemas.microsoft.com/office/drawing/2014/main" id="{22EA6EB8-0A15-44AC-A3F7-12D149CB9C1D}"/>
              </a:ext>
            </a:extLst>
          </p:cNvPr>
          <p:cNvPicPr>
            <a:picLocks noChangeAspect="1"/>
          </p:cNvPicPr>
          <p:nvPr/>
        </p:nvPicPr>
        <p:blipFill>
          <a:blip r:embed="rId3"/>
          <a:stretch>
            <a:fillRect/>
          </a:stretch>
        </p:blipFill>
        <p:spPr>
          <a:xfrm>
            <a:off x="0" y="3440119"/>
            <a:ext cx="4581525" cy="3457575"/>
          </a:xfrm>
          <a:prstGeom prst="rect">
            <a:avLst/>
          </a:prstGeom>
        </p:spPr>
      </p:pic>
      <p:pic>
        <p:nvPicPr>
          <p:cNvPr id="7" name="Picture 6">
            <a:extLst>
              <a:ext uri="{FF2B5EF4-FFF2-40B4-BE49-F238E27FC236}">
                <a16:creationId xmlns:a16="http://schemas.microsoft.com/office/drawing/2014/main" id="{9F8B4EA2-C7FE-4DAE-911E-A45EDDE30CB1}"/>
              </a:ext>
            </a:extLst>
          </p:cNvPr>
          <p:cNvPicPr>
            <a:picLocks noChangeAspect="1"/>
          </p:cNvPicPr>
          <p:nvPr/>
        </p:nvPicPr>
        <p:blipFill>
          <a:blip r:embed="rId4"/>
          <a:stretch>
            <a:fillRect/>
          </a:stretch>
        </p:blipFill>
        <p:spPr>
          <a:xfrm>
            <a:off x="0" y="0"/>
            <a:ext cx="4505012" cy="2973057"/>
          </a:xfrm>
          <a:prstGeom prst="rect">
            <a:avLst/>
          </a:prstGeom>
        </p:spPr>
      </p:pic>
    </p:spTree>
    <p:extLst>
      <p:ext uri="{BB962C8B-B14F-4D97-AF65-F5344CB8AC3E}">
        <p14:creationId xmlns:p14="http://schemas.microsoft.com/office/powerpoint/2010/main" val="25848592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441769-3274-4CD2-B604-FF002A2D8660}"/>
              </a:ext>
            </a:extLst>
          </p:cNvPr>
          <p:cNvPicPr>
            <a:picLocks noChangeAspect="1"/>
          </p:cNvPicPr>
          <p:nvPr/>
        </p:nvPicPr>
        <p:blipFill>
          <a:blip r:embed="rId2"/>
          <a:stretch>
            <a:fillRect/>
          </a:stretch>
        </p:blipFill>
        <p:spPr>
          <a:xfrm>
            <a:off x="0" y="0"/>
            <a:ext cx="3057525" cy="4143375"/>
          </a:xfrm>
          <a:prstGeom prst="rect">
            <a:avLst/>
          </a:prstGeom>
        </p:spPr>
      </p:pic>
      <p:pic>
        <p:nvPicPr>
          <p:cNvPr id="5" name="Picture 4">
            <a:extLst>
              <a:ext uri="{FF2B5EF4-FFF2-40B4-BE49-F238E27FC236}">
                <a16:creationId xmlns:a16="http://schemas.microsoft.com/office/drawing/2014/main" id="{00A5F7CC-4F07-4A97-AD1E-E095A3671736}"/>
              </a:ext>
            </a:extLst>
          </p:cNvPr>
          <p:cNvPicPr>
            <a:picLocks noChangeAspect="1"/>
          </p:cNvPicPr>
          <p:nvPr/>
        </p:nvPicPr>
        <p:blipFill>
          <a:blip r:embed="rId3"/>
          <a:stretch>
            <a:fillRect/>
          </a:stretch>
        </p:blipFill>
        <p:spPr>
          <a:xfrm>
            <a:off x="2904683" y="-17478"/>
            <a:ext cx="9871834" cy="4244038"/>
          </a:xfrm>
          <a:prstGeom prst="rect">
            <a:avLst/>
          </a:prstGeom>
        </p:spPr>
      </p:pic>
      <p:pic>
        <p:nvPicPr>
          <p:cNvPr id="7" name="Picture 6">
            <a:extLst>
              <a:ext uri="{FF2B5EF4-FFF2-40B4-BE49-F238E27FC236}">
                <a16:creationId xmlns:a16="http://schemas.microsoft.com/office/drawing/2014/main" id="{BACFFD2F-1592-4A0B-975C-263D17D33CB0}"/>
              </a:ext>
            </a:extLst>
          </p:cNvPr>
          <p:cNvPicPr>
            <a:picLocks noChangeAspect="1"/>
          </p:cNvPicPr>
          <p:nvPr/>
        </p:nvPicPr>
        <p:blipFill>
          <a:blip r:embed="rId4"/>
          <a:stretch>
            <a:fillRect/>
          </a:stretch>
        </p:blipFill>
        <p:spPr>
          <a:xfrm>
            <a:off x="9293762" y="2814320"/>
            <a:ext cx="2793146" cy="4032885"/>
          </a:xfrm>
          <a:prstGeom prst="rect">
            <a:avLst/>
          </a:prstGeom>
        </p:spPr>
      </p:pic>
    </p:spTree>
    <p:extLst>
      <p:ext uri="{BB962C8B-B14F-4D97-AF65-F5344CB8AC3E}">
        <p14:creationId xmlns:p14="http://schemas.microsoft.com/office/powerpoint/2010/main" val="3407863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E674D18-43AB-4CD4-897C-DC1765DFE6E2}"/>
              </a:ext>
            </a:extLst>
          </p:cNvPr>
          <p:cNvPicPr>
            <a:picLocks noChangeAspect="1"/>
          </p:cNvPicPr>
          <p:nvPr/>
        </p:nvPicPr>
        <p:blipFill>
          <a:blip r:embed="rId2"/>
          <a:stretch>
            <a:fillRect/>
          </a:stretch>
        </p:blipFill>
        <p:spPr>
          <a:xfrm>
            <a:off x="959485" y="382270"/>
            <a:ext cx="6464360" cy="3637280"/>
          </a:xfrm>
          <a:prstGeom prst="rect">
            <a:avLst/>
          </a:prstGeom>
        </p:spPr>
      </p:pic>
      <p:pic>
        <p:nvPicPr>
          <p:cNvPr id="5" name="Picture 4">
            <a:extLst>
              <a:ext uri="{FF2B5EF4-FFF2-40B4-BE49-F238E27FC236}">
                <a16:creationId xmlns:a16="http://schemas.microsoft.com/office/drawing/2014/main" id="{B1118F7E-388B-4C35-90D9-0E53764483FB}"/>
              </a:ext>
            </a:extLst>
          </p:cNvPr>
          <p:cNvPicPr>
            <a:picLocks noChangeAspect="1"/>
          </p:cNvPicPr>
          <p:nvPr/>
        </p:nvPicPr>
        <p:blipFill>
          <a:blip r:embed="rId3"/>
          <a:stretch>
            <a:fillRect/>
          </a:stretch>
        </p:blipFill>
        <p:spPr>
          <a:xfrm>
            <a:off x="0" y="2680949"/>
            <a:ext cx="3190240" cy="4177052"/>
          </a:xfrm>
          <a:prstGeom prst="rect">
            <a:avLst/>
          </a:prstGeom>
        </p:spPr>
      </p:pic>
      <p:pic>
        <p:nvPicPr>
          <p:cNvPr id="7" name="Picture 6">
            <a:extLst>
              <a:ext uri="{FF2B5EF4-FFF2-40B4-BE49-F238E27FC236}">
                <a16:creationId xmlns:a16="http://schemas.microsoft.com/office/drawing/2014/main" id="{FAD0C5FF-2CB4-4BF5-847E-574E7794CFD4}"/>
              </a:ext>
            </a:extLst>
          </p:cNvPr>
          <p:cNvPicPr>
            <a:picLocks noChangeAspect="1"/>
          </p:cNvPicPr>
          <p:nvPr/>
        </p:nvPicPr>
        <p:blipFill>
          <a:blip r:embed="rId4"/>
          <a:stretch>
            <a:fillRect/>
          </a:stretch>
        </p:blipFill>
        <p:spPr>
          <a:xfrm>
            <a:off x="6807200" y="7620"/>
            <a:ext cx="5384800" cy="4038600"/>
          </a:xfrm>
          <a:prstGeom prst="rect">
            <a:avLst/>
          </a:prstGeom>
        </p:spPr>
      </p:pic>
      <p:pic>
        <p:nvPicPr>
          <p:cNvPr id="9" name="Picture 8">
            <a:extLst>
              <a:ext uri="{FF2B5EF4-FFF2-40B4-BE49-F238E27FC236}">
                <a16:creationId xmlns:a16="http://schemas.microsoft.com/office/drawing/2014/main" id="{12277A5B-462B-4D64-A8C2-444F9CECE0DD}"/>
              </a:ext>
            </a:extLst>
          </p:cNvPr>
          <p:cNvPicPr>
            <a:picLocks noChangeAspect="1"/>
          </p:cNvPicPr>
          <p:nvPr/>
        </p:nvPicPr>
        <p:blipFill rotWithShape="1">
          <a:blip r:embed="rId5"/>
          <a:srcRect l="10167" t="12296" r="569" b="10370"/>
          <a:stretch/>
        </p:blipFill>
        <p:spPr>
          <a:xfrm>
            <a:off x="6339840" y="4019550"/>
            <a:ext cx="5852160" cy="2851876"/>
          </a:xfrm>
          <a:prstGeom prst="rect">
            <a:avLst/>
          </a:prstGeom>
        </p:spPr>
      </p:pic>
    </p:spTree>
    <p:extLst>
      <p:ext uri="{BB962C8B-B14F-4D97-AF65-F5344CB8AC3E}">
        <p14:creationId xmlns:p14="http://schemas.microsoft.com/office/powerpoint/2010/main" val="2147526573"/>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1928A86-A24A-4927-9E82-3CED0747C38F}">
  <ds:schemaRefs>
    <ds:schemaRef ds:uri="http://purl.org/dc/dcmitype/"/>
    <ds:schemaRef ds:uri="53eb33a0-f383-4069-9f53-0e79fd56955c"/>
    <ds:schemaRef ds:uri="http://purl.org/dc/terms/"/>
    <ds:schemaRef ds:uri="http://schemas.microsoft.com/office/2006/metadata/properties"/>
    <ds:schemaRef ds:uri="http://schemas.microsoft.com/office/infopath/2007/PartnerControls"/>
    <ds:schemaRef ds:uri="http://purl.org/dc/elements/1.1/"/>
    <ds:schemaRef ds:uri="http://schemas.microsoft.com/office/2006/documentManagement/types"/>
    <ds:schemaRef ds:uri="http://schemas.openxmlformats.org/package/2006/metadata/core-properties"/>
    <ds:schemaRef ds:uri="18e00798-69c8-4d73-a841-5247a1895ee0"/>
    <ds:schemaRef ds:uri="http://www.w3.org/XML/1998/namespace"/>
  </ds:schemaRefs>
</ds:datastoreItem>
</file>

<file path=customXml/itemProps2.xml><?xml version="1.0" encoding="utf-8"?>
<ds:datastoreItem xmlns:ds="http://schemas.openxmlformats.org/officeDocument/2006/customXml" ds:itemID="{8F653772-6306-48C7-B3E3-C47121641152}">
  <ds:schemaRefs>
    <ds:schemaRef ds:uri="http://schemas.microsoft.com/sharepoint/v3/contenttype/forms"/>
  </ds:schemaRefs>
</ds:datastoreItem>
</file>

<file path=customXml/itemProps3.xml><?xml version="1.0" encoding="utf-8"?>
<ds:datastoreItem xmlns:ds="http://schemas.openxmlformats.org/officeDocument/2006/customXml" ds:itemID="{8E491AA0-C0CA-404D-81C1-7C745C267F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524</TotalTime>
  <Words>1470</Words>
  <Application>Microsoft Office PowerPoint</Application>
  <PresentationFormat>Widescreen</PresentationFormat>
  <Paragraphs>134</Paragraphs>
  <Slides>27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-apple-system</vt:lpstr>
      <vt:lpstr>Arial</vt:lpstr>
      <vt:lpstr>Arial Black</vt:lpstr>
      <vt:lpstr>Calibri</vt:lpstr>
      <vt:lpstr>Calibri Light</vt:lpstr>
      <vt:lpstr>1_Office Theme</vt:lpstr>
      <vt:lpstr>    ‘So, How Find You Jerusalem?’: Interpreting the Crusades in Kingdom of Heaven</vt:lpstr>
      <vt:lpstr>PowerPoint Presentation</vt:lpstr>
      <vt:lpstr>PowerPoint Presentation</vt:lpstr>
      <vt:lpstr>PowerPoint Presentation</vt:lpstr>
      <vt:lpstr>Ridley Scott </vt:lpstr>
      <vt:lpstr>PowerPoint Presentation</vt:lpstr>
      <vt:lpstr>PowerPoint Presentation</vt:lpstr>
      <vt:lpstr>PowerPoint Presentation</vt:lpstr>
      <vt:lpstr>PowerPoint Presentation</vt:lpstr>
      <vt:lpstr>PowerPoint Presentation</vt:lpstr>
      <vt:lpstr>PowerPoint Presentation</vt:lpstr>
      <vt:lpstr>Postcolonialism</vt:lpstr>
      <vt:lpstr>PowerPoint Presentation</vt:lpstr>
      <vt:lpstr>PowerPoint Presentation</vt:lpstr>
      <vt:lpstr>PowerPoint Presentation</vt:lpstr>
      <vt:lpstr>Postcolonialism</vt:lpstr>
      <vt:lpstr>PowerPoint Presentation</vt:lpstr>
      <vt:lpstr>Postcolonialsm</vt:lpstr>
      <vt:lpstr>Neomedievalism</vt:lpstr>
      <vt:lpstr>Postcolonialsm</vt:lpstr>
      <vt:lpstr>Gender</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 How Find You Jerusalem?’: Interpreting the Crusades in Kingdom of Heaven</dc:title>
  <dc:creator>Alexander Scott</dc:creator>
  <cp:lastModifiedBy>Alexander Scott</cp:lastModifiedBy>
  <cp:revision>19</cp:revision>
  <dcterms:created xsi:type="dcterms:W3CDTF">2019-11-12T18:58:31Z</dcterms:created>
  <dcterms:modified xsi:type="dcterms:W3CDTF">2020-11-23T13:21:12Z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