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319" autoAdjust="0"/>
  </p:normalViewPr>
  <p:slideViewPr>
    <p:cSldViewPr>
      <p:cViewPr varScale="1">
        <p:scale>
          <a:sx n="58" d="100"/>
          <a:sy n="58" d="100"/>
        </p:scale>
        <p:origin x="1194" y="4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5C4F4B-A793-460A-9369-E01730A725F0}" type="datetimeFigureOut">
              <a:rPr lang="en-US" smtClean="0"/>
              <a:t>1/7/2022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6841B6F-CF00-4283-A9BA-1FD51E43401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Introduction</a:t>
            </a:r>
            <a:r>
              <a:rPr lang="en-US" baseline="0" dirty="0"/>
              <a:t> </a:t>
            </a:r>
          </a:p>
          <a:p>
            <a:r>
              <a:rPr lang="en-US" dirty="0"/>
              <a:t>t demonstrates target audience and segmentation process of chosen organization. </a:t>
            </a:r>
          </a:p>
          <a:p>
            <a:r>
              <a:rPr lang="en-US" dirty="0"/>
              <a:t>The report highlights promotional, distribution, process and product strategy executed by Debenhams to accomplish their goals. </a:t>
            </a:r>
          </a:p>
          <a:p>
            <a:r>
              <a:rPr lang="en-US" dirty="0"/>
              <a:t>It also outlines in-depth understanding about integrated marketing communication plan to create strong brand awareness among customers. </a:t>
            </a:r>
          </a:p>
          <a:p>
            <a:endParaRPr lang="en-US" dirty="0"/>
          </a:p>
          <a:p>
            <a:r>
              <a:rPr lang="en-US" dirty="0"/>
              <a:t>Background</a:t>
            </a:r>
            <a:r>
              <a:rPr lang="en-US" baseline="0" dirty="0"/>
              <a:t> of the company </a:t>
            </a:r>
          </a:p>
          <a:p>
            <a:r>
              <a:rPr lang="en-US" dirty="0"/>
              <a:t>The company mainly supplies kitchenware, home electrical, sportswear and skincare products to customers. The </a:t>
            </a:r>
            <a:r>
              <a:rPr lang="en-US" dirty="0" err="1"/>
              <a:t>cDebenhams</a:t>
            </a:r>
            <a:r>
              <a:rPr lang="en-US" dirty="0"/>
              <a:t> is often regarded as multinational fashion retailer which operates over 28 countries and collaborates with 15 franchised partners(Debenhams, 2021). </a:t>
            </a:r>
          </a:p>
          <a:p>
            <a:endParaRPr lang="en-US" baseline="0" dirty="0"/>
          </a:p>
          <a:p>
            <a:r>
              <a:rPr lang="en-US" baseline="0" dirty="0"/>
              <a:t> </a:t>
            </a:r>
            <a:endParaRPr lang="en-US" dirty="0"/>
          </a:p>
        </p:txBody>
      </p:sp>
      <p:sp>
        <p:nvSpPr>
          <p:cNvPr id="4" name="Slide Number Placeholder 3"/>
          <p:cNvSpPr>
            <a:spLocks noGrp="1"/>
          </p:cNvSpPr>
          <p:nvPr>
            <p:ph type="sldNum" sz="quarter" idx="10"/>
          </p:nvPr>
        </p:nvSpPr>
        <p:spPr/>
        <p:txBody>
          <a:bodyPr/>
          <a:lstStyle/>
          <a:p>
            <a:fld id="{E6841B6F-CF00-4283-A9BA-1FD51E43401D}"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Produc</a:t>
            </a:r>
            <a:r>
              <a:rPr lang="en-US" sz="1200" kern="1200" dirty="0">
                <a:solidFill>
                  <a:schemeClr val="tx1"/>
                </a:solidFill>
                <a:latin typeface="+mn-lt"/>
                <a:ea typeface="+mn-ea"/>
                <a:cs typeface="+mn-cs"/>
              </a:rPr>
              <a:t>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Apart from this, the company often put same </a:t>
            </a:r>
            <a:r>
              <a:rPr lang="en-US" sz="1200" kern="1200" dirty="0" err="1">
                <a:solidFill>
                  <a:schemeClr val="tx1"/>
                </a:solidFill>
                <a:latin typeface="+mn-lt"/>
                <a:ea typeface="+mn-ea"/>
                <a:cs typeface="+mn-cs"/>
              </a:rPr>
              <a:t>wordmark</a:t>
            </a:r>
            <a:r>
              <a:rPr lang="en-US" sz="1200" kern="1200" dirty="0">
                <a:solidFill>
                  <a:schemeClr val="tx1"/>
                </a:solidFill>
                <a:latin typeface="+mn-lt"/>
                <a:ea typeface="+mn-ea"/>
                <a:cs typeface="+mn-cs"/>
              </a:rPr>
              <a:t> logo which is created by efficient design studio to make their products highly appealing among customers. On the other side, the company mainly focuses upon colorful black bags printed with Debenhams logo for product packaging (Armstrong et al., 2019). </a:t>
            </a:r>
          </a:p>
          <a:p>
            <a:endParaRPr lang="en-US" dirty="0"/>
          </a:p>
        </p:txBody>
      </p:sp>
      <p:sp>
        <p:nvSpPr>
          <p:cNvPr id="4" name="Slide Number Placeholder 3"/>
          <p:cNvSpPr>
            <a:spLocks noGrp="1"/>
          </p:cNvSpPr>
          <p:nvPr>
            <p:ph type="sldNum" sz="quarter" idx="10"/>
          </p:nvPr>
        </p:nvSpPr>
        <p:spPr/>
        <p:txBody>
          <a:bodyPr/>
          <a:lstStyle/>
          <a:p>
            <a:fld id="{E6841B6F-CF00-4283-A9BA-1FD51E43401D}"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Place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fashion store mainly collaborates with large number of regional franchise partners to sell their products among customers. The company has also created its own user friendly website where customers can easily purchase their favorite products. Moreover, Debenhams has also introduced next-day delivery option where customers can easily access their products at their door step.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r>
              <a:rPr lang="en-US" b="1" dirty="0"/>
              <a:t>Promotion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company has also introduced e-commerce mobile app where customers can easily browse their favorite products as per price, size and colors (BBC News, 2021). At this point, the company can also use QR codes to offer exclusive gift offers in mobile apps. Moreover, Debenhams has introduced click &amp; collect service where customers can choose appropriate delivery option to place their order for specific product (</a:t>
            </a:r>
            <a:r>
              <a:rPr lang="en-US" sz="1200" kern="1200" dirty="0" err="1">
                <a:solidFill>
                  <a:schemeClr val="tx1"/>
                </a:solidFill>
                <a:latin typeface="+mn-lt"/>
                <a:ea typeface="+mn-ea"/>
                <a:cs typeface="+mn-cs"/>
              </a:rPr>
              <a:t>Campaignlive</a:t>
            </a:r>
            <a:r>
              <a:rPr lang="en-US" sz="1200" kern="1200" dirty="0">
                <a:solidFill>
                  <a:schemeClr val="tx1"/>
                </a:solidFill>
                <a:latin typeface="+mn-lt"/>
                <a:ea typeface="+mn-ea"/>
                <a:cs typeface="+mn-cs"/>
              </a:rPr>
              <a:t>, 2021). The company has also created its own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page to launch Christmas competition and other fun-loving contests among customers. On the other side, Debenhams always pays attention towards CSR programs and TV sponsorships to attract large customers.</a:t>
            </a:r>
          </a:p>
          <a:p>
            <a:endParaRPr lang="en-US" dirty="0"/>
          </a:p>
        </p:txBody>
      </p:sp>
      <p:sp>
        <p:nvSpPr>
          <p:cNvPr id="4" name="Slide Number Placeholder 3"/>
          <p:cNvSpPr>
            <a:spLocks noGrp="1"/>
          </p:cNvSpPr>
          <p:nvPr>
            <p:ph type="sldNum" sz="quarter" idx="10"/>
          </p:nvPr>
        </p:nvSpPr>
        <p:spPr/>
        <p:txBody>
          <a:bodyPr/>
          <a:lstStyle/>
          <a:p>
            <a:fld id="{E6841B6F-CF00-4283-A9BA-1FD51E43401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6841B6F-CF00-4283-A9BA-1FD51E43401D}"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6536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3223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89889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42826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1/7/2022</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99136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1/7/2022</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5335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1/7/2022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1871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46871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619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50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B6F15528-21DE-4FAA-801E-634DDDAF4B2B}"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98606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34442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6F15528-21DE-4FAA-801E-634DDDAF4B2B}"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71094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69950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5757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1/7/2022</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03550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pPr/>
              <a:t>1/7/2022</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6767354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Marketing Fundamental Assignment 1</a:t>
            </a:r>
          </a:p>
        </p:txBody>
      </p:sp>
      <p:sp>
        <p:nvSpPr>
          <p:cNvPr id="3" name="Subtitle 2"/>
          <p:cNvSpPr>
            <a:spLocks noGrp="1"/>
          </p:cNvSpPr>
          <p:nvPr>
            <p:ph type="subTitle" idx="1"/>
          </p:nvPr>
        </p:nvSpPr>
        <p:spPr/>
        <p:txBody>
          <a:bodyPr>
            <a:normAutofit fontScale="25000" lnSpcReduction="20000"/>
          </a:bodyPr>
          <a:lstStyle/>
          <a:p>
            <a:r>
              <a:rPr lang="en-US" sz="8000" b="1" dirty="0" err="1"/>
              <a:t>Borislava</a:t>
            </a:r>
            <a:r>
              <a:rPr lang="en-US" sz="8000" b="1" dirty="0"/>
              <a:t> </a:t>
            </a:r>
            <a:r>
              <a:rPr lang="en-US" sz="8000" b="1" dirty="0" err="1"/>
              <a:t>Borisova</a:t>
            </a:r>
            <a:endParaRPr lang="en-US" sz="8000" b="1" dirty="0"/>
          </a:p>
          <a:p>
            <a:r>
              <a:rPr lang="en-US" sz="8000" b="1" dirty="0"/>
              <a:t>Student number ID: 2114506</a:t>
            </a:r>
          </a:p>
          <a:p>
            <a:r>
              <a:rPr lang="en-US" sz="8000" b="1" dirty="0"/>
              <a:t>Date of submission: 07/01/2022</a:t>
            </a:r>
          </a:p>
          <a:p>
            <a:r>
              <a:rPr lang="en-US" sz="8000" b="1" dirty="0"/>
              <a:t>Title: Blogging to communicate </a:t>
            </a:r>
          </a:p>
          <a:p>
            <a:r>
              <a:rPr lang="en-US" sz="8000" b="1" dirty="0"/>
              <a:t>Module lecture: </a:t>
            </a:r>
            <a:r>
              <a:rPr lang="en-US" sz="8000" b="1" dirty="0" err="1"/>
              <a:t>Tushara</a:t>
            </a:r>
            <a:r>
              <a:rPr lang="en-US" sz="8000" b="1" dirty="0"/>
              <a:t> </a:t>
            </a:r>
            <a:r>
              <a:rPr lang="en-US" sz="8000" b="1" dirty="0" err="1"/>
              <a:t>Balendran</a:t>
            </a:r>
            <a:endParaRPr lang="en-US" sz="8000" b="1" dirty="0"/>
          </a:p>
          <a:p>
            <a:endParaRPr lang="en-US" sz="2900" b="1" dirty="0"/>
          </a:p>
          <a:p>
            <a:endParaRPr lang="en-US" dirty="0"/>
          </a:p>
          <a:p>
            <a:endParaRPr lang="en-US" dirty="0"/>
          </a:p>
          <a:p>
            <a:r>
              <a:rPr lang="en-US" dirty="0"/>
              <a:t>1</a:t>
            </a:r>
          </a:p>
        </p:txBody>
      </p:sp>
      <p:pic>
        <p:nvPicPr>
          <p:cNvPr id="5" name="Picture 4" descr="Text&#10;&#10;Description automatically generated">
            <a:extLst>
              <a:ext uri="{FF2B5EF4-FFF2-40B4-BE49-F238E27FC236}">
                <a16:creationId xmlns:a16="http://schemas.microsoft.com/office/drawing/2014/main" id="{C9C0EC47-8E38-468C-8C9C-CB52458CE1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7525" y="197099"/>
            <a:ext cx="3028950" cy="15144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 </a:t>
            </a:r>
          </a:p>
        </p:txBody>
      </p:sp>
      <p:sp>
        <p:nvSpPr>
          <p:cNvPr id="4" name="Text Placeholder 3"/>
          <p:cNvSpPr>
            <a:spLocks noGrp="1"/>
          </p:cNvSpPr>
          <p:nvPr>
            <p:ph type="body" idx="1"/>
          </p:nvPr>
        </p:nvSpPr>
        <p:spPr>
          <a:xfrm>
            <a:off x="1143000" y="1676400"/>
            <a:ext cx="3179396" cy="652462"/>
          </a:xfrm>
        </p:spPr>
        <p:txBody>
          <a:bodyPr/>
          <a:lstStyle/>
          <a:p>
            <a:r>
              <a:rPr lang="en-US" dirty="0"/>
              <a:t>Introduction </a:t>
            </a:r>
          </a:p>
        </p:txBody>
      </p:sp>
      <p:sp>
        <p:nvSpPr>
          <p:cNvPr id="5" name="Content Placeholder 4"/>
          <p:cNvSpPr>
            <a:spLocks noGrp="1"/>
          </p:cNvSpPr>
          <p:nvPr>
            <p:ph sz="half" idx="2"/>
          </p:nvPr>
        </p:nvSpPr>
        <p:spPr>
          <a:xfrm>
            <a:off x="1143000" y="2362200"/>
            <a:ext cx="3807132" cy="1905000"/>
          </a:xfrm>
        </p:spPr>
        <p:txBody>
          <a:bodyPr>
            <a:normAutofit lnSpcReduction="10000"/>
          </a:bodyPr>
          <a:lstStyle/>
          <a:p>
            <a:pPr algn="just"/>
            <a:r>
              <a:rPr lang="en-US" sz="1500" dirty="0"/>
              <a:t>In today’s highly competitive business scenario, Digital Marketing is the only mechanism to achieve competitive advantage. </a:t>
            </a:r>
          </a:p>
          <a:p>
            <a:pPr algn="just"/>
            <a:r>
              <a:rPr lang="en-US" sz="1500" dirty="0"/>
              <a:t>This report outlines in-depth explanation about Debenhams which is the online retailer within UK. </a:t>
            </a:r>
          </a:p>
          <a:p>
            <a:pPr algn="just"/>
            <a:endParaRPr lang="en-US" sz="1500" dirty="0"/>
          </a:p>
        </p:txBody>
      </p:sp>
      <p:sp>
        <p:nvSpPr>
          <p:cNvPr id="6" name="Text Placeholder 5"/>
          <p:cNvSpPr>
            <a:spLocks noGrp="1"/>
          </p:cNvSpPr>
          <p:nvPr>
            <p:ph type="body" sz="quarter" idx="3"/>
          </p:nvPr>
        </p:nvSpPr>
        <p:spPr>
          <a:xfrm>
            <a:off x="5638800" y="1752600"/>
            <a:ext cx="2873239" cy="609600"/>
          </a:xfrm>
        </p:spPr>
        <p:txBody>
          <a:bodyPr/>
          <a:lstStyle/>
          <a:p>
            <a:r>
              <a:rPr lang="en-US" dirty="0"/>
              <a:t>Background of Company </a:t>
            </a:r>
          </a:p>
        </p:txBody>
      </p:sp>
      <p:sp>
        <p:nvSpPr>
          <p:cNvPr id="7" name="Content Placeholder 6"/>
          <p:cNvSpPr>
            <a:spLocks noGrp="1"/>
          </p:cNvSpPr>
          <p:nvPr>
            <p:ph sz="quarter" idx="4"/>
          </p:nvPr>
        </p:nvSpPr>
        <p:spPr>
          <a:xfrm>
            <a:off x="5105400" y="2438400"/>
            <a:ext cx="3733799" cy="1828800"/>
          </a:xfrm>
        </p:spPr>
        <p:txBody>
          <a:bodyPr>
            <a:normAutofit fontScale="70000" lnSpcReduction="20000"/>
          </a:bodyPr>
          <a:lstStyle/>
          <a:p>
            <a:pPr algn="just"/>
            <a:r>
              <a:rPr lang="en-US" dirty="0"/>
              <a:t>Debenhams is global online fashion store in UK. The company was founded by William Clark in 1778. </a:t>
            </a:r>
          </a:p>
          <a:p>
            <a:pPr algn="just"/>
            <a:r>
              <a:rPr lang="en-US" dirty="0" err="1"/>
              <a:t>ompany</a:t>
            </a:r>
            <a:r>
              <a:rPr lang="en-US" dirty="0"/>
              <a:t> has 25,000 workers and generates huge income around £2.01 billion. </a:t>
            </a:r>
          </a:p>
          <a:p>
            <a:pPr algn="just"/>
            <a:r>
              <a:rPr lang="en-US" dirty="0"/>
              <a:t>The mission of Debenhams is to create enjoyable and sociable experience for customers. </a:t>
            </a:r>
          </a:p>
          <a:p>
            <a:pPr algn="just"/>
            <a:endParaRPr lang="en-US" dirty="0"/>
          </a:p>
        </p:txBody>
      </p:sp>
      <p:pic>
        <p:nvPicPr>
          <p:cNvPr id="8" name="Picture 7"/>
          <p:cNvPicPr/>
          <p:nvPr/>
        </p:nvPicPr>
        <p:blipFill>
          <a:blip r:embed="rId3" cstate="print"/>
          <a:srcRect b="14745"/>
          <a:stretch>
            <a:fillRect/>
          </a:stretch>
        </p:blipFill>
        <p:spPr bwMode="auto">
          <a:xfrm>
            <a:off x="1524000" y="4267200"/>
            <a:ext cx="6781800" cy="234315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Marketing Segmentation, Targeting and Positioning</a:t>
            </a:r>
            <a:endParaRPr lang="en-US" dirty="0"/>
          </a:p>
        </p:txBody>
      </p:sp>
      <p:sp>
        <p:nvSpPr>
          <p:cNvPr id="3" name="Text Placeholder 2"/>
          <p:cNvSpPr>
            <a:spLocks noGrp="1"/>
          </p:cNvSpPr>
          <p:nvPr>
            <p:ph type="body" idx="1"/>
          </p:nvPr>
        </p:nvSpPr>
        <p:spPr>
          <a:xfrm>
            <a:off x="1447800" y="2133600"/>
            <a:ext cx="2874596" cy="576262"/>
          </a:xfrm>
        </p:spPr>
        <p:txBody>
          <a:bodyPr>
            <a:normAutofit fontScale="77500" lnSpcReduction="20000"/>
          </a:bodyPr>
          <a:lstStyle/>
          <a:p>
            <a:r>
              <a:rPr lang="en-US" b="1" dirty="0"/>
              <a:t>Marketing Mix of Debenhams</a:t>
            </a:r>
          </a:p>
        </p:txBody>
      </p:sp>
      <p:sp>
        <p:nvSpPr>
          <p:cNvPr id="4" name="Content Placeholder 3"/>
          <p:cNvSpPr>
            <a:spLocks noGrp="1"/>
          </p:cNvSpPr>
          <p:nvPr>
            <p:ph sz="half" idx="2"/>
          </p:nvPr>
        </p:nvSpPr>
        <p:spPr>
          <a:xfrm>
            <a:off x="1371600" y="2802889"/>
            <a:ext cx="3768347" cy="1769111"/>
          </a:xfrm>
        </p:spPr>
        <p:txBody>
          <a:bodyPr>
            <a:normAutofit fontScale="62500" lnSpcReduction="20000"/>
          </a:bodyPr>
          <a:lstStyle/>
          <a:p>
            <a:r>
              <a:rPr lang="en-US" dirty="0"/>
              <a:t>Marketing Mix refers to strategic framework used by organizations to promote their products among customers(Armstrong et al., 2019).</a:t>
            </a:r>
          </a:p>
          <a:p>
            <a:r>
              <a:rPr lang="en-US" dirty="0"/>
              <a:t>It is often regarded as integral part of comprehensive marketing plan that allow businesses to improve their branding strategy. </a:t>
            </a:r>
          </a:p>
          <a:p>
            <a:r>
              <a:rPr lang="en-US" dirty="0"/>
              <a:t>This model is often associated with certain influential aspects which are as follows: </a:t>
            </a:r>
          </a:p>
          <a:p>
            <a:endParaRPr lang="en-US" dirty="0"/>
          </a:p>
        </p:txBody>
      </p:sp>
      <p:sp>
        <p:nvSpPr>
          <p:cNvPr id="5" name="Text Placeholder 4"/>
          <p:cNvSpPr>
            <a:spLocks noGrp="1"/>
          </p:cNvSpPr>
          <p:nvPr>
            <p:ph type="body" sz="quarter" idx="3"/>
          </p:nvPr>
        </p:nvSpPr>
        <p:spPr>
          <a:xfrm>
            <a:off x="5638800" y="1981200"/>
            <a:ext cx="2873239" cy="576262"/>
          </a:xfrm>
        </p:spPr>
        <p:txBody>
          <a:bodyPr/>
          <a:lstStyle/>
          <a:p>
            <a:r>
              <a:rPr lang="en-US" b="1" dirty="0"/>
              <a:t>Product</a:t>
            </a:r>
            <a:endParaRPr lang="en-US" dirty="0"/>
          </a:p>
        </p:txBody>
      </p:sp>
      <p:sp>
        <p:nvSpPr>
          <p:cNvPr id="6" name="Content Placeholder 5"/>
          <p:cNvSpPr>
            <a:spLocks noGrp="1"/>
          </p:cNvSpPr>
          <p:nvPr>
            <p:ph sz="quarter" idx="4"/>
          </p:nvPr>
        </p:nvSpPr>
        <p:spPr>
          <a:xfrm>
            <a:off x="5181600" y="2590800"/>
            <a:ext cx="3733800" cy="2000939"/>
          </a:xfrm>
        </p:spPr>
        <p:txBody>
          <a:bodyPr>
            <a:normAutofit fontScale="47500" lnSpcReduction="20000"/>
          </a:bodyPr>
          <a:lstStyle/>
          <a:p>
            <a:r>
              <a:rPr lang="en-US" dirty="0"/>
              <a:t>Debenhams provides diverse portfolio including home décor, outdoor accessories, dining furniture and electrical appliances to customers. </a:t>
            </a:r>
          </a:p>
          <a:p>
            <a:r>
              <a:rPr lang="en-US" dirty="0"/>
              <a:t>The company has subdivided its products into diverse categories such as women’s clothing, furniture, toys, travel essentials, wedding materials and other household items to customers. </a:t>
            </a:r>
          </a:p>
          <a:p>
            <a:r>
              <a:rPr lang="en-US" dirty="0"/>
              <a:t>Moreover, Debenhams also offers wide range of services such as beauty treatment, gift services and personal shopping assistance services to customers(Debenhams, 2021). </a:t>
            </a:r>
          </a:p>
          <a:p>
            <a:r>
              <a:rPr lang="en-US" dirty="0"/>
              <a:t>The company has also established its own iconic brands such as Coast, Warehouse and Oasis. </a:t>
            </a:r>
          </a:p>
        </p:txBody>
      </p:sp>
      <p:pic>
        <p:nvPicPr>
          <p:cNvPr id="7" name="Picture 6"/>
          <p:cNvPicPr/>
          <p:nvPr/>
        </p:nvPicPr>
        <p:blipFill>
          <a:blip r:embed="rId3" cstate="print"/>
          <a:stretch>
            <a:fillRect/>
          </a:stretch>
        </p:blipFill>
        <p:spPr>
          <a:xfrm>
            <a:off x="1219200" y="4572000"/>
            <a:ext cx="3800475" cy="1676400"/>
          </a:xfrm>
          <a:prstGeom prst="rect">
            <a:avLst/>
          </a:prstGeom>
        </p:spPr>
      </p:pic>
      <p:pic>
        <p:nvPicPr>
          <p:cNvPr id="8" name="Picture 7"/>
          <p:cNvPicPr/>
          <p:nvPr/>
        </p:nvPicPr>
        <p:blipFill>
          <a:blip r:embed="rId4" cstate="print"/>
          <a:stretch>
            <a:fillRect/>
          </a:stretch>
        </p:blipFill>
        <p:spPr>
          <a:xfrm>
            <a:off x="5181600" y="4572000"/>
            <a:ext cx="3724275" cy="1638300"/>
          </a:xfrm>
          <a:prstGeom prst="rect">
            <a:avLst/>
          </a:prstGeom>
          <a:ln>
            <a:noFill/>
          </a:ln>
          <a:effectLst>
            <a:softEdge rad="11250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899890"/>
          </a:xfrm>
        </p:spPr>
        <p:txBody>
          <a:bodyPr/>
          <a:lstStyle/>
          <a:p>
            <a:r>
              <a:rPr lang="en-US" dirty="0"/>
              <a:t>Cont…</a:t>
            </a:r>
          </a:p>
        </p:txBody>
      </p:sp>
      <p:sp>
        <p:nvSpPr>
          <p:cNvPr id="3" name="Text Placeholder 2"/>
          <p:cNvSpPr>
            <a:spLocks noGrp="1"/>
          </p:cNvSpPr>
          <p:nvPr>
            <p:ph type="body" idx="1"/>
          </p:nvPr>
        </p:nvSpPr>
        <p:spPr>
          <a:xfrm>
            <a:off x="2286000" y="1524000"/>
            <a:ext cx="2874596" cy="576262"/>
          </a:xfrm>
        </p:spPr>
        <p:txBody>
          <a:bodyPr/>
          <a:lstStyle/>
          <a:p>
            <a:r>
              <a:rPr lang="en-US" b="1" dirty="0"/>
              <a:t>Place</a:t>
            </a:r>
            <a:endParaRPr lang="en-US" dirty="0"/>
          </a:p>
        </p:txBody>
      </p:sp>
      <p:sp>
        <p:nvSpPr>
          <p:cNvPr id="4" name="Content Placeholder 3"/>
          <p:cNvSpPr>
            <a:spLocks noGrp="1"/>
          </p:cNvSpPr>
          <p:nvPr>
            <p:ph sz="half" idx="2"/>
          </p:nvPr>
        </p:nvSpPr>
        <p:spPr>
          <a:xfrm>
            <a:off x="1447800" y="2286001"/>
            <a:ext cx="3692147" cy="1981199"/>
          </a:xfrm>
        </p:spPr>
        <p:txBody>
          <a:bodyPr>
            <a:noAutofit/>
          </a:bodyPr>
          <a:lstStyle/>
          <a:p>
            <a:pPr algn="just"/>
            <a:r>
              <a:rPr lang="en-US" sz="1100" dirty="0"/>
              <a:t>Earlier, Debenhams used to operate as high-street departmental store across UK to distribute their products among customers. </a:t>
            </a:r>
          </a:p>
          <a:p>
            <a:pPr algn="just"/>
            <a:r>
              <a:rPr lang="en-US" sz="1100" dirty="0"/>
              <a:t>However, the 243-year old experienced fashion retailer has decided to go complete digital and shut down all their stores. </a:t>
            </a:r>
          </a:p>
          <a:p>
            <a:pPr algn="just"/>
            <a:r>
              <a:rPr lang="en-US" sz="1100" dirty="0"/>
              <a:t>The company already has 240 departmental stores in 27 countries along with international online websites(Hodgson, 2021). </a:t>
            </a:r>
          </a:p>
        </p:txBody>
      </p:sp>
      <p:sp>
        <p:nvSpPr>
          <p:cNvPr id="5" name="Text Placeholder 4"/>
          <p:cNvSpPr>
            <a:spLocks noGrp="1"/>
          </p:cNvSpPr>
          <p:nvPr>
            <p:ph type="body" sz="quarter" idx="3"/>
          </p:nvPr>
        </p:nvSpPr>
        <p:spPr>
          <a:xfrm>
            <a:off x="5638800" y="1676400"/>
            <a:ext cx="2873239" cy="576262"/>
          </a:xfrm>
        </p:spPr>
        <p:txBody>
          <a:bodyPr/>
          <a:lstStyle/>
          <a:p>
            <a:r>
              <a:rPr lang="en-US" b="1" dirty="0"/>
              <a:t>Promotion</a:t>
            </a:r>
            <a:endParaRPr lang="en-US" dirty="0"/>
          </a:p>
        </p:txBody>
      </p:sp>
      <p:sp>
        <p:nvSpPr>
          <p:cNvPr id="6" name="Content Placeholder 5"/>
          <p:cNvSpPr>
            <a:spLocks noGrp="1"/>
          </p:cNvSpPr>
          <p:nvPr>
            <p:ph sz="quarter" idx="4"/>
          </p:nvPr>
        </p:nvSpPr>
        <p:spPr>
          <a:xfrm>
            <a:off x="5333715" y="2362201"/>
            <a:ext cx="3195680" cy="1828800"/>
          </a:xfrm>
        </p:spPr>
        <p:txBody>
          <a:bodyPr>
            <a:normAutofit/>
          </a:bodyPr>
          <a:lstStyle/>
          <a:p>
            <a:r>
              <a:rPr lang="en-US" sz="1100" dirty="0"/>
              <a:t>Debenhams invest heavily upon its </a:t>
            </a:r>
            <a:r>
              <a:rPr lang="en-US" sz="1100" dirty="0" err="1"/>
              <a:t>Youtube</a:t>
            </a:r>
            <a:r>
              <a:rPr lang="en-US" sz="1100" dirty="0"/>
              <a:t> Channel, TV commercials and social media platforms to showcase their products among customers. </a:t>
            </a:r>
          </a:p>
          <a:p>
            <a:r>
              <a:rPr lang="en-US" sz="1100" dirty="0"/>
              <a:t>The company has also introduced premium delivery options such as Next Day Delivery and Hermes Parcel Shop option to persuade customers for purchasing products.</a:t>
            </a:r>
          </a:p>
        </p:txBody>
      </p:sp>
      <p:pic>
        <p:nvPicPr>
          <p:cNvPr id="7" name="Picture 6"/>
          <p:cNvPicPr/>
          <p:nvPr/>
        </p:nvPicPr>
        <p:blipFill>
          <a:blip r:embed="rId3" cstate="print"/>
          <a:stretch>
            <a:fillRect/>
          </a:stretch>
        </p:blipFill>
        <p:spPr>
          <a:xfrm>
            <a:off x="990600" y="4191000"/>
            <a:ext cx="3276600" cy="2466975"/>
          </a:xfrm>
          <a:prstGeom prst="rect">
            <a:avLst/>
          </a:prstGeom>
        </p:spPr>
      </p:pic>
      <p:pic>
        <p:nvPicPr>
          <p:cNvPr id="8" name="Picture 7"/>
          <p:cNvPicPr/>
          <p:nvPr/>
        </p:nvPicPr>
        <p:blipFill>
          <a:blip r:embed="rId4" cstate="print"/>
          <a:stretch>
            <a:fillRect/>
          </a:stretch>
        </p:blipFill>
        <p:spPr>
          <a:xfrm>
            <a:off x="4267200" y="4267200"/>
            <a:ext cx="4648200" cy="2438400"/>
          </a:xfrm>
          <a:prstGeom prst="rect">
            <a:avLst/>
          </a:prstGeom>
          <a:ln>
            <a:noFill/>
          </a:ln>
          <a:effectLst>
            <a:softEdge rad="11250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a:t>
            </a:r>
          </a:p>
        </p:txBody>
      </p:sp>
      <p:sp>
        <p:nvSpPr>
          <p:cNvPr id="3" name="Text Placeholder 2"/>
          <p:cNvSpPr>
            <a:spLocks noGrp="1"/>
          </p:cNvSpPr>
          <p:nvPr>
            <p:ph type="body" idx="1"/>
          </p:nvPr>
        </p:nvSpPr>
        <p:spPr>
          <a:xfrm>
            <a:off x="1752600" y="4038600"/>
            <a:ext cx="2874596" cy="457200"/>
          </a:xfrm>
        </p:spPr>
        <p:txBody>
          <a:bodyPr/>
          <a:lstStyle/>
          <a:p>
            <a:r>
              <a:rPr lang="en-US" b="1" dirty="0"/>
              <a:t>Physical Evidence</a:t>
            </a:r>
            <a:endParaRPr lang="en-US" dirty="0"/>
          </a:p>
        </p:txBody>
      </p:sp>
      <p:sp>
        <p:nvSpPr>
          <p:cNvPr id="4" name="Content Placeholder 3"/>
          <p:cNvSpPr>
            <a:spLocks noGrp="1"/>
          </p:cNvSpPr>
          <p:nvPr>
            <p:ph sz="half" idx="2"/>
          </p:nvPr>
        </p:nvSpPr>
        <p:spPr>
          <a:xfrm>
            <a:off x="1295400" y="2209801"/>
            <a:ext cx="3581400" cy="1752599"/>
          </a:xfrm>
        </p:spPr>
        <p:txBody>
          <a:bodyPr>
            <a:normAutofit fontScale="62500" lnSpcReduction="20000"/>
          </a:bodyPr>
          <a:lstStyle/>
          <a:p>
            <a:pPr algn="just"/>
            <a:r>
              <a:rPr lang="en-US" dirty="0"/>
              <a:t>Debenhams has employed 27,000 workers from different skill backgrounds to deliver better customer service. </a:t>
            </a:r>
          </a:p>
          <a:p>
            <a:pPr algn="just"/>
            <a:r>
              <a:rPr lang="en-US" dirty="0"/>
              <a:t>The company always tried to promote team-based culture for staff members through its online orientation programs and virtual training programs.  </a:t>
            </a:r>
          </a:p>
          <a:p>
            <a:pPr algn="just"/>
            <a:r>
              <a:rPr lang="en-US" dirty="0"/>
              <a:t>Apart from this, Debenhams often try to attract high-</a:t>
            </a:r>
            <a:r>
              <a:rPr lang="en-US" dirty="0" err="1"/>
              <a:t>calibre</a:t>
            </a:r>
            <a:r>
              <a:rPr lang="en-US" dirty="0"/>
              <a:t> employees to deliver fantastic customer service.</a:t>
            </a:r>
          </a:p>
        </p:txBody>
      </p:sp>
      <p:sp>
        <p:nvSpPr>
          <p:cNvPr id="5" name="Text Placeholder 4"/>
          <p:cNvSpPr>
            <a:spLocks noGrp="1"/>
          </p:cNvSpPr>
          <p:nvPr>
            <p:ph type="body" sz="quarter" idx="3"/>
          </p:nvPr>
        </p:nvSpPr>
        <p:spPr>
          <a:xfrm>
            <a:off x="5791200" y="1524000"/>
            <a:ext cx="2644639" cy="533400"/>
          </a:xfrm>
        </p:spPr>
        <p:txBody>
          <a:bodyPr/>
          <a:lstStyle/>
          <a:p>
            <a:r>
              <a:rPr lang="en-US" b="1" dirty="0"/>
              <a:t>Process</a:t>
            </a:r>
            <a:endParaRPr lang="en-US" dirty="0"/>
          </a:p>
        </p:txBody>
      </p:sp>
      <p:sp>
        <p:nvSpPr>
          <p:cNvPr id="6" name="Content Placeholder 5"/>
          <p:cNvSpPr>
            <a:spLocks noGrp="1"/>
          </p:cNvSpPr>
          <p:nvPr>
            <p:ph sz="quarter" idx="4"/>
          </p:nvPr>
        </p:nvSpPr>
        <p:spPr>
          <a:xfrm>
            <a:off x="5257800" y="2133600"/>
            <a:ext cx="3581400" cy="1752600"/>
          </a:xfrm>
        </p:spPr>
        <p:txBody>
          <a:bodyPr>
            <a:normAutofit fontScale="62500" lnSpcReduction="20000"/>
          </a:bodyPr>
          <a:lstStyle/>
          <a:p>
            <a:pPr algn="just"/>
            <a:r>
              <a:rPr lang="en-US" dirty="0"/>
              <a:t>Debenhams mainly maintains good relationship with suppliers to achieve highest quality standards. </a:t>
            </a:r>
          </a:p>
          <a:p>
            <a:pPr algn="just"/>
            <a:r>
              <a:rPr lang="en-US" dirty="0"/>
              <a:t>The company has also established innovative mobile app to help customers in browsing their favorite products (</a:t>
            </a:r>
            <a:r>
              <a:rPr lang="en-US" dirty="0" err="1"/>
              <a:t>Campaignlive</a:t>
            </a:r>
            <a:r>
              <a:rPr lang="en-US" dirty="0"/>
              <a:t>, 2021). </a:t>
            </a:r>
          </a:p>
          <a:p>
            <a:pPr algn="just"/>
            <a:r>
              <a:rPr lang="en-US" dirty="0"/>
              <a:t>On the other side, the company is also making consistent improvements in their IT infrastructure to secure customer data.</a:t>
            </a:r>
          </a:p>
        </p:txBody>
      </p:sp>
      <p:sp>
        <p:nvSpPr>
          <p:cNvPr id="7" name="Text Placeholder 2"/>
          <p:cNvSpPr txBox="1">
            <a:spLocks/>
          </p:cNvSpPr>
          <p:nvPr/>
        </p:nvSpPr>
        <p:spPr>
          <a:xfrm>
            <a:off x="1524000" y="1752600"/>
            <a:ext cx="2874596" cy="576262"/>
          </a:xfrm>
          <a:prstGeom prst="rect">
            <a:avLst/>
          </a:prstGeom>
        </p:spPr>
        <p:txBody>
          <a:bodyPr vert="horz" lIns="91440" tIns="45720" rIns="91440" bIns="45720" rtlCol="0" anchor="b">
            <a:noAutofit/>
          </a:bodyPr>
          <a:lstStyle/>
          <a:p>
            <a:pPr marL="0" marR="0" lvl="0" indent="0" algn="l" defTabSz="457200" rtl="0" eaLnBrk="1" fontAlgn="auto" latinLnBrk="0" hangingPunct="1">
              <a:lnSpc>
                <a:spcPct val="100000"/>
              </a:lnSpc>
              <a:spcBef>
                <a:spcPts val="1000"/>
              </a:spcBef>
              <a:spcAft>
                <a:spcPts val="0"/>
              </a:spcAft>
              <a:buClr>
                <a:schemeClr val="accent1"/>
              </a:buClr>
              <a:buSzTx/>
              <a:buFont typeface="Wingdings 3" charset="2"/>
              <a:buNone/>
              <a:tabLst/>
              <a:defRPr/>
            </a:pPr>
            <a:r>
              <a:rPr kumimoji="0" lang="en-US" sz="2400" b="1" i="0" u="none" strike="noStrike" kern="1200" cap="none" spc="0" normalizeH="0" baseline="0" noProof="0" dirty="0">
                <a:ln>
                  <a:noFill/>
                </a:ln>
                <a:solidFill>
                  <a:schemeClr val="tx1">
                    <a:lumMod val="75000"/>
                    <a:lumOff val="25000"/>
                  </a:schemeClr>
                </a:solidFill>
                <a:effectLst/>
                <a:uLnTx/>
                <a:uFillTx/>
                <a:latin typeface="+mn-lt"/>
                <a:ea typeface="+mn-ea"/>
                <a:cs typeface="+mn-cs"/>
              </a:rPr>
              <a:t>People</a:t>
            </a:r>
            <a:endParaRPr kumimoji="0" lang="en-US" sz="24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sp>
        <p:nvSpPr>
          <p:cNvPr id="8" name="Content Placeholder 3"/>
          <p:cNvSpPr txBox="1">
            <a:spLocks/>
          </p:cNvSpPr>
          <p:nvPr/>
        </p:nvSpPr>
        <p:spPr>
          <a:xfrm>
            <a:off x="1219200" y="4572000"/>
            <a:ext cx="3810000" cy="2133600"/>
          </a:xfrm>
          <a:prstGeom prst="rect">
            <a:avLst/>
          </a:prstGeom>
        </p:spPr>
        <p:txBody>
          <a:bodyPr vert="horz" lIns="91440" tIns="45720" rIns="91440" bIns="45720" rtlCol="0">
            <a:normAutofit fontScale="92500" lnSpcReduction="20000"/>
          </a:bodyPr>
          <a:lstStyle/>
          <a:p>
            <a:pPr algn="just">
              <a:buFont typeface="Wingdings" pitchFamily="2" charset="2"/>
              <a:buChar char="Ø"/>
            </a:pPr>
            <a:r>
              <a:rPr lang="en-US" sz="1200" dirty="0"/>
              <a:t>Debenhams has always tried to position itself as leading and social retail brand among customers.  </a:t>
            </a:r>
          </a:p>
          <a:p>
            <a:pPr algn="just">
              <a:buFont typeface="Wingdings" pitchFamily="2" charset="2"/>
              <a:buChar char="Ø"/>
            </a:pPr>
            <a:r>
              <a:rPr lang="en-US" sz="1200" dirty="0"/>
              <a:t>The company has already established strong contract with more than 20 exclusive fashion designers to create high-quality cosmetic accessories for customers (The Independent, 2021). </a:t>
            </a:r>
          </a:p>
          <a:p>
            <a:pPr algn="just">
              <a:buFont typeface="Wingdings" pitchFamily="2" charset="2"/>
              <a:buChar char="Ø"/>
            </a:pPr>
            <a:r>
              <a:rPr lang="en-US" sz="1200" dirty="0"/>
              <a:t>Moreover, the company has also won prestigious award in different </a:t>
            </a:r>
            <a:r>
              <a:rPr lang="en-US" sz="1200" dirty="0" err="1"/>
              <a:t>homeware</a:t>
            </a:r>
            <a:r>
              <a:rPr lang="en-US" sz="1200" dirty="0"/>
              <a:t> and fashion categories. </a:t>
            </a:r>
          </a:p>
          <a:p>
            <a:pPr algn="just">
              <a:buFont typeface="Wingdings" pitchFamily="2" charset="2"/>
              <a:buChar char="Ø"/>
            </a:pPr>
            <a:r>
              <a:rPr lang="en-US" sz="1200" dirty="0"/>
              <a:t>The company has also created innovative tagline named "Do a little bit Debenhams" to depict a feeling of happiness and joy of shopping" among customers. </a:t>
            </a:r>
          </a:p>
          <a:p>
            <a:pPr algn="just">
              <a:buFont typeface="Wingdings" pitchFamily="2" charset="2"/>
              <a:buChar char="Ø"/>
            </a:pPr>
            <a:r>
              <a:rPr lang="en-US" sz="1200" dirty="0"/>
              <a:t>This may help Debenhams to promote immense pride and sense of accomplishment among customers.</a:t>
            </a:r>
          </a:p>
          <a:p>
            <a:pPr algn="just">
              <a:buFont typeface="Wingdings" pitchFamily="2" charset="2"/>
              <a:buChar char="Ø"/>
            </a:pPr>
            <a:endParaRPr lang="en-US" sz="1200" dirty="0"/>
          </a:p>
          <a:p>
            <a:pPr algn="just">
              <a:buFont typeface="Wingdings" pitchFamily="2" charset="2"/>
              <a:buChar char="Ø"/>
            </a:pPr>
            <a:endParaRPr lang="en-US" sz="1200" dirty="0"/>
          </a:p>
        </p:txBody>
      </p:sp>
      <p:pic>
        <p:nvPicPr>
          <p:cNvPr id="9" name="Picture 8"/>
          <p:cNvPicPr/>
          <p:nvPr/>
        </p:nvPicPr>
        <p:blipFill>
          <a:blip r:embed="rId3" cstate="print"/>
          <a:stretch>
            <a:fillRect/>
          </a:stretch>
        </p:blipFill>
        <p:spPr>
          <a:xfrm>
            <a:off x="6553200" y="3886200"/>
            <a:ext cx="2286000" cy="1451019"/>
          </a:xfrm>
          <a:prstGeom prst="rect">
            <a:avLst/>
          </a:prstGeom>
          <a:ln>
            <a:noFill/>
          </a:ln>
          <a:effectLst>
            <a:softEdge rad="112500"/>
          </a:effectLst>
        </p:spPr>
      </p:pic>
      <p:pic>
        <p:nvPicPr>
          <p:cNvPr id="10" name="Picture 9"/>
          <p:cNvPicPr/>
          <p:nvPr/>
        </p:nvPicPr>
        <p:blipFill>
          <a:blip r:embed="rId4" cstate="print"/>
          <a:srcRect/>
          <a:stretch>
            <a:fillRect/>
          </a:stretch>
        </p:blipFill>
        <p:spPr bwMode="auto">
          <a:xfrm>
            <a:off x="5181600" y="5257800"/>
            <a:ext cx="2743200" cy="1447800"/>
          </a:xfrm>
          <a:prstGeom prst="rect">
            <a:avLst/>
          </a:prstGeom>
          <a:ln>
            <a:noFill/>
          </a:ln>
          <a:effectLst>
            <a:softEdge rad="112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45201" y="624110"/>
            <a:ext cx="6589199" cy="899890"/>
          </a:xfrm>
        </p:spPr>
        <p:txBody>
          <a:bodyPr/>
          <a:lstStyle/>
          <a:p>
            <a:r>
              <a:rPr lang="en-US" b="1" dirty="0"/>
              <a:t>Reference List</a:t>
            </a:r>
            <a:endParaRPr lang="en-US" dirty="0"/>
          </a:p>
        </p:txBody>
      </p:sp>
      <p:sp>
        <p:nvSpPr>
          <p:cNvPr id="8" name="Content Placeholder 7"/>
          <p:cNvSpPr>
            <a:spLocks noGrp="1"/>
          </p:cNvSpPr>
          <p:nvPr>
            <p:ph idx="1"/>
          </p:nvPr>
        </p:nvSpPr>
        <p:spPr>
          <a:xfrm>
            <a:off x="1752601" y="1524000"/>
            <a:ext cx="7010400" cy="4387222"/>
          </a:xfrm>
        </p:spPr>
        <p:txBody>
          <a:bodyPr>
            <a:normAutofit fontScale="77500" lnSpcReduction="20000"/>
          </a:bodyPr>
          <a:lstStyle/>
          <a:p>
            <a:r>
              <a:rPr lang="en-US" dirty="0"/>
              <a:t>Armstrong, G., </a:t>
            </a:r>
            <a:r>
              <a:rPr lang="en-US" dirty="0" err="1"/>
              <a:t>Kotler</a:t>
            </a:r>
            <a:r>
              <a:rPr lang="en-US" dirty="0"/>
              <a:t>, P. and </a:t>
            </a:r>
            <a:r>
              <a:rPr lang="en-US" dirty="0" err="1"/>
              <a:t>Opresnik</a:t>
            </a:r>
            <a:r>
              <a:rPr lang="en-US" dirty="0"/>
              <a:t>, M., 2019. </a:t>
            </a:r>
            <a:r>
              <a:rPr lang="en-US" i="1" dirty="0"/>
              <a:t>Marketing</a:t>
            </a:r>
            <a:r>
              <a:rPr lang="en-US" dirty="0"/>
              <a:t>. Harlow, United Kingdom: Pearson Education, Limited. </a:t>
            </a:r>
          </a:p>
          <a:p>
            <a:r>
              <a:rPr lang="en-US" dirty="0"/>
              <a:t>BBC News. 2021. </a:t>
            </a:r>
            <a:r>
              <a:rPr lang="en-US" i="1" dirty="0"/>
              <a:t>Debenhams: Over 200 years of history</a:t>
            </a:r>
            <a:r>
              <a:rPr lang="en-US" dirty="0"/>
              <a:t>. [online] Available at: &lt;https://www.bbc.co.uk/news/in-pictures-55147787&gt; [Accessed 13 December 2021]. </a:t>
            </a:r>
          </a:p>
          <a:p>
            <a:r>
              <a:rPr lang="en-US" dirty="0"/>
              <a:t>Campaignlive.co.uk. 2021. </a:t>
            </a:r>
            <a:r>
              <a:rPr lang="en-US" i="1" dirty="0"/>
              <a:t>Debenhams gets a modern facelift in campaign to make shopping 'joyous' again</a:t>
            </a:r>
            <a:r>
              <a:rPr lang="en-US" dirty="0"/>
              <a:t>. [online] Available at: &lt;https://www.campaignlive.co.uk/article/debenhams-gets-modern-facelift-campaign-shopping-joyous-again/1491645&gt; [Accessed 13 December 2021].  </a:t>
            </a:r>
          </a:p>
          <a:p>
            <a:r>
              <a:rPr lang="en-US" b="1" dirty="0"/>
              <a:t> </a:t>
            </a:r>
            <a:r>
              <a:rPr lang="en-US" dirty="0"/>
              <a:t>Debenhams.com. 2021. </a:t>
            </a:r>
            <a:r>
              <a:rPr lang="en-US" i="1" dirty="0"/>
              <a:t>Debenhams UK - Fashion, Beauty &amp; Gifts Online</a:t>
            </a:r>
            <a:r>
              <a:rPr lang="en-US" dirty="0"/>
              <a:t>. [online] Available at: &lt;https://www.debenhams.com/&gt; [Accessed 13 December 2021]. </a:t>
            </a:r>
          </a:p>
          <a:p>
            <a:r>
              <a:rPr lang="en-US" dirty="0"/>
              <a:t>Hodgson, N., 2021. </a:t>
            </a:r>
            <a:r>
              <a:rPr lang="en-US" i="1" dirty="0"/>
              <a:t>First Debenhams store to open since historic company's collapse | TheBusinessDesk.com</a:t>
            </a:r>
            <a:r>
              <a:rPr lang="en-US" dirty="0"/>
              <a:t>. [online] North West. Available at: &lt;https://www.thebusinessdesk.com/northwest/news/2090131-first-debenhams-store-opens-since-historic-companys-collapse&gt; [Accessed 13 December 2021].</a:t>
            </a:r>
            <a:r>
              <a:rPr lang="en-US" b="1" dirty="0"/>
              <a:t> </a:t>
            </a:r>
            <a:endParaRPr lang="en-US" dirty="0"/>
          </a:p>
          <a:p>
            <a:r>
              <a:rPr lang="en-US" dirty="0" err="1"/>
              <a:t>Hyder</a:t>
            </a:r>
            <a:r>
              <a:rPr lang="en-US" dirty="0"/>
              <a:t>, S., 2021. </a:t>
            </a:r>
            <a:r>
              <a:rPr lang="en-US" i="1" dirty="0"/>
              <a:t>Why Integrated Marketing is the Future</a:t>
            </a:r>
            <a:r>
              <a:rPr lang="en-US" dirty="0"/>
              <a:t>. [online] Forbes. Available at: &lt;https://www.forbes.com/sites/shamahyder/2018/11/29/why-integrated-marketing-is-the-future/&gt; [Accessed 13 December 2021]. </a:t>
            </a:r>
          </a:p>
          <a:p>
            <a:endParaRPr lang="en-US" dirty="0"/>
          </a:p>
        </p:txBody>
      </p:sp>
    </p:spTree>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36</TotalTime>
  <Words>1183</Words>
  <Application>Microsoft Office PowerPoint</Application>
  <PresentationFormat>On-screen Show (4:3)</PresentationFormat>
  <Paragraphs>78</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Century Gothic</vt:lpstr>
      <vt:lpstr>Wingdings</vt:lpstr>
      <vt:lpstr>Wingdings 3</vt:lpstr>
      <vt:lpstr>Theme1</vt:lpstr>
      <vt:lpstr>Marketing Fundamental Assignment 1</vt:lpstr>
      <vt:lpstr>Assignment </vt:lpstr>
      <vt:lpstr>Marketing Segmentation, Targeting and Positioning</vt:lpstr>
      <vt:lpstr>Cont…</vt:lpstr>
      <vt:lpstr>Cont…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 Assignment 1</dc:title>
  <dc:creator>Windows 7</dc:creator>
  <cp:lastModifiedBy>patrik</cp:lastModifiedBy>
  <cp:revision>18</cp:revision>
  <dcterms:created xsi:type="dcterms:W3CDTF">2006-08-16T00:00:00Z</dcterms:created>
  <dcterms:modified xsi:type="dcterms:W3CDTF">2022-01-07T19:14:27Z</dcterms:modified>
</cp:coreProperties>
</file>