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4"/>
  </p:sldMasterIdLst>
  <p:notesMasterIdLst>
    <p:notesMasterId r:id="rId33"/>
  </p:notesMasterIdLst>
  <p:sldIdLst>
    <p:sldId id="264" r:id="rId5"/>
    <p:sldId id="267" r:id="rId6"/>
    <p:sldId id="266" r:id="rId7"/>
    <p:sldId id="293" r:id="rId8"/>
    <p:sldId id="268" r:id="rId9"/>
    <p:sldId id="287" r:id="rId10"/>
    <p:sldId id="288" r:id="rId11"/>
    <p:sldId id="286" r:id="rId12"/>
    <p:sldId id="283" r:id="rId13"/>
    <p:sldId id="258" r:id="rId14"/>
    <p:sldId id="259" r:id="rId15"/>
    <p:sldId id="271" r:id="rId16"/>
    <p:sldId id="278" r:id="rId17"/>
    <p:sldId id="296" r:id="rId18"/>
    <p:sldId id="260" r:id="rId19"/>
    <p:sldId id="272" r:id="rId20"/>
    <p:sldId id="273" r:id="rId21"/>
    <p:sldId id="274" r:id="rId22"/>
    <p:sldId id="277" r:id="rId23"/>
    <p:sldId id="269" r:id="rId24"/>
    <p:sldId id="276" r:id="rId25"/>
    <p:sldId id="261" r:id="rId26"/>
    <p:sldId id="289" r:id="rId27"/>
    <p:sldId id="290" r:id="rId28"/>
    <p:sldId id="262" r:id="rId29"/>
    <p:sldId id="294" r:id="rId30"/>
    <p:sldId id="291" r:id="rId31"/>
    <p:sldId id="29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DEFB507-AD15-AFEE-3021-6942C3671FE4}" name="Sanilen Dolores Stevens (2508295)" initials="S(" userId="S::2508295@student.uwtsd.ac.uk::7a40732a-c6e5-47ca-8038-e8102a9d8d45" providerId="AD"/>
  <p188:author id="{595A9111-F7D1-691A-88BA-09DE6248B53E}" name="Alketa Lata (2510172)" initials="A(" userId="S::2510172@student.uwtsd.ac.uk::0b90bb26-300d-41e5-8c7f-c4b31f09594d" providerId="AD"/>
  <p188:author id="{50F39313-FDD9-0096-6984-914A7D7FA599}" name="Agnieszka Plikunas (2512522)" initials="A(" userId="S::2512522@student.uwtsd.ac.uk::586dba4e-2049-4f24-bc65-d7d4ad66860f" providerId="AD"/>
  <p188:author id="{12E73422-88A3-FB6A-6F4D-7E526F078947}" name="Veronica Andreia Pestana Ornelas (2510177)" initials="V(" userId="S::2510177@student.uwtsd.ac.uk::e1edaecc-53fa-4864-8fc1-1c3f69d79c7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D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34D808-5ACF-4658-9CFB-185B3CDAF713}" v="113" dt="2026-03-13T09:55:02.355"/>
    <p1510:client id="{5B5FD530-30C7-092E-5524-67C289D3816F}" v="182" dt="2026-03-13T10:49:53.459"/>
    <p1510:client id="{5E79A2A2-19D1-7139-591D-05CCB6D4DF3D}" v="10" dt="2026-03-12T23:37:59.042"/>
    <p1510:client id="{7E693147-4FFA-9317-CD62-5ED44EFEA4F6}" v="205" dt="2026-03-13T10:52:09.169"/>
    <p1510:client id="{98839A42-2FC3-7312-C238-E7DC799E6CB7}" v="126" dt="2026-03-12T22:19:59.087"/>
    <p1510:client id="{BC27E1EB-3075-69B8-51E1-92C7935794B9}" v="158" dt="2026-03-13T10:49:51.213"/>
    <p1510:client id="{E08560C9-3B9C-8E44-89EC-D0496B8EA78E}" v="474" dt="2026-03-13T10:32:51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8/10/relationships/authors" Target="authors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F5497A-F92C-4A1E-85F0-92A9C95F71F1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510558F-4419-4D7D-AC8F-FF4A32AF9A6A}">
      <dgm:prSet phldrT="[Text]" phldr="0" custT="1"/>
      <dgm:spPr/>
      <dgm:t>
        <a:bodyPr/>
        <a:lstStyle/>
        <a:p>
          <a:r>
            <a:rPr lang="en-GB" sz="2800">
              <a:latin typeface="Arial"/>
              <a:cs typeface="Arial"/>
            </a:rPr>
            <a:t>Introduction to Chickenpox</a:t>
          </a:r>
        </a:p>
      </dgm:t>
    </dgm:pt>
    <dgm:pt modelId="{35F09CAB-67C8-4310-8D2C-02C59E3FBD5A}" type="parTrans" cxnId="{950A3D39-6FB6-43C4-9C83-A11D19A2BBB3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94003BA8-53A6-4576-A2AB-4211153FB856}" type="sibTrans" cxnId="{950A3D39-6FB6-43C4-9C83-A11D19A2BBB3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DDE8666C-EC24-4892-B5E6-3923BCE07648}">
      <dgm:prSet phldrT="[Text]" phldr="0"/>
      <dgm:spPr/>
      <dgm:t>
        <a:bodyPr/>
        <a:lstStyle/>
        <a:p>
          <a:r>
            <a:rPr lang="en-GB" sz="2800">
              <a:latin typeface="Arial"/>
              <a:cs typeface="Arial"/>
            </a:rPr>
            <a:t>Symptoms of Chickenpox</a:t>
          </a:r>
        </a:p>
      </dgm:t>
    </dgm:pt>
    <dgm:pt modelId="{E3323B50-C180-4389-B41D-4425BB0A0F5A}" type="parTrans" cxnId="{C9000ED3-FDDB-49E3-9D19-28E132A11820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C65E79AB-7B6A-4D4F-A838-674D4BA08E9B}" type="sibTrans" cxnId="{C9000ED3-FDDB-49E3-9D19-28E132A11820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8C413364-F6F5-4180-B243-27435ECB719B}">
      <dgm:prSet phldrT="[Text]" phldr="0"/>
      <dgm:spPr/>
      <dgm:t>
        <a:bodyPr/>
        <a:lstStyle/>
        <a:p>
          <a:r>
            <a:rPr lang="en-GB" sz="2800">
              <a:latin typeface="Arial"/>
              <a:cs typeface="Arial"/>
            </a:rPr>
            <a:t>How Chickenpox Spreads</a:t>
          </a:r>
        </a:p>
      </dgm:t>
    </dgm:pt>
    <dgm:pt modelId="{839A91F1-DC68-4D6C-A699-8089D0432743}" type="parTrans" cxnId="{A8F933CE-2961-4A7B-84E2-2E117EC79738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6D25A2E5-C1F8-48EC-8FFF-A8AA7A291FDD}" type="sibTrans" cxnId="{A8F933CE-2961-4A7B-84E2-2E117EC79738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2A6208C2-9FCD-45EB-9A80-C931A97AA5BF}">
      <dgm:prSet phldrT="[Text]" phldr="0"/>
      <dgm:spPr/>
      <dgm:t>
        <a:bodyPr/>
        <a:lstStyle/>
        <a:p>
          <a:r>
            <a:rPr lang="en-GB" sz="2800">
              <a:latin typeface="Arial"/>
              <a:cs typeface="Arial"/>
            </a:rPr>
            <a:t>Treatment and Recovery</a:t>
          </a:r>
        </a:p>
      </dgm:t>
    </dgm:pt>
    <dgm:pt modelId="{84C65C94-4666-4B11-818A-94A1A73F6F8F}" type="parTrans" cxnId="{E3F27265-9B9B-43B2-81D6-18B4CAFF35EC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14BE653D-685F-443D-8461-E26CEBF394C7}" type="sibTrans" cxnId="{E3F27265-9B9B-43B2-81D6-18B4CAFF35EC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F1259712-7BD0-4877-B503-B3A3D6E6A451}">
      <dgm:prSet/>
      <dgm:spPr/>
      <dgm:t>
        <a:bodyPr/>
        <a:lstStyle/>
        <a:p>
          <a:r>
            <a:rPr lang="en-GB" sz="2800">
              <a:latin typeface="Arial"/>
              <a:cs typeface="Arial"/>
            </a:rPr>
            <a:t>Conclusion </a:t>
          </a:r>
        </a:p>
      </dgm:t>
    </dgm:pt>
    <dgm:pt modelId="{F6775130-249C-4676-912A-B52439298FD6}" type="parTrans" cxnId="{FD763228-0B4E-4E3A-BA72-0071F3790555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F23D7C68-047A-4966-AFF6-0B2C82EDB0F4}" type="sibTrans" cxnId="{FD763228-0B4E-4E3A-BA72-0071F3790555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BB78DCA0-11E1-4583-8315-5F2B4937D453}">
      <dgm:prSet/>
      <dgm:spPr/>
      <dgm:t>
        <a:bodyPr/>
        <a:lstStyle/>
        <a:p>
          <a:r>
            <a:rPr lang="en-GB" sz="2800">
              <a:latin typeface="Arial"/>
              <a:cs typeface="Arial"/>
            </a:rPr>
            <a:t>References</a:t>
          </a:r>
          <a:r>
            <a:rPr lang="en-GB" sz="2800"/>
            <a:t> </a:t>
          </a:r>
        </a:p>
      </dgm:t>
    </dgm:pt>
    <dgm:pt modelId="{0D3B0BF4-6DCA-4C43-BFE2-80F7D69AB7A6}" type="parTrans" cxnId="{9A240BC0-9D10-492E-8580-970C3235C93E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2C4E23BA-C9CE-4873-9275-0493CED0E160}" type="sibTrans" cxnId="{9A240BC0-9D10-492E-8580-970C3235C93E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D81EE084-F227-44F0-AFCB-454C8C877B82}">
      <dgm:prSet custT="1"/>
      <dgm:spPr/>
      <dgm:t>
        <a:bodyPr/>
        <a:lstStyle/>
        <a:p>
          <a:r>
            <a:rPr lang="en-GB" sz="2800" b="0">
              <a:effectLst/>
              <a:latin typeface="Arial"/>
              <a:cs typeface="Arial"/>
            </a:rPr>
            <a:t>Monitoring and Reporting</a:t>
          </a:r>
        </a:p>
      </dgm:t>
    </dgm:pt>
    <dgm:pt modelId="{B3669667-6A71-4A78-8A73-7F386B875B5C}" type="parTrans" cxnId="{1E3382F7-BAF0-4D48-8A9E-2EFEB79FF724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F13DBF92-768F-46D1-8567-CADB24495653}" type="sibTrans" cxnId="{1E3382F7-BAF0-4D48-8A9E-2EFEB79FF724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BA7ECC5C-DBA7-4990-ACB4-7B3251367F52}">
      <dgm:prSet phldrT="[Text]" phldr="0"/>
      <dgm:spPr/>
      <dgm:t>
        <a:bodyPr/>
        <a:lstStyle/>
        <a:p>
          <a:r>
            <a:rPr lang="en-GB" sz="2800">
              <a:latin typeface="Arial"/>
              <a:cs typeface="Arial"/>
            </a:rPr>
            <a:t>Policies and Prevention</a:t>
          </a:r>
        </a:p>
      </dgm:t>
    </dgm:pt>
    <dgm:pt modelId="{D4DAAE0B-83C7-4D87-8D5B-292BF3C81FD5}" type="sibTrans" cxnId="{A8744AB7-A285-4B85-9DF4-95E5E20DF230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15EE4535-8453-4E3A-ADE7-E6C329306339}" type="parTrans" cxnId="{A8744AB7-A285-4B85-9DF4-95E5E20DF230}">
      <dgm:prSet/>
      <dgm:spPr/>
      <dgm:t>
        <a:bodyPr/>
        <a:lstStyle/>
        <a:p>
          <a:endParaRPr lang="en-GB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gm:t>
    </dgm:pt>
    <dgm:pt modelId="{7CE101CA-EAB5-4CE4-9615-AF3F15DE2246}">
      <dgm:prSet/>
      <dgm:spPr/>
      <dgm:t>
        <a:bodyPr/>
        <a:lstStyle/>
        <a:p>
          <a:r>
            <a:rPr lang="en-GB" sz="2800" b="0">
              <a:latin typeface="Arial"/>
              <a:cs typeface="Arial"/>
            </a:rPr>
            <a:t>Impact on Health and Social Care</a:t>
          </a:r>
        </a:p>
      </dgm:t>
    </dgm:pt>
    <dgm:pt modelId="{C0D4D75F-661F-44AA-A0F7-5DBA4B745112}" type="parTrans" cxnId="{0D41B5A4-DA23-41FB-9028-05A3EBD06EF5}">
      <dgm:prSet/>
      <dgm:spPr/>
      <dgm:t>
        <a:bodyPr/>
        <a:lstStyle/>
        <a:p>
          <a:endParaRPr lang="en-GB"/>
        </a:p>
      </dgm:t>
    </dgm:pt>
    <dgm:pt modelId="{44281A02-0667-48A8-973E-C7B5E9B4B586}" type="sibTrans" cxnId="{0D41B5A4-DA23-41FB-9028-05A3EBD06EF5}">
      <dgm:prSet/>
      <dgm:spPr/>
      <dgm:t>
        <a:bodyPr/>
        <a:lstStyle/>
        <a:p>
          <a:endParaRPr lang="en-GB"/>
        </a:p>
      </dgm:t>
    </dgm:pt>
    <dgm:pt modelId="{84A7B642-E16B-4DB5-A5F5-AD93539EE9D4}" type="pres">
      <dgm:prSet presAssocID="{E9F5497A-F92C-4A1E-85F0-92A9C95F71F1}" presName="Name0" presStyleCnt="0">
        <dgm:presLayoutVars>
          <dgm:dir/>
          <dgm:resizeHandles val="exact"/>
        </dgm:presLayoutVars>
      </dgm:prSet>
      <dgm:spPr/>
    </dgm:pt>
    <dgm:pt modelId="{4AA274BD-BE88-48F1-896B-E3C079835220}" type="pres">
      <dgm:prSet presAssocID="{8510558F-4419-4D7D-AC8F-FF4A32AF9A6A}" presName="node" presStyleLbl="node1" presStyleIdx="0" presStyleCnt="9">
        <dgm:presLayoutVars>
          <dgm:bulletEnabled val="1"/>
        </dgm:presLayoutVars>
      </dgm:prSet>
      <dgm:spPr/>
    </dgm:pt>
    <dgm:pt modelId="{C435BB15-838B-4CFE-BE90-12A0A2281847}" type="pres">
      <dgm:prSet presAssocID="{94003BA8-53A6-4576-A2AB-4211153FB856}" presName="sibTrans" presStyleLbl="sibTrans1D1" presStyleIdx="0" presStyleCnt="8"/>
      <dgm:spPr/>
    </dgm:pt>
    <dgm:pt modelId="{C50B99EF-7FE3-4E12-AA0D-061309682C87}" type="pres">
      <dgm:prSet presAssocID="{94003BA8-53A6-4576-A2AB-4211153FB856}" presName="connectorText" presStyleLbl="sibTrans1D1" presStyleIdx="0" presStyleCnt="8"/>
      <dgm:spPr/>
    </dgm:pt>
    <dgm:pt modelId="{62DF33E9-378C-4339-AFA2-AB3C451AC6F7}" type="pres">
      <dgm:prSet presAssocID="{DDE8666C-EC24-4892-B5E6-3923BCE07648}" presName="node" presStyleLbl="node1" presStyleIdx="1" presStyleCnt="9">
        <dgm:presLayoutVars>
          <dgm:bulletEnabled val="1"/>
        </dgm:presLayoutVars>
      </dgm:prSet>
      <dgm:spPr/>
    </dgm:pt>
    <dgm:pt modelId="{76E3B9D7-806A-4BC9-B8BC-A7742E21F56B}" type="pres">
      <dgm:prSet presAssocID="{C65E79AB-7B6A-4D4F-A838-674D4BA08E9B}" presName="sibTrans" presStyleLbl="sibTrans1D1" presStyleIdx="1" presStyleCnt="8"/>
      <dgm:spPr/>
    </dgm:pt>
    <dgm:pt modelId="{2F783F76-609B-4828-B027-A17495908E3F}" type="pres">
      <dgm:prSet presAssocID="{C65E79AB-7B6A-4D4F-A838-674D4BA08E9B}" presName="connectorText" presStyleLbl="sibTrans1D1" presStyleIdx="1" presStyleCnt="8"/>
      <dgm:spPr/>
    </dgm:pt>
    <dgm:pt modelId="{E421B907-73CE-4C5D-9C73-B6483C49FADF}" type="pres">
      <dgm:prSet presAssocID="{8C413364-F6F5-4180-B243-27435ECB719B}" presName="node" presStyleLbl="node1" presStyleIdx="2" presStyleCnt="9">
        <dgm:presLayoutVars>
          <dgm:bulletEnabled val="1"/>
        </dgm:presLayoutVars>
      </dgm:prSet>
      <dgm:spPr/>
    </dgm:pt>
    <dgm:pt modelId="{3CE87673-AE32-4468-9209-77CD3965C4E4}" type="pres">
      <dgm:prSet presAssocID="{6D25A2E5-C1F8-48EC-8FFF-A8AA7A291FDD}" presName="sibTrans" presStyleLbl="sibTrans1D1" presStyleIdx="2" presStyleCnt="8"/>
      <dgm:spPr/>
    </dgm:pt>
    <dgm:pt modelId="{D167C41E-ACCB-46AE-9708-FA7D46DBD6D6}" type="pres">
      <dgm:prSet presAssocID="{6D25A2E5-C1F8-48EC-8FFF-A8AA7A291FDD}" presName="connectorText" presStyleLbl="sibTrans1D1" presStyleIdx="2" presStyleCnt="8"/>
      <dgm:spPr/>
    </dgm:pt>
    <dgm:pt modelId="{125BC5B0-2C4D-4B4F-BB9F-90A268863759}" type="pres">
      <dgm:prSet presAssocID="{D81EE084-F227-44F0-AFCB-454C8C877B82}" presName="node" presStyleLbl="node1" presStyleIdx="3" presStyleCnt="9">
        <dgm:presLayoutVars>
          <dgm:bulletEnabled val="1"/>
        </dgm:presLayoutVars>
      </dgm:prSet>
      <dgm:spPr/>
    </dgm:pt>
    <dgm:pt modelId="{4FA26A08-7B35-4ED1-AEA3-70FE6AB1BB66}" type="pres">
      <dgm:prSet presAssocID="{F13DBF92-768F-46D1-8567-CADB24495653}" presName="sibTrans" presStyleLbl="sibTrans1D1" presStyleIdx="3" presStyleCnt="8"/>
      <dgm:spPr/>
    </dgm:pt>
    <dgm:pt modelId="{5C52665B-267B-4515-9ED4-7CB90E078F69}" type="pres">
      <dgm:prSet presAssocID="{F13DBF92-768F-46D1-8567-CADB24495653}" presName="connectorText" presStyleLbl="sibTrans1D1" presStyleIdx="3" presStyleCnt="8"/>
      <dgm:spPr/>
    </dgm:pt>
    <dgm:pt modelId="{C59BF0F1-709A-42E4-8139-2496908B2AA8}" type="pres">
      <dgm:prSet presAssocID="{BA7ECC5C-DBA7-4990-ACB4-7B3251367F52}" presName="node" presStyleLbl="node1" presStyleIdx="4" presStyleCnt="9">
        <dgm:presLayoutVars>
          <dgm:bulletEnabled val="1"/>
        </dgm:presLayoutVars>
      </dgm:prSet>
      <dgm:spPr/>
    </dgm:pt>
    <dgm:pt modelId="{77C006E9-20FF-4B05-BD4B-EC62E5DC8A34}" type="pres">
      <dgm:prSet presAssocID="{D4DAAE0B-83C7-4D87-8D5B-292BF3C81FD5}" presName="sibTrans" presStyleLbl="sibTrans1D1" presStyleIdx="4" presStyleCnt="8"/>
      <dgm:spPr/>
    </dgm:pt>
    <dgm:pt modelId="{DB383051-6D3E-4E39-A399-2B1E84F717B0}" type="pres">
      <dgm:prSet presAssocID="{D4DAAE0B-83C7-4D87-8D5B-292BF3C81FD5}" presName="connectorText" presStyleLbl="sibTrans1D1" presStyleIdx="4" presStyleCnt="8"/>
      <dgm:spPr/>
    </dgm:pt>
    <dgm:pt modelId="{FA267DE7-055A-41AA-889E-AAAE4118D8AD}" type="pres">
      <dgm:prSet presAssocID="{2A6208C2-9FCD-45EB-9A80-C931A97AA5BF}" presName="node" presStyleLbl="node1" presStyleIdx="5" presStyleCnt="9">
        <dgm:presLayoutVars>
          <dgm:bulletEnabled val="1"/>
        </dgm:presLayoutVars>
      </dgm:prSet>
      <dgm:spPr/>
    </dgm:pt>
    <dgm:pt modelId="{ED4C970E-101E-4ED2-9F90-82C92A412E88}" type="pres">
      <dgm:prSet presAssocID="{14BE653D-685F-443D-8461-E26CEBF394C7}" presName="sibTrans" presStyleLbl="sibTrans1D1" presStyleIdx="5" presStyleCnt="8"/>
      <dgm:spPr/>
    </dgm:pt>
    <dgm:pt modelId="{5F2F0BD1-7FC5-4260-BD1B-1BB529C753E2}" type="pres">
      <dgm:prSet presAssocID="{14BE653D-685F-443D-8461-E26CEBF394C7}" presName="connectorText" presStyleLbl="sibTrans1D1" presStyleIdx="5" presStyleCnt="8"/>
      <dgm:spPr/>
    </dgm:pt>
    <dgm:pt modelId="{D70752CC-E12D-410C-90C1-5521966D9047}" type="pres">
      <dgm:prSet presAssocID="{7CE101CA-EAB5-4CE4-9615-AF3F15DE2246}" presName="node" presStyleLbl="node1" presStyleIdx="6" presStyleCnt="9">
        <dgm:presLayoutVars>
          <dgm:bulletEnabled val="1"/>
        </dgm:presLayoutVars>
      </dgm:prSet>
      <dgm:spPr/>
    </dgm:pt>
    <dgm:pt modelId="{9740DC82-75C1-41D1-88F4-58BFD5873E90}" type="pres">
      <dgm:prSet presAssocID="{44281A02-0667-48A8-973E-C7B5E9B4B586}" presName="sibTrans" presStyleLbl="sibTrans1D1" presStyleIdx="6" presStyleCnt="8"/>
      <dgm:spPr/>
    </dgm:pt>
    <dgm:pt modelId="{25323AEF-906C-412B-B42C-0BB9C2910295}" type="pres">
      <dgm:prSet presAssocID="{44281A02-0667-48A8-973E-C7B5E9B4B586}" presName="connectorText" presStyleLbl="sibTrans1D1" presStyleIdx="6" presStyleCnt="8"/>
      <dgm:spPr/>
    </dgm:pt>
    <dgm:pt modelId="{09DA4863-952D-4D95-B2A6-5332941A9559}" type="pres">
      <dgm:prSet presAssocID="{F1259712-7BD0-4877-B503-B3A3D6E6A451}" presName="node" presStyleLbl="node1" presStyleIdx="7" presStyleCnt="9">
        <dgm:presLayoutVars>
          <dgm:bulletEnabled val="1"/>
        </dgm:presLayoutVars>
      </dgm:prSet>
      <dgm:spPr/>
    </dgm:pt>
    <dgm:pt modelId="{D3207DB9-F81D-4129-A2F0-5EED8ADD8142}" type="pres">
      <dgm:prSet presAssocID="{F23D7C68-047A-4966-AFF6-0B2C82EDB0F4}" presName="sibTrans" presStyleLbl="sibTrans1D1" presStyleIdx="7" presStyleCnt="8"/>
      <dgm:spPr/>
    </dgm:pt>
    <dgm:pt modelId="{298DA4D3-1D66-4390-B07B-D359C28063F1}" type="pres">
      <dgm:prSet presAssocID="{F23D7C68-047A-4966-AFF6-0B2C82EDB0F4}" presName="connectorText" presStyleLbl="sibTrans1D1" presStyleIdx="7" presStyleCnt="8"/>
      <dgm:spPr/>
    </dgm:pt>
    <dgm:pt modelId="{45BC3B3C-29BA-4AE6-80CC-E8E8F6CF217B}" type="pres">
      <dgm:prSet presAssocID="{BB78DCA0-11E1-4583-8315-5F2B4937D453}" presName="node" presStyleLbl="node1" presStyleIdx="8" presStyleCnt="9">
        <dgm:presLayoutVars>
          <dgm:bulletEnabled val="1"/>
        </dgm:presLayoutVars>
      </dgm:prSet>
      <dgm:spPr/>
    </dgm:pt>
  </dgm:ptLst>
  <dgm:cxnLst>
    <dgm:cxn modelId="{DD3B690B-8FD1-4348-81D5-DB7E747CCAC9}" type="presOf" srcId="{BA7ECC5C-DBA7-4990-ACB4-7B3251367F52}" destId="{C59BF0F1-709A-42E4-8139-2496908B2AA8}" srcOrd="0" destOrd="0" presId="urn:microsoft.com/office/officeart/2016/7/layout/RepeatingBendingProcessNew"/>
    <dgm:cxn modelId="{D2752910-704F-4D40-A4D6-B1E76059E909}" type="presOf" srcId="{8C413364-F6F5-4180-B243-27435ECB719B}" destId="{E421B907-73CE-4C5D-9C73-B6483C49FADF}" srcOrd="0" destOrd="0" presId="urn:microsoft.com/office/officeart/2016/7/layout/RepeatingBendingProcessNew"/>
    <dgm:cxn modelId="{FD763228-0B4E-4E3A-BA72-0071F3790555}" srcId="{E9F5497A-F92C-4A1E-85F0-92A9C95F71F1}" destId="{F1259712-7BD0-4877-B503-B3A3D6E6A451}" srcOrd="7" destOrd="0" parTransId="{F6775130-249C-4676-912A-B52439298FD6}" sibTransId="{F23D7C68-047A-4966-AFF6-0B2C82EDB0F4}"/>
    <dgm:cxn modelId="{36848A33-245E-40B2-9DD9-1405E152A0EE}" type="presOf" srcId="{94003BA8-53A6-4576-A2AB-4211153FB856}" destId="{C50B99EF-7FE3-4E12-AA0D-061309682C87}" srcOrd="1" destOrd="0" presId="urn:microsoft.com/office/officeart/2016/7/layout/RepeatingBendingProcessNew"/>
    <dgm:cxn modelId="{950A3D39-6FB6-43C4-9C83-A11D19A2BBB3}" srcId="{E9F5497A-F92C-4A1E-85F0-92A9C95F71F1}" destId="{8510558F-4419-4D7D-AC8F-FF4A32AF9A6A}" srcOrd="0" destOrd="0" parTransId="{35F09CAB-67C8-4310-8D2C-02C59E3FBD5A}" sibTransId="{94003BA8-53A6-4576-A2AB-4211153FB856}"/>
    <dgm:cxn modelId="{6169D15C-BD86-44A4-9C4A-37D9344C8F62}" type="presOf" srcId="{D4DAAE0B-83C7-4D87-8D5B-292BF3C81FD5}" destId="{DB383051-6D3E-4E39-A399-2B1E84F717B0}" srcOrd="1" destOrd="0" presId="urn:microsoft.com/office/officeart/2016/7/layout/RepeatingBendingProcessNew"/>
    <dgm:cxn modelId="{C9D94462-0D75-4DB4-B21F-3DC51205499F}" type="presOf" srcId="{F1259712-7BD0-4877-B503-B3A3D6E6A451}" destId="{09DA4863-952D-4D95-B2A6-5332941A9559}" srcOrd="0" destOrd="0" presId="urn:microsoft.com/office/officeart/2016/7/layout/RepeatingBendingProcessNew"/>
    <dgm:cxn modelId="{E3F27265-9B9B-43B2-81D6-18B4CAFF35EC}" srcId="{E9F5497A-F92C-4A1E-85F0-92A9C95F71F1}" destId="{2A6208C2-9FCD-45EB-9A80-C931A97AA5BF}" srcOrd="5" destOrd="0" parTransId="{84C65C94-4666-4B11-818A-94A1A73F6F8F}" sibTransId="{14BE653D-685F-443D-8461-E26CEBF394C7}"/>
    <dgm:cxn modelId="{760D3D4B-31D9-4DF2-BC04-782CC847C906}" type="presOf" srcId="{14BE653D-685F-443D-8461-E26CEBF394C7}" destId="{5F2F0BD1-7FC5-4260-BD1B-1BB529C753E2}" srcOrd="1" destOrd="0" presId="urn:microsoft.com/office/officeart/2016/7/layout/RepeatingBendingProcessNew"/>
    <dgm:cxn modelId="{CECDE950-E1BC-43E5-A790-99879498BFAC}" type="presOf" srcId="{F13DBF92-768F-46D1-8567-CADB24495653}" destId="{4FA26A08-7B35-4ED1-AEA3-70FE6AB1BB66}" srcOrd="0" destOrd="0" presId="urn:microsoft.com/office/officeart/2016/7/layout/RepeatingBendingProcessNew"/>
    <dgm:cxn modelId="{50EC6E71-1380-411E-9E31-8D3540FC640F}" type="presOf" srcId="{44281A02-0667-48A8-973E-C7B5E9B4B586}" destId="{25323AEF-906C-412B-B42C-0BB9C2910295}" srcOrd="1" destOrd="0" presId="urn:microsoft.com/office/officeart/2016/7/layout/RepeatingBendingProcessNew"/>
    <dgm:cxn modelId="{F41EF673-6F8A-4DDD-A651-545E1D168134}" type="presOf" srcId="{14BE653D-685F-443D-8461-E26CEBF394C7}" destId="{ED4C970E-101E-4ED2-9F90-82C92A412E88}" srcOrd="0" destOrd="0" presId="urn:microsoft.com/office/officeart/2016/7/layout/RepeatingBendingProcessNew"/>
    <dgm:cxn modelId="{12C8747C-E598-4D66-96F6-7E59FAE26BDD}" type="presOf" srcId="{F23D7C68-047A-4966-AFF6-0B2C82EDB0F4}" destId="{298DA4D3-1D66-4390-B07B-D359C28063F1}" srcOrd="1" destOrd="0" presId="urn:microsoft.com/office/officeart/2016/7/layout/RepeatingBendingProcessNew"/>
    <dgm:cxn modelId="{09C45185-EC6E-4F88-BFB6-A2E3F47DF64D}" type="presOf" srcId="{BB78DCA0-11E1-4583-8315-5F2B4937D453}" destId="{45BC3B3C-29BA-4AE6-80CC-E8E8F6CF217B}" srcOrd="0" destOrd="0" presId="urn:microsoft.com/office/officeart/2016/7/layout/RepeatingBendingProcessNew"/>
    <dgm:cxn modelId="{BDA2BE88-FCE5-4B72-8DA1-1F7207665292}" type="presOf" srcId="{DDE8666C-EC24-4892-B5E6-3923BCE07648}" destId="{62DF33E9-378C-4339-AFA2-AB3C451AC6F7}" srcOrd="0" destOrd="0" presId="urn:microsoft.com/office/officeart/2016/7/layout/RepeatingBendingProcessNew"/>
    <dgm:cxn modelId="{EB75C48B-AD6C-41CD-A0F6-17C52CEA0A4D}" type="presOf" srcId="{C65E79AB-7B6A-4D4F-A838-674D4BA08E9B}" destId="{76E3B9D7-806A-4BC9-B8BC-A7742E21F56B}" srcOrd="0" destOrd="0" presId="urn:microsoft.com/office/officeart/2016/7/layout/RepeatingBendingProcessNew"/>
    <dgm:cxn modelId="{7DD3578E-09FC-472A-A458-052B1B59A025}" type="presOf" srcId="{C65E79AB-7B6A-4D4F-A838-674D4BA08E9B}" destId="{2F783F76-609B-4828-B027-A17495908E3F}" srcOrd="1" destOrd="0" presId="urn:microsoft.com/office/officeart/2016/7/layout/RepeatingBendingProcessNew"/>
    <dgm:cxn modelId="{F78ECB9E-DBED-4CFB-9D22-050CCEF9C6DC}" type="presOf" srcId="{E9F5497A-F92C-4A1E-85F0-92A9C95F71F1}" destId="{84A7B642-E16B-4DB5-A5F5-AD93539EE9D4}" srcOrd="0" destOrd="0" presId="urn:microsoft.com/office/officeart/2016/7/layout/RepeatingBendingProcessNew"/>
    <dgm:cxn modelId="{769CF2A0-91CC-4EA4-B4A1-051B36723C22}" type="presOf" srcId="{44281A02-0667-48A8-973E-C7B5E9B4B586}" destId="{9740DC82-75C1-41D1-88F4-58BFD5873E90}" srcOrd="0" destOrd="0" presId="urn:microsoft.com/office/officeart/2016/7/layout/RepeatingBendingProcessNew"/>
    <dgm:cxn modelId="{0D41B5A4-DA23-41FB-9028-05A3EBD06EF5}" srcId="{E9F5497A-F92C-4A1E-85F0-92A9C95F71F1}" destId="{7CE101CA-EAB5-4CE4-9615-AF3F15DE2246}" srcOrd="6" destOrd="0" parTransId="{C0D4D75F-661F-44AA-A0F7-5DBA4B745112}" sibTransId="{44281A02-0667-48A8-973E-C7B5E9B4B586}"/>
    <dgm:cxn modelId="{4A28EEAA-E245-4B47-85F3-D77DCBDD42E9}" type="presOf" srcId="{2A6208C2-9FCD-45EB-9A80-C931A97AA5BF}" destId="{FA267DE7-055A-41AA-889E-AAAE4118D8AD}" srcOrd="0" destOrd="0" presId="urn:microsoft.com/office/officeart/2016/7/layout/RepeatingBendingProcessNew"/>
    <dgm:cxn modelId="{12F445AB-24FE-45D7-B4F4-86154A557B17}" type="presOf" srcId="{D4DAAE0B-83C7-4D87-8D5B-292BF3C81FD5}" destId="{77C006E9-20FF-4B05-BD4B-EC62E5DC8A34}" srcOrd="0" destOrd="0" presId="urn:microsoft.com/office/officeart/2016/7/layout/RepeatingBendingProcessNew"/>
    <dgm:cxn modelId="{CE7D9AB1-8A38-4DE4-A5CB-C97C1690B6C4}" type="presOf" srcId="{F23D7C68-047A-4966-AFF6-0B2C82EDB0F4}" destId="{D3207DB9-F81D-4129-A2F0-5EED8ADD8142}" srcOrd="0" destOrd="0" presId="urn:microsoft.com/office/officeart/2016/7/layout/RepeatingBendingProcessNew"/>
    <dgm:cxn modelId="{02E46CB4-92F9-4C0F-B595-8E2313220089}" type="presOf" srcId="{6D25A2E5-C1F8-48EC-8FFF-A8AA7A291FDD}" destId="{D167C41E-ACCB-46AE-9708-FA7D46DBD6D6}" srcOrd="1" destOrd="0" presId="urn:microsoft.com/office/officeart/2016/7/layout/RepeatingBendingProcessNew"/>
    <dgm:cxn modelId="{A8744AB7-A285-4B85-9DF4-95E5E20DF230}" srcId="{E9F5497A-F92C-4A1E-85F0-92A9C95F71F1}" destId="{BA7ECC5C-DBA7-4990-ACB4-7B3251367F52}" srcOrd="4" destOrd="0" parTransId="{15EE4535-8453-4E3A-ADE7-E6C329306339}" sibTransId="{D4DAAE0B-83C7-4D87-8D5B-292BF3C81FD5}"/>
    <dgm:cxn modelId="{A6A8C6BD-0BCB-45F8-8768-A4E2717B6FEA}" type="presOf" srcId="{7CE101CA-EAB5-4CE4-9615-AF3F15DE2246}" destId="{D70752CC-E12D-410C-90C1-5521966D9047}" srcOrd="0" destOrd="0" presId="urn:microsoft.com/office/officeart/2016/7/layout/RepeatingBendingProcessNew"/>
    <dgm:cxn modelId="{9A240BC0-9D10-492E-8580-970C3235C93E}" srcId="{E9F5497A-F92C-4A1E-85F0-92A9C95F71F1}" destId="{BB78DCA0-11E1-4583-8315-5F2B4937D453}" srcOrd="8" destOrd="0" parTransId="{0D3B0BF4-6DCA-4C43-BFE2-80F7D69AB7A6}" sibTransId="{2C4E23BA-C9CE-4873-9275-0493CED0E160}"/>
    <dgm:cxn modelId="{A45898C1-AB83-40B0-A45F-2DE33ADC1834}" type="presOf" srcId="{6D25A2E5-C1F8-48EC-8FFF-A8AA7A291FDD}" destId="{3CE87673-AE32-4468-9209-77CD3965C4E4}" srcOrd="0" destOrd="0" presId="urn:microsoft.com/office/officeart/2016/7/layout/RepeatingBendingProcessNew"/>
    <dgm:cxn modelId="{A8F933CE-2961-4A7B-84E2-2E117EC79738}" srcId="{E9F5497A-F92C-4A1E-85F0-92A9C95F71F1}" destId="{8C413364-F6F5-4180-B243-27435ECB719B}" srcOrd="2" destOrd="0" parTransId="{839A91F1-DC68-4D6C-A699-8089D0432743}" sibTransId="{6D25A2E5-C1F8-48EC-8FFF-A8AA7A291FDD}"/>
    <dgm:cxn modelId="{C9000ED3-FDDB-49E3-9D19-28E132A11820}" srcId="{E9F5497A-F92C-4A1E-85F0-92A9C95F71F1}" destId="{DDE8666C-EC24-4892-B5E6-3923BCE07648}" srcOrd="1" destOrd="0" parTransId="{E3323B50-C180-4389-B41D-4425BB0A0F5A}" sibTransId="{C65E79AB-7B6A-4D4F-A838-674D4BA08E9B}"/>
    <dgm:cxn modelId="{57826AD9-1019-4FBB-A95A-ACA366F4DB7B}" type="presOf" srcId="{F13DBF92-768F-46D1-8567-CADB24495653}" destId="{5C52665B-267B-4515-9ED4-7CB90E078F69}" srcOrd="1" destOrd="0" presId="urn:microsoft.com/office/officeart/2016/7/layout/RepeatingBendingProcessNew"/>
    <dgm:cxn modelId="{2C8090E3-9C6B-469D-BAFB-4D14ED951207}" type="presOf" srcId="{94003BA8-53A6-4576-A2AB-4211153FB856}" destId="{C435BB15-838B-4CFE-BE90-12A0A2281847}" srcOrd="0" destOrd="0" presId="urn:microsoft.com/office/officeart/2016/7/layout/RepeatingBendingProcessNew"/>
    <dgm:cxn modelId="{1E3382F7-BAF0-4D48-8A9E-2EFEB79FF724}" srcId="{E9F5497A-F92C-4A1E-85F0-92A9C95F71F1}" destId="{D81EE084-F227-44F0-AFCB-454C8C877B82}" srcOrd="3" destOrd="0" parTransId="{B3669667-6A71-4A78-8A73-7F386B875B5C}" sibTransId="{F13DBF92-768F-46D1-8567-CADB24495653}"/>
    <dgm:cxn modelId="{B88863F9-CD3A-40B7-BE7E-7CAE89A31AE4}" type="presOf" srcId="{8510558F-4419-4D7D-AC8F-FF4A32AF9A6A}" destId="{4AA274BD-BE88-48F1-896B-E3C079835220}" srcOrd="0" destOrd="0" presId="urn:microsoft.com/office/officeart/2016/7/layout/RepeatingBendingProcessNew"/>
    <dgm:cxn modelId="{C49B1EFB-92D1-43F0-8FDF-B096BA12EB1A}" type="presOf" srcId="{D81EE084-F227-44F0-AFCB-454C8C877B82}" destId="{125BC5B0-2C4D-4B4F-BB9F-90A268863759}" srcOrd="0" destOrd="0" presId="urn:microsoft.com/office/officeart/2016/7/layout/RepeatingBendingProcessNew"/>
    <dgm:cxn modelId="{4922DF40-0025-4988-AC34-34C678E482B9}" type="presParOf" srcId="{84A7B642-E16B-4DB5-A5F5-AD93539EE9D4}" destId="{4AA274BD-BE88-48F1-896B-E3C079835220}" srcOrd="0" destOrd="0" presId="urn:microsoft.com/office/officeart/2016/7/layout/RepeatingBendingProcessNew"/>
    <dgm:cxn modelId="{8B562529-DB12-4EB1-8EA8-B0B7085D7640}" type="presParOf" srcId="{84A7B642-E16B-4DB5-A5F5-AD93539EE9D4}" destId="{C435BB15-838B-4CFE-BE90-12A0A2281847}" srcOrd="1" destOrd="0" presId="urn:microsoft.com/office/officeart/2016/7/layout/RepeatingBendingProcessNew"/>
    <dgm:cxn modelId="{3CB3EBB6-103C-4369-9151-4F40F2A1794E}" type="presParOf" srcId="{C435BB15-838B-4CFE-BE90-12A0A2281847}" destId="{C50B99EF-7FE3-4E12-AA0D-061309682C87}" srcOrd="0" destOrd="0" presId="urn:microsoft.com/office/officeart/2016/7/layout/RepeatingBendingProcessNew"/>
    <dgm:cxn modelId="{28AA9963-2538-4E73-8813-7B4825EBDE3D}" type="presParOf" srcId="{84A7B642-E16B-4DB5-A5F5-AD93539EE9D4}" destId="{62DF33E9-378C-4339-AFA2-AB3C451AC6F7}" srcOrd="2" destOrd="0" presId="urn:microsoft.com/office/officeart/2016/7/layout/RepeatingBendingProcessNew"/>
    <dgm:cxn modelId="{0559497F-F12C-4F28-B541-5A98635984BC}" type="presParOf" srcId="{84A7B642-E16B-4DB5-A5F5-AD93539EE9D4}" destId="{76E3B9D7-806A-4BC9-B8BC-A7742E21F56B}" srcOrd="3" destOrd="0" presId="urn:microsoft.com/office/officeart/2016/7/layout/RepeatingBendingProcessNew"/>
    <dgm:cxn modelId="{98528C6D-442D-47E6-AE0A-ADFBD2D251D1}" type="presParOf" srcId="{76E3B9D7-806A-4BC9-B8BC-A7742E21F56B}" destId="{2F783F76-609B-4828-B027-A17495908E3F}" srcOrd="0" destOrd="0" presId="urn:microsoft.com/office/officeart/2016/7/layout/RepeatingBendingProcessNew"/>
    <dgm:cxn modelId="{5BB77C63-AD47-4BFE-9FC5-902C35C012AE}" type="presParOf" srcId="{84A7B642-E16B-4DB5-A5F5-AD93539EE9D4}" destId="{E421B907-73CE-4C5D-9C73-B6483C49FADF}" srcOrd="4" destOrd="0" presId="urn:microsoft.com/office/officeart/2016/7/layout/RepeatingBendingProcessNew"/>
    <dgm:cxn modelId="{E60298A8-3F78-4C67-9272-D43985D284BA}" type="presParOf" srcId="{84A7B642-E16B-4DB5-A5F5-AD93539EE9D4}" destId="{3CE87673-AE32-4468-9209-77CD3965C4E4}" srcOrd="5" destOrd="0" presId="urn:microsoft.com/office/officeart/2016/7/layout/RepeatingBendingProcessNew"/>
    <dgm:cxn modelId="{11C8DAC9-A775-42FE-AEB8-C1D733B7821D}" type="presParOf" srcId="{3CE87673-AE32-4468-9209-77CD3965C4E4}" destId="{D167C41E-ACCB-46AE-9708-FA7D46DBD6D6}" srcOrd="0" destOrd="0" presId="urn:microsoft.com/office/officeart/2016/7/layout/RepeatingBendingProcessNew"/>
    <dgm:cxn modelId="{99D9533B-5EB5-4E1E-BE01-5B54012E9A64}" type="presParOf" srcId="{84A7B642-E16B-4DB5-A5F5-AD93539EE9D4}" destId="{125BC5B0-2C4D-4B4F-BB9F-90A268863759}" srcOrd="6" destOrd="0" presId="urn:microsoft.com/office/officeart/2016/7/layout/RepeatingBendingProcessNew"/>
    <dgm:cxn modelId="{01E1E386-AC53-4999-8015-4AFD088D699E}" type="presParOf" srcId="{84A7B642-E16B-4DB5-A5F5-AD93539EE9D4}" destId="{4FA26A08-7B35-4ED1-AEA3-70FE6AB1BB66}" srcOrd="7" destOrd="0" presId="urn:microsoft.com/office/officeart/2016/7/layout/RepeatingBendingProcessNew"/>
    <dgm:cxn modelId="{EEF60C52-E49C-4ABD-8AB8-806D7ECB94F2}" type="presParOf" srcId="{4FA26A08-7B35-4ED1-AEA3-70FE6AB1BB66}" destId="{5C52665B-267B-4515-9ED4-7CB90E078F69}" srcOrd="0" destOrd="0" presId="urn:microsoft.com/office/officeart/2016/7/layout/RepeatingBendingProcessNew"/>
    <dgm:cxn modelId="{04C8B603-4E50-4BA8-8391-1B31B40A7DC4}" type="presParOf" srcId="{84A7B642-E16B-4DB5-A5F5-AD93539EE9D4}" destId="{C59BF0F1-709A-42E4-8139-2496908B2AA8}" srcOrd="8" destOrd="0" presId="urn:microsoft.com/office/officeart/2016/7/layout/RepeatingBendingProcessNew"/>
    <dgm:cxn modelId="{EDA6B80F-DE0B-46BD-9100-1F52660C5F5B}" type="presParOf" srcId="{84A7B642-E16B-4DB5-A5F5-AD93539EE9D4}" destId="{77C006E9-20FF-4B05-BD4B-EC62E5DC8A34}" srcOrd="9" destOrd="0" presId="urn:microsoft.com/office/officeart/2016/7/layout/RepeatingBendingProcessNew"/>
    <dgm:cxn modelId="{69AC7FB2-1DE8-41A1-8627-155CB975002E}" type="presParOf" srcId="{77C006E9-20FF-4B05-BD4B-EC62E5DC8A34}" destId="{DB383051-6D3E-4E39-A399-2B1E84F717B0}" srcOrd="0" destOrd="0" presId="urn:microsoft.com/office/officeart/2016/7/layout/RepeatingBendingProcessNew"/>
    <dgm:cxn modelId="{B6DBFF0B-FB97-4F33-9A40-EF346C5749F0}" type="presParOf" srcId="{84A7B642-E16B-4DB5-A5F5-AD93539EE9D4}" destId="{FA267DE7-055A-41AA-889E-AAAE4118D8AD}" srcOrd="10" destOrd="0" presId="urn:microsoft.com/office/officeart/2016/7/layout/RepeatingBendingProcessNew"/>
    <dgm:cxn modelId="{D307A39C-92F7-4ACD-ABA8-1A85089FF45F}" type="presParOf" srcId="{84A7B642-E16B-4DB5-A5F5-AD93539EE9D4}" destId="{ED4C970E-101E-4ED2-9F90-82C92A412E88}" srcOrd="11" destOrd="0" presId="urn:microsoft.com/office/officeart/2016/7/layout/RepeatingBendingProcessNew"/>
    <dgm:cxn modelId="{9E041012-6C23-4C1B-A8E3-C44069EDE46D}" type="presParOf" srcId="{ED4C970E-101E-4ED2-9F90-82C92A412E88}" destId="{5F2F0BD1-7FC5-4260-BD1B-1BB529C753E2}" srcOrd="0" destOrd="0" presId="urn:microsoft.com/office/officeart/2016/7/layout/RepeatingBendingProcessNew"/>
    <dgm:cxn modelId="{0A47F0DF-FE56-4459-AC4B-741DF3022233}" type="presParOf" srcId="{84A7B642-E16B-4DB5-A5F5-AD93539EE9D4}" destId="{D70752CC-E12D-410C-90C1-5521966D9047}" srcOrd="12" destOrd="0" presId="urn:microsoft.com/office/officeart/2016/7/layout/RepeatingBendingProcessNew"/>
    <dgm:cxn modelId="{AE4D14F0-96BE-4943-9001-A5CFB4E27E84}" type="presParOf" srcId="{84A7B642-E16B-4DB5-A5F5-AD93539EE9D4}" destId="{9740DC82-75C1-41D1-88F4-58BFD5873E90}" srcOrd="13" destOrd="0" presId="urn:microsoft.com/office/officeart/2016/7/layout/RepeatingBendingProcessNew"/>
    <dgm:cxn modelId="{708B80F5-18BF-49EA-83C6-B3A59E9B4818}" type="presParOf" srcId="{9740DC82-75C1-41D1-88F4-58BFD5873E90}" destId="{25323AEF-906C-412B-B42C-0BB9C2910295}" srcOrd="0" destOrd="0" presId="urn:microsoft.com/office/officeart/2016/7/layout/RepeatingBendingProcessNew"/>
    <dgm:cxn modelId="{196536CE-B119-4AE5-B3E9-E61A6D426F9E}" type="presParOf" srcId="{84A7B642-E16B-4DB5-A5F5-AD93539EE9D4}" destId="{09DA4863-952D-4D95-B2A6-5332941A9559}" srcOrd="14" destOrd="0" presId="urn:microsoft.com/office/officeart/2016/7/layout/RepeatingBendingProcessNew"/>
    <dgm:cxn modelId="{658FAA2F-F1F7-43CA-B2EB-0ECED3B5F3A7}" type="presParOf" srcId="{84A7B642-E16B-4DB5-A5F5-AD93539EE9D4}" destId="{D3207DB9-F81D-4129-A2F0-5EED8ADD8142}" srcOrd="15" destOrd="0" presId="urn:microsoft.com/office/officeart/2016/7/layout/RepeatingBendingProcessNew"/>
    <dgm:cxn modelId="{777B3199-F1A6-4044-88F6-9FC4A5E0B754}" type="presParOf" srcId="{D3207DB9-F81D-4129-A2F0-5EED8ADD8142}" destId="{298DA4D3-1D66-4390-B07B-D359C28063F1}" srcOrd="0" destOrd="0" presId="urn:microsoft.com/office/officeart/2016/7/layout/RepeatingBendingProcessNew"/>
    <dgm:cxn modelId="{0CE36926-BA31-4AFB-98BA-CBB3CE8B7F72}" type="presParOf" srcId="{84A7B642-E16B-4DB5-A5F5-AD93539EE9D4}" destId="{45BC3B3C-29BA-4AE6-80CC-E8E8F6CF217B}" srcOrd="16" destOrd="0" presId="urn:microsoft.com/office/officeart/2016/7/layout/RepeatingBendingProcessNew"/>
  </dgm:cxnLst>
  <dgm:bg>
    <a:gradFill>
      <a:gsLst>
        <a:gs pos="0">
          <a:schemeClr val="accent1">
            <a:lumMod val="5000"/>
            <a:lumOff val="95000"/>
          </a:schemeClr>
        </a:gs>
        <a:gs pos="74000">
          <a:schemeClr val="accent1">
            <a:lumMod val="45000"/>
            <a:lumOff val="55000"/>
          </a:schemeClr>
        </a:gs>
        <a:gs pos="83000">
          <a:schemeClr val="accent1">
            <a:lumMod val="45000"/>
            <a:lumOff val="55000"/>
          </a:schemeClr>
        </a:gs>
        <a:gs pos="100000">
          <a:schemeClr val="accent1">
            <a:lumMod val="30000"/>
            <a:lumOff val="70000"/>
          </a:schemeClr>
        </a:gs>
      </a:gsLst>
      <a:lin ang="5400000" scaled="1"/>
    </a:gra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9A8036-D77D-4957-8F49-55487FCD4E02}" type="doc">
      <dgm:prSet loTypeId="urn:microsoft.com/office/officeart/2005/8/layout/defaul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5AB148FB-5391-4500-9A70-BBB0188EFE3A}">
      <dgm:prSet custT="1"/>
      <dgm:spPr/>
      <dgm:t>
        <a:bodyPr/>
        <a:lstStyle/>
        <a:p>
          <a:pPr rtl="0"/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Itchy, spotty rash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that can appear anywhere on the body, often the first noticeable sign. </a:t>
          </a:r>
          <a:endParaRPr lang="en-US" sz="1200" b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1A06754-A917-4BDD-8A15-A7A5F4AB7B3B}" type="parTrans" cxnId="{74291A38-4AAB-414D-98EE-C461CA7C1098}">
      <dgm:prSet/>
      <dgm:spPr/>
      <dgm:t>
        <a:bodyPr/>
        <a:lstStyle/>
        <a:p>
          <a:endParaRPr lang="en-US"/>
        </a:p>
      </dgm:t>
    </dgm:pt>
    <dgm:pt modelId="{9BA7530D-40E7-4383-9AAD-97D096D41A15}" type="sibTrans" cxnId="{74291A38-4AAB-414D-98EE-C461CA7C1098}">
      <dgm:prSet/>
      <dgm:spPr/>
      <dgm:t>
        <a:bodyPr/>
        <a:lstStyle/>
        <a:p>
          <a:endParaRPr lang="en-US"/>
        </a:p>
      </dgm:t>
    </dgm:pt>
    <dgm:pt modelId="{57BF3EF6-B399-469C-9EE1-7A120AF2D4C8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Fever,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which may start 1–2 days before the rash appears. </a:t>
          </a:r>
        </a:p>
      </dgm:t>
    </dgm:pt>
    <dgm:pt modelId="{45073565-C2A6-4340-BB91-B8B0BF6C6E74}" type="parTrans" cxnId="{7A8F36B3-1543-4D63-9BCB-A7447E4FA5B8}">
      <dgm:prSet/>
      <dgm:spPr/>
      <dgm:t>
        <a:bodyPr/>
        <a:lstStyle/>
        <a:p>
          <a:endParaRPr lang="en-US"/>
        </a:p>
      </dgm:t>
    </dgm:pt>
    <dgm:pt modelId="{B522BB37-DCDE-4395-A4CC-2D280F04CC3C}" type="sibTrans" cxnId="{7A8F36B3-1543-4D63-9BCB-A7447E4FA5B8}">
      <dgm:prSet/>
      <dgm:spPr/>
      <dgm:t>
        <a:bodyPr/>
        <a:lstStyle/>
        <a:p>
          <a:endParaRPr lang="en-US"/>
        </a:p>
      </dgm:t>
    </dgm:pt>
    <dgm:pt modelId="{B5BA8F84-1B6F-4824-8739-31DA79917D54}">
      <dgm:prSet custT="1"/>
      <dgm:spPr/>
      <dgm:t>
        <a:bodyPr/>
        <a:lstStyle/>
        <a:p>
          <a:pPr rtl="0"/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Tiredness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in the body, including feeling very unwell.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 </a:t>
          </a:r>
          <a:r>
            <a:rPr lang="en-US" sz="1200" b="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www.cdc.gov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 </a:t>
          </a:r>
          <a:endParaRPr lang="en-US" b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F150225-8316-4CEA-9890-2F527B68048A}" type="parTrans" cxnId="{3C17ABA1-F66E-4229-B307-DB33A22A275A}">
      <dgm:prSet/>
      <dgm:spPr/>
      <dgm:t>
        <a:bodyPr/>
        <a:lstStyle/>
        <a:p>
          <a:endParaRPr lang="en-US"/>
        </a:p>
      </dgm:t>
    </dgm:pt>
    <dgm:pt modelId="{53A4DC31-D2C6-47F8-AC00-F5CC86B9024D}" type="sibTrans" cxnId="{3C17ABA1-F66E-4229-B307-DB33A22A275A}">
      <dgm:prSet/>
      <dgm:spPr/>
      <dgm:t>
        <a:bodyPr/>
        <a:lstStyle/>
        <a:p>
          <a:endParaRPr lang="en-US"/>
        </a:p>
      </dgm:t>
    </dgm:pt>
    <dgm:pt modelId="{2BCC218D-5293-4BCE-823A-7C2B128B3989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Loss of appetite,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often occurring before or during the rash. </a:t>
          </a:r>
        </a:p>
      </dgm:t>
    </dgm:pt>
    <dgm:pt modelId="{57C83DA0-C95A-4E2A-A21D-40EF5151A7B0}" type="parTrans" cxnId="{7DE5A878-9715-41B4-980E-F3F66EF92D88}">
      <dgm:prSet/>
      <dgm:spPr/>
      <dgm:t>
        <a:bodyPr/>
        <a:lstStyle/>
        <a:p>
          <a:endParaRPr lang="en-US"/>
        </a:p>
      </dgm:t>
    </dgm:pt>
    <dgm:pt modelId="{0C64B74F-4827-4C69-A9CB-2C692BD526AA}" type="sibTrans" cxnId="{7DE5A878-9715-41B4-980E-F3F66EF92D88}">
      <dgm:prSet/>
      <dgm:spPr/>
      <dgm:t>
        <a:bodyPr/>
        <a:lstStyle/>
        <a:p>
          <a:endParaRPr lang="en-US"/>
        </a:p>
      </dgm:t>
    </dgm:pt>
    <dgm:pt modelId="{5E52003B-6587-4ED1-9FA3-EE13FC04B2E3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Headache,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happens as part of the early symptoms. </a:t>
          </a:r>
        </a:p>
      </dgm:t>
    </dgm:pt>
    <dgm:pt modelId="{A8895FC1-DA60-456B-A66E-A8D36624127F}" type="parTrans" cxnId="{709C27A8-39DD-4697-B729-D1EAB775B32C}">
      <dgm:prSet/>
      <dgm:spPr/>
      <dgm:t>
        <a:bodyPr/>
        <a:lstStyle/>
        <a:p>
          <a:endParaRPr lang="en-US"/>
        </a:p>
      </dgm:t>
    </dgm:pt>
    <dgm:pt modelId="{CEAC2B32-BB5D-4BFB-AF2D-9B4D3BF15888}" type="sibTrans" cxnId="{709C27A8-39DD-4697-B729-D1EAB775B32C}">
      <dgm:prSet/>
      <dgm:spPr/>
      <dgm:t>
        <a:bodyPr/>
        <a:lstStyle/>
        <a:p>
          <a:endParaRPr lang="en-US"/>
        </a:p>
      </dgm:t>
    </dgm:pt>
    <dgm:pt modelId="{5DF67906-23CE-435C-A95A-7DF10BED9C91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• Aches and muscle pains,</a:t>
          </a:r>
          <a:r>
            <a:rPr lang="en-US" b="0">
              <a:solidFill>
                <a:schemeClr val="tx1">
                  <a:lumMod val="95000"/>
                  <a:lumOff val="5000"/>
                </a:schemeClr>
              </a:solidFill>
            </a:rPr>
            <a:t> especially in the early stage. </a:t>
          </a:r>
        </a:p>
      </dgm:t>
    </dgm:pt>
    <dgm:pt modelId="{BFC323C6-12FD-4980-94B7-59AC12F83A03}" type="parTrans" cxnId="{DFBE4F96-8881-4C42-AB09-A57BFD33D627}">
      <dgm:prSet/>
      <dgm:spPr/>
      <dgm:t>
        <a:bodyPr/>
        <a:lstStyle/>
        <a:p>
          <a:endParaRPr lang="en-US"/>
        </a:p>
      </dgm:t>
    </dgm:pt>
    <dgm:pt modelId="{5B76EBC1-BA91-4CF4-B72E-E32D256E1097}" type="sibTrans" cxnId="{DFBE4F96-8881-4C42-AB09-A57BFD33D627}">
      <dgm:prSet/>
      <dgm:spPr/>
      <dgm:t>
        <a:bodyPr/>
        <a:lstStyle/>
        <a:p>
          <a:endParaRPr lang="en-US"/>
        </a:p>
      </dgm:t>
    </dgm:pt>
    <dgm:pt modelId="{7BACA10E-B3FD-4CEE-ACB5-1B130849E63A}" type="pres">
      <dgm:prSet presAssocID="{539A8036-D77D-4957-8F49-55487FCD4E02}" presName="diagram" presStyleCnt="0">
        <dgm:presLayoutVars>
          <dgm:dir/>
          <dgm:resizeHandles val="exact"/>
        </dgm:presLayoutVars>
      </dgm:prSet>
      <dgm:spPr/>
    </dgm:pt>
    <dgm:pt modelId="{6ADDD32B-CF67-4280-975D-040876BFF5BC}" type="pres">
      <dgm:prSet presAssocID="{5AB148FB-5391-4500-9A70-BBB0188EFE3A}" presName="node" presStyleLbl="node1" presStyleIdx="0" presStyleCnt="6">
        <dgm:presLayoutVars>
          <dgm:bulletEnabled val="1"/>
        </dgm:presLayoutVars>
      </dgm:prSet>
      <dgm:spPr/>
    </dgm:pt>
    <dgm:pt modelId="{DD81B07D-A65E-45F6-B5E4-09D48D046264}" type="pres">
      <dgm:prSet presAssocID="{9BA7530D-40E7-4383-9AAD-97D096D41A15}" presName="sibTrans" presStyleCnt="0"/>
      <dgm:spPr/>
    </dgm:pt>
    <dgm:pt modelId="{77435AA2-280F-4BFF-B5A2-2A472D7622A0}" type="pres">
      <dgm:prSet presAssocID="{57BF3EF6-B399-469C-9EE1-7A120AF2D4C8}" presName="node" presStyleLbl="node1" presStyleIdx="1" presStyleCnt="6">
        <dgm:presLayoutVars>
          <dgm:bulletEnabled val="1"/>
        </dgm:presLayoutVars>
      </dgm:prSet>
      <dgm:spPr/>
    </dgm:pt>
    <dgm:pt modelId="{8040A89E-EC43-4898-9A91-DAD9BF86D354}" type="pres">
      <dgm:prSet presAssocID="{B522BB37-DCDE-4395-A4CC-2D280F04CC3C}" presName="sibTrans" presStyleCnt="0"/>
      <dgm:spPr/>
    </dgm:pt>
    <dgm:pt modelId="{DC0727E8-DA48-474D-A9EC-BC5CBF68526D}" type="pres">
      <dgm:prSet presAssocID="{B5BA8F84-1B6F-4824-8739-31DA79917D54}" presName="node" presStyleLbl="node1" presStyleIdx="2" presStyleCnt="6">
        <dgm:presLayoutVars>
          <dgm:bulletEnabled val="1"/>
        </dgm:presLayoutVars>
      </dgm:prSet>
      <dgm:spPr/>
    </dgm:pt>
    <dgm:pt modelId="{E253E627-DF30-416E-BB21-FB1F68339C8E}" type="pres">
      <dgm:prSet presAssocID="{53A4DC31-D2C6-47F8-AC00-F5CC86B9024D}" presName="sibTrans" presStyleCnt="0"/>
      <dgm:spPr/>
    </dgm:pt>
    <dgm:pt modelId="{6F949F2D-99A4-4410-8F1D-84B9BA320FB1}" type="pres">
      <dgm:prSet presAssocID="{2BCC218D-5293-4BCE-823A-7C2B128B3989}" presName="node" presStyleLbl="node1" presStyleIdx="3" presStyleCnt="6">
        <dgm:presLayoutVars>
          <dgm:bulletEnabled val="1"/>
        </dgm:presLayoutVars>
      </dgm:prSet>
      <dgm:spPr/>
    </dgm:pt>
    <dgm:pt modelId="{062C8679-6517-448E-8819-1A88FF326115}" type="pres">
      <dgm:prSet presAssocID="{0C64B74F-4827-4C69-A9CB-2C692BD526AA}" presName="sibTrans" presStyleCnt="0"/>
      <dgm:spPr/>
    </dgm:pt>
    <dgm:pt modelId="{D5D38B48-2189-440E-8517-6453EFF1ED51}" type="pres">
      <dgm:prSet presAssocID="{5E52003B-6587-4ED1-9FA3-EE13FC04B2E3}" presName="node" presStyleLbl="node1" presStyleIdx="4" presStyleCnt="6">
        <dgm:presLayoutVars>
          <dgm:bulletEnabled val="1"/>
        </dgm:presLayoutVars>
      </dgm:prSet>
      <dgm:spPr/>
    </dgm:pt>
    <dgm:pt modelId="{E84B45E8-FF80-4DA3-AACA-08E09A3C9F36}" type="pres">
      <dgm:prSet presAssocID="{CEAC2B32-BB5D-4BFB-AF2D-9B4D3BF15888}" presName="sibTrans" presStyleCnt="0"/>
      <dgm:spPr/>
    </dgm:pt>
    <dgm:pt modelId="{5F4976F3-27BE-4300-A2F1-15EE8A922289}" type="pres">
      <dgm:prSet presAssocID="{5DF67906-23CE-435C-A95A-7DF10BED9C91}" presName="node" presStyleLbl="node1" presStyleIdx="5" presStyleCnt="6">
        <dgm:presLayoutVars>
          <dgm:bulletEnabled val="1"/>
        </dgm:presLayoutVars>
      </dgm:prSet>
      <dgm:spPr/>
    </dgm:pt>
  </dgm:ptLst>
  <dgm:cxnLst>
    <dgm:cxn modelId="{42FF0316-F20D-4B8C-ADA5-2FF8A0D01558}" type="presOf" srcId="{5DF67906-23CE-435C-A95A-7DF10BED9C91}" destId="{5F4976F3-27BE-4300-A2F1-15EE8A922289}" srcOrd="0" destOrd="0" presId="urn:microsoft.com/office/officeart/2005/8/layout/default"/>
    <dgm:cxn modelId="{89DCA718-7C41-4704-AEBA-014BA34181D2}" type="presOf" srcId="{5E52003B-6587-4ED1-9FA3-EE13FC04B2E3}" destId="{D5D38B48-2189-440E-8517-6453EFF1ED51}" srcOrd="0" destOrd="0" presId="urn:microsoft.com/office/officeart/2005/8/layout/default"/>
    <dgm:cxn modelId="{CD0C4529-00A5-471E-B993-660E8F9097D6}" type="presOf" srcId="{57BF3EF6-B399-469C-9EE1-7A120AF2D4C8}" destId="{77435AA2-280F-4BFF-B5A2-2A472D7622A0}" srcOrd="0" destOrd="0" presId="urn:microsoft.com/office/officeart/2005/8/layout/default"/>
    <dgm:cxn modelId="{74291A38-4AAB-414D-98EE-C461CA7C1098}" srcId="{539A8036-D77D-4957-8F49-55487FCD4E02}" destId="{5AB148FB-5391-4500-9A70-BBB0188EFE3A}" srcOrd="0" destOrd="0" parTransId="{C1A06754-A917-4BDD-8A15-A7A5F4AB7B3B}" sibTransId="{9BA7530D-40E7-4383-9AAD-97D096D41A15}"/>
    <dgm:cxn modelId="{D080954A-4161-48DA-A13B-F5A614FADAA0}" type="presOf" srcId="{2BCC218D-5293-4BCE-823A-7C2B128B3989}" destId="{6F949F2D-99A4-4410-8F1D-84B9BA320FB1}" srcOrd="0" destOrd="0" presId="urn:microsoft.com/office/officeart/2005/8/layout/default"/>
    <dgm:cxn modelId="{7DE5A878-9715-41B4-980E-F3F66EF92D88}" srcId="{539A8036-D77D-4957-8F49-55487FCD4E02}" destId="{2BCC218D-5293-4BCE-823A-7C2B128B3989}" srcOrd="3" destOrd="0" parTransId="{57C83DA0-C95A-4E2A-A21D-40EF5151A7B0}" sibTransId="{0C64B74F-4827-4C69-A9CB-2C692BD526AA}"/>
    <dgm:cxn modelId="{65199290-FF3E-41DA-B9A1-61E69F2021DB}" type="presOf" srcId="{5AB148FB-5391-4500-9A70-BBB0188EFE3A}" destId="{6ADDD32B-CF67-4280-975D-040876BFF5BC}" srcOrd="0" destOrd="0" presId="urn:microsoft.com/office/officeart/2005/8/layout/default"/>
    <dgm:cxn modelId="{1EA09B95-7D82-4FA4-8440-8C5DB4226709}" type="presOf" srcId="{B5BA8F84-1B6F-4824-8739-31DA79917D54}" destId="{DC0727E8-DA48-474D-A9EC-BC5CBF68526D}" srcOrd="0" destOrd="0" presId="urn:microsoft.com/office/officeart/2005/8/layout/default"/>
    <dgm:cxn modelId="{DFBE4F96-8881-4C42-AB09-A57BFD33D627}" srcId="{539A8036-D77D-4957-8F49-55487FCD4E02}" destId="{5DF67906-23CE-435C-A95A-7DF10BED9C91}" srcOrd="5" destOrd="0" parTransId="{BFC323C6-12FD-4980-94B7-59AC12F83A03}" sibTransId="{5B76EBC1-BA91-4CF4-B72E-E32D256E1097}"/>
    <dgm:cxn modelId="{3C17ABA1-F66E-4229-B307-DB33A22A275A}" srcId="{539A8036-D77D-4957-8F49-55487FCD4E02}" destId="{B5BA8F84-1B6F-4824-8739-31DA79917D54}" srcOrd="2" destOrd="0" parTransId="{CF150225-8316-4CEA-9890-2F527B68048A}" sibTransId="{53A4DC31-D2C6-47F8-AC00-F5CC86B9024D}"/>
    <dgm:cxn modelId="{709C27A8-39DD-4697-B729-D1EAB775B32C}" srcId="{539A8036-D77D-4957-8F49-55487FCD4E02}" destId="{5E52003B-6587-4ED1-9FA3-EE13FC04B2E3}" srcOrd="4" destOrd="0" parTransId="{A8895FC1-DA60-456B-A66E-A8D36624127F}" sibTransId="{CEAC2B32-BB5D-4BFB-AF2D-9B4D3BF15888}"/>
    <dgm:cxn modelId="{7A8F36B3-1543-4D63-9BCB-A7447E4FA5B8}" srcId="{539A8036-D77D-4957-8F49-55487FCD4E02}" destId="{57BF3EF6-B399-469C-9EE1-7A120AF2D4C8}" srcOrd="1" destOrd="0" parTransId="{45073565-C2A6-4340-BB91-B8B0BF6C6E74}" sibTransId="{B522BB37-DCDE-4395-A4CC-2D280F04CC3C}"/>
    <dgm:cxn modelId="{8E45E5D6-F7E1-4557-9415-B61BF14C8075}" type="presOf" srcId="{539A8036-D77D-4957-8F49-55487FCD4E02}" destId="{7BACA10E-B3FD-4CEE-ACB5-1B130849E63A}" srcOrd="0" destOrd="0" presId="urn:microsoft.com/office/officeart/2005/8/layout/default"/>
    <dgm:cxn modelId="{CDF0C8E2-46E5-48D3-9B53-993DA6182CD6}" type="presParOf" srcId="{7BACA10E-B3FD-4CEE-ACB5-1B130849E63A}" destId="{6ADDD32B-CF67-4280-975D-040876BFF5BC}" srcOrd="0" destOrd="0" presId="urn:microsoft.com/office/officeart/2005/8/layout/default"/>
    <dgm:cxn modelId="{4E446E7D-599D-4DCF-8E6F-2CEA599DEA35}" type="presParOf" srcId="{7BACA10E-B3FD-4CEE-ACB5-1B130849E63A}" destId="{DD81B07D-A65E-45F6-B5E4-09D48D046264}" srcOrd="1" destOrd="0" presId="urn:microsoft.com/office/officeart/2005/8/layout/default"/>
    <dgm:cxn modelId="{110F5186-B4EF-4A35-827E-1D3E7A9EBE93}" type="presParOf" srcId="{7BACA10E-B3FD-4CEE-ACB5-1B130849E63A}" destId="{77435AA2-280F-4BFF-B5A2-2A472D7622A0}" srcOrd="2" destOrd="0" presId="urn:microsoft.com/office/officeart/2005/8/layout/default"/>
    <dgm:cxn modelId="{E6F9AF5C-D955-401E-8A63-982A155E239C}" type="presParOf" srcId="{7BACA10E-B3FD-4CEE-ACB5-1B130849E63A}" destId="{8040A89E-EC43-4898-9A91-DAD9BF86D354}" srcOrd="3" destOrd="0" presId="urn:microsoft.com/office/officeart/2005/8/layout/default"/>
    <dgm:cxn modelId="{4F9DFE25-E7DF-4DD0-AB33-50FD9FDBF69E}" type="presParOf" srcId="{7BACA10E-B3FD-4CEE-ACB5-1B130849E63A}" destId="{DC0727E8-DA48-474D-A9EC-BC5CBF68526D}" srcOrd="4" destOrd="0" presId="urn:microsoft.com/office/officeart/2005/8/layout/default"/>
    <dgm:cxn modelId="{1AB62A88-EF6F-4F46-9FA9-06ADFBFCA956}" type="presParOf" srcId="{7BACA10E-B3FD-4CEE-ACB5-1B130849E63A}" destId="{E253E627-DF30-416E-BB21-FB1F68339C8E}" srcOrd="5" destOrd="0" presId="urn:microsoft.com/office/officeart/2005/8/layout/default"/>
    <dgm:cxn modelId="{35E3ABA7-FF56-4FC8-A2ED-DB7E803A0F80}" type="presParOf" srcId="{7BACA10E-B3FD-4CEE-ACB5-1B130849E63A}" destId="{6F949F2D-99A4-4410-8F1D-84B9BA320FB1}" srcOrd="6" destOrd="0" presId="urn:microsoft.com/office/officeart/2005/8/layout/default"/>
    <dgm:cxn modelId="{913C2690-B8AE-421B-9C00-341532E66F48}" type="presParOf" srcId="{7BACA10E-B3FD-4CEE-ACB5-1B130849E63A}" destId="{062C8679-6517-448E-8819-1A88FF326115}" srcOrd="7" destOrd="0" presId="urn:microsoft.com/office/officeart/2005/8/layout/default"/>
    <dgm:cxn modelId="{D96BFCC4-66A7-4BB5-878F-7B2EB0D4E31F}" type="presParOf" srcId="{7BACA10E-B3FD-4CEE-ACB5-1B130849E63A}" destId="{D5D38B48-2189-440E-8517-6453EFF1ED51}" srcOrd="8" destOrd="0" presId="urn:microsoft.com/office/officeart/2005/8/layout/default"/>
    <dgm:cxn modelId="{E2ADE135-E3B8-450E-853F-8BCB2E711672}" type="presParOf" srcId="{7BACA10E-B3FD-4CEE-ACB5-1B130849E63A}" destId="{E84B45E8-FF80-4DA3-AACA-08E09A3C9F36}" srcOrd="9" destOrd="0" presId="urn:microsoft.com/office/officeart/2005/8/layout/default"/>
    <dgm:cxn modelId="{A608B23C-87E9-4BFD-8EFC-285AFCECCC82}" type="presParOf" srcId="{7BACA10E-B3FD-4CEE-ACB5-1B130849E63A}" destId="{5F4976F3-27BE-4300-A2F1-15EE8A92228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80142C-DD50-413E-8DA5-573E66DD8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FD1602-B743-4E94-8B9D-D9A80067A008}">
      <dgm:prSet/>
      <dgm:spPr/>
      <dgm:t>
        <a:bodyPr/>
        <a:lstStyle/>
        <a:p>
          <a:r>
            <a:rPr lang="en-US"/>
            <a:t>There is no specific cure for chickenpox. </a:t>
          </a:r>
        </a:p>
      </dgm:t>
    </dgm:pt>
    <dgm:pt modelId="{438B2F5F-AA6E-46C5-8108-A389C7A3CE32}" type="parTrans" cxnId="{6DC7FBA7-6DE9-4D1B-A746-969397DABF4E}">
      <dgm:prSet/>
      <dgm:spPr/>
      <dgm:t>
        <a:bodyPr/>
        <a:lstStyle/>
        <a:p>
          <a:endParaRPr lang="en-US"/>
        </a:p>
      </dgm:t>
    </dgm:pt>
    <dgm:pt modelId="{734A7CCC-FA95-4FE7-BDBD-91FB1AFD9A0F}" type="sibTrans" cxnId="{6DC7FBA7-6DE9-4D1B-A746-969397DABF4E}">
      <dgm:prSet/>
      <dgm:spPr/>
      <dgm:t>
        <a:bodyPr/>
        <a:lstStyle/>
        <a:p>
          <a:endParaRPr lang="en-US"/>
        </a:p>
      </dgm:t>
    </dgm:pt>
    <dgm:pt modelId="{E8F3BF03-20C6-4076-AAD3-B3C8B62CE789}">
      <dgm:prSet custT="1"/>
      <dgm:spPr/>
      <dgm:t>
        <a:bodyPr/>
        <a:lstStyle/>
        <a:p>
          <a:r>
            <a:rPr lang="en-US" sz="1600"/>
            <a:t>Treatment focuses on relieving symptoms</a:t>
          </a:r>
          <a:r>
            <a:rPr lang="en-US" sz="1200"/>
            <a:t>:</a:t>
          </a:r>
        </a:p>
      </dgm:t>
    </dgm:pt>
    <dgm:pt modelId="{C262BFF6-B4E8-4206-9338-AFA381533D85}" type="parTrans" cxnId="{62204EF1-EF82-431D-BDEB-11C7656DDA76}">
      <dgm:prSet/>
      <dgm:spPr/>
      <dgm:t>
        <a:bodyPr/>
        <a:lstStyle/>
        <a:p>
          <a:endParaRPr lang="en-US"/>
        </a:p>
      </dgm:t>
    </dgm:pt>
    <dgm:pt modelId="{92605AF4-140E-446A-A73F-12E3019D1576}" type="sibTrans" cxnId="{62204EF1-EF82-431D-BDEB-11C7656DDA76}">
      <dgm:prSet/>
      <dgm:spPr/>
      <dgm:t>
        <a:bodyPr/>
        <a:lstStyle/>
        <a:p>
          <a:endParaRPr lang="en-US"/>
        </a:p>
      </dgm:t>
    </dgm:pt>
    <dgm:pt modelId="{3AF87A2B-A98B-43D1-974F-6BEB2F35B1E0}">
      <dgm:prSet custT="1"/>
      <dgm:spPr/>
      <dgm:t>
        <a:bodyPr/>
        <a:lstStyle/>
        <a:p>
          <a:r>
            <a:rPr lang="en-US" sz="1600"/>
            <a:t>Stay home while infectious</a:t>
          </a:r>
        </a:p>
      </dgm:t>
    </dgm:pt>
    <dgm:pt modelId="{F42EB1D1-DBAA-4254-9663-97300B04AB58}" type="parTrans" cxnId="{2711081B-EE88-46F0-BAAF-F208749D9242}">
      <dgm:prSet/>
      <dgm:spPr/>
      <dgm:t>
        <a:bodyPr/>
        <a:lstStyle/>
        <a:p>
          <a:endParaRPr lang="en-US"/>
        </a:p>
      </dgm:t>
    </dgm:pt>
    <dgm:pt modelId="{836A9237-0C09-42D8-8DE7-2E96C650AA68}" type="sibTrans" cxnId="{2711081B-EE88-46F0-BAAF-F208749D9242}">
      <dgm:prSet/>
      <dgm:spPr/>
      <dgm:t>
        <a:bodyPr/>
        <a:lstStyle/>
        <a:p>
          <a:endParaRPr lang="en-US"/>
        </a:p>
      </dgm:t>
    </dgm:pt>
    <dgm:pt modelId="{041EB0FD-368C-4D0A-84B9-F9A27B948934}">
      <dgm:prSet custT="1"/>
      <dgm:spPr/>
      <dgm:t>
        <a:bodyPr/>
        <a:lstStyle/>
        <a:p>
          <a:r>
            <a:rPr lang="en-US" sz="1600"/>
            <a:t>Trim nails to prevent secondary infection</a:t>
          </a:r>
        </a:p>
      </dgm:t>
    </dgm:pt>
    <dgm:pt modelId="{787AE89D-398D-492C-900F-EC3C811A5FDC}" type="parTrans" cxnId="{E3C5437C-86E5-47A1-B105-A693B4B51E91}">
      <dgm:prSet/>
      <dgm:spPr/>
      <dgm:t>
        <a:bodyPr/>
        <a:lstStyle/>
        <a:p>
          <a:endParaRPr lang="en-US"/>
        </a:p>
      </dgm:t>
    </dgm:pt>
    <dgm:pt modelId="{A5ED1EA9-D809-4CE6-B3D5-059F214D6D19}" type="sibTrans" cxnId="{E3C5437C-86E5-47A1-B105-A693B4B51E91}">
      <dgm:prSet/>
      <dgm:spPr/>
      <dgm:t>
        <a:bodyPr/>
        <a:lstStyle/>
        <a:p>
          <a:endParaRPr lang="en-US"/>
        </a:p>
      </dgm:t>
    </dgm:pt>
    <dgm:pt modelId="{471A5B2F-792A-48A4-AA25-6D16B6F2BD76}">
      <dgm:prSet custT="1"/>
      <dgm:spPr/>
      <dgm:t>
        <a:bodyPr/>
        <a:lstStyle/>
        <a:p>
          <a:r>
            <a:rPr lang="en-US" sz="1600"/>
            <a:t>Calamine lotion for itching</a:t>
          </a:r>
        </a:p>
      </dgm:t>
    </dgm:pt>
    <dgm:pt modelId="{0873DD2C-0BC1-4BC3-B082-3FFE7B35F0BD}" type="parTrans" cxnId="{64238493-131D-44AB-8950-AA719BEA3F05}">
      <dgm:prSet/>
      <dgm:spPr/>
      <dgm:t>
        <a:bodyPr/>
        <a:lstStyle/>
        <a:p>
          <a:endParaRPr lang="en-US"/>
        </a:p>
      </dgm:t>
    </dgm:pt>
    <dgm:pt modelId="{2F7B1497-2BDF-4D6E-87EA-7EEABA2D0CEF}" type="sibTrans" cxnId="{64238493-131D-44AB-8950-AA719BEA3F05}">
      <dgm:prSet/>
      <dgm:spPr/>
      <dgm:t>
        <a:bodyPr/>
        <a:lstStyle/>
        <a:p>
          <a:endParaRPr lang="en-US"/>
        </a:p>
      </dgm:t>
    </dgm:pt>
    <dgm:pt modelId="{5898A310-DCF1-4C93-8AD0-BD8D716DF1A5}">
      <dgm:prSet custT="1"/>
      <dgm:spPr/>
      <dgm:t>
        <a:bodyPr/>
        <a:lstStyle/>
        <a:p>
          <a:r>
            <a:rPr lang="en-US" sz="1600"/>
            <a:t>Paracetamol for fever </a:t>
          </a:r>
          <a:r>
            <a:rPr lang="en-US" sz="1600">
              <a:solidFill>
                <a:schemeClr val="tx1"/>
              </a:solidFill>
              <a:highlight>
                <a:srgbClr val="FFFF00"/>
              </a:highlight>
            </a:rPr>
            <a:t>(avoid aspirin)</a:t>
          </a:r>
        </a:p>
      </dgm:t>
    </dgm:pt>
    <dgm:pt modelId="{CFBAD8AA-1736-4B0F-AD54-95E3AD02682C}" type="parTrans" cxnId="{DF2ECEDA-6733-4C00-BE65-0D03E2501699}">
      <dgm:prSet/>
      <dgm:spPr/>
      <dgm:t>
        <a:bodyPr/>
        <a:lstStyle/>
        <a:p>
          <a:endParaRPr lang="en-US"/>
        </a:p>
      </dgm:t>
    </dgm:pt>
    <dgm:pt modelId="{106F5175-5444-4833-A5EA-37741E721F70}" type="sibTrans" cxnId="{DF2ECEDA-6733-4C00-BE65-0D03E2501699}">
      <dgm:prSet/>
      <dgm:spPr/>
      <dgm:t>
        <a:bodyPr/>
        <a:lstStyle/>
        <a:p>
          <a:endParaRPr lang="en-US"/>
        </a:p>
      </dgm:t>
    </dgm:pt>
    <dgm:pt modelId="{DB8F19F7-AF66-4C0E-ACA8-8E596CB0794C}">
      <dgm:prSet custT="1"/>
      <dgm:spPr/>
      <dgm:t>
        <a:bodyPr/>
        <a:lstStyle/>
        <a:p>
          <a:r>
            <a:rPr lang="en-US" sz="1600"/>
            <a:t>Antiviral therapy for adults/high-risk patients</a:t>
          </a:r>
        </a:p>
      </dgm:t>
    </dgm:pt>
    <dgm:pt modelId="{1D2492E9-02A8-4E19-9379-6F738A0618CE}" type="parTrans" cxnId="{40AFCC3F-D205-4364-B6C6-5BE189680563}">
      <dgm:prSet/>
      <dgm:spPr/>
      <dgm:t>
        <a:bodyPr/>
        <a:lstStyle/>
        <a:p>
          <a:endParaRPr lang="en-US"/>
        </a:p>
      </dgm:t>
    </dgm:pt>
    <dgm:pt modelId="{BA42E210-86CA-4DDD-A763-3B1F20B7F8F3}" type="sibTrans" cxnId="{40AFCC3F-D205-4364-B6C6-5BE189680563}">
      <dgm:prSet/>
      <dgm:spPr/>
      <dgm:t>
        <a:bodyPr/>
        <a:lstStyle/>
        <a:p>
          <a:endParaRPr lang="en-US"/>
        </a:p>
      </dgm:t>
    </dgm:pt>
    <dgm:pt modelId="{AFEBCDF8-0F92-488C-BA09-22B45CB28AAB}">
      <dgm:prSet custT="1"/>
      <dgm:spPr/>
      <dgm:t>
        <a:bodyPr/>
        <a:lstStyle/>
        <a:p>
          <a:r>
            <a:rPr lang="en-US" sz="1600"/>
            <a:t>Post-exposure prophylaxis for vulnerable groups </a:t>
          </a:r>
        </a:p>
      </dgm:t>
    </dgm:pt>
    <dgm:pt modelId="{A895A8C8-51C0-44E7-B796-202FDB9800C9}" type="parTrans" cxnId="{EABA9D52-CD05-41CC-8234-D00E1F5A1212}">
      <dgm:prSet/>
      <dgm:spPr/>
      <dgm:t>
        <a:bodyPr/>
        <a:lstStyle/>
        <a:p>
          <a:endParaRPr lang="en-US"/>
        </a:p>
      </dgm:t>
    </dgm:pt>
    <dgm:pt modelId="{6CA91B97-D9A9-4C11-9F61-3169E0A75D9A}" type="sibTrans" cxnId="{EABA9D52-CD05-41CC-8234-D00E1F5A1212}">
      <dgm:prSet/>
      <dgm:spPr/>
      <dgm:t>
        <a:bodyPr/>
        <a:lstStyle/>
        <a:p>
          <a:endParaRPr lang="en-US"/>
        </a:p>
      </dgm:t>
    </dgm:pt>
    <dgm:pt modelId="{BF21417E-DCD1-4BB9-8C70-8171574469E9}" type="pres">
      <dgm:prSet presAssocID="{7E80142C-DD50-413E-8DA5-573E66DD8989}" presName="linear" presStyleCnt="0">
        <dgm:presLayoutVars>
          <dgm:dir/>
          <dgm:animLvl val="lvl"/>
          <dgm:resizeHandles val="exact"/>
        </dgm:presLayoutVars>
      </dgm:prSet>
      <dgm:spPr/>
    </dgm:pt>
    <dgm:pt modelId="{F8FF8C9F-D646-45A2-9501-CB10BA8590C2}" type="pres">
      <dgm:prSet presAssocID="{5FFD1602-B743-4E94-8B9D-D9A80067A008}" presName="parentLin" presStyleCnt="0"/>
      <dgm:spPr/>
    </dgm:pt>
    <dgm:pt modelId="{F83C7B4A-B21C-4150-9FFE-921B9C0BD647}" type="pres">
      <dgm:prSet presAssocID="{5FFD1602-B743-4E94-8B9D-D9A80067A008}" presName="parentLeftMargin" presStyleLbl="node1" presStyleIdx="0" presStyleCnt="2"/>
      <dgm:spPr/>
    </dgm:pt>
    <dgm:pt modelId="{07F57C38-A205-4B48-B85E-B40BDD5B8859}" type="pres">
      <dgm:prSet presAssocID="{5FFD1602-B743-4E94-8B9D-D9A80067A008}" presName="parentText" presStyleLbl="node1" presStyleIdx="0" presStyleCnt="2" custScaleX="138580" custLinFactNeighborX="-1196" custLinFactNeighborY="-18547">
        <dgm:presLayoutVars>
          <dgm:chMax val="0"/>
          <dgm:bulletEnabled val="1"/>
        </dgm:presLayoutVars>
      </dgm:prSet>
      <dgm:spPr/>
    </dgm:pt>
    <dgm:pt modelId="{F7E8A52E-859B-4942-A80C-5984EB21DC1F}" type="pres">
      <dgm:prSet presAssocID="{5FFD1602-B743-4E94-8B9D-D9A80067A008}" presName="negativeSpace" presStyleCnt="0"/>
      <dgm:spPr/>
    </dgm:pt>
    <dgm:pt modelId="{DFED3578-7EDD-4284-817D-4AC05306C528}" type="pres">
      <dgm:prSet presAssocID="{5FFD1602-B743-4E94-8B9D-D9A80067A008}" presName="childText" presStyleLbl="conFgAcc1" presStyleIdx="0" presStyleCnt="2">
        <dgm:presLayoutVars>
          <dgm:bulletEnabled val="1"/>
        </dgm:presLayoutVars>
      </dgm:prSet>
      <dgm:spPr/>
    </dgm:pt>
    <dgm:pt modelId="{7797D1A8-1B4F-4EB0-967B-E2CAEDEB7C7D}" type="pres">
      <dgm:prSet presAssocID="{734A7CCC-FA95-4FE7-BDBD-91FB1AFD9A0F}" presName="spaceBetweenRectangles" presStyleCnt="0"/>
      <dgm:spPr/>
    </dgm:pt>
    <dgm:pt modelId="{F3E89865-9FAB-479D-B1B5-EFCA527FB462}" type="pres">
      <dgm:prSet presAssocID="{E8F3BF03-20C6-4076-AAD3-B3C8B62CE789}" presName="parentLin" presStyleCnt="0"/>
      <dgm:spPr/>
    </dgm:pt>
    <dgm:pt modelId="{366674F6-79AF-4723-A840-D5D1B2D37257}" type="pres">
      <dgm:prSet presAssocID="{E8F3BF03-20C6-4076-AAD3-B3C8B62CE789}" presName="parentLeftMargin" presStyleLbl="node1" presStyleIdx="0" presStyleCnt="2"/>
      <dgm:spPr/>
    </dgm:pt>
    <dgm:pt modelId="{20B8C20B-9908-482D-8574-6ECE45E90B5C}" type="pres">
      <dgm:prSet presAssocID="{E8F3BF03-20C6-4076-AAD3-B3C8B62CE789}" presName="parentText" presStyleLbl="node1" presStyleIdx="1" presStyleCnt="2" custScaleX="138580" custLinFactNeighborX="-1196" custLinFactNeighborY="-18547">
        <dgm:presLayoutVars>
          <dgm:chMax val="0"/>
          <dgm:bulletEnabled val="1"/>
        </dgm:presLayoutVars>
      </dgm:prSet>
      <dgm:spPr/>
    </dgm:pt>
    <dgm:pt modelId="{A688B256-D8B5-48C9-8E42-F43172DFA6F3}" type="pres">
      <dgm:prSet presAssocID="{E8F3BF03-20C6-4076-AAD3-B3C8B62CE789}" presName="negativeSpace" presStyleCnt="0"/>
      <dgm:spPr/>
    </dgm:pt>
    <dgm:pt modelId="{57EAC1D7-3874-44BA-A55D-E9B0F975C06B}" type="pres">
      <dgm:prSet presAssocID="{E8F3BF03-20C6-4076-AAD3-B3C8B62CE789}" presName="childText" presStyleLbl="conFgAcc1" presStyleIdx="1" presStyleCnt="2" custLinFactNeighborX="-2303" custLinFactNeighborY="576">
        <dgm:presLayoutVars>
          <dgm:bulletEnabled val="1"/>
        </dgm:presLayoutVars>
      </dgm:prSet>
      <dgm:spPr/>
    </dgm:pt>
  </dgm:ptLst>
  <dgm:cxnLst>
    <dgm:cxn modelId="{2711081B-EE88-46F0-BAAF-F208749D9242}" srcId="{E8F3BF03-20C6-4076-AAD3-B3C8B62CE789}" destId="{3AF87A2B-A98B-43D1-974F-6BEB2F35B1E0}" srcOrd="0" destOrd="0" parTransId="{F42EB1D1-DBAA-4254-9663-97300B04AB58}" sibTransId="{836A9237-0C09-42D8-8DE7-2E96C650AA68}"/>
    <dgm:cxn modelId="{A0AEE02E-4A07-4C23-9F61-B2743FFDBB3F}" type="presOf" srcId="{E8F3BF03-20C6-4076-AAD3-B3C8B62CE789}" destId="{20B8C20B-9908-482D-8574-6ECE45E90B5C}" srcOrd="1" destOrd="0" presId="urn:microsoft.com/office/officeart/2005/8/layout/list1"/>
    <dgm:cxn modelId="{40AFCC3F-D205-4364-B6C6-5BE189680563}" srcId="{E8F3BF03-20C6-4076-AAD3-B3C8B62CE789}" destId="{DB8F19F7-AF66-4C0E-ACA8-8E596CB0794C}" srcOrd="4" destOrd="0" parTransId="{1D2492E9-02A8-4E19-9379-6F738A0618CE}" sibTransId="{BA42E210-86CA-4DDD-A763-3B1F20B7F8F3}"/>
    <dgm:cxn modelId="{0C695942-5F2C-4D7D-943E-4AF965FC41CD}" type="presOf" srcId="{041EB0FD-368C-4D0A-84B9-F9A27B948934}" destId="{57EAC1D7-3874-44BA-A55D-E9B0F975C06B}" srcOrd="0" destOrd="1" presId="urn:microsoft.com/office/officeart/2005/8/layout/list1"/>
    <dgm:cxn modelId="{AD589465-EB14-4E81-8766-F2A9C8AF9029}" type="presOf" srcId="{5898A310-DCF1-4C93-8AD0-BD8D716DF1A5}" destId="{57EAC1D7-3874-44BA-A55D-E9B0F975C06B}" srcOrd="0" destOrd="3" presId="urn:microsoft.com/office/officeart/2005/8/layout/list1"/>
    <dgm:cxn modelId="{EABA9D52-CD05-41CC-8234-D00E1F5A1212}" srcId="{E8F3BF03-20C6-4076-AAD3-B3C8B62CE789}" destId="{AFEBCDF8-0F92-488C-BA09-22B45CB28AAB}" srcOrd="5" destOrd="0" parTransId="{A895A8C8-51C0-44E7-B796-202FDB9800C9}" sibTransId="{6CA91B97-D9A9-4C11-9F61-3169E0A75D9A}"/>
    <dgm:cxn modelId="{E3C5437C-86E5-47A1-B105-A693B4B51E91}" srcId="{E8F3BF03-20C6-4076-AAD3-B3C8B62CE789}" destId="{041EB0FD-368C-4D0A-84B9-F9A27B948934}" srcOrd="1" destOrd="0" parTransId="{787AE89D-398D-492C-900F-EC3C811A5FDC}" sibTransId="{A5ED1EA9-D809-4CE6-B3D5-059F214D6D19}"/>
    <dgm:cxn modelId="{64238493-131D-44AB-8950-AA719BEA3F05}" srcId="{E8F3BF03-20C6-4076-AAD3-B3C8B62CE789}" destId="{471A5B2F-792A-48A4-AA25-6D16B6F2BD76}" srcOrd="2" destOrd="0" parTransId="{0873DD2C-0BC1-4BC3-B082-3FFE7B35F0BD}" sibTransId="{2F7B1497-2BDF-4D6E-87EA-7EEABA2D0CEF}"/>
    <dgm:cxn modelId="{6DC7FBA7-6DE9-4D1B-A746-969397DABF4E}" srcId="{7E80142C-DD50-413E-8DA5-573E66DD8989}" destId="{5FFD1602-B743-4E94-8B9D-D9A80067A008}" srcOrd="0" destOrd="0" parTransId="{438B2F5F-AA6E-46C5-8108-A389C7A3CE32}" sibTransId="{734A7CCC-FA95-4FE7-BDBD-91FB1AFD9A0F}"/>
    <dgm:cxn modelId="{4724CEB4-14AB-40D0-AEC7-01B9F8F48DAD}" type="presOf" srcId="{E8F3BF03-20C6-4076-AAD3-B3C8B62CE789}" destId="{366674F6-79AF-4723-A840-D5D1B2D37257}" srcOrd="0" destOrd="0" presId="urn:microsoft.com/office/officeart/2005/8/layout/list1"/>
    <dgm:cxn modelId="{05D275CF-9140-4BDA-A3F7-DB73FE204D41}" type="presOf" srcId="{471A5B2F-792A-48A4-AA25-6D16B6F2BD76}" destId="{57EAC1D7-3874-44BA-A55D-E9B0F975C06B}" srcOrd="0" destOrd="2" presId="urn:microsoft.com/office/officeart/2005/8/layout/list1"/>
    <dgm:cxn modelId="{DF2ECEDA-6733-4C00-BE65-0D03E2501699}" srcId="{E8F3BF03-20C6-4076-AAD3-B3C8B62CE789}" destId="{5898A310-DCF1-4C93-8AD0-BD8D716DF1A5}" srcOrd="3" destOrd="0" parTransId="{CFBAD8AA-1736-4B0F-AD54-95E3AD02682C}" sibTransId="{106F5175-5444-4833-A5EA-37741E721F70}"/>
    <dgm:cxn modelId="{FF93ACDC-FB5E-4168-8727-DA6E935B074E}" type="presOf" srcId="{DB8F19F7-AF66-4C0E-ACA8-8E596CB0794C}" destId="{57EAC1D7-3874-44BA-A55D-E9B0F975C06B}" srcOrd="0" destOrd="4" presId="urn:microsoft.com/office/officeart/2005/8/layout/list1"/>
    <dgm:cxn modelId="{1DEC44E9-3D48-4877-A143-9592EB873B62}" type="presOf" srcId="{5FFD1602-B743-4E94-8B9D-D9A80067A008}" destId="{07F57C38-A205-4B48-B85E-B40BDD5B8859}" srcOrd="1" destOrd="0" presId="urn:microsoft.com/office/officeart/2005/8/layout/list1"/>
    <dgm:cxn modelId="{62204EF1-EF82-431D-BDEB-11C7656DDA76}" srcId="{7E80142C-DD50-413E-8DA5-573E66DD8989}" destId="{E8F3BF03-20C6-4076-AAD3-B3C8B62CE789}" srcOrd="1" destOrd="0" parTransId="{C262BFF6-B4E8-4206-9338-AFA381533D85}" sibTransId="{92605AF4-140E-446A-A73F-12E3019D1576}"/>
    <dgm:cxn modelId="{283AD2F8-DA33-4267-AFBA-C0FB9E7A312F}" type="presOf" srcId="{3AF87A2B-A98B-43D1-974F-6BEB2F35B1E0}" destId="{57EAC1D7-3874-44BA-A55D-E9B0F975C06B}" srcOrd="0" destOrd="0" presId="urn:microsoft.com/office/officeart/2005/8/layout/list1"/>
    <dgm:cxn modelId="{2FE525FA-582B-4F85-B955-2393425F1989}" type="presOf" srcId="{5FFD1602-B743-4E94-8B9D-D9A80067A008}" destId="{F83C7B4A-B21C-4150-9FFE-921B9C0BD647}" srcOrd="0" destOrd="0" presId="urn:microsoft.com/office/officeart/2005/8/layout/list1"/>
    <dgm:cxn modelId="{A93481FE-6BAB-49D3-B48D-BBB2FCA16A01}" type="presOf" srcId="{AFEBCDF8-0F92-488C-BA09-22B45CB28AAB}" destId="{57EAC1D7-3874-44BA-A55D-E9B0F975C06B}" srcOrd="0" destOrd="5" presId="urn:microsoft.com/office/officeart/2005/8/layout/list1"/>
    <dgm:cxn modelId="{7F6663FF-0DD1-4674-9409-3FFFA22A620F}" type="presOf" srcId="{7E80142C-DD50-413E-8DA5-573E66DD8989}" destId="{BF21417E-DCD1-4BB9-8C70-8171574469E9}" srcOrd="0" destOrd="0" presId="urn:microsoft.com/office/officeart/2005/8/layout/list1"/>
    <dgm:cxn modelId="{0A1476B9-15C7-431B-9E6D-6A500B6C80BD}" type="presParOf" srcId="{BF21417E-DCD1-4BB9-8C70-8171574469E9}" destId="{F8FF8C9F-D646-45A2-9501-CB10BA8590C2}" srcOrd="0" destOrd="0" presId="urn:microsoft.com/office/officeart/2005/8/layout/list1"/>
    <dgm:cxn modelId="{2B8DEF3F-D8BD-4CEC-B2AD-63D70BD712B5}" type="presParOf" srcId="{F8FF8C9F-D646-45A2-9501-CB10BA8590C2}" destId="{F83C7B4A-B21C-4150-9FFE-921B9C0BD647}" srcOrd="0" destOrd="0" presId="urn:microsoft.com/office/officeart/2005/8/layout/list1"/>
    <dgm:cxn modelId="{BB5636AF-526D-429B-93D4-20BAB7FC678A}" type="presParOf" srcId="{F8FF8C9F-D646-45A2-9501-CB10BA8590C2}" destId="{07F57C38-A205-4B48-B85E-B40BDD5B8859}" srcOrd="1" destOrd="0" presId="urn:microsoft.com/office/officeart/2005/8/layout/list1"/>
    <dgm:cxn modelId="{37306B21-7482-4982-8F9B-E3B74BB69280}" type="presParOf" srcId="{BF21417E-DCD1-4BB9-8C70-8171574469E9}" destId="{F7E8A52E-859B-4942-A80C-5984EB21DC1F}" srcOrd="1" destOrd="0" presId="urn:microsoft.com/office/officeart/2005/8/layout/list1"/>
    <dgm:cxn modelId="{09911DA9-8DE3-4D88-8ABD-DA1B26931383}" type="presParOf" srcId="{BF21417E-DCD1-4BB9-8C70-8171574469E9}" destId="{DFED3578-7EDD-4284-817D-4AC05306C528}" srcOrd="2" destOrd="0" presId="urn:microsoft.com/office/officeart/2005/8/layout/list1"/>
    <dgm:cxn modelId="{2FE59670-CC1A-4A27-BAF2-84AAF80E6E27}" type="presParOf" srcId="{BF21417E-DCD1-4BB9-8C70-8171574469E9}" destId="{7797D1A8-1B4F-4EB0-967B-E2CAEDEB7C7D}" srcOrd="3" destOrd="0" presId="urn:microsoft.com/office/officeart/2005/8/layout/list1"/>
    <dgm:cxn modelId="{031843B8-5CB4-49B6-B049-FD7FADC643B2}" type="presParOf" srcId="{BF21417E-DCD1-4BB9-8C70-8171574469E9}" destId="{F3E89865-9FAB-479D-B1B5-EFCA527FB462}" srcOrd="4" destOrd="0" presId="urn:microsoft.com/office/officeart/2005/8/layout/list1"/>
    <dgm:cxn modelId="{E059534B-4E03-43C3-BCF7-9BFB2CABA1C4}" type="presParOf" srcId="{F3E89865-9FAB-479D-B1B5-EFCA527FB462}" destId="{366674F6-79AF-4723-A840-D5D1B2D37257}" srcOrd="0" destOrd="0" presId="urn:microsoft.com/office/officeart/2005/8/layout/list1"/>
    <dgm:cxn modelId="{3119475B-CAEC-4F0C-A9F2-39C7F1E0A515}" type="presParOf" srcId="{F3E89865-9FAB-479D-B1B5-EFCA527FB462}" destId="{20B8C20B-9908-482D-8574-6ECE45E90B5C}" srcOrd="1" destOrd="0" presId="urn:microsoft.com/office/officeart/2005/8/layout/list1"/>
    <dgm:cxn modelId="{31BB6FC6-D263-41D2-9125-7CC16B7FFCBC}" type="presParOf" srcId="{BF21417E-DCD1-4BB9-8C70-8171574469E9}" destId="{A688B256-D8B5-48C9-8E42-F43172DFA6F3}" srcOrd="5" destOrd="0" presId="urn:microsoft.com/office/officeart/2005/8/layout/list1"/>
    <dgm:cxn modelId="{A68654EE-9393-41F0-B728-AA8B3BCA45A5}" type="presParOf" srcId="{BF21417E-DCD1-4BB9-8C70-8171574469E9}" destId="{57EAC1D7-3874-44BA-A55D-E9B0F975C06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BC7323-AD67-43D1-803C-DBBD2E022CAB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BFA6E6-0ED7-4E6A-8A0E-8DA72E2E90CA}">
      <dgm:prSet custT="1"/>
      <dgm:spPr/>
      <dgm:t>
        <a:bodyPr/>
        <a:lstStyle/>
        <a:p>
          <a:r>
            <a:rPr lang="en-US" sz="1100" b="1">
              <a:latin typeface="Arial"/>
              <a:cs typeface="Arial"/>
            </a:rPr>
            <a:t>HEALTH IMPACTS</a:t>
          </a:r>
          <a:r>
            <a:rPr lang="en-US" sz="900" b="1">
              <a:latin typeface="Arial"/>
              <a:cs typeface="Arial"/>
            </a:rPr>
            <a:t>:</a:t>
          </a:r>
          <a:endParaRPr lang="en-US" sz="900">
            <a:latin typeface="Arial"/>
            <a:cs typeface="Arial"/>
          </a:endParaRPr>
        </a:p>
      </dgm:t>
    </dgm:pt>
    <dgm:pt modelId="{5CC7AE3F-C80B-45FC-917F-4F56B337111E}" type="parTrans" cxnId="{5292C996-B180-43E4-ACCC-F77E07EF2080}">
      <dgm:prSet/>
      <dgm:spPr/>
      <dgm:t>
        <a:bodyPr/>
        <a:lstStyle/>
        <a:p>
          <a:endParaRPr lang="en-US"/>
        </a:p>
      </dgm:t>
    </dgm:pt>
    <dgm:pt modelId="{EF195B62-A5B1-42D9-8D47-36E613848E75}" type="sibTrans" cxnId="{5292C996-B180-43E4-ACCC-F77E07EF208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F606F45-22E7-44D8-B322-1EDD65193E64}">
      <dgm:prSet custT="1"/>
      <dgm:spPr/>
      <dgm:t>
        <a:bodyPr/>
        <a:lstStyle/>
        <a:p>
          <a:pPr rtl="0"/>
          <a:r>
            <a:rPr lang="en-US" sz="1100">
              <a:latin typeface="Arial"/>
              <a:cs typeface="Arial"/>
            </a:rPr>
            <a:t>Children and Adults common illnesses and severe cases, are common in children in the UK that is about 90% which they normally catch age 10 (JCVI, 2023).</a:t>
          </a:r>
        </a:p>
      </dgm:t>
    </dgm:pt>
    <dgm:pt modelId="{583D6CBE-2888-4615-A429-1493E3FD8444}" type="parTrans" cxnId="{A31C17F3-F419-46E3-A05D-816FAD8FB656}">
      <dgm:prSet/>
      <dgm:spPr/>
      <dgm:t>
        <a:bodyPr/>
        <a:lstStyle/>
        <a:p>
          <a:endParaRPr lang="en-US"/>
        </a:p>
      </dgm:t>
    </dgm:pt>
    <dgm:pt modelId="{961FA0BE-1FF3-406A-B2FC-2C356381C8BF}" type="sibTrans" cxnId="{A31C17F3-F419-46E3-A05D-816FAD8FB656}">
      <dgm:prSet phldrT="7"/>
      <dgm:spPr/>
      <dgm:t>
        <a:bodyPr/>
        <a:lstStyle/>
        <a:p>
          <a:endParaRPr lang="en-US"/>
        </a:p>
      </dgm:t>
    </dgm:pt>
    <dgm:pt modelId="{4A40B5E9-3772-4F06-A9C4-D861CBAF45FD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Most infections in children are mild (fever and rash) only a few result and develop complications.</a:t>
          </a:r>
        </a:p>
      </dgm:t>
    </dgm:pt>
    <dgm:pt modelId="{0F0AC72B-444C-4D9E-A49C-F0D8E4DFE71F}" type="parTrans" cxnId="{DDFBF03E-EB59-4AC5-B35F-B397509629DA}">
      <dgm:prSet/>
      <dgm:spPr/>
      <dgm:t>
        <a:bodyPr/>
        <a:lstStyle/>
        <a:p>
          <a:endParaRPr lang="en-US"/>
        </a:p>
      </dgm:t>
    </dgm:pt>
    <dgm:pt modelId="{CD5653C5-AE55-4ECA-B795-171B420CCD92}" type="sibTrans" cxnId="{DDFBF03E-EB59-4AC5-B35F-B397509629DA}">
      <dgm:prSet phldrT="7"/>
      <dgm:spPr/>
      <dgm:t>
        <a:bodyPr/>
        <a:lstStyle/>
        <a:p>
          <a:endParaRPr lang="en-US"/>
        </a:p>
      </dgm:t>
    </dgm:pt>
    <dgm:pt modelId="{F6700F0E-C7F4-49CB-8C2B-31E0F146A6A0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This increases hospital stays and healthcare costs</a:t>
          </a:r>
        </a:p>
      </dgm:t>
    </dgm:pt>
    <dgm:pt modelId="{15F3B463-67B9-41F2-91B4-2E9210EC5BF4}" type="parTrans" cxnId="{2103FACF-66C9-4A2D-9C8D-794C3EC7F919}">
      <dgm:prSet/>
      <dgm:spPr/>
      <dgm:t>
        <a:bodyPr/>
        <a:lstStyle/>
        <a:p>
          <a:endParaRPr lang="en-US"/>
        </a:p>
      </dgm:t>
    </dgm:pt>
    <dgm:pt modelId="{82183362-D486-43DB-B460-7AA7B13274F0}" type="sibTrans" cxnId="{2103FACF-66C9-4A2D-9C8D-794C3EC7F919}">
      <dgm:prSet phldrT="7"/>
      <dgm:spPr/>
      <dgm:t>
        <a:bodyPr/>
        <a:lstStyle/>
        <a:p>
          <a:endParaRPr lang="en-US"/>
        </a:p>
      </dgm:t>
    </dgm:pt>
    <dgm:pt modelId="{23A90217-B06F-4BB0-8552-771DA741633B}">
      <dgm:prSet/>
      <dgm:spPr/>
      <dgm:t>
        <a:bodyPr/>
        <a:lstStyle/>
        <a:p>
          <a:r>
            <a:rPr lang="en-US" sz="1100" b="1">
              <a:latin typeface="Arial"/>
              <a:cs typeface="Arial"/>
            </a:rPr>
            <a:t>HOSPITALISATION AND HEALTH BURDEN:</a:t>
          </a:r>
          <a:endParaRPr lang="en-US" sz="1100">
            <a:latin typeface="Arial"/>
            <a:cs typeface="Arial"/>
          </a:endParaRPr>
        </a:p>
      </dgm:t>
    </dgm:pt>
    <dgm:pt modelId="{F8A20719-4899-4EC9-9C30-08683D57F76A}" type="parTrans" cxnId="{AA9EE753-B0E7-42CB-A9E6-C29FBA519B0D}">
      <dgm:prSet/>
      <dgm:spPr/>
      <dgm:t>
        <a:bodyPr/>
        <a:lstStyle/>
        <a:p>
          <a:endParaRPr lang="en-US"/>
        </a:p>
      </dgm:t>
    </dgm:pt>
    <dgm:pt modelId="{5996C4F3-A22D-4419-85B6-0A02AC8E7FA7}" type="sibTrans" cxnId="{AA9EE753-B0E7-42CB-A9E6-C29FBA519B0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20F69E8-D01B-47A3-9859-F6FDE0294548}">
      <dgm:prSet/>
      <dgm:spPr/>
      <dgm:t>
        <a:bodyPr/>
        <a:lstStyle/>
        <a:p>
          <a:pPr rtl="0"/>
          <a:r>
            <a:rPr lang="en-US" sz="1100">
              <a:latin typeface="Arial"/>
              <a:cs typeface="Arial"/>
            </a:rPr>
            <a:t>Complicated cases of Chickenpox can cause a greater burden on healthcare services. Cases often require hospitalization, which often leads to higher treatment costs and longer hospital stays (Bardsley et,al.,2025).</a:t>
          </a:r>
        </a:p>
      </dgm:t>
    </dgm:pt>
    <dgm:pt modelId="{D1B985E7-B3A9-459E-B28F-73CE25E0D15C}" type="parTrans" cxnId="{7577E6A7-7FAC-4F17-BAA7-9EF6D148B86F}">
      <dgm:prSet/>
      <dgm:spPr/>
      <dgm:t>
        <a:bodyPr/>
        <a:lstStyle/>
        <a:p>
          <a:endParaRPr lang="en-US"/>
        </a:p>
      </dgm:t>
    </dgm:pt>
    <dgm:pt modelId="{AE7432CB-D2DC-4C9E-A812-2DD341A17B88}" type="sibTrans" cxnId="{7577E6A7-7FAC-4F17-BAA7-9EF6D148B86F}">
      <dgm:prSet/>
      <dgm:spPr/>
      <dgm:t>
        <a:bodyPr/>
        <a:lstStyle/>
        <a:p>
          <a:endParaRPr lang="en-US"/>
        </a:p>
      </dgm:t>
    </dgm:pt>
    <dgm:pt modelId="{D009041B-735A-4D69-A367-75A4472AE523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Impact on quality of life for the individual or their carer</a:t>
          </a:r>
        </a:p>
      </dgm:t>
    </dgm:pt>
    <dgm:pt modelId="{67670BEC-1609-4746-A3ED-DA2799348240}" type="parTrans" cxnId="{DF945E71-36BC-4CF1-8650-688C13E27515}">
      <dgm:prSet/>
      <dgm:spPr/>
      <dgm:t>
        <a:bodyPr/>
        <a:lstStyle/>
        <a:p>
          <a:endParaRPr lang="en-US"/>
        </a:p>
      </dgm:t>
    </dgm:pt>
    <dgm:pt modelId="{7591564D-74CD-4864-9088-063DE0B37965}" type="sibTrans" cxnId="{DF945E71-36BC-4CF1-8650-688C13E27515}">
      <dgm:prSet/>
      <dgm:spPr/>
      <dgm:t>
        <a:bodyPr/>
        <a:lstStyle/>
        <a:p>
          <a:endParaRPr lang="en-US"/>
        </a:p>
      </dgm:t>
    </dgm:pt>
    <dgm:pt modelId="{5A08683A-07AB-4BEA-B5E0-6958D15E7067}">
      <dgm:prSet/>
      <dgm:spPr/>
      <dgm:t>
        <a:bodyPr/>
        <a:lstStyle/>
        <a:p>
          <a:r>
            <a:rPr lang="en-US" sz="1100" b="1">
              <a:latin typeface="Arial"/>
              <a:cs typeface="Arial"/>
            </a:rPr>
            <a:t>SOCIAL AND ECONOMIC IMPACTS:</a:t>
          </a:r>
          <a:endParaRPr lang="en-US" sz="1100">
            <a:latin typeface="Arial"/>
            <a:cs typeface="Arial"/>
          </a:endParaRPr>
        </a:p>
      </dgm:t>
    </dgm:pt>
    <dgm:pt modelId="{027E4C57-401F-47BB-8C7F-117DBA89A08F}" type="parTrans" cxnId="{6AA5DE7A-48F6-4E59-BCF4-3961C60868C9}">
      <dgm:prSet/>
      <dgm:spPr/>
      <dgm:t>
        <a:bodyPr/>
        <a:lstStyle/>
        <a:p>
          <a:endParaRPr lang="en-US"/>
        </a:p>
      </dgm:t>
    </dgm:pt>
    <dgm:pt modelId="{7417A2D9-0E9C-4327-8485-53A65B6CF2DA}" type="sibTrans" cxnId="{6AA5DE7A-48F6-4E59-BCF4-3961C60868C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6ACCE24-FCF8-4824-90C5-4EC37A4C9F77}">
      <dgm:prSet/>
      <dgm:spPr/>
      <dgm:t>
        <a:bodyPr/>
        <a:lstStyle/>
        <a:p>
          <a:pPr rtl="0"/>
          <a:r>
            <a:rPr lang="en-US" sz="1100">
              <a:latin typeface="Arial"/>
              <a:cs typeface="Arial"/>
            </a:rPr>
            <a:t>Work and school absence (Sherman., 2024).</a:t>
          </a:r>
        </a:p>
      </dgm:t>
    </dgm:pt>
    <dgm:pt modelId="{16E4ACF6-EDF2-4F43-9453-FBB39ABD7CB8}" type="parTrans" cxnId="{74A062D7-D61A-4C9C-ABDF-0159E97B720F}">
      <dgm:prSet/>
      <dgm:spPr/>
      <dgm:t>
        <a:bodyPr/>
        <a:lstStyle/>
        <a:p>
          <a:endParaRPr lang="en-US"/>
        </a:p>
      </dgm:t>
    </dgm:pt>
    <dgm:pt modelId="{8187FA36-8C5C-4A36-8C87-79EB42F5FB83}" type="sibTrans" cxnId="{74A062D7-D61A-4C9C-ABDF-0159E97B720F}">
      <dgm:prSet/>
      <dgm:spPr/>
      <dgm:t>
        <a:bodyPr/>
        <a:lstStyle/>
        <a:p>
          <a:endParaRPr lang="en-US"/>
        </a:p>
      </dgm:t>
    </dgm:pt>
    <dgm:pt modelId="{2F228C16-BA67-413C-BDAC-26360FD3E8E2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Parents/caregivers need to take time off work to care for them</a:t>
          </a:r>
        </a:p>
      </dgm:t>
    </dgm:pt>
    <dgm:pt modelId="{5A39D89D-B19E-4A37-8FF9-1319E568B15F}" type="parTrans" cxnId="{94DE4F78-3BE0-423A-9C44-F9EB868456E4}">
      <dgm:prSet/>
      <dgm:spPr/>
      <dgm:t>
        <a:bodyPr/>
        <a:lstStyle/>
        <a:p>
          <a:endParaRPr lang="en-US"/>
        </a:p>
      </dgm:t>
    </dgm:pt>
    <dgm:pt modelId="{64301091-5517-427F-AC4F-4B46F7ACD5D6}" type="sibTrans" cxnId="{94DE4F78-3BE0-423A-9C44-F9EB868456E4}">
      <dgm:prSet/>
      <dgm:spPr/>
      <dgm:t>
        <a:bodyPr/>
        <a:lstStyle/>
        <a:p>
          <a:endParaRPr lang="en-US"/>
        </a:p>
      </dgm:t>
    </dgm:pt>
    <dgm:pt modelId="{43C5B841-1E46-4C46-A49C-D91DB67BC6D9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Productivity losses</a:t>
          </a:r>
        </a:p>
      </dgm:t>
    </dgm:pt>
    <dgm:pt modelId="{231ADD12-687A-4A1E-BF60-CC64D08BE7F4}" type="parTrans" cxnId="{D8C4641E-5093-4862-A797-0AD45F2AAD47}">
      <dgm:prSet/>
      <dgm:spPr/>
      <dgm:t>
        <a:bodyPr/>
        <a:lstStyle/>
        <a:p>
          <a:endParaRPr lang="en-US"/>
        </a:p>
      </dgm:t>
    </dgm:pt>
    <dgm:pt modelId="{3FA7E4A5-F5C1-4EC1-A30C-AD65EF0C6925}" type="sibTrans" cxnId="{D8C4641E-5093-4862-A797-0AD45F2AAD47}">
      <dgm:prSet/>
      <dgm:spPr/>
      <dgm:t>
        <a:bodyPr/>
        <a:lstStyle/>
        <a:p>
          <a:endParaRPr lang="en-US"/>
        </a:p>
      </dgm:t>
    </dgm:pt>
    <dgm:pt modelId="{28C8FB33-CC8D-4083-BEED-0C594CA90212}">
      <dgm:prSet/>
      <dgm:spPr/>
      <dgm:t>
        <a:bodyPr/>
        <a:lstStyle/>
        <a:p>
          <a:r>
            <a:rPr lang="en-US" sz="1100">
              <a:latin typeface="Arial"/>
              <a:cs typeface="Arial"/>
            </a:rPr>
            <a:t>Parent/caregivers loss of earnings due to caring responsibilities</a:t>
          </a:r>
        </a:p>
      </dgm:t>
    </dgm:pt>
    <dgm:pt modelId="{883D2991-A8FC-4164-88FB-553B23A9DF92}" type="parTrans" cxnId="{78BA749E-DB9D-4733-AE28-50EB6739E364}">
      <dgm:prSet/>
      <dgm:spPr/>
      <dgm:t>
        <a:bodyPr/>
        <a:lstStyle/>
        <a:p>
          <a:endParaRPr lang="en-US"/>
        </a:p>
      </dgm:t>
    </dgm:pt>
    <dgm:pt modelId="{B50806DD-76CA-44E2-B97B-F39B555A438A}" type="sibTrans" cxnId="{78BA749E-DB9D-4733-AE28-50EB6739E364}">
      <dgm:prSet/>
      <dgm:spPr/>
      <dgm:t>
        <a:bodyPr/>
        <a:lstStyle/>
        <a:p>
          <a:endParaRPr lang="en-US"/>
        </a:p>
      </dgm:t>
    </dgm:pt>
    <dgm:pt modelId="{F874C0F6-5EE8-4D56-9A7A-668E1A6046F9}">
      <dgm:prSet/>
      <dgm:spPr/>
      <dgm:t>
        <a:bodyPr/>
        <a:lstStyle/>
        <a:p>
          <a:r>
            <a:rPr lang="en-US" sz="1100" b="1">
              <a:latin typeface="Arial"/>
              <a:cs typeface="Arial"/>
            </a:rPr>
            <a:t>IMPACT ON ADULTS' HEALTH:</a:t>
          </a:r>
          <a:endParaRPr lang="en-US" sz="1100">
            <a:latin typeface="Arial"/>
            <a:cs typeface="Arial"/>
          </a:endParaRPr>
        </a:p>
      </dgm:t>
    </dgm:pt>
    <dgm:pt modelId="{5994727D-9938-482D-9D5B-E5B97D716E70}" type="parTrans" cxnId="{73EA2207-A8EF-4DBB-BA9C-1480022A9E4E}">
      <dgm:prSet/>
      <dgm:spPr/>
      <dgm:t>
        <a:bodyPr/>
        <a:lstStyle/>
        <a:p>
          <a:endParaRPr lang="en-US"/>
        </a:p>
      </dgm:t>
    </dgm:pt>
    <dgm:pt modelId="{D3279908-99A4-4C20-AC26-CE383BB219CC}" type="sibTrans" cxnId="{73EA2207-A8EF-4DBB-BA9C-1480022A9E4E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D96FEB4-E652-4F1E-BEC0-1D9884DA0129}">
      <dgm:prSet custT="1"/>
      <dgm:spPr/>
      <dgm:t>
        <a:bodyPr/>
        <a:lstStyle/>
        <a:p>
          <a:pPr rtl="0"/>
          <a:r>
            <a:rPr lang="en-US" sz="1100">
              <a:latin typeface="Arial"/>
              <a:cs typeface="Arial"/>
            </a:rPr>
            <a:t>Chickenpox tends to be more severe in adults than in children, especially adults with weakened immune systems (Amirthalingam et al., 202).</a:t>
          </a:r>
        </a:p>
      </dgm:t>
    </dgm:pt>
    <dgm:pt modelId="{72EADB1C-1FAB-41E5-8362-24DEC99829FA}" type="parTrans" cxnId="{E0B37894-AB82-429E-A837-9E67CC809BDC}">
      <dgm:prSet/>
      <dgm:spPr/>
      <dgm:t>
        <a:bodyPr/>
        <a:lstStyle/>
        <a:p>
          <a:endParaRPr lang="en-US"/>
        </a:p>
      </dgm:t>
    </dgm:pt>
    <dgm:pt modelId="{ED61CEE3-A8F4-4759-8C5D-12E576EBDFB3}" type="sibTrans" cxnId="{E0B37894-AB82-429E-A837-9E67CC809BDC}">
      <dgm:prSet/>
      <dgm:spPr/>
      <dgm:t>
        <a:bodyPr/>
        <a:lstStyle/>
        <a:p>
          <a:endParaRPr lang="en-US"/>
        </a:p>
      </dgm:t>
    </dgm:pt>
    <dgm:pt modelId="{589B174C-E99D-4887-A7C9-D8D0C819347D}">
      <dgm:prSet/>
      <dgm:spPr/>
      <dgm:t>
        <a:bodyPr/>
        <a:lstStyle/>
        <a:p>
          <a:r>
            <a:rPr lang="en-US" sz="1100" b="1">
              <a:latin typeface="Arial"/>
              <a:cs typeface="Arial"/>
            </a:rPr>
            <a:t>PUBLIC HEALTH RESPONSE AND PREVENTION:</a:t>
          </a:r>
          <a:endParaRPr lang="en-US" sz="1100">
            <a:latin typeface="Arial"/>
            <a:cs typeface="Arial"/>
          </a:endParaRPr>
        </a:p>
      </dgm:t>
    </dgm:pt>
    <dgm:pt modelId="{0BA2BECD-8777-4C8B-8DA1-7FA538DC2827}" type="parTrans" cxnId="{5DC3CC0A-9C3B-464F-88BB-D8D80E75AA08}">
      <dgm:prSet/>
      <dgm:spPr/>
      <dgm:t>
        <a:bodyPr/>
        <a:lstStyle/>
        <a:p>
          <a:endParaRPr lang="en-US"/>
        </a:p>
      </dgm:t>
    </dgm:pt>
    <dgm:pt modelId="{3CE0F0A7-A826-4CAA-A9B5-273E16D6504B}" type="sibTrans" cxnId="{5DC3CC0A-9C3B-464F-88BB-D8D80E75AA0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4758D2B4-E555-4296-988D-012A6DE9DB73}">
      <dgm:prSet/>
      <dgm:spPr/>
      <dgm:t>
        <a:bodyPr/>
        <a:lstStyle/>
        <a:p>
          <a:pPr rtl="0"/>
          <a:r>
            <a:rPr lang="en-US" sz="1100" dirty="0">
              <a:latin typeface="Arial"/>
              <a:cs typeface="Arial"/>
            </a:rPr>
            <a:t>New routine vaccination (NHS,2026)</a:t>
          </a:r>
        </a:p>
      </dgm:t>
    </dgm:pt>
    <dgm:pt modelId="{B3258224-DBEC-480B-9140-24FB2F4D34BD}" type="parTrans" cxnId="{CD16E834-B137-4E53-8330-9CE4A534A13D}">
      <dgm:prSet/>
      <dgm:spPr/>
      <dgm:t>
        <a:bodyPr/>
        <a:lstStyle/>
        <a:p>
          <a:endParaRPr lang="en-US"/>
        </a:p>
      </dgm:t>
    </dgm:pt>
    <dgm:pt modelId="{2155DF56-4C2A-4B47-B554-2D3447365D7A}" type="sibTrans" cxnId="{CD16E834-B137-4E53-8330-9CE4A534A13D}">
      <dgm:prSet/>
      <dgm:spPr/>
      <dgm:t>
        <a:bodyPr/>
        <a:lstStyle/>
        <a:p>
          <a:endParaRPr lang="en-US"/>
        </a:p>
      </dgm:t>
    </dgm:pt>
    <dgm:pt modelId="{40B41B91-2187-4A2A-8088-888330164279}">
      <dgm:prSet/>
      <dgm:spPr/>
      <dgm:t>
        <a:bodyPr/>
        <a:lstStyle/>
        <a:p>
          <a:pPr rtl="0"/>
          <a:r>
            <a:rPr lang="en-US" sz="1100">
              <a:latin typeface="Arial"/>
              <a:cs typeface="Arial"/>
            </a:rPr>
            <a:t>Evidence and policy consideration (JCVI, 2023)</a:t>
          </a:r>
        </a:p>
      </dgm:t>
    </dgm:pt>
    <dgm:pt modelId="{E0F0F060-AC79-4C33-BBD8-C99314336424}" type="parTrans" cxnId="{EDBEA0F0-626F-4CE2-AE65-3A76BE9C6295}">
      <dgm:prSet/>
      <dgm:spPr/>
      <dgm:t>
        <a:bodyPr/>
        <a:lstStyle/>
        <a:p>
          <a:endParaRPr lang="en-US"/>
        </a:p>
      </dgm:t>
    </dgm:pt>
    <dgm:pt modelId="{058685DC-8008-44B4-A90F-B6ABD11A96DA}" type="sibTrans" cxnId="{EDBEA0F0-626F-4CE2-AE65-3A76BE9C6295}">
      <dgm:prSet/>
      <dgm:spPr/>
      <dgm:t>
        <a:bodyPr/>
        <a:lstStyle/>
        <a:p>
          <a:endParaRPr lang="en-US"/>
        </a:p>
      </dgm:t>
    </dgm:pt>
    <dgm:pt modelId="{CABFD660-6D67-4E6B-94A0-2080DC5066BB}">
      <dgm:prSet phldr="0"/>
      <dgm:spPr/>
      <dgm:t>
        <a:bodyPr/>
        <a:lstStyle/>
        <a:p>
          <a:endParaRPr lang="en-US" sz="1100" b="0">
            <a:latin typeface="Arial"/>
            <a:cs typeface="Arial"/>
          </a:endParaRPr>
        </a:p>
      </dgm:t>
    </dgm:pt>
    <dgm:pt modelId="{3082025B-907A-4000-AEFE-3611C415D271}" type="parTrans" cxnId="{26A137ED-37B5-445F-8625-3EE95EF68CC2}">
      <dgm:prSet/>
      <dgm:spPr/>
      <dgm:t>
        <a:bodyPr/>
        <a:lstStyle/>
        <a:p>
          <a:endParaRPr lang="en-GB"/>
        </a:p>
      </dgm:t>
    </dgm:pt>
    <dgm:pt modelId="{E597E9F4-2243-4BF1-B3EE-4D44C51C767A}" type="sibTrans" cxnId="{26A137ED-37B5-445F-8625-3EE95EF68CC2}">
      <dgm:prSet phldrT="5" phldr="0"/>
      <dgm:spPr/>
      <dgm:t>
        <a:bodyPr/>
        <a:lstStyle/>
        <a:p>
          <a:endParaRPr lang="en-GB"/>
        </a:p>
      </dgm:t>
    </dgm:pt>
    <dgm:pt modelId="{FC15AA50-A0D2-414F-856C-008266CD3F3A}" type="pres">
      <dgm:prSet presAssocID="{77BC7323-AD67-43D1-803C-DBBD2E022CAB}" presName="linearFlow" presStyleCnt="0">
        <dgm:presLayoutVars>
          <dgm:dir/>
          <dgm:animLvl val="lvl"/>
          <dgm:resizeHandles val="exact"/>
        </dgm:presLayoutVars>
      </dgm:prSet>
      <dgm:spPr/>
    </dgm:pt>
    <dgm:pt modelId="{F58F8C01-D298-4F48-9A60-D7F91038FC9D}" type="pres">
      <dgm:prSet presAssocID="{FEBFA6E6-0ED7-4E6A-8A0E-8DA72E2E90CA}" presName="compositeNode" presStyleCnt="0"/>
      <dgm:spPr/>
    </dgm:pt>
    <dgm:pt modelId="{CDDCD6D3-75AC-41B7-B0A5-9E5703C160C4}" type="pres">
      <dgm:prSet presAssocID="{FEBFA6E6-0ED7-4E6A-8A0E-8DA72E2E90C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F8BFDCC-57A3-4EB5-97DD-AA5041D2E06D}" type="pres">
      <dgm:prSet presAssocID="{FEBFA6E6-0ED7-4E6A-8A0E-8DA72E2E90CA}" presName="parSh" presStyleCnt="0"/>
      <dgm:spPr/>
    </dgm:pt>
    <dgm:pt modelId="{E5AA56AA-4A2D-4E99-AFE8-02232241D2E2}" type="pres">
      <dgm:prSet presAssocID="{FEBFA6E6-0ED7-4E6A-8A0E-8DA72E2E90CA}" presName="lineNode" presStyleLbl="alignAccFollowNode1" presStyleIdx="0" presStyleCnt="15"/>
      <dgm:spPr/>
    </dgm:pt>
    <dgm:pt modelId="{88491ED1-7032-4790-B44A-2C7983A1D860}" type="pres">
      <dgm:prSet presAssocID="{FEBFA6E6-0ED7-4E6A-8A0E-8DA72E2E90CA}" presName="lineArrowNode" presStyleLbl="alignAccFollowNode1" presStyleIdx="1" presStyleCnt="15"/>
      <dgm:spPr/>
    </dgm:pt>
    <dgm:pt modelId="{131131F9-6081-4BD5-A279-7C020D8417FE}" type="pres">
      <dgm:prSet presAssocID="{EF195B62-A5B1-42D9-8D47-36E613848E75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61E74984-D44C-4C0C-ADF4-2B30012D7C7E}" type="pres">
      <dgm:prSet presAssocID="{EF195B62-A5B1-42D9-8D47-36E613848E75}" presName="spacerBetweenCircleAndCallout" presStyleCnt="0">
        <dgm:presLayoutVars/>
      </dgm:prSet>
      <dgm:spPr/>
    </dgm:pt>
    <dgm:pt modelId="{028633B1-07E6-4775-A584-58654D52EC3C}" type="pres">
      <dgm:prSet presAssocID="{FEBFA6E6-0ED7-4E6A-8A0E-8DA72E2E90CA}" presName="nodeText" presStyleLbl="alignAccFollowNode1" presStyleIdx="2" presStyleCnt="15">
        <dgm:presLayoutVars>
          <dgm:bulletEnabled val="1"/>
        </dgm:presLayoutVars>
      </dgm:prSet>
      <dgm:spPr/>
    </dgm:pt>
    <dgm:pt modelId="{27E807FF-DEE9-404A-8769-8BDC9969FE50}" type="pres">
      <dgm:prSet presAssocID="{EF195B62-A5B1-42D9-8D47-36E613848E75}" presName="sibTransComposite" presStyleCnt="0"/>
      <dgm:spPr/>
    </dgm:pt>
    <dgm:pt modelId="{32517058-D52A-44B6-9E6F-0996D2E67E17}" type="pres">
      <dgm:prSet presAssocID="{23A90217-B06F-4BB0-8552-771DA741633B}" presName="compositeNode" presStyleCnt="0"/>
      <dgm:spPr/>
    </dgm:pt>
    <dgm:pt modelId="{ECB2AD9D-5A48-4E89-ACF4-3A88E66A3A09}" type="pres">
      <dgm:prSet presAssocID="{23A90217-B06F-4BB0-8552-771DA741633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89BA793-BDC7-4118-B318-54EAE70955BD}" type="pres">
      <dgm:prSet presAssocID="{23A90217-B06F-4BB0-8552-771DA741633B}" presName="parSh" presStyleCnt="0"/>
      <dgm:spPr/>
    </dgm:pt>
    <dgm:pt modelId="{5E21468B-3F9A-4A6B-9E45-6157F0DF9CB2}" type="pres">
      <dgm:prSet presAssocID="{23A90217-B06F-4BB0-8552-771DA741633B}" presName="lineNode" presStyleLbl="alignAccFollowNode1" presStyleIdx="3" presStyleCnt="15"/>
      <dgm:spPr/>
    </dgm:pt>
    <dgm:pt modelId="{5882C091-1128-4AC4-B634-B861187CDDD9}" type="pres">
      <dgm:prSet presAssocID="{23A90217-B06F-4BB0-8552-771DA741633B}" presName="lineArrowNode" presStyleLbl="alignAccFollowNode1" presStyleIdx="4" presStyleCnt="15"/>
      <dgm:spPr/>
    </dgm:pt>
    <dgm:pt modelId="{73EF6118-D60B-4C72-A60E-2D118AC3595F}" type="pres">
      <dgm:prSet presAssocID="{5996C4F3-A22D-4419-85B6-0A02AC8E7FA7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1D01B4CB-20A2-4DAF-A87F-862FCF50F9AD}" type="pres">
      <dgm:prSet presAssocID="{5996C4F3-A22D-4419-85B6-0A02AC8E7FA7}" presName="spacerBetweenCircleAndCallout" presStyleCnt="0">
        <dgm:presLayoutVars/>
      </dgm:prSet>
      <dgm:spPr/>
    </dgm:pt>
    <dgm:pt modelId="{1AD8C198-10B4-4E80-AC16-B0B32A524571}" type="pres">
      <dgm:prSet presAssocID="{23A90217-B06F-4BB0-8552-771DA741633B}" presName="nodeText" presStyleLbl="alignAccFollowNode1" presStyleIdx="5" presStyleCnt="15">
        <dgm:presLayoutVars>
          <dgm:bulletEnabled val="1"/>
        </dgm:presLayoutVars>
      </dgm:prSet>
      <dgm:spPr/>
    </dgm:pt>
    <dgm:pt modelId="{400C0A5E-50E6-4B81-95A1-D8463B99C1EE}" type="pres">
      <dgm:prSet presAssocID="{5996C4F3-A22D-4419-85B6-0A02AC8E7FA7}" presName="sibTransComposite" presStyleCnt="0"/>
      <dgm:spPr/>
    </dgm:pt>
    <dgm:pt modelId="{F5EC5D69-DCB4-4599-A184-1DC05611FD98}" type="pres">
      <dgm:prSet presAssocID="{5A08683A-07AB-4BEA-B5E0-6958D15E7067}" presName="compositeNode" presStyleCnt="0"/>
      <dgm:spPr/>
    </dgm:pt>
    <dgm:pt modelId="{33CAE501-0EEC-4E4A-83E4-C8EACC127715}" type="pres">
      <dgm:prSet presAssocID="{5A08683A-07AB-4BEA-B5E0-6958D15E706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433E4F1-E77A-494C-A227-19C268B826F1}" type="pres">
      <dgm:prSet presAssocID="{5A08683A-07AB-4BEA-B5E0-6958D15E7067}" presName="parSh" presStyleCnt="0"/>
      <dgm:spPr/>
    </dgm:pt>
    <dgm:pt modelId="{8163A91E-177E-4D63-B73A-317119D6EB82}" type="pres">
      <dgm:prSet presAssocID="{5A08683A-07AB-4BEA-B5E0-6958D15E7067}" presName="lineNode" presStyleLbl="alignAccFollowNode1" presStyleIdx="6" presStyleCnt="15"/>
      <dgm:spPr/>
    </dgm:pt>
    <dgm:pt modelId="{DF15A1FA-8359-47AB-BAE9-DE40381B2517}" type="pres">
      <dgm:prSet presAssocID="{5A08683A-07AB-4BEA-B5E0-6958D15E7067}" presName="lineArrowNode" presStyleLbl="alignAccFollowNode1" presStyleIdx="7" presStyleCnt="15"/>
      <dgm:spPr/>
    </dgm:pt>
    <dgm:pt modelId="{4FB4F6CC-5761-41C7-83F4-FE2D32D2F813}" type="pres">
      <dgm:prSet presAssocID="{7417A2D9-0E9C-4327-8485-53A65B6CF2DA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724B97D9-DDFA-493E-9A19-71661EBE7F1C}" type="pres">
      <dgm:prSet presAssocID="{7417A2D9-0E9C-4327-8485-53A65B6CF2DA}" presName="spacerBetweenCircleAndCallout" presStyleCnt="0">
        <dgm:presLayoutVars/>
      </dgm:prSet>
      <dgm:spPr/>
    </dgm:pt>
    <dgm:pt modelId="{54DA39CF-DB1D-4C33-A105-13DCC59300AF}" type="pres">
      <dgm:prSet presAssocID="{5A08683A-07AB-4BEA-B5E0-6958D15E7067}" presName="nodeText" presStyleLbl="alignAccFollowNode1" presStyleIdx="8" presStyleCnt="15">
        <dgm:presLayoutVars>
          <dgm:bulletEnabled val="1"/>
        </dgm:presLayoutVars>
      </dgm:prSet>
      <dgm:spPr/>
    </dgm:pt>
    <dgm:pt modelId="{EC27F01B-46F8-49D7-A45D-202688E1D36F}" type="pres">
      <dgm:prSet presAssocID="{7417A2D9-0E9C-4327-8485-53A65B6CF2DA}" presName="sibTransComposite" presStyleCnt="0"/>
      <dgm:spPr/>
    </dgm:pt>
    <dgm:pt modelId="{2F47DA1C-9234-40D7-BEE6-654A799D4225}" type="pres">
      <dgm:prSet presAssocID="{F874C0F6-5EE8-4D56-9A7A-668E1A6046F9}" presName="compositeNode" presStyleCnt="0"/>
      <dgm:spPr/>
    </dgm:pt>
    <dgm:pt modelId="{11F5D1AE-3714-4EAD-B9B5-A1C7DBAE4865}" type="pres">
      <dgm:prSet presAssocID="{F874C0F6-5EE8-4D56-9A7A-668E1A6046F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B6DBDE0-F87F-4E9C-92DC-EE73552F2C70}" type="pres">
      <dgm:prSet presAssocID="{F874C0F6-5EE8-4D56-9A7A-668E1A6046F9}" presName="parSh" presStyleCnt="0"/>
      <dgm:spPr/>
    </dgm:pt>
    <dgm:pt modelId="{D8AA3C2D-30EA-4B4A-AAC4-D6F2AAA50D58}" type="pres">
      <dgm:prSet presAssocID="{F874C0F6-5EE8-4D56-9A7A-668E1A6046F9}" presName="lineNode" presStyleLbl="alignAccFollowNode1" presStyleIdx="9" presStyleCnt="15"/>
      <dgm:spPr/>
    </dgm:pt>
    <dgm:pt modelId="{5DD9D4C5-1C8B-4C31-B83C-AAFADD8BCCA7}" type="pres">
      <dgm:prSet presAssocID="{F874C0F6-5EE8-4D56-9A7A-668E1A6046F9}" presName="lineArrowNode" presStyleLbl="alignAccFollowNode1" presStyleIdx="10" presStyleCnt="15"/>
      <dgm:spPr/>
    </dgm:pt>
    <dgm:pt modelId="{C7C7B10D-1FD2-40B4-B63F-A131E15E3014}" type="pres">
      <dgm:prSet presAssocID="{D3279908-99A4-4C20-AC26-CE383BB219CC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E388BAF4-F1F7-458C-B004-375A4196F459}" type="pres">
      <dgm:prSet presAssocID="{D3279908-99A4-4C20-AC26-CE383BB219CC}" presName="spacerBetweenCircleAndCallout" presStyleCnt="0">
        <dgm:presLayoutVars/>
      </dgm:prSet>
      <dgm:spPr/>
    </dgm:pt>
    <dgm:pt modelId="{DD90E817-B866-45A8-9698-B98BA8904C28}" type="pres">
      <dgm:prSet presAssocID="{F874C0F6-5EE8-4D56-9A7A-668E1A6046F9}" presName="nodeText" presStyleLbl="alignAccFollowNode1" presStyleIdx="11" presStyleCnt="15">
        <dgm:presLayoutVars>
          <dgm:bulletEnabled val="1"/>
        </dgm:presLayoutVars>
      </dgm:prSet>
      <dgm:spPr/>
    </dgm:pt>
    <dgm:pt modelId="{3BAB7AB3-15D2-4C98-87E3-3AC375A32547}" type="pres">
      <dgm:prSet presAssocID="{D3279908-99A4-4C20-AC26-CE383BB219CC}" presName="sibTransComposite" presStyleCnt="0"/>
      <dgm:spPr/>
    </dgm:pt>
    <dgm:pt modelId="{2BB68908-E836-4B5B-A22E-78FF54C62472}" type="pres">
      <dgm:prSet presAssocID="{589B174C-E99D-4887-A7C9-D8D0C819347D}" presName="compositeNode" presStyleCnt="0"/>
      <dgm:spPr/>
    </dgm:pt>
    <dgm:pt modelId="{62661DEE-5551-4880-BC0D-BC01F773466A}" type="pres">
      <dgm:prSet presAssocID="{589B174C-E99D-4887-A7C9-D8D0C819347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BD17F83-97DA-49AC-99E5-747537B34D7C}" type="pres">
      <dgm:prSet presAssocID="{589B174C-E99D-4887-A7C9-D8D0C819347D}" presName="parSh" presStyleCnt="0"/>
      <dgm:spPr/>
    </dgm:pt>
    <dgm:pt modelId="{68EAA953-AE4D-48DD-96D8-C0F3EF1A472B}" type="pres">
      <dgm:prSet presAssocID="{589B174C-E99D-4887-A7C9-D8D0C819347D}" presName="lineNode" presStyleLbl="alignAccFollowNode1" presStyleIdx="12" presStyleCnt="15"/>
      <dgm:spPr/>
    </dgm:pt>
    <dgm:pt modelId="{A2C5A55D-FCA1-4FE0-93C7-3545DE1F98B7}" type="pres">
      <dgm:prSet presAssocID="{589B174C-E99D-4887-A7C9-D8D0C819347D}" presName="lineArrowNode" presStyleLbl="alignAccFollowNode1" presStyleIdx="13" presStyleCnt="15"/>
      <dgm:spPr/>
    </dgm:pt>
    <dgm:pt modelId="{43572938-656E-46B3-B5D2-7A6628400751}" type="pres">
      <dgm:prSet presAssocID="{3CE0F0A7-A826-4CAA-A9B5-273E16D6504B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A16F3AE6-E8B1-4035-9F9E-0D9339168A2A}" type="pres">
      <dgm:prSet presAssocID="{3CE0F0A7-A826-4CAA-A9B5-273E16D6504B}" presName="spacerBetweenCircleAndCallout" presStyleCnt="0">
        <dgm:presLayoutVars/>
      </dgm:prSet>
      <dgm:spPr/>
    </dgm:pt>
    <dgm:pt modelId="{F623E0F0-4592-4A4D-A61F-846FE6BA50A8}" type="pres">
      <dgm:prSet presAssocID="{589B174C-E99D-4887-A7C9-D8D0C819347D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73EA2207-A8EF-4DBB-BA9C-1480022A9E4E}" srcId="{77BC7323-AD67-43D1-803C-DBBD2E022CAB}" destId="{F874C0F6-5EE8-4D56-9A7A-668E1A6046F9}" srcOrd="3" destOrd="0" parTransId="{5994727D-9938-482D-9D5B-E5B97D716E70}" sibTransId="{D3279908-99A4-4C20-AC26-CE383BB219CC}"/>
    <dgm:cxn modelId="{5DC3CC0A-9C3B-464F-88BB-D8D80E75AA08}" srcId="{77BC7323-AD67-43D1-803C-DBBD2E022CAB}" destId="{589B174C-E99D-4887-A7C9-D8D0C819347D}" srcOrd="4" destOrd="0" parTransId="{0BA2BECD-8777-4C8B-8DA1-7FA538DC2827}" sibTransId="{3CE0F0A7-A826-4CAA-A9B5-273E16D6504B}"/>
    <dgm:cxn modelId="{D8C4641E-5093-4862-A797-0AD45F2AAD47}" srcId="{5A08683A-07AB-4BEA-B5E0-6958D15E7067}" destId="{43C5B841-1E46-4C46-A49C-D91DB67BC6D9}" srcOrd="2" destOrd="0" parTransId="{231ADD12-687A-4A1E-BF60-CC64D08BE7F4}" sibTransId="{3FA7E4A5-F5C1-4EC1-A30C-AD65EF0C6925}"/>
    <dgm:cxn modelId="{F06BF920-84C8-4BA3-9A9E-19E5529C515B}" type="presOf" srcId="{5A08683A-07AB-4BEA-B5E0-6958D15E7067}" destId="{54DA39CF-DB1D-4C33-A105-13DCC59300AF}" srcOrd="0" destOrd="0" presId="urn:microsoft.com/office/officeart/2016/7/layout/LinearArrowProcessNumbered"/>
    <dgm:cxn modelId="{8EE6A628-2488-449E-AC07-F1D7C04865B0}" type="presOf" srcId="{FEBFA6E6-0ED7-4E6A-8A0E-8DA72E2E90CA}" destId="{028633B1-07E6-4775-A584-58654D52EC3C}" srcOrd="0" destOrd="0" presId="urn:microsoft.com/office/officeart/2016/7/layout/LinearArrowProcessNumbered"/>
    <dgm:cxn modelId="{70384C2F-0CCC-4B0C-9C79-9F130F37DFF2}" type="presOf" srcId="{F6700F0E-C7F4-49CB-8C2B-31E0F146A6A0}" destId="{028633B1-07E6-4775-A584-58654D52EC3C}" srcOrd="0" destOrd="3" presId="urn:microsoft.com/office/officeart/2016/7/layout/LinearArrowProcessNumbered"/>
    <dgm:cxn modelId="{CD16E834-B137-4E53-8330-9CE4A534A13D}" srcId="{589B174C-E99D-4887-A7C9-D8D0C819347D}" destId="{4758D2B4-E555-4296-988D-012A6DE9DB73}" srcOrd="0" destOrd="0" parTransId="{B3258224-DBEC-480B-9140-24FB2F4D34BD}" sibTransId="{2155DF56-4C2A-4B47-B554-2D3447365D7A}"/>
    <dgm:cxn modelId="{5989A53A-F710-4862-A794-3D55F3CF1E39}" type="presOf" srcId="{2F228C16-BA67-413C-BDAC-26360FD3E8E2}" destId="{54DA39CF-DB1D-4C33-A105-13DCC59300AF}" srcOrd="0" destOrd="2" presId="urn:microsoft.com/office/officeart/2016/7/layout/LinearArrowProcessNumbered"/>
    <dgm:cxn modelId="{5D3CDE3B-C36D-4A8E-8EAF-75B8A6F0A84E}" type="presOf" srcId="{4A40B5E9-3772-4F06-A9C4-D861CBAF45FD}" destId="{028633B1-07E6-4775-A584-58654D52EC3C}" srcOrd="0" destOrd="2" presId="urn:microsoft.com/office/officeart/2016/7/layout/LinearArrowProcessNumbered"/>
    <dgm:cxn modelId="{DDFBF03E-EB59-4AC5-B35F-B397509629DA}" srcId="{FEBFA6E6-0ED7-4E6A-8A0E-8DA72E2E90CA}" destId="{4A40B5E9-3772-4F06-A9C4-D861CBAF45FD}" srcOrd="1" destOrd="0" parTransId="{0F0AC72B-444C-4D9E-A49C-F0D8E4DFE71F}" sibTransId="{CD5653C5-AE55-4ECA-B795-171B420CCD92}"/>
    <dgm:cxn modelId="{EEB57B60-AA60-4BFA-AC01-6756A0CF32B2}" type="presOf" srcId="{43C5B841-1E46-4C46-A49C-D91DB67BC6D9}" destId="{54DA39CF-DB1D-4C33-A105-13DCC59300AF}" srcOrd="0" destOrd="3" presId="urn:microsoft.com/office/officeart/2016/7/layout/LinearArrowProcessNumbered"/>
    <dgm:cxn modelId="{BD41E943-BE3A-45DA-A527-1A3EC0D46B9F}" type="presOf" srcId="{F874C0F6-5EE8-4D56-9A7A-668E1A6046F9}" destId="{DD90E817-B866-45A8-9698-B98BA8904C28}" srcOrd="0" destOrd="0" presId="urn:microsoft.com/office/officeart/2016/7/layout/LinearArrowProcessNumbered"/>
    <dgm:cxn modelId="{98D85265-0279-4F2A-9116-6C867FAE3CD9}" type="presOf" srcId="{020F69E8-D01B-47A3-9859-F6FDE0294548}" destId="{1AD8C198-10B4-4E80-AC16-B0B32A524571}" srcOrd="0" destOrd="1" presId="urn:microsoft.com/office/officeart/2016/7/layout/LinearArrowProcessNumbered"/>
    <dgm:cxn modelId="{DF945E71-36BC-4CF1-8650-688C13E27515}" srcId="{23A90217-B06F-4BB0-8552-771DA741633B}" destId="{D009041B-735A-4D69-A367-75A4472AE523}" srcOrd="1" destOrd="0" parTransId="{67670BEC-1609-4746-A3ED-DA2799348240}" sibTransId="{7591564D-74CD-4864-9088-063DE0B37965}"/>
    <dgm:cxn modelId="{AA9EE753-B0E7-42CB-A9E6-C29FBA519B0D}" srcId="{77BC7323-AD67-43D1-803C-DBBD2E022CAB}" destId="{23A90217-B06F-4BB0-8552-771DA741633B}" srcOrd="1" destOrd="0" parTransId="{F8A20719-4899-4EC9-9C30-08683D57F76A}" sibTransId="{5996C4F3-A22D-4419-85B6-0A02AC8E7FA7}"/>
    <dgm:cxn modelId="{65D4E455-DC95-450D-8532-63C1114B38CF}" type="presOf" srcId="{CABFD660-6D67-4E6B-94A0-2080DC5066BB}" destId="{DD90E817-B866-45A8-9698-B98BA8904C28}" srcOrd="0" destOrd="2" presId="urn:microsoft.com/office/officeart/2016/7/layout/LinearArrowProcessNumbered"/>
    <dgm:cxn modelId="{CBE3F577-5B40-4062-85F9-005F3DAE020A}" type="presOf" srcId="{5996C4F3-A22D-4419-85B6-0A02AC8E7FA7}" destId="{73EF6118-D60B-4C72-A60E-2D118AC3595F}" srcOrd="0" destOrd="0" presId="urn:microsoft.com/office/officeart/2016/7/layout/LinearArrowProcessNumbered"/>
    <dgm:cxn modelId="{94DE4F78-3BE0-423A-9C44-F9EB868456E4}" srcId="{5A08683A-07AB-4BEA-B5E0-6958D15E7067}" destId="{2F228C16-BA67-413C-BDAC-26360FD3E8E2}" srcOrd="1" destOrd="0" parTransId="{5A39D89D-B19E-4A37-8FF9-1319E568B15F}" sibTransId="{64301091-5517-427F-AC4F-4B46F7ACD5D6}"/>
    <dgm:cxn modelId="{733EBC58-0CD2-4FEF-845F-34DB16186C73}" type="presOf" srcId="{8D96FEB4-E652-4F1E-BEC0-1D9884DA0129}" destId="{DD90E817-B866-45A8-9698-B98BA8904C28}" srcOrd="0" destOrd="1" presId="urn:microsoft.com/office/officeart/2016/7/layout/LinearArrowProcessNumbered"/>
    <dgm:cxn modelId="{4E179859-FC2A-47B7-9134-0A52E246F9A3}" type="presOf" srcId="{D009041B-735A-4D69-A367-75A4472AE523}" destId="{1AD8C198-10B4-4E80-AC16-B0B32A524571}" srcOrd="0" destOrd="2" presId="urn:microsoft.com/office/officeart/2016/7/layout/LinearArrowProcessNumbered"/>
    <dgm:cxn modelId="{6AA5DE7A-48F6-4E59-BCF4-3961C60868C9}" srcId="{77BC7323-AD67-43D1-803C-DBBD2E022CAB}" destId="{5A08683A-07AB-4BEA-B5E0-6958D15E7067}" srcOrd="2" destOrd="0" parTransId="{027E4C57-401F-47BB-8C7F-117DBA89A08F}" sibTransId="{7417A2D9-0E9C-4327-8485-53A65B6CF2DA}"/>
    <dgm:cxn modelId="{8ECD157F-DFFE-4F1A-919E-6603089AAB0E}" type="presOf" srcId="{1F606F45-22E7-44D8-B322-1EDD65193E64}" destId="{028633B1-07E6-4775-A584-58654D52EC3C}" srcOrd="0" destOrd="1" presId="urn:microsoft.com/office/officeart/2016/7/layout/LinearArrowProcessNumbered"/>
    <dgm:cxn modelId="{CFDF8280-E77B-4B49-87B3-DA273E266653}" type="presOf" srcId="{76ACCE24-FCF8-4824-90C5-4EC37A4C9F77}" destId="{54DA39CF-DB1D-4C33-A105-13DCC59300AF}" srcOrd="0" destOrd="1" presId="urn:microsoft.com/office/officeart/2016/7/layout/LinearArrowProcessNumbered"/>
    <dgm:cxn modelId="{69D78289-7596-47AE-ABB0-584FEB21D337}" type="presOf" srcId="{28C8FB33-CC8D-4083-BEED-0C594CA90212}" destId="{54DA39CF-DB1D-4C33-A105-13DCC59300AF}" srcOrd="0" destOrd="4" presId="urn:microsoft.com/office/officeart/2016/7/layout/LinearArrowProcessNumbered"/>
    <dgm:cxn modelId="{E0B37894-AB82-429E-A837-9E67CC809BDC}" srcId="{F874C0F6-5EE8-4D56-9A7A-668E1A6046F9}" destId="{8D96FEB4-E652-4F1E-BEC0-1D9884DA0129}" srcOrd="0" destOrd="0" parTransId="{72EADB1C-1FAB-41E5-8362-24DEC99829FA}" sibTransId="{ED61CEE3-A8F4-4759-8C5D-12E576EBDFB3}"/>
    <dgm:cxn modelId="{5292C996-B180-43E4-ACCC-F77E07EF2080}" srcId="{77BC7323-AD67-43D1-803C-DBBD2E022CAB}" destId="{FEBFA6E6-0ED7-4E6A-8A0E-8DA72E2E90CA}" srcOrd="0" destOrd="0" parTransId="{5CC7AE3F-C80B-45FC-917F-4F56B337111E}" sibTransId="{EF195B62-A5B1-42D9-8D47-36E613848E75}"/>
    <dgm:cxn modelId="{78BA749E-DB9D-4733-AE28-50EB6739E364}" srcId="{5A08683A-07AB-4BEA-B5E0-6958D15E7067}" destId="{28C8FB33-CC8D-4083-BEED-0C594CA90212}" srcOrd="3" destOrd="0" parTransId="{883D2991-A8FC-4164-88FB-553B23A9DF92}" sibTransId="{B50806DD-76CA-44E2-B97B-F39B555A438A}"/>
    <dgm:cxn modelId="{59F5BAA1-8EE8-4E15-8031-26F0D02538B8}" type="presOf" srcId="{3CE0F0A7-A826-4CAA-A9B5-273E16D6504B}" destId="{43572938-656E-46B3-B5D2-7A6628400751}" srcOrd="0" destOrd="0" presId="urn:microsoft.com/office/officeart/2016/7/layout/LinearArrowProcessNumbered"/>
    <dgm:cxn modelId="{7577E6A7-7FAC-4F17-BAA7-9EF6D148B86F}" srcId="{23A90217-B06F-4BB0-8552-771DA741633B}" destId="{020F69E8-D01B-47A3-9859-F6FDE0294548}" srcOrd="0" destOrd="0" parTransId="{D1B985E7-B3A9-459E-B28F-73CE25E0D15C}" sibTransId="{AE7432CB-D2DC-4C9E-A812-2DD341A17B88}"/>
    <dgm:cxn modelId="{6E8026A9-AB65-4AC0-8A19-5002A0BCCE32}" type="presOf" srcId="{D3279908-99A4-4C20-AC26-CE383BB219CC}" destId="{C7C7B10D-1FD2-40B4-B63F-A131E15E3014}" srcOrd="0" destOrd="0" presId="urn:microsoft.com/office/officeart/2016/7/layout/LinearArrowProcessNumbered"/>
    <dgm:cxn modelId="{D4D256AE-EC98-4FFF-925A-D5639FAB8F5F}" type="presOf" srcId="{4758D2B4-E555-4296-988D-012A6DE9DB73}" destId="{F623E0F0-4592-4A4D-A61F-846FE6BA50A8}" srcOrd="0" destOrd="1" presId="urn:microsoft.com/office/officeart/2016/7/layout/LinearArrowProcessNumbered"/>
    <dgm:cxn modelId="{F6E655B9-FA86-4EE7-B974-768C65416FF1}" type="presOf" srcId="{589B174C-E99D-4887-A7C9-D8D0C819347D}" destId="{F623E0F0-4592-4A4D-A61F-846FE6BA50A8}" srcOrd="0" destOrd="0" presId="urn:microsoft.com/office/officeart/2016/7/layout/LinearArrowProcessNumbered"/>
    <dgm:cxn modelId="{8A7C65BB-3613-4550-9D1D-A95A7C9BDD31}" type="presOf" srcId="{40B41B91-2187-4A2A-8088-888330164279}" destId="{F623E0F0-4592-4A4D-A61F-846FE6BA50A8}" srcOrd="0" destOrd="2" presId="urn:microsoft.com/office/officeart/2016/7/layout/LinearArrowProcessNumbered"/>
    <dgm:cxn modelId="{9A3EDFCF-7505-4F38-B176-965578155B31}" type="presOf" srcId="{23A90217-B06F-4BB0-8552-771DA741633B}" destId="{1AD8C198-10B4-4E80-AC16-B0B32A524571}" srcOrd="0" destOrd="0" presId="urn:microsoft.com/office/officeart/2016/7/layout/LinearArrowProcessNumbered"/>
    <dgm:cxn modelId="{2103FACF-66C9-4A2D-9C8D-794C3EC7F919}" srcId="{FEBFA6E6-0ED7-4E6A-8A0E-8DA72E2E90CA}" destId="{F6700F0E-C7F4-49CB-8C2B-31E0F146A6A0}" srcOrd="2" destOrd="0" parTransId="{15F3B463-67B9-41F2-91B4-2E9210EC5BF4}" sibTransId="{82183362-D486-43DB-B460-7AA7B13274F0}"/>
    <dgm:cxn modelId="{74A062D7-D61A-4C9C-ABDF-0159E97B720F}" srcId="{5A08683A-07AB-4BEA-B5E0-6958D15E7067}" destId="{76ACCE24-FCF8-4824-90C5-4EC37A4C9F77}" srcOrd="0" destOrd="0" parTransId="{16E4ACF6-EDF2-4F43-9453-FBB39ABD7CB8}" sibTransId="{8187FA36-8C5C-4A36-8C87-79EB42F5FB83}"/>
    <dgm:cxn modelId="{54AA42E0-D407-4A7D-B49B-D5801DB9093D}" type="presOf" srcId="{77BC7323-AD67-43D1-803C-DBBD2E022CAB}" destId="{FC15AA50-A0D2-414F-856C-008266CD3F3A}" srcOrd="0" destOrd="0" presId="urn:microsoft.com/office/officeart/2016/7/layout/LinearArrowProcessNumbered"/>
    <dgm:cxn modelId="{FACC9FE2-B921-464F-A320-95E5ACD49DC4}" type="presOf" srcId="{7417A2D9-0E9C-4327-8485-53A65B6CF2DA}" destId="{4FB4F6CC-5761-41C7-83F4-FE2D32D2F813}" srcOrd="0" destOrd="0" presId="urn:microsoft.com/office/officeart/2016/7/layout/LinearArrowProcessNumbered"/>
    <dgm:cxn modelId="{675085E5-E0D7-47CE-B670-9A227DD0F58C}" type="presOf" srcId="{EF195B62-A5B1-42D9-8D47-36E613848E75}" destId="{131131F9-6081-4BD5-A279-7C020D8417FE}" srcOrd="0" destOrd="0" presId="urn:microsoft.com/office/officeart/2016/7/layout/LinearArrowProcessNumbered"/>
    <dgm:cxn modelId="{26A137ED-37B5-445F-8625-3EE95EF68CC2}" srcId="{F874C0F6-5EE8-4D56-9A7A-668E1A6046F9}" destId="{CABFD660-6D67-4E6B-94A0-2080DC5066BB}" srcOrd="1" destOrd="0" parTransId="{3082025B-907A-4000-AEFE-3611C415D271}" sibTransId="{E597E9F4-2243-4BF1-B3EE-4D44C51C767A}"/>
    <dgm:cxn modelId="{EDBEA0F0-626F-4CE2-AE65-3A76BE9C6295}" srcId="{589B174C-E99D-4887-A7C9-D8D0C819347D}" destId="{40B41B91-2187-4A2A-8088-888330164279}" srcOrd="1" destOrd="0" parTransId="{E0F0F060-AC79-4C33-BBD8-C99314336424}" sibTransId="{058685DC-8008-44B4-A90F-B6ABD11A96DA}"/>
    <dgm:cxn modelId="{A31C17F3-F419-46E3-A05D-816FAD8FB656}" srcId="{FEBFA6E6-0ED7-4E6A-8A0E-8DA72E2E90CA}" destId="{1F606F45-22E7-44D8-B322-1EDD65193E64}" srcOrd="0" destOrd="0" parTransId="{583D6CBE-2888-4615-A429-1493E3FD8444}" sibTransId="{961FA0BE-1FF3-406A-B2FC-2C356381C8BF}"/>
    <dgm:cxn modelId="{385BCD91-5ED2-45CC-967B-B94365879D19}" type="presParOf" srcId="{FC15AA50-A0D2-414F-856C-008266CD3F3A}" destId="{F58F8C01-D298-4F48-9A60-D7F91038FC9D}" srcOrd="0" destOrd="0" presId="urn:microsoft.com/office/officeart/2016/7/layout/LinearArrowProcessNumbered"/>
    <dgm:cxn modelId="{374C3720-3899-4636-AB30-37EAEB3F8F61}" type="presParOf" srcId="{F58F8C01-D298-4F48-9A60-D7F91038FC9D}" destId="{CDDCD6D3-75AC-41B7-B0A5-9E5703C160C4}" srcOrd="0" destOrd="0" presId="urn:microsoft.com/office/officeart/2016/7/layout/LinearArrowProcessNumbered"/>
    <dgm:cxn modelId="{2D902253-61DC-4B8C-8018-94C176F19C90}" type="presParOf" srcId="{F58F8C01-D298-4F48-9A60-D7F91038FC9D}" destId="{5F8BFDCC-57A3-4EB5-97DD-AA5041D2E06D}" srcOrd="1" destOrd="0" presId="urn:microsoft.com/office/officeart/2016/7/layout/LinearArrowProcessNumbered"/>
    <dgm:cxn modelId="{967ED2C5-B41B-460F-905F-191CDA90FF89}" type="presParOf" srcId="{5F8BFDCC-57A3-4EB5-97DD-AA5041D2E06D}" destId="{E5AA56AA-4A2D-4E99-AFE8-02232241D2E2}" srcOrd="0" destOrd="0" presId="urn:microsoft.com/office/officeart/2016/7/layout/LinearArrowProcessNumbered"/>
    <dgm:cxn modelId="{35CF7A80-41B9-48B5-9BBC-5D99660EFBC4}" type="presParOf" srcId="{5F8BFDCC-57A3-4EB5-97DD-AA5041D2E06D}" destId="{88491ED1-7032-4790-B44A-2C7983A1D860}" srcOrd="1" destOrd="0" presId="urn:microsoft.com/office/officeart/2016/7/layout/LinearArrowProcessNumbered"/>
    <dgm:cxn modelId="{EFB7DB10-A57D-4F65-B821-49FB9F395CBC}" type="presParOf" srcId="{5F8BFDCC-57A3-4EB5-97DD-AA5041D2E06D}" destId="{131131F9-6081-4BD5-A279-7C020D8417FE}" srcOrd="2" destOrd="0" presId="urn:microsoft.com/office/officeart/2016/7/layout/LinearArrowProcessNumbered"/>
    <dgm:cxn modelId="{13AF67E0-6C48-463D-9F12-F107CABC43AC}" type="presParOf" srcId="{5F8BFDCC-57A3-4EB5-97DD-AA5041D2E06D}" destId="{61E74984-D44C-4C0C-ADF4-2B30012D7C7E}" srcOrd="3" destOrd="0" presId="urn:microsoft.com/office/officeart/2016/7/layout/LinearArrowProcessNumbered"/>
    <dgm:cxn modelId="{44E72D84-329D-476D-9997-AEFD06B59254}" type="presParOf" srcId="{F58F8C01-D298-4F48-9A60-D7F91038FC9D}" destId="{028633B1-07E6-4775-A584-58654D52EC3C}" srcOrd="2" destOrd="0" presId="urn:microsoft.com/office/officeart/2016/7/layout/LinearArrowProcessNumbered"/>
    <dgm:cxn modelId="{DFDE61AD-9D7E-47E1-872B-9B326056D866}" type="presParOf" srcId="{FC15AA50-A0D2-414F-856C-008266CD3F3A}" destId="{27E807FF-DEE9-404A-8769-8BDC9969FE50}" srcOrd="1" destOrd="0" presId="urn:microsoft.com/office/officeart/2016/7/layout/LinearArrowProcessNumbered"/>
    <dgm:cxn modelId="{01A41974-CC51-459B-9325-F0439FB120A6}" type="presParOf" srcId="{FC15AA50-A0D2-414F-856C-008266CD3F3A}" destId="{32517058-D52A-44B6-9E6F-0996D2E67E17}" srcOrd="2" destOrd="0" presId="urn:microsoft.com/office/officeart/2016/7/layout/LinearArrowProcessNumbered"/>
    <dgm:cxn modelId="{917B2E9F-A363-4228-A9F2-152D228F23C0}" type="presParOf" srcId="{32517058-D52A-44B6-9E6F-0996D2E67E17}" destId="{ECB2AD9D-5A48-4E89-ACF4-3A88E66A3A09}" srcOrd="0" destOrd="0" presId="urn:microsoft.com/office/officeart/2016/7/layout/LinearArrowProcessNumbered"/>
    <dgm:cxn modelId="{4BBAA896-AE30-401D-AD6B-C7D0FF70460E}" type="presParOf" srcId="{32517058-D52A-44B6-9E6F-0996D2E67E17}" destId="{B89BA793-BDC7-4118-B318-54EAE70955BD}" srcOrd="1" destOrd="0" presId="urn:microsoft.com/office/officeart/2016/7/layout/LinearArrowProcessNumbered"/>
    <dgm:cxn modelId="{E0A90BFB-D7A7-4BDD-B917-F65B1F5129FF}" type="presParOf" srcId="{B89BA793-BDC7-4118-B318-54EAE70955BD}" destId="{5E21468B-3F9A-4A6B-9E45-6157F0DF9CB2}" srcOrd="0" destOrd="0" presId="urn:microsoft.com/office/officeart/2016/7/layout/LinearArrowProcessNumbered"/>
    <dgm:cxn modelId="{196B70FE-552C-4558-B673-8406585A9DD4}" type="presParOf" srcId="{B89BA793-BDC7-4118-B318-54EAE70955BD}" destId="{5882C091-1128-4AC4-B634-B861187CDDD9}" srcOrd="1" destOrd="0" presId="urn:microsoft.com/office/officeart/2016/7/layout/LinearArrowProcessNumbered"/>
    <dgm:cxn modelId="{A56BD900-B8A0-4C9C-94BA-3A2A3E055582}" type="presParOf" srcId="{B89BA793-BDC7-4118-B318-54EAE70955BD}" destId="{73EF6118-D60B-4C72-A60E-2D118AC3595F}" srcOrd="2" destOrd="0" presId="urn:microsoft.com/office/officeart/2016/7/layout/LinearArrowProcessNumbered"/>
    <dgm:cxn modelId="{0D649861-D8F8-444D-95C2-4E887C1728C3}" type="presParOf" srcId="{B89BA793-BDC7-4118-B318-54EAE70955BD}" destId="{1D01B4CB-20A2-4DAF-A87F-862FCF50F9AD}" srcOrd="3" destOrd="0" presId="urn:microsoft.com/office/officeart/2016/7/layout/LinearArrowProcessNumbered"/>
    <dgm:cxn modelId="{3DA4F177-CB58-49D6-A759-4D8FAB52F065}" type="presParOf" srcId="{32517058-D52A-44B6-9E6F-0996D2E67E17}" destId="{1AD8C198-10B4-4E80-AC16-B0B32A524571}" srcOrd="2" destOrd="0" presId="urn:microsoft.com/office/officeart/2016/7/layout/LinearArrowProcessNumbered"/>
    <dgm:cxn modelId="{4D2768E1-C107-4ED1-8C8D-E585846B5D1C}" type="presParOf" srcId="{FC15AA50-A0D2-414F-856C-008266CD3F3A}" destId="{400C0A5E-50E6-4B81-95A1-D8463B99C1EE}" srcOrd="3" destOrd="0" presId="urn:microsoft.com/office/officeart/2016/7/layout/LinearArrowProcessNumbered"/>
    <dgm:cxn modelId="{7AE88126-D96C-4332-906E-E4B06578B53A}" type="presParOf" srcId="{FC15AA50-A0D2-414F-856C-008266CD3F3A}" destId="{F5EC5D69-DCB4-4599-A184-1DC05611FD98}" srcOrd="4" destOrd="0" presId="urn:microsoft.com/office/officeart/2016/7/layout/LinearArrowProcessNumbered"/>
    <dgm:cxn modelId="{8A9FD829-1194-4B16-8B51-494E44558681}" type="presParOf" srcId="{F5EC5D69-DCB4-4599-A184-1DC05611FD98}" destId="{33CAE501-0EEC-4E4A-83E4-C8EACC127715}" srcOrd="0" destOrd="0" presId="urn:microsoft.com/office/officeart/2016/7/layout/LinearArrowProcessNumbered"/>
    <dgm:cxn modelId="{60B3AF39-C3FF-4735-8374-FD23132A84BE}" type="presParOf" srcId="{F5EC5D69-DCB4-4599-A184-1DC05611FD98}" destId="{2433E4F1-E77A-494C-A227-19C268B826F1}" srcOrd="1" destOrd="0" presId="urn:microsoft.com/office/officeart/2016/7/layout/LinearArrowProcessNumbered"/>
    <dgm:cxn modelId="{75FBA021-9148-42E2-9EF0-C340309517C6}" type="presParOf" srcId="{2433E4F1-E77A-494C-A227-19C268B826F1}" destId="{8163A91E-177E-4D63-B73A-317119D6EB82}" srcOrd="0" destOrd="0" presId="urn:microsoft.com/office/officeart/2016/7/layout/LinearArrowProcessNumbered"/>
    <dgm:cxn modelId="{1FE9A976-AC53-40FD-B894-21F4ADDC21C4}" type="presParOf" srcId="{2433E4F1-E77A-494C-A227-19C268B826F1}" destId="{DF15A1FA-8359-47AB-BAE9-DE40381B2517}" srcOrd="1" destOrd="0" presId="urn:microsoft.com/office/officeart/2016/7/layout/LinearArrowProcessNumbered"/>
    <dgm:cxn modelId="{0E371974-4382-4829-BEBE-18F2CAC786C7}" type="presParOf" srcId="{2433E4F1-E77A-494C-A227-19C268B826F1}" destId="{4FB4F6CC-5761-41C7-83F4-FE2D32D2F813}" srcOrd="2" destOrd="0" presId="urn:microsoft.com/office/officeart/2016/7/layout/LinearArrowProcessNumbered"/>
    <dgm:cxn modelId="{B5AA0344-3D23-4F99-96C6-5B26A0DB8498}" type="presParOf" srcId="{2433E4F1-E77A-494C-A227-19C268B826F1}" destId="{724B97D9-DDFA-493E-9A19-71661EBE7F1C}" srcOrd="3" destOrd="0" presId="urn:microsoft.com/office/officeart/2016/7/layout/LinearArrowProcessNumbered"/>
    <dgm:cxn modelId="{C6E42855-025B-46E5-8F16-ED93197B410A}" type="presParOf" srcId="{F5EC5D69-DCB4-4599-A184-1DC05611FD98}" destId="{54DA39CF-DB1D-4C33-A105-13DCC59300AF}" srcOrd="2" destOrd="0" presId="urn:microsoft.com/office/officeart/2016/7/layout/LinearArrowProcessNumbered"/>
    <dgm:cxn modelId="{4D4F317C-25D8-4973-96C5-F124B4AE5FE2}" type="presParOf" srcId="{FC15AA50-A0D2-414F-856C-008266CD3F3A}" destId="{EC27F01B-46F8-49D7-A45D-202688E1D36F}" srcOrd="5" destOrd="0" presId="urn:microsoft.com/office/officeart/2016/7/layout/LinearArrowProcessNumbered"/>
    <dgm:cxn modelId="{CFEA9592-FF05-4D14-9DB0-C857487FB759}" type="presParOf" srcId="{FC15AA50-A0D2-414F-856C-008266CD3F3A}" destId="{2F47DA1C-9234-40D7-BEE6-654A799D4225}" srcOrd="6" destOrd="0" presId="urn:microsoft.com/office/officeart/2016/7/layout/LinearArrowProcessNumbered"/>
    <dgm:cxn modelId="{BF0ECDA5-61CD-4347-A248-1E93A1C3F76B}" type="presParOf" srcId="{2F47DA1C-9234-40D7-BEE6-654A799D4225}" destId="{11F5D1AE-3714-4EAD-B9B5-A1C7DBAE4865}" srcOrd="0" destOrd="0" presId="urn:microsoft.com/office/officeart/2016/7/layout/LinearArrowProcessNumbered"/>
    <dgm:cxn modelId="{32E418EE-CBF5-4251-A525-F8475AD65F17}" type="presParOf" srcId="{2F47DA1C-9234-40D7-BEE6-654A799D4225}" destId="{CB6DBDE0-F87F-4E9C-92DC-EE73552F2C70}" srcOrd="1" destOrd="0" presId="urn:microsoft.com/office/officeart/2016/7/layout/LinearArrowProcessNumbered"/>
    <dgm:cxn modelId="{CB37242C-157B-4641-B94E-E21CCDDE3CB0}" type="presParOf" srcId="{CB6DBDE0-F87F-4E9C-92DC-EE73552F2C70}" destId="{D8AA3C2D-30EA-4B4A-AAC4-D6F2AAA50D58}" srcOrd="0" destOrd="0" presId="urn:microsoft.com/office/officeart/2016/7/layout/LinearArrowProcessNumbered"/>
    <dgm:cxn modelId="{DEDF6FEE-EF57-4863-A3FF-BCEAD535FFDE}" type="presParOf" srcId="{CB6DBDE0-F87F-4E9C-92DC-EE73552F2C70}" destId="{5DD9D4C5-1C8B-4C31-B83C-AAFADD8BCCA7}" srcOrd="1" destOrd="0" presId="urn:microsoft.com/office/officeart/2016/7/layout/LinearArrowProcessNumbered"/>
    <dgm:cxn modelId="{58ACFAF5-ED1E-4266-B1FF-F2CBB03A767F}" type="presParOf" srcId="{CB6DBDE0-F87F-4E9C-92DC-EE73552F2C70}" destId="{C7C7B10D-1FD2-40B4-B63F-A131E15E3014}" srcOrd="2" destOrd="0" presId="urn:microsoft.com/office/officeart/2016/7/layout/LinearArrowProcessNumbered"/>
    <dgm:cxn modelId="{EB0D63A2-7868-4C57-8774-D09A298B2CC9}" type="presParOf" srcId="{CB6DBDE0-F87F-4E9C-92DC-EE73552F2C70}" destId="{E388BAF4-F1F7-458C-B004-375A4196F459}" srcOrd="3" destOrd="0" presId="urn:microsoft.com/office/officeart/2016/7/layout/LinearArrowProcessNumbered"/>
    <dgm:cxn modelId="{F28C6215-5754-4F8D-AB07-1AF6A01B601C}" type="presParOf" srcId="{2F47DA1C-9234-40D7-BEE6-654A799D4225}" destId="{DD90E817-B866-45A8-9698-B98BA8904C28}" srcOrd="2" destOrd="0" presId="urn:microsoft.com/office/officeart/2016/7/layout/LinearArrowProcessNumbered"/>
    <dgm:cxn modelId="{9CDB7B18-8AA0-491F-B697-3D5480AE90D2}" type="presParOf" srcId="{FC15AA50-A0D2-414F-856C-008266CD3F3A}" destId="{3BAB7AB3-15D2-4C98-87E3-3AC375A32547}" srcOrd="7" destOrd="0" presId="urn:microsoft.com/office/officeart/2016/7/layout/LinearArrowProcessNumbered"/>
    <dgm:cxn modelId="{478C2DFE-2F32-4216-AE2B-B0C72DC2AEEF}" type="presParOf" srcId="{FC15AA50-A0D2-414F-856C-008266CD3F3A}" destId="{2BB68908-E836-4B5B-A22E-78FF54C62472}" srcOrd="8" destOrd="0" presId="urn:microsoft.com/office/officeart/2016/7/layout/LinearArrowProcessNumbered"/>
    <dgm:cxn modelId="{DAC3073F-C487-478D-98FA-A6C8F25AB21A}" type="presParOf" srcId="{2BB68908-E836-4B5B-A22E-78FF54C62472}" destId="{62661DEE-5551-4880-BC0D-BC01F773466A}" srcOrd="0" destOrd="0" presId="urn:microsoft.com/office/officeart/2016/7/layout/LinearArrowProcessNumbered"/>
    <dgm:cxn modelId="{1980D869-C5DC-4930-8B4F-A54676A37100}" type="presParOf" srcId="{2BB68908-E836-4B5B-A22E-78FF54C62472}" destId="{1BD17F83-97DA-49AC-99E5-747537B34D7C}" srcOrd="1" destOrd="0" presId="urn:microsoft.com/office/officeart/2016/7/layout/LinearArrowProcessNumbered"/>
    <dgm:cxn modelId="{D6E61087-C425-4A7B-9982-0B5EB1AE5430}" type="presParOf" srcId="{1BD17F83-97DA-49AC-99E5-747537B34D7C}" destId="{68EAA953-AE4D-48DD-96D8-C0F3EF1A472B}" srcOrd="0" destOrd="0" presId="urn:microsoft.com/office/officeart/2016/7/layout/LinearArrowProcessNumbered"/>
    <dgm:cxn modelId="{D8202C98-DEB1-4B7A-A384-4038B5DCA5CE}" type="presParOf" srcId="{1BD17F83-97DA-49AC-99E5-747537B34D7C}" destId="{A2C5A55D-FCA1-4FE0-93C7-3545DE1F98B7}" srcOrd="1" destOrd="0" presId="urn:microsoft.com/office/officeart/2016/7/layout/LinearArrowProcessNumbered"/>
    <dgm:cxn modelId="{19DDBBB0-5308-4DA9-B4B4-0F5A1A4A358E}" type="presParOf" srcId="{1BD17F83-97DA-49AC-99E5-747537B34D7C}" destId="{43572938-656E-46B3-B5D2-7A6628400751}" srcOrd="2" destOrd="0" presId="urn:microsoft.com/office/officeart/2016/7/layout/LinearArrowProcessNumbered"/>
    <dgm:cxn modelId="{C8649FA6-7515-4B25-9D5C-6FFDE36FB871}" type="presParOf" srcId="{1BD17F83-97DA-49AC-99E5-747537B34D7C}" destId="{A16F3AE6-E8B1-4035-9F9E-0D9339168A2A}" srcOrd="3" destOrd="0" presId="urn:microsoft.com/office/officeart/2016/7/layout/LinearArrowProcessNumbered"/>
    <dgm:cxn modelId="{07E97003-EC9D-4FE2-A84D-7AB6B0C261E1}" type="presParOf" srcId="{2BB68908-E836-4B5B-A22E-78FF54C62472}" destId="{F623E0F0-4592-4A4D-A61F-846FE6BA50A8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5BB15-838B-4CFE-BE90-12A0A2281847}">
      <dsp:nvSpPr>
        <dsp:cNvPr id="0" name=""/>
        <dsp:cNvSpPr/>
      </dsp:nvSpPr>
      <dsp:spPr>
        <a:xfrm>
          <a:off x="2258096" y="1290285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2489036" y="1333413"/>
        <a:ext cx="25919" cy="5183"/>
      </dsp:txXfrm>
    </dsp:sp>
    <dsp:sp modelId="{4AA274BD-BE88-48F1-896B-E3C079835220}">
      <dsp:nvSpPr>
        <dsp:cNvPr id="0" name=""/>
        <dsp:cNvSpPr/>
      </dsp:nvSpPr>
      <dsp:spPr>
        <a:xfrm>
          <a:off x="5987" y="659832"/>
          <a:ext cx="2253908" cy="13523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Introduction to Chickenpox</a:t>
          </a:r>
        </a:p>
      </dsp:txBody>
      <dsp:txXfrm>
        <a:off x="5987" y="659832"/>
        <a:ext cx="2253908" cy="1352345"/>
      </dsp:txXfrm>
    </dsp:sp>
    <dsp:sp modelId="{76E3B9D7-806A-4BC9-B8BC-A7742E21F56B}">
      <dsp:nvSpPr>
        <dsp:cNvPr id="0" name=""/>
        <dsp:cNvSpPr/>
      </dsp:nvSpPr>
      <dsp:spPr>
        <a:xfrm>
          <a:off x="5030404" y="1290285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5261344" y="1333413"/>
        <a:ext cx="25919" cy="5183"/>
      </dsp:txXfrm>
    </dsp:sp>
    <dsp:sp modelId="{62DF33E9-378C-4339-AFA2-AB3C451AC6F7}">
      <dsp:nvSpPr>
        <dsp:cNvPr id="0" name=""/>
        <dsp:cNvSpPr/>
      </dsp:nvSpPr>
      <dsp:spPr>
        <a:xfrm>
          <a:off x="2778295" y="659832"/>
          <a:ext cx="2253908" cy="13523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Symptoms of Chickenpox</a:t>
          </a:r>
        </a:p>
      </dsp:txBody>
      <dsp:txXfrm>
        <a:off x="2778295" y="659832"/>
        <a:ext cx="2253908" cy="1352345"/>
      </dsp:txXfrm>
    </dsp:sp>
    <dsp:sp modelId="{3CE87673-AE32-4468-9209-77CD3965C4E4}">
      <dsp:nvSpPr>
        <dsp:cNvPr id="0" name=""/>
        <dsp:cNvSpPr/>
      </dsp:nvSpPr>
      <dsp:spPr>
        <a:xfrm>
          <a:off x="1132942" y="2010378"/>
          <a:ext cx="5544615" cy="487799"/>
        </a:xfrm>
        <a:custGeom>
          <a:avLst/>
          <a:gdLst/>
          <a:ahLst/>
          <a:cxnLst/>
          <a:rect l="0" t="0" r="0" b="0"/>
          <a:pathLst>
            <a:path>
              <a:moveTo>
                <a:pt x="5544615" y="0"/>
              </a:moveTo>
              <a:lnTo>
                <a:pt x="5544615" y="260999"/>
              </a:lnTo>
              <a:lnTo>
                <a:pt x="0" y="260999"/>
              </a:lnTo>
              <a:lnTo>
                <a:pt x="0" y="48779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3766030" y="2251685"/>
        <a:ext cx="278439" cy="5183"/>
      </dsp:txXfrm>
    </dsp:sp>
    <dsp:sp modelId="{E421B907-73CE-4C5D-9C73-B6483C49FADF}">
      <dsp:nvSpPr>
        <dsp:cNvPr id="0" name=""/>
        <dsp:cNvSpPr/>
      </dsp:nvSpPr>
      <dsp:spPr>
        <a:xfrm>
          <a:off x="5550603" y="659832"/>
          <a:ext cx="2253908" cy="13523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How Chickenpox Spreads</a:t>
          </a:r>
        </a:p>
      </dsp:txBody>
      <dsp:txXfrm>
        <a:off x="5550603" y="659832"/>
        <a:ext cx="2253908" cy="1352345"/>
      </dsp:txXfrm>
    </dsp:sp>
    <dsp:sp modelId="{4FA26A08-7B35-4ED1-AEA3-70FE6AB1BB66}">
      <dsp:nvSpPr>
        <dsp:cNvPr id="0" name=""/>
        <dsp:cNvSpPr/>
      </dsp:nvSpPr>
      <dsp:spPr>
        <a:xfrm>
          <a:off x="2258096" y="3161030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2489036" y="3204158"/>
        <a:ext cx="25919" cy="5183"/>
      </dsp:txXfrm>
    </dsp:sp>
    <dsp:sp modelId="{125BC5B0-2C4D-4B4F-BB9F-90A268863759}">
      <dsp:nvSpPr>
        <dsp:cNvPr id="0" name=""/>
        <dsp:cNvSpPr/>
      </dsp:nvSpPr>
      <dsp:spPr>
        <a:xfrm>
          <a:off x="5987" y="2530577"/>
          <a:ext cx="2253908" cy="13523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>
              <a:effectLst/>
              <a:latin typeface="Arial"/>
              <a:cs typeface="Arial"/>
            </a:rPr>
            <a:t>Monitoring and Reporting</a:t>
          </a:r>
        </a:p>
      </dsp:txBody>
      <dsp:txXfrm>
        <a:off x="5987" y="2530577"/>
        <a:ext cx="2253908" cy="1352345"/>
      </dsp:txXfrm>
    </dsp:sp>
    <dsp:sp modelId="{77C006E9-20FF-4B05-BD4B-EC62E5DC8A34}">
      <dsp:nvSpPr>
        <dsp:cNvPr id="0" name=""/>
        <dsp:cNvSpPr/>
      </dsp:nvSpPr>
      <dsp:spPr>
        <a:xfrm>
          <a:off x="5030404" y="3161030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5261344" y="3204158"/>
        <a:ext cx="25919" cy="5183"/>
      </dsp:txXfrm>
    </dsp:sp>
    <dsp:sp modelId="{C59BF0F1-709A-42E4-8139-2496908B2AA8}">
      <dsp:nvSpPr>
        <dsp:cNvPr id="0" name=""/>
        <dsp:cNvSpPr/>
      </dsp:nvSpPr>
      <dsp:spPr>
        <a:xfrm>
          <a:off x="2778295" y="2530577"/>
          <a:ext cx="2253908" cy="135234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Policies and Prevention</a:t>
          </a:r>
        </a:p>
      </dsp:txBody>
      <dsp:txXfrm>
        <a:off x="2778295" y="2530577"/>
        <a:ext cx="2253908" cy="1352345"/>
      </dsp:txXfrm>
    </dsp:sp>
    <dsp:sp modelId="{ED4C970E-101E-4ED2-9F90-82C92A412E88}">
      <dsp:nvSpPr>
        <dsp:cNvPr id="0" name=""/>
        <dsp:cNvSpPr/>
      </dsp:nvSpPr>
      <dsp:spPr>
        <a:xfrm>
          <a:off x="1132942" y="3881122"/>
          <a:ext cx="5544615" cy="487799"/>
        </a:xfrm>
        <a:custGeom>
          <a:avLst/>
          <a:gdLst/>
          <a:ahLst/>
          <a:cxnLst/>
          <a:rect l="0" t="0" r="0" b="0"/>
          <a:pathLst>
            <a:path>
              <a:moveTo>
                <a:pt x="5544615" y="0"/>
              </a:moveTo>
              <a:lnTo>
                <a:pt x="5544615" y="260999"/>
              </a:lnTo>
              <a:lnTo>
                <a:pt x="0" y="260999"/>
              </a:lnTo>
              <a:lnTo>
                <a:pt x="0" y="487799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3766030" y="4122430"/>
        <a:ext cx="278439" cy="5183"/>
      </dsp:txXfrm>
    </dsp:sp>
    <dsp:sp modelId="{FA267DE7-055A-41AA-889E-AAAE4118D8AD}">
      <dsp:nvSpPr>
        <dsp:cNvPr id="0" name=""/>
        <dsp:cNvSpPr/>
      </dsp:nvSpPr>
      <dsp:spPr>
        <a:xfrm>
          <a:off x="5550603" y="2530577"/>
          <a:ext cx="2253908" cy="13523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Treatment and Recovery</a:t>
          </a:r>
        </a:p>
      </dsp:txBody>
      <dsp:txXfrm>
        <a:off x="5550603" y="2530577"/>
        <a:ext cx="2253908" cy="1352345"/>
      </dsp:txXfrm>
    </dsp:sp>
    <dsp:sp modelId="{9740DC82-75C1-41D1-88F4-58BFD5873E90}">
      <dsp:nvSpPr>
        <dsp:cNvPr id="0" name=""/>
        <dsp:cNvSpPr/>
      </dsp:nvSpPr>
      <dsp:spPr>
        <a:xfrm>
          <a:off x="2258096" y="5031774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89036" y="5074902"/>
        <a:ext cx="25919" cy="5183"/>
      </dsp:txXfrm>
    </dsp:sp>
    <dsp:sp modelId="{D70752CC-E12D-410C-90C1-5521966D9047}">
      <dsp:nvSpPr>
        <dsp:cNvPr id="0" name=""/>
        <dsp:cNvSpPr/>
      </dsp:nvSpPr>
      <dsp:spPr>
        <a:xfrm>
          <a:off x="5987" y="4401321"/>
          <a:ext cx="2253908" cy="13523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>
              <a:latin typeface="Arial"/>
              <a:cs typeface="Arial"/>
            </a:rPr>
            <a:t>Impact on Health and Social Care</a:t>
          </a:r>
        </a:p>
      </dsp:txBody>
      <dsp:txXfrm>
        <a:off x="5987" y="4401321"/>
        <a:ext cx="2253908" cy="1352345"/>
      </dsp:txXfrm>
    </dsp:sp>
    <dsp:sp modelId="{D3207DB9-F81D-4129-A2F0-5EED8ADD8142}">
      <dsp:nvSpPr>
        <dsp:cNvPr id="0" name=""/>
        <dsp:cNvSpPr/>
      </dsp:nvSpPr>
      <dsp:spPr>
        <a:xfrm>
          <a:off x="5030404" y="5031774"/>
          <a:ext cx="487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7799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endParaRPr>
        </a:p>
      </dsp:txBody>
      <dsp:txXfrm>
        <a:off x="5261344" y="5074902"/>
        <a:ext cx="25919" cy="5183"/>
      </dsp:txXfrm>
    </dsp:sp>
    <dsp:sp modelId="{09DA4863-952D-4D95-B2A6-5332941A9559}">
      <dsp:nvSpPr>
        <dsp:cNvPr id="0" name=""/>
        <dsp:cNvSpPr/>
      </dsp:nvSpPr>
      <dsp:spPr>
        <a:xfrm>
          <a:off x="2778295" y="4401321"/>
          <a:ext cx="2253908" cy="13523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Conclusion </a:t>
          </a:r>
        </a:p>
      </dsp:txBody>
      <dsp:txXfrm>
        <a:off x="2778295" y="4401321"/>
        <a:ext cx="2253908" cy="1352345"/>
      </dsp:txXfrm>
    </dsp:sp>
    <dsp:sp modelId="{45BC3B3C-29BA-4AE6-80CC-E8E8F6CF217B}">
      <dsp:nvSpPr>
        <dsp:cNvPr id="0" name=""/>
        <dsp:cNvSpPr/>
      </dsp:nvSpPr>
      <dsp:spPr>
        <a:xfrm>
          <a:off x="5550603" y="4401321"/>
          <a:ext cx="2253908" cy="13523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43" tIns="115930" rIns="110443" bIns="1159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References</a:t>
          </a:r>
          <a:r>
            <a:rPr lang="en-GB" sz="2800" kern="1200"/>
            <a:t> </a:t>
          </a:r>
        </a:p>
      </dsp:txBody>
      <dsp:txXfrm>
        <a:off x="5550603" y="4401321"/>
        <a:ext cx="2253908" cy="1352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DD32B-CF67-4280-975D-040876BFF5BC}">
      <dsp:nvSpPr>
        <dsp:cNvPr id="0" name=""/>
        <dsp:cNvSpPr/>
      </dsp:nvSpPr>
      <dsp:spPr>
        <a:xfrm>
          <a:off x="574" y="202344"/>
          <a:ext cx="2241214" cy="1344728"/>
        </a:xfrm>
        <a:prstGeom prst="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44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b="1" kern="1200">
              <a:solidFill>
                <a:schemeClr val="tx1">
                  <a:lumMod val="95000"/>
                  <a:lumOff val="5000"/>
                </a:schemeClr>
              </a:solidFill>
            </a:rPr>
            <a:t>• Itchy, spotty rash</a:t>
          </a:r>
          <a:r>
            <a:rPr lang="en-US" b="0" kern="1200">
              <a:solidFill>
                <a:schemeClr val="tx1">
                  <a:lumMod val="95000"/>
                  <a:lumOff val="5000"/>
                </a:schemeClr>
              </a:solidFill>
            </a:rPr>
            <a:t> that can appear anywhere on the body, often the first noticeable sign. </a:t>
          </a:r>
          <a:endParaRPr lang="en-US" sz="1200" b="0" kern="120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574" y="202344"/>
        <a:ext cx="2241214" cy="1344728"/>
      </dsp:txXfrm>
    </dsp:sp>
    <dsp:sp modelId="{77435AA2-280F-4BFF-B5A2-2A472D7622A0}">
      <dsp:nvSpPr>
        <dsp:cNvPr id="0" name=""/>
        <dsp:cNvSpPr/>
      </dsp:nvSpPr>
      <dsp:spPr>
        <a:xfrm>
          <a:off x="2465910" y="202344"/>
          <a:ext cx="2241214" cy="1344728"/>
        </a:xfrm>
        <a:prstGeom prst="rect">
          <a:avLst/>
        </a:prstGeom>
        <a:solidFill>
          <a:schemeClr val="accent1">
            <a:shade val="50000"/>
            <a:hueOff val="165491"/>
            <a:satOff val="2361"/>
            <a:lumOff val="144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>
                  <a:lumMod val="95000"/>
                  <a:lumOff val="5000"/>
                </a:schemeClr>
              </a:solidFill>
            </a:rPr>
            <a:t>• Fever,</a:t>
          </a:r>
          <a:r>
            <a:rPr lang="en-US" sz="2100" b="0" kern="1200">
              <a:solidFill>
                <a:schemeClr val="tx1">
                  <a:lumMod val="95000"/>
                  <a:lumOff val="5000"/>
                </a:schemeClr>
              </a:solidFill>
            </a:rPr>
            <a:t> which may start 1–2 days before the rash appears. </a:t>
          </a:r>
        </a:p>
      </dsp:txBody>
      <dsp:txXfrm>
        <a:off x="2465910" y="202344"/>
        <a:ext cx="2241214" cy="1344728"/>
      </dsp:txXfrm>
    </dsp:sp>
    <dsp:sp modelId="{DC0727E8-DA48-474D-A9EC-BC5CBF68526D}">
      <dsp:nvSpPr>
        <dsp:cNvPr id="0" name=""/>
        <dsp:cNvSpPr/>
      </dsp:nvSpPr>
      <dsp:spPr>
        <a:xfrm>
          <a:off x="574" y="1771194"/>
          <a:ext cx="2241214" cy="1344728"/>
        </a:xfrm>
        <a:prstGeom prst="rect">
          <a:avLst/>
        </a:prstGeom>
        <a:solidFill>
          <a:schemeClr val="accent1">
            <a:shade val="50000"/>
            <a:hueOff val="330983"/>
            <a:satOff val="4721"/>
            <a:lumOff val="288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44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b="1" kern="1200">
              <a:solidFill>
                <a:schemeClr val="tx1">
                  <a:lumMod val="95000"/>
                  <a:lumOff val="5000"/>
                </a:schemeClr>
              </a:solidFill>
            </a:rPr>
            <a:t>• Tiredness</a:t>
          </a:r>
          <a:r>
            <a:rPr lang="en-US" b="0" kern="1200">
              <a:solidFill>
                <a:schemeClr val="tx1">
                  <a:lumMod val="95000"/>
                  <a:lumOff val="5000"/>
                </a:schemeClr>
              </a:solidFill>
            </a:rPr>
            <a:t> in the body, including feeling very unwell.</a:t>
          </a:r>
          <a:r>
            <a:rPr lang="en-US" b="0" kern="120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 </a:t>
          </a:r>
          <a:r>
            <a:rPr lang="en-US" sz="1200" b="0" kern="120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www.cdc.gov</a:t>
          </a:r>
          <a:r>
            <a:rPr lang="en-US" b="0" kern="1200">
              <a:solidFill>
                <a:schemeClr val="tx1">
                  <a:lumMod val="95000"/>
                  <a:lumOff val="5000"/>
                </a:schemeClr>
              </a:solidFill>
              <a:latin typeface="Aptos Display" panose="02110004020202020204"/>
            </a:rPr>
            <a:t> </a:t>
          </a:r>
          <a:endParaRPr lang="en-US" b="0" kern="120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574" y="1771194"/>
        <a:ext cx="2241214" cy="1344728"/>
      </dsp:txXfrm>
    </dsp:sp>
    <dsp:sp modelId="{6F949F2D-99A4-4410-8F1D-84B9BA320FB1}">
      <dsp:nvSpPr>
        <dsp:cNvPr id="0" name=""/>
        <dsp:cNvSpPr/>
      </dsp:nvSpPr>
      <dsp:spPr>
        <a:xfrm>
          <a:off x="2465910" y="1771194"/>
          <a:ext cx="2241214" cy="1344728"/>
        </a:xfrm>
        <a:prstGeom prst="rect">
          <a:avLst/>
        </a:prstGeom>
        <a:solidFill>
          <a:schemeClr val="accent1">
            <a:shade val="50000"/>
            <a:hueOff val="496474"/>
            <a:satOff val="7082"/>
            <a:lumOff val="43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>
                  <a:lumMod val="95000"/>
                  <a:lumOff val="5000"/>
                </a:schemeClr>
              </a:solidFill>
            </a:rPr>
            <a:t>• Loss of appetite,</a:t>
          </a:r>
          <a:r>
            <a:rPr lang="en-US" sz="2100" b="0" kern="1200">
              <a:solidFill>
                <a:schemeClr val="tx1">
                  <a:lumMod val="95000"/>
                  <a:lumOff val="5000"/>
                </a:schemeClr>
              </a:solidFill>
            </a:rPr>
            <a:t> often occurring before or during the rash. </a:t>
          </a:r>
        </a:p>
      </dsp:txBody>
      <dsp:txXfrm>
        <a:off x="2465910" y="1771194"/>
        <a:ext cx="2241214" cy="1344728"/>
      </dsp:txXfrm>
    </dsp:sp>
    <dsp:sp modelId="{D5D38B48-2189-440E-8517-6453EFF1ED51}">
      <dsp:nvSpPr>
        <dsp:cNvPr id="0" name=""/>
        <dsp:cNvSpPr/>
      </dsp:nvSpPr>
      <dsp:spPr>
        <a:xfrm>
          <a:off x="574" y="3340044"/>
          <a:ext cx="2241214" cy="1344728"/>
        </a:xfrm>
        <a:prstGeom prst="rect">
          <a:avLst/>
        </a:prstGeom>
        <a:solidFill>
          <a:schemeClr val="accent1">
            <a:shade val="50000"/>
            <a:hueOff val="330983"/>
            <a:satOff val="4721"/>
            <a:lumOff val="288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>
                  <a:lumMod val="95000"/>
                  <a:lumOff val="5000"/>
                </a:schemeClr>
              </a:solidFill>
            </a:rPr>
            <a:t>• Headache,</a:t>
          </a:r>
          <a:r>
            <a:rPr lang="en-US" sz="2100" b="0" kern="1200">
              <a:solidFill>
                <a:schemeClr val="tx1">
                  <a:lumMod val="95000"/>
                  <a:lumOff val="5000"/>
                </a:schemeClr>
              </a:solidFill>
            </a:rPr>
            <a:t> happens as part of the early symptoms. </a:t>
          </a:r>
        </a:p>
      </dsp:txBody>
      <dsp:txXfrm>
        <a:off x="574" y="3340044"/>
        <a:ext cx="2241214" cy="1344728"/>
      </dsp:txXfrm>
    </dsp:sp>
    <dsp:sp modelId="{5F4976F3-27BE-4300-A2F1-15EE8A922289}">
      <dsp:nvSpPr>
        <dsp:cNvPr id="0" name=""/>
        <dsp:cNvSpPr/>
      </dsp:nvSpPr>
      <dsp:spPr>
        <a:xfrm>
          <a:off x="2465910" y="3340044"/>
          <a:ext cx="2241214" cy="1344728"/>
        </a:xfrm>
        <a:prstGeom prst="rect">
          <a:avLst/>
        </a:prstGeom>
        <a:solidFill>
          <a:schemeClr val="accent1">
            <a:shade val="50000"/>
            <a:hueOff val="165491"/>
            <a:satOff val="2361"/>
            <a:lumOff val="144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>
                  <a:lumMod val="95000"/>
                  <a:lumOff val="5000"/>
                </a:schemeClr>
              </a:solidFill>
            </a:rPr>
            <a:t>• Aches and muscle pains,</a:t>
          </a:r>
          <a:r>
            <a:rPr lang="en-US" sz="2100" b="0" kern="1200">
              <a:solidFill>
                <a:schemeClr val="tx1">
                  <a:lumMod val="95000"/>
                  <a:lumOff val="5000"/>
                </a:schemeClr>
              </a:solidFill>
            </a:rPr>
            <a:t> especially in the early stage. </a:t>
          </a:r>
        </a:p>
      </dsp:txBody>
      <dsp:txXfrm>
        <a:off x="2465910" y="3340044"/>
        <a:ext cx="2241214" cy="13447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D3578-7EDD-4284-817D-4AC05306C528}">
      <dsp:nvSpPr>
        <dsp:cNvPr id="0" name=""/>
        <dsp:cNvSpPr/>
      </dsp:nvSpPr>
      <dsp:spPr>
        <a:xfrm>
          <a:off x="0" y="1191352"/>
          <a:ext cx="4499046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57C38-A205-4B48-B85E-B40BDD5B8859}">
      <dsp:nvSpPr>
        <dsp:cNvPr id="0" name=""/>
        <dsp:cNvSpPr/>
      </dsp:nvSpPr>
      <dsp:spPr>
        <a:xfrm>
          <a:off x="217703" y="827121"/>
          <a:ext cx="4274841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037" tIns="0" rIns="11903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There is no specific cure for chickenpox. </a:t>
          </a:r>
        </a:p>
      </dsp:txBody>
      <dsp:txXfrm>
        <a:off x="243642" y="853060"/>
        <a:ext cx="4222963" cy="479482"/>
      </dsp:txXfrm>
    </dsp:sp>
    <dsp:sp modelId="{57EAC1D7-3874-44BA-A55D-E9B0F975C06B}">
      <dsp:nvSpPr>
        <dsp:cNvPr id="0" name=""/>
        <dsp:cNvSpPr/>
      </dsp:nvSpPr>
      <dsp:spPr>
        <a:xfrm>
          <a:off x="0" y="2009362"/>
          <a:ext cx="4499046" cy="249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9176" tIns="374904" rIns="34917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Stay home while infectious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Trim nails to prevent secondary infection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Calamine lotion for itching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Paracetamol for fever </a:t>
          </a:r>
          <a:r>
            <a:rPr lang="en-US" sz="1600" kern="1200">
              <a:solidFill>
                <a:schemeClr val="tx1"/>
              </a:solidFill>
              <a:highlight>
                <a:srgbClr val="FFFF00"/>
              </a:highlight>
            </a:rPr>
            <a:t>(avoid aspirin)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Antiviral therapy for adults/high-risk patients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Post-exposure prophylaxis for vulnerable groups </a:t>
          </a:r>
        </a:p>
      </dsp:txBody>
      <dsp:txXfrm>
        <a:off x="0" y="2009362"/>
        <a:ext cx="4499046" cy="2494800"/>
      </dsp:txXfrm>
    </dsp:sp>
    <dsp:sp modelId="{20B8C20B-9908-482D-8574-6ECE45E90B5C}">
      <dsp:nvSpPr>
        <dsp:cNvPr id="0" name=""/>
        <dsp:cNvSpPr/>
      </dsp:nvSpPr>
      <dsp:spPr>
        <a:xfrm>
          <a:off x="217703" y="1643601"/>
          <a:ext cx="4274841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037" tIns="0" rIns="1190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Treatment focuses on relieving symptoms</a:t>
          </a:r>
          <a:r>
            <a:rPr lang="en-US" sz="1200" kern="1200"/>
            <a:t>:</a:t>
          </a:r>
        </a:p>
      </dsp:txBody>
      <dsp:txXfrm>
        <a:off x="243642" y="1669540"/>
        <a:ext cx="4222963" cy="479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A56AA-4A2D-4E99-AFE8-02232241D2E2}">
      <dsp:nvSpPr>
        <dsp:cNvPr id="0" name=""/>
        <dsp:cNvSpPr/>
      </dsp:nvSpPr>
      <dsp:spPr>
        <a:xfrm>
          <a:off x="674151" y="493769"/>
          <a:ext cx="536045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91ED1-7032-4790-B44A-2C7983A1D860}">
      <dsp:nvSpPr>
        <dsp:cNvPr id="0" name=""/>
        <dsp:cNvSpPr/>
      </dsp:nvSpPr>
      <dsp:spPr>
        <a:xfrm>
          <a:off x="1242360" y="448724"/>
          <a:ext cx="61645" cy="115809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131F9-6081-4BD5-A279-7C020D8417FE}">
      <dsp:nvSpPr>
        <dsp:cNvPr id="0" name=""/>
        <dsp:cNvSpPr/>
      </dsp:nvSpPr>
      <dsp:spPr>
        <a:xfrm>
          <a:off x="367987" y="254646"/>
          <a:ext cx="478316" cy="478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61" tIns="18561" rIns="18561" bIns="1856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1</a:t>
          </a:r>
        </a:p>
      </dsp:txBody>
      <dsp:txXfrm>
        <a:off x="438035" y="324694"/>
        <a:ext cx="338220" cy="338220"/>
      </dsp:txXfrm>
    </dsp:sp>
    <dsp:sp modelId="{028633B1-07E6-4775-A584-58654D52EC3C}">
      <dsp:nvSpPr>
        <dsp:cNvPr id="0" name=""/>
        <dsp:cNvSpPr/>
      </dsp:nvSpPr>
      <dsp:spPr>
        <a:xfrm>
          <a:off x="4093" y="898547"/>
          <a:ext cx="1206103" cy="45454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139" tIns="165100" rIns="9513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/>
              <a:cs typeface="Arial"/>
            </a:rPr>
            <a:t>HEALTH IMPACTS</a:t>
          </a:r>
          <a:r>
            <a:rPr lang="en-US" sz="900" b="1" kern="1200">
              <a:latin typeface="Arial"/>
              <a:cs typeface="Arial"/>
            </a:rPr>
            <a:t>:</a:t>
          </a:r>
          <a:endParaRPr lang="en-US" sz="900" kern="1200">
            <a:latin typeface="Arial"/>
            <a:cs typeface="Arial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Children and Adults common illnesses and severe cases, are common in children in the UK that is about 90% which they normally catch age 10 (JCVI, 2023).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Most infections in children are mild (fever and rash) only a few result and develop complications.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This increases hospital stays and healthcare costs</a:t>
          </a:r>
        </a:p>
      </dsp:txBody>
      <dsp:txXfrm>
        <a:off x="4093" y="1139768"/>
        <a:ext cx="1206103" cy="4304228"/>
      </dsp:txXfrm>
    </dsp:sp>
    <dsp:sp modelId="{5E21468B-3F9A-4A6B-9E45-6157F0DF9CB2}">
      <dsp:nvSpPr>
        <dsp:cNvPr id="0" name=""/>
        <dsp:cNvSpPr/>
      </dsp:nvSpPr>
      <dsp:spPr>
        <a:xfrm>
          <a:off x="1344208" y="493657"/>
          <a:ext cx="1206103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2C091-1128-4AC4-B634-B861187CDDD9}">
      <dsp:nvSpPr>
        <dsp:cNvPr id="0" name=""/>
        <dsp:cNvSpPr/>
      </dsp:nvSpPr>
      <dsp:spPr>
        <a:xfrm>
          <a:off x="2582474" y="448621"/>
          <a:ext cx="61645" cy="11587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EF6118-D60B-4C72-A60E-2D118AC3595F}">
      <dsp:nvSpPr>
        <dsp:cNvPr id="0" name=""/>
        <dsp:cNvSpPr/>
      </dsp:nvSpPr>
      <dsp:spPr>
        <a:xfrm>
          <a:off x="1708101" y="254534"/>
          <a:ext cx="478316" cy="478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61" tIns="18561" rIns="18561" bIns="1856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2</a:t>
          </a:r>
        </a:p>
      </dsp:txBody>
      <dsp:txXfrm>
        <a:off x="1778149" y="324582"/>
        <a:ext cx="338220" cy="338220"/>
      </dsp:txXfrm>
    </dsp:sp>
    <dsp:sp modelId="{1AD8C198-10B4-4E80-AC16-B0B32A524571}">
      <dsp:nvSpPr>
        <dsp:cNvPr id="0" name=""/>
        <dsp:cNvSpPr/>
      </dsp:nvSpPr>
      <dsp:spPr>
        <a:xfrm>
          <a:off x="1344208" y="898418"/>
          <a:ext cx="1206103" cy="45454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139" tIns="165100" rIns="9513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/>
              <a:cs typeface="Arial"/>
            </a:rPr>
            <a:t>HOSPITALISATION AND HEALTH BURDEN:</a:t>
          </a:r>
          <a:endParaRPr lang="en-US" sz="1100" kern="1200">
            <a:latin typeface="Arial"/>
            <a:cs typeface="Arial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Complicated cases of Chickenpox can cause a greater burden on healthcare services. Cases often require hospitalization, which often leads to higher treatment costs and longer hospital stays (Bardsley et,al.,2025).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Impact on quality of life for the individual or their carer</a:t>
          </a:r>
        </a:p>
      </dsp:txBody>
      <dsp:txXfrm>
        <a:off x="1344208" y="1139639"/>
        <a:ext cx="1206103" cy="4304228"/>
      </dsp:txXfrm>
    </dsp:sp>
    <dsp:sp modelId="{8163A91E-177E-4D63-B73A-317119D6EB82}">
      <dsp:nvSpPr>
        <dsp:cNvPr id="0" name=""/>
        <dsp:cNvSpPr/>
      </dsp:nvSpPr>
      <dsp:spPr>
        <a:xfrm>
          <a:off x="2684323" y="493705"/>
          <a:ext cx="1206103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5A1FA-8359-47AB-BAE9-DE40381B2517}">
      <dsp:nvSpPr>
        <dsp:cNvPr id="0" name=""/>
        <dsp:cNvSpPr/>
      </dsp:nvSpPr>
      <dsp:spPr>
        <a:xfrm>
          <a:off x="3922589" y="448660"/>
          <a:ext cx="61645" cy="1159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4F6CC-5761-41C7-83F4-FE2D32D2F813}">
      <dsp:nvSpPr>
        <dsp:cNvPr id="0" name=""/>
        <dsp:cNvSpPr/>
      </dsp:nvSpPr>
      <dsp:spPr>
        <a:xfrm>
          <a:off x="3048216" y="254582"/>
          <a:ext cx="478316" cy="478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61" tIns="18561" rIns="18561" bIns="1856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3</a:t>
          </a:r>
        </a:p>
      </dsp:txBody>
      <dsp:txXfrm>
        <a:off x="3118264" y="324630"/>
        <a:ext cx="338220" cy="338220"/>
      </dsp:txXfrm>
    </dsp:sp>
    <dsp:sp modelId="{54DA39CF-DB1D-4C33-A105-13DCC59300AF}">
      <dsp:nvSpPr>
        <dsp:cNvPr id="0" name=""/>
        <dsp:cNvSpPr/>
      </dsp:nvSpPr>
      <dsp:spPr>
        <a:xfrm>
          <a:off x="2684323" y="898547"/>
          <a:ext cx="1206103" cy="45454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139" tIns="165100" rIns="9513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/>
              <a:cs typeface="Arial"/>
            </a:rPr>
            <a:t>SOCIAL AND ECONOMIC IMPACTS:</a:t>
          </a:r>
          <a:endParaRPr lang="en-US" sz="1100" kern="1200">
            <a:latin typeface="Arial"/>
            <a:cs typeface="Arial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Work and school absence (Sherman., 2024).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Parents/caregivers need to take time off work to care for them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Productivity losses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Parent/caregivers loss of earnings due to caring responsibilities</a:t>
          </a:r>
        </a:p>
      </dsp:txBody>
      <dsp:txXfrm>
        <a:off x="2684323" y="1139768"/>
        <a:ext cx="1206103" cy="4304228"/>
      </dsp:txXfrm>
    </dsp:sp>
    <dsp:sp modelId="{D8AA3C2D-30EA-4B4A-AAC4-D6F2AAA50D58}">
      <dsp:nvSpPr>
        <dsp:cNvPr id="0" name=""/>
        <dsp:cNvSpPr/>
      </dsp:nvSpPr>
      <dsp:spPr>
        <a:xfrm>
          <a:off x="4024438" y="493705"/>
          <a:ext cx="1206103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9D4C5-1C8B-4C31-B83C-AAFADD8BCCA7}">
      <dsp:nvSpPr>
        <dsp:cNvPr id="0" name=""/>
        <dsp:cNvSpPr/>
      </dsp:nvSpPr>
      <dsp:spPr>
        <a:xfrm>
          <a:off x="5262704" y="448660"/>
          <a:ext cx="61645" cy="1159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7B10D-1FD2-40B4-B63F-A131E15E3014}">
      <dsp:nvSpPr>
        <dsp:cNvPr id="0" name=""/>
        <dsp:cNvSpPr/>
      </dsp:nvSpPr>
      <dsp:spPr>
        <a:xfrm>
          <a:off x="4388331" y="254582"/>
          <a:ext cx="478316" cy="478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61" tIns="18561" rIns="18561" bIns="1856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4</a:t>
          </a:r>
        </a:p>
      </dsp:txBody>
      <dsp:txXfrm>
        <a:off x="4458379" y="324630"/>
        <a:ext cx="338220" cy="338220"/>
      </dsp:txXfrm>
    </dsp:sp>
    <dsp:sp modelId="{DD90E817-B866-45A8-9698-B98BA8904C28}">
      <dsp:nvSpPr>
        <dsp:cNvPr id="0" name=""/>
        <dsp:cNvSpPr/>
      </dsp:nvSpPr>
      <dsp:spPr>
        <a:xfrm>
          <a:off x="4024438" y="898547"/>
          <a:ext cx="1206103" cy="45454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139" tIns="165100" rIns="9513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/>
              <a:cs typeface="Arial"/>
            </a:rPr>
            <a:t>IMPACT ON ADULTS' HEALTH:</a:t>
          </a:r>
          <a:endParaRPr lang="en-US" sz="1100" kern="1200">
            <a:latin typeface="Arial"/>
            <a:cs typeface="Arial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Chickenpox tends to be more severe in adults than in children, especially adults with weakened immune systems (Amirthalingam et al., 202).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100" b="0" kern="1200">
            <a:latin typeface="Arial"/>
            <a:cs typeface="Arial"/>
          </a:endParaRPr>
        </a:p>
      </dsp:txBody>
      <dsp:txXfrm>
        <a:off x="4024438" y="1139768"/>
        <a:ext cx="1206103" cy="4304228"/>
      </dsp:txXfrm>
    </dsp:sp>
    <dsp:sp modelId="{68EAA953-AE4D-48DD-96D8-C0F3EF1A472B}">
      <dsp:nvSpPr>
        <dsp:cNvPr id="0" name=""/>
        <dsp:cNvSpPr/>
      </dsp:nvSpPr>
      <dsp:spPr>
        <a:xfrm>
          <a:off x="5364553" y="493705"/>
          <a:ext cx="603051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72938-656E-46B3-B5D2-7A6628400751}">
      <dsp:nvSpPr>
        <dsp:cNvPr id="0" name=""/>
        <dsp:cNvSpPr/>
      </dsp:nvSpPr>
      <dsp:spPr>
        <a:xfrm>
          <a:off x="5728446" y="254582"/>
          <a:ext cx="478316" cy="478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61" tIns="18561" rIns="18561" bIns="1856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5</a:t>
          </a:r>
        </a:p>
      </dsp:txBody>
      <dsp:txXfrm>
        <a:off x="5798494" y="324630"/>
        <a:ext cx="338220" cy="338220"/>
      </dsp:txXfrm>
    </dsp:sp>
    <dsp:sp modelId="{F623E0F0-4592-4A4D-A61F-846FE6BA50A8}">
      <dsp:nvSpPr>
        <dsp:cNvPr id="0" name=""/>
        <dsp:cNvSpPr/>
      </dsp:nvSpPr>
      <dsp:spPr>
        <a:xfrm>
          <a:off x="5364553" y="898547"/>
          <a:ext cx="1206103" cy="45454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139" tIns="165100" rIns="9513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/>
              <a:cs typeface="Arial"/>
            </a:rPr>
            <a:t>PUBLIC HEALTH RESPONSE AND PREVENTION:</a:t>
          </a:r>
          <a:endParaRPr lang="en-US" sz="1100" kern="1200">
            <a:latin typeface="Arial"/>
            <a:cs typeface="Arial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Arial"/>
              <a:cs typeface="Arial"/>
            </a:rPr>
            <a:t>New routine vaccination (NHS,2026)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/>
              <a:cs typeface="Arial"/>
            </a:rPr>
            <a:t>Evidence and policy consideration (JCVI, 2023)</a:t>
          </a:r>
        </a:p>
      </dsp:txBody>
      <dsp:txXfrm>
        <a:off x="5364553" y="1139768"/>
        <a:ext cx="1206103" cy="4304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54977C-6B26-4CCF-BCD9-D57AFFBEFB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EA6172-62F6-408C-9C1B-31877FBD2B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623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EA6172-62F6-408C-9C1B-31877FBD2B0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20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97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60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5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11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614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18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18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380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15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349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697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975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308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912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318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8437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3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5654874-490B-4C84-82BE-0B246EB28BF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2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9.jpe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0.jpeg"/><Relationship Id="rId4" Type="http://schemas.openxmlformats.org/officeDocument/2006/relationships/hyperlink" Target="https://picpedia.org/highway-signs/c/chickenpox.html" TargetMode="External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uidance/notifiable-diseases-and-how-to-report-them" TargetMode="External"/><Relationship Id="rId3" Type="http://schemas.openxmlformats.org/officeDocument/2006/relationships/hyperlink" Target="https://www.ncbi.nlm.nih.gov/books/NBK448191/" TargetMode="External"/><Relationship Id="rId7" Type="http://schemas.openxmlformats.org/officeDocument/2006/relationships/hyperlink" Target="https://www.gov.uk/government/publications/childhood-varicella-vaccination-programme-jcvi-advice-14-november-2023/jcvi-statement-on-a-childhood-varicella-chickenpox-vaccination-programme" TargetMode="External"/><Relationship Id="rId2" Type="http://schemas.openxmlformats.org/officeDocument/2006/relationships/hyperlink" Target="https://www.mdpi.com/1999-4915/15/11/21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2026/01/hundreds-of-thousands-of-young-children-now-to-be-protected-against-chickenpox/" TargetMode="External"/><Relationship Id="rId5" Type="http://schemas.openxmlformats.org/officeDocument/2006/relationships/hyperlink" Target="https://www.cdc.gov/chickenpox/index.html" TargetMode="External"/><Relationship Id="rId4" Type="http://schemas.openxmlformats.org/officeDocument/2006/relationships/hyperlink" Target="https://journals.lww.com/pidj/fulltext/2025/12000/quality_of_life_impact_of_varicella_on_children.22.aspx" TargetMode="External"/><Relationship Id="rId9" Type="http://schemas.openxmlformats.org/officeDocument/2006/relationships/hyperlink" Target="https://www.gov.uk/government/collections/chickenpox-public-health-management-and-guidance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phw.nhs.wales/topics/chickenpox/.%E2%80%8B" TargetMode="External"/><Relationship Id="rId3" Type="http://schemas.openxmlformats.org/officeDocument/2006/relationships/hyperlink" Target="https://www.who.int/publications/i/item/who-wer10047-567-590.%E2%80%8B" TargetMode="External"/><Relationship Id="rId7" Type="http://schemas.openxmlformats.org/officeDocument/2006/relationships/hyperlink" Target="https://gitnux.org/chickenpox-statistics/" TargetMode="External"/><Relationship Id="rId2" Type="http://schemas.openxmlformats.org/officeDocument/2006/relationships/hyperlink" Target="https://www.gov.uk/government/publications/syndromic-surveillance-weekly-summaries-for-202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ngland.nhs.uk/" TargetMode="External"/><Relationship Id="rId11" Type="http://schemas.openxmlformats.org/officeDocument/2006/relationships/hyperlink" Target="https://pharmaceutical-journal.com/article/ld/chickenpox-symptoms-treatment-and-potential-complications.%E2%80%8B" TargetMode="External"/><Relationship Id="rId5" Type="http://schemas.openxmlformats.org/officeDocument/2006/relationships/hyperlink" Target="https://www.sciencedirect.com/science/article/abs/pii/S0264410X2500619X?via%3Dihub" TargetMode="External"/><Relationship Id="rId10" Type="http://schemas.openxmlformats.org/officeDocument/2006/relationships/hyperlink" Target="https://www.tandfonline.com/doi/full/10.1080/14737167.2024.2410257" TargetMode="External"/><Relationship Id="rId4" Type="http://schemas.openxmlformats.org/officeDocument/2006/relationships/hyperlink" Target="https://www.gov.uk/" TargetMode="External"/><Relationship Id="rId9" Type="http://schemas.openxmlformats.org/officeDocument/2006/relationships/hyperlink" Target="https://link.springer.com/article/10.1007/s40121-023-00899-7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9395552-2DFE-EFCD-3DC5-F63D6D449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104" y="167951"/>
            <a:ext cx="4230991" cy="1609483"/>
          </a:xfrm>
          <a:prstGeom prst="rect">
            <a:avLst/>
          </a:prstGeom>
        </p:spPr>
      </p:pic>
      <p:sp>
        <p:nvSpPr>
          <p:cNvPr id="4" name="AutoShape 2" descr="Image result for chickenpox">
            <a:extLst>
              <a:ext uri="{FF2B5EF4-FFF2-40B4-BE49-F238E27FC236}">
                <a16:creationId xmlns:a16="http://schemas.microsoft.com/office/drawing/2014/main" id="{6EBA0161-C84A-8637-934B-9255C435525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4D5887-67C9-5059-8D96-DCAC86A7EBBC}"/>
              </a:ext>
            </a:extLst>
          </p:cNvPr>
          <p:cNvSpPr txBox="1"/>
          <p:nvPr/>
        </p:nvSpPr>
        <p:spPr>
          <a:xfrm>
            <a:off x="1828800" y="4618901"/>
            <a:ext cx="1097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Education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1BB24D-88B9-67F8-0719-C39F5E92CB8C}"/>
              </a:ext>
            </a:extLst>
          </p:cNvPr>
          <p:cNvSpPr txBox="1"/>
          <p:nvPr/>
        </p:nvSpPr>
        <p:spPr>
          <a:xfrm>
            <a:off x="3828104" y="5887234"/>
            <a:ext cx="7372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Caroline Salami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3EE539-9A55-E543-C3F9-77EC1BCAFAE7}"/>
              </a:ext>
            </a:extLst>
          </p:cNvPr>
          <p:cNvSpPr txBox="1"/>
          <p:nvPr/>
        </p:nvSpPr>
        <p:spPr>
          <a:xfrm>
            <a:off x="2667000" y="2495550"/>
            <a:ext cx="836295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                        Introduction to Public Health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                                    </a:t>
            </a:r>
            <a:r>
              <a:rPr lang="en-GB" sz="2400" b="1">
                <a:solidFill>
                  <a:srgbClr val="002060"/>
                </a:solidFill>
                <a:latin typeface="Arial"/>
                <a:cs typeface="Arial"/>
              </a:rPr>
              <a:t>LCHS4008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                </a:t>
            </a:r>
            <a:r>
              <a:rPr lang="en-GB" sz="2400" b="1">
                <a:solidFill>
                  <a:srgbClr val="002060"/>
                </a:solidFill>
                <a:latin typeface="Arial"/>
                <a:cs typeface="Arial"/>
              </a:rPr>
              <a:t>Assessment 1: Group 2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95019918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68A0FAC-4A98-09C3-2D6A-09DAFF9E91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638468"/>
              </p:ext>
            </p:extLst>
          </p:nvPr>
        </p:nvGraphicFramePr>
        <p:xfrm>
          <a:off x="2381250" y="4028923"/>
          <a:ext cx="8257722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8861">
                  <a:extLst>
                    <a:ext uri="{9D8B030D-6E8A-4147-A177-3AD203B41FA5}">
                      <a16:colId xmlns:a16="http://schemas.microsoft.com/office/drawing/2014/main" val="2898577244"/>
                    </a:ext>
                  </a:extLst>
                </a:gridCol>
                <a:gridCol w="4128861">
                  <a:extLst>
                    <a:ext uri="{9D8B030D-6E8A-4147-A177-3AD203B41FA5}">
                      <a16:colId xmlns:a16="http://schemas.microsoft.com/office/drawing/2014/main" val="12443020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 </a:t>
                      </a:r>
                    </a:p>
                  </a:txBody>
                  <a:tcPr>
                    <a:lnB w="381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Number </a:t>
                      </a:r>
                    </a:p>
                  </a:txBody>
                  <a:tcPr>
                    <a:lnB w="38100" cmpd="sng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3198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Veronica Ornelas </a:t>
                      </a:r>
                      <a:endParaRPr lang="en-GB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2510177</a:t>
                      </a:r>
                      <a:endParaRPr lang="en-GB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59007855"/>
                  </a:ext>
                </a:extLst>
              </a:tr>
              <a:tr h="23682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Prince Peter </a:t>
                      </a:r>
                      <a:r>
                        <a:rPr lang="en-GB" err="1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Ojeabulu</a:t>
                      </a:r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err="1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Okhueidiata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2509560</a:t>
                      </a:r>
                      <a:endParaRPr lang="en-GB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5694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Agnieszka Plikunas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2512522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03917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Alketa Lata</a:t>
                      </a:r>
                      <a:endParaRPr lang="en-GB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2510172</a:t>
                      </a:r>
                      <a:endParaRPr lang="en-GB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71478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err="1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Sanilen</a:t>
                      </a:r>
                      <a:r>
                        <a:rPr lang="en-GB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 Stevens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2508295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6088676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19378D-5BE4-D018-C274-82CFC05DCF1C}"/>
              </a:ext>
            </a:extLst>
          </p:cNvPr>
          <p:cNvSpPr txBox="1"/>
          <p:nvPr/>
        </p:nvSpPr>
        <p:spPr>
          <a:xfrm>
            <a:off x="1981200" y="3228945"/>
            <a:ext cx="9975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CHICKENPOX AS AN INFECTIOUS DISEASE: PUBLIC HEALTH STRATEGIES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F3B8F5-0BDA-3E5C-EBFB-B9A5681EB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333298"/>
            <a:ext cx="2571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0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3A6D620-6BF5-944D-22D3-5479784B83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0381574"/>
              </p:ext>
            </p:extLst>
          </p:nvPr>
        </p:nvGraphicFramePr>
        <p:xfrm>
          <a:off x="2190276" y="569"/>
          <a:ext cx="7810500" cy="641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9405647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D0898E-FBAF-39E5-1D56-E2B99B578C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2773" y="2091461"/>
            <a:ext cx="3931551" cy="23156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94748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C38044-A7F6-F44A-BDB8-A7A01BB3B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2E861A3-F23C-46B8-A38A-4A22E453D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8BC3D220-643B-4160-B5A9-59DF5D21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92237DE-D518-4625-8392-66D708458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F290F0DD-E80A-4263-94E1-A41F57D8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D78EA7D2-CCEA-435E-873D-36BF0522F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9DFA731E-D6BB-42CC-AA05-64023DC81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B00D0483-90FB-4EB4-9770-CA8A310D5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330789-96CB-B1C2-20B8-781D58734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5443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>
                <a:solidFill>
                  <a:schemeClr val="accent1">
                    <a:lumMod val="49000"/>
                  </a:schemeClr>
                </a:solidFill>
              </a:rPr>
              <a:t>Introduction to Chickenpox</a:t>
            </a:r>
            <a:br>
              <a:rPr lang="en-US" sz="2800" b="1" u="sng"/>
            </a:br>
            <a:br>
              <a:rPr lang="en-US" sz="2800" b="1" u="sng"/>
            </a:br>
            <a:endParaRPr lang="en-US" sz="2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57197-E5AF-6449-7D26-1592CFBA6512}"/>
              </a:ext>
            </a:extLst>
          </p:cNvPr>
          <p:cNvSpPr txBox="1"/>
          <p:nvPr/>
        </p:nvSpPr>
        <p:spPr>
          <a:xfrm>
            <a:off x="1469933" y="884464"/>
            <a:ext cx="4455821" cy="555987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Chickenpox is an extremely contagious viral illness caused by the varicella virus. Known for easy transmission and potential for outbreaks.</a:t>
            </a:r>
            <a:endParaRPr lang="en-US">
              <a:solidFill>
                <a:srgbClr val="002060"/>
              </a:solidFill>
              <a:latin typeface="Aptos" panose="02110004020202020204"/>
              <a:cs typeface="Arial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Chickenpox is typically considered a minor illness in children, but it can lead to serious complications, particularly in more vulnerable individuals such as adults, pregnant women, and those with weakened immune systems.</a:t>
            </a:r>
            <a:endParaRPr lang="en-US">
              <a:solidFill>
                <a:srgbClr val="002060"/>
              </a:solidFill>
              <a:latin typeface="Aptos" panose="02110004020202020204"/>
              <a:cs typeface="Arial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Surveillance, vaccination programs, and health education are important for lowering the number of cases and avoiding complications. </a:t>
            </a:r>
            <a:endParaRPr lang="en-US">
              <a:solidFill>
                <a:srgbClr val="002060"/>
              </a:solidFill>
              <a:latin typeface="Aptos" panose="02110004020202020204"/>
              <a:cs typeface="Arial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This presentation reviews chickenpox from a public health perspective, focusing on its transmission,  prevention, statistics, and control strategies.</a:t>
            </a:r>
            <a:endParaRPr lang="en-US">
              <a:solidFill>
                <a:srgbClr val="002060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/>
              <a:t> </a:t>
            </a:r>
          </a:p>
        </p:txBody>
      </p:sp>
      <p:sp>
        <p:nvSpPr>
          <p:cNvPr id="28" name="Rounded Rectangle 16">
            <a:extLst>
              <a:ext uri="{FF2B5EF4-FFF2-40B4-BE49-F238E27FC236}">
                <a16:creationId xmlns:a16="http://schemas.microsoft.com/office/drawing/2014/main" id="{DD7EED39-224E-4230-8FD1-B1E1AF6C6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33F5C0-A66A-5E15-D039-477F642C63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341" r="2090" b="-2"/>
          <a:stretch>
            <a:fillRect/>
          </a:stretch>
        </p:blipFill>
        <p:spPr>
          <a:xfrm>
            <a:off x="6420800" y="1011765"/>
            <a:ext cx="4744154" cy="4546708"/>
          </a:xfrm>
          <a:prstGeom prst="rect">
            <a:avLst/>
          </a:prstGeom>
        </p:spPr>
      </p:pic>
      <p:sp>
        <p:nvSpPr>
          <p:cNvPr id="4" name="AutoShape 2" descr="Image result for chickenpox">
            <a:extLst>
              <a:ext uri="{FF2B5EF4-FFF2-40B4-BE49-F238E27FC236}">
                <a16:creationId xmlns:a16="http://schemas.microsoft.com/office/drawing/2014/main" id="{654A3253-CB60-838B-1124-7F361C00B5F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E5EBBB-ACE1-6EBC-5FB4-DB32C8E341ED}"/>
              </a:ext>
            </a:extLst>
          </p:cNvPr>
          <p:cNvSpPr txBox="1"/>
          <p:nvPr/>
        </p:nvSpPr>
        <p:spPr>
          <a:xfrm>
            <a:off x="46359" y="6487122"/>
            <a:ext cx="28769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Veronica Ornelas 2510177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88AB91-B81B-C9D6-261D-B3ED1BE22C2C}"/>
              </a:ext>
            </a:extLst>
          </p:cNvPr>
          <p:cNvSpPr txBox="1"/>
          <p:nvPr/>
        </p:nvSpPr>
        <p:spPr>
          <a:xfrm>
            <a:off x="7089017" y="6059076"/>
            <a:ext cx="51088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Source:www.</a:t>
            </a:r>
            <a:r>
              <a:rPr lang="en-GB">
                <a:ea typeface="+mn-lt"/>
                <a:cs typeface="+mn-lt"/>
              </a:rPr>
              <a:t>www.mercola.com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95102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7" name="Group 156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58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66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0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1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CBE573-B7AD-0FDB-AFB6-F8651926D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0765" y="-4312"/>
            <a:ext cx="2812385" cy="6311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u="sng">
                <a:solidFill>
                  <a:srgbClr val="002060"/>
                </a:solidFill>
                <a:latin typeface="Arial"/>
                <a:cs typeface="Arial"/>
              </a:rPr>
              <a:t>UK Statistics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C4812DB-6B77-950B-BF87-100B6B771856}"/>
              </a:ext>
            </a:extLst>
          </p:cNvPr>
          <p:cNvSpPr txBox="1"/>
          <p:nvPr/>
        </p:nvSpPr>
        <p:spPr>
          <a:xfrm>
            <a:off x="1182385" y="539150"/>
            <a:ext cx="2812387" cy="53383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400" b="1">
                <a:solidFill>
                  <a:srgbClr val="002060"/>
                </a:solidFill>
                <a:latin typeface="Arial"/>
                <a:cs typeface="Arial"/>
              </a:rPr>
              <a:t>  How common it is in the UK?</a:t>
            </a:r>
            <a:endParaRPr lang="en-US" sz="14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Around 90% of people in the UK have had chickenpox by age of 15. (Public Health Wales,2023)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400" b="1">
                <a:solidFill>
                  <a:srgbClr val="002060"/>
                </a:solidFill>
                <a:latin typeface="Arial"/>
                <a:cs typeface="Arial"/>
              </a:rPr>
              <a:t>   Estimated annual cases </a:t>
            </a:r>
            <a:endParaRPr lang="en-US" sz="14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300,000 UK chickenpox cases per year, mostly in children. (Trivedi et al, 2023)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400" b="1">
                <a:solidFill>
                  <a:srgbClr val="002060"/>
                </a:solidFill>
                <a:latin typeface="Arial"/>
                <a:cs typeface="Arial"/>
              </a:rPr>
              <a:t>   GP consultation rates</a:t>
            </a:r>
            <a:r>
              <a:rPr lang="en-US" sz="1400">
                <a:solidFill>
                  <a:srgbClr val="002060"/>
                </a:solidFill>
                <a:latin typeface="Arial"/>
                <a:cs typeface="Arial"/>
              </a:rPr>
              <a:t> </a:t>
            </a:r>
          </a:p>
          <a:p>
            <a:pPr marL="285750" indent="-285750"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Between 2016 and 2022, average weekly chickenpox consultation rates in England were around 3.4 per 100,00 people. (Bardsley et al, 2023)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400" b="1">
                <a:latin typeface="Arial"/>
                <a:cs typeface="Arial"/>
              </a:rPr>
              <a:t>         </a:t>
            </a:r>
            <a:r>
              <a:rPr lang="en-US" sz="1400" b="1">
                <a:solidFill>
                  <a:srgbClr val="002060"/>
                </a:solidFill>
                <a:latin typeface="Arial"/>
                <a:cs typeface="Arial"/>
              </a:rPr>
              <a:t>Vaccine rollout change  (2026)</a:t>
            </a:r>
          </a:p>
          <a:p>
            <a:pPr marL="285750" indent="-285750"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New NHS chickenpox vaccination introduced from January 2026. (NHS,2026)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</a:pPr>
            <a:r>
              <a:rPr lang="en-US" sz="1400" b="1">
                <a:solidFill>
                  <a:srgbClr val="002060"/>
                </a:solidFill>
                <a:latin typeface="Arial"/>
                <a:cs typeface="Arial"/>
              </a:rPr>
              <a:t>Average deaths per year </a:t>
            </a:r>
          </a:p>
          <a:p>
            <a:pPr marL="285750" indent="-285750"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About 12 deaths annually (201-2022) although some years vary </a:t>
            </a:r>
            <a:r>
              <a:rPr lang="en-US" sz="1400" err="1">
                <a:latin typeface="Arial"/>
                <a:cs typeface="Arial"/>
              </a:rPr>
              <a:t>betwee</a:t>
            </a:r>
            <a:r>
              <a:rPr lang="en-US" sz="1400">
                <a:latin typeface="Arial"/>
                <a:cs typeface="Arial"/>
              </a:rPr>
              <a:t>n 4 and 17 deaths. (Jordan et al, 2025)</a:t>
            </a:r>
          </a:p>
        </p:txBody>
      </p:sp>
      <p:sp>
        <p:nvSpPr>
          <p:cNvPr id="173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No 19/20 - 2023">
            <a:extLst>
              <a:ext uri="{FF2B5EF4-FFF2-40B4-BE49-F238E27FC236}">
                <a16:creationId xmlns:a16="http://schemas.microsoft.com/office/drawing/2014/main" id="{558838D8-17E6-7655-D417-42D30BF6E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202" y="1632219"/>
            <a:ext cx="6237359" cy="3305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DC5FB6-3E4D-343E-FF06-00890014BFEC}"/>
              </a:ext>
            </a:extLst>
          </p:cNvPr>
          <p:cNvSpPr txBox="1"/>
          <p:nvPr/>
        </p:nvSpPr>
        <p:spPr>
          <a:xfrm>
            <a:off x="3227" y="6602141"/>
            <a:ext cx="287693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Veronica Ornelas 2510177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0EC8EC-802E-199E-0E83-29F0F12D1521}"/>
              </a:ext>
            </a:extLst>
          </p:cNvPr>
          <p:cNvSpPr txBox="1"/>
          <p:nvPr/>
        </p:nvSpPr>
        <p:spPr>
          <a:xfrm>
            <a:off x="6988376" y="6015618"/>
            <a:ext cx="54552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err="1"/>
              <a:t>Source:</a:t>
            </a:r>
            <a:r>
              <a:rPr lang="en-GB" err="1">
                <a:latin typeface="Calibri"/>
                <a:ea typeface="Calibri"/>
                <a:cs typeface="Calibri"/>
              </a:rPr>
              <a:t>www.ssi.com</a:t>
            </a:r>
            <a:endParaRPr lang="en-GB" err="1"/>
          </a:p>
        </p:txBody>
      </p:sp>
    </p:spTree>
    <p:extLst>
      <p:ext uri="{BB962C8B-B14F-4D97-AF65-F5344CB8AC3E}">
        <p14:creationId xmlns:p14="http://schemas.microsoft.com/office/powerpoint/2010/main" val="308198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6BB65-84D5-DD56-98D3-DFC7C2397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6801" y="125084"/>
            <a:ext cx="10018713" cy="889958"/>
          </a:xfrm>
        </p:spPr>
        <p:txBody>
          <a:bodyPr/>
          <a:lstStyle/>
          <a:p>
            <a:r>
              <a:rPr lang="en-GB" b="1" u="sng">
                <a:solidFill>
                  <a:srgbClr val="002060"/>
                </a:solidFill>
                <a:latin typeface="Arial"/>
                <a:cs typeface="Arial"/>
              </a:rPr>
              <a:t>Global Statistics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5A840F-5120-9C5B-19E8-A57BD6F03956}"/>
              </a:ext>
            </a:extLst>
          </p:cNvPr>
          <p:cNvSpPr txBox="1"/>
          <p:nvPr/>
        </p:nvSpPr>
        <p:spPr>
          <a:xfrm>
            <a:off x="46359" y="6487122"/>
            <a:ext cx="28769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Veronica Ornelas 2510177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218865-2D9C-66AF-84DC-491DBC68C188}"/>
              </a:ext>
            </a:extLst>
          </p:cNvPr>
          <p:cNvSpPr txBox="1"/>
          <p:nvPr/>
        </p:nvSpPr>
        <p:spPr>
          <a:xfrm>
            <a:off x="1301005" y="1275183"/>
            <a:ext cx="4796754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How common is it globally?</a:t>
            </a:r>
            <a:endParaRPr lang="en-US">
              <a:solidFill>
                <a:srgbClr val="002060"/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140 million cases of chickenpox occur worldwide each year. (Shah et al, 2023)</a:t>
            </a:r>
          </a:p>
          <a:p>
            <a:pPr algn="ctr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Global Chickenpox hospitalisations</a:t>
            </a:r>
          </a:p>
          <a:p>
            <a:pPr marL="285750" indent="-285750" algn="ctr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Around 4.2 million severe cases require hospitalisation annually. (Shah et al, 2023)</a:t>
            </a:r>
          </a:p>
          <a:p>
            <a:pPr algn="ctr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Chickenpox mainly affects children</a:t>
            </a:r>
          </a:p>
          <a:p>
            <a:pPr marL="285750" indent="-285750" algn="ctr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Most infections occur in children, especially those under 10 years old (Patel, 2026)</a:t>
            </a:r>
          </a:p>
          <a:p>
            <a:pPr algn="ctr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Impact of no routine vaccination</a:t>
            </a:r>
          </a:p>
          <a:p>
            <a:pPr marL="285750" indent="-285750" algn="ctr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In countries without routine vaccination, over 90% of people become infected by adults. (WHO,2018)</a:t>
            </a:r>
          </a:p>
          <a:p>
            <a:pPr algn="ctr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Average death rates per year</a:t>
            </a:r>
          </a:p>
          <a:p>
            <a:pPr marL="285750" indent="-285750" algn="ctr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Around 4,200 deaths occur globally each year due to chickenpox.(Shah et al, 2023)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Arial"/>
              <a:cs typeface="Arial"/>
            </a:endParaRPr>
          </a:p>
        </p:txBody>
      </p:sp>
      <p:pic>
        <p:nvPicPr>
          <p:cNvPr id="6" name="Picture 5" descr="A blue pie chart with text&#10;&#10;AI-generated content may be incorrect.">
            <a:extLst>
              <a:ext uri="{FF2B5EF4-FFF2-40B4-BE49-F238E27FC236}">
                <a16:creationId xmlns:a16="http://schemas.microsoft.com/office/drawing/2014/main" id="{1320E4C2-27CB-0BB9-EE6F-A49A79633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9298" y="1279585"/>
            <a:ext cx="5346838" cy="42700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65EACF-7435-C2F3-52F2-DC19EF6560BC}"/>
              </a:ext>
            </a:extLst>
          </p:cNvPr>
          <p:cNvSpPr txBox="1"/>
          <p:nvPr/>
        </p:nvSpPr>
        <p:spPr>
          <a:xfrm>
            <a:off x="7571313" y="5703562"/>
            <a:ext cx="34423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Source:www.dimarket.com</a:t>
            </a:r>
          </a:p>
        </p:txBody>
      </p:sp>
    </p:spTree>
    <p:extLst>
      <p:ext uri="{BB962C8B-B14F-4D97-AF65-F5344CB8AC3E}">
        <p14:creationId xmlns:p14="http://schemas.microsoft.com/office/powerpoint/2010/main" val="10616281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student&amp;#39;s id card&#10;&#10;AI-generated content may be incorrect.">
            <a:extLst>
              <a:ext uri="{FF2B5EF4-FFF2-40B4-BE49-F238E27FC236}">
                <a16:creationId xmlns:a16="http://schemas.microsoft.com/office/drawing/2014/main" id="{3E583847-42A5-3A05-FB01-BC52F7E37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598" y="1716255"/>
            <a:ext cx="5566999" cy="312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35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347043-264D-3C4B-DD3A-897A01A043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624" r="2714"/>
          <a:stretch>
            <a:fillRect/>
          </a:stretch>
        </p:blipFill>
        <p:spPr>
          <a:xfrm>
            <a:off x="2897308" y="2058000"/>
            <a:ext cx="3057600" cy="2417284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7D80CBA8-1615-FF6B-82BD-F2AD54B184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5278216"/>
              </p:ext>
            </p:extLst>
          </p:nvPr>
        </p:nvGraphicFramePr>
        <p:xfrm>
          <a:off x="6313524" y="1006103"/>
          <a:ext cx="4707699" cy="488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8" name="TextBox 107">
            <a:extLst>
              <a:ext uri="{FF2B5EF4-FFF2-40B4-BE49-F238E27FC236}">
                <a16:creationId xmlns:a16="http://schemas.microsoft.com/office/drawing/2014/main" id="{0D763B80-2F8A-B0E6-2C70-3B1CFE6C0FC1}"/>
              </a:ext>
            </a:extLst>
          </p:cNvPr>
          <p:cNvSpPr txBox="1"/>
          <p:nvPr/>
        </p:nvSpPr>
        <p:spPr>
          <a:xfrm>
            <a:off x="2588353" y="6562605"/>
            <a:ext cx="15526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Alketa</a:t>
            </a:r>
            <a:r>
              <a:rPr lang="en-US"/>
              <a:t> </a:t>
            </a:r>
            <a:r>
              <a:rPr lang="en-US" sz="1200"/>
              <a:t>Lata</a:t>
            </a:r>
            <a:r>
              <a:rPr lang="en-US"/>
              <a:t> </a:t>
            </a:r>
            <a:r>
              <a:rPr lang="en-US" sz="1200"/>
              <a:t>2510172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DBA594C-2127-4CC9-1DFA-0D764E2D23B6}"/>
              </a:ext>
            </a:extLst>
          </p:cNvPr>
          <p:cNvSpPr txBox="1"/>
          <p:nvPr/>
        </p:nvSpPr>
        <p:spPr>
          <a:xfrm>
            <a:off x="7640876" y="699369"/>
            <a:ext cx="234863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/>
              <a:t>www.nhs.com</a:t>
            </a:r>
          </a:p>
        </p:txBody>
      </p:sp>
      <p:pic>
        <p:nvPicPr>
          <p:cNvPr id="29" name="Picture 28" descr="Poster with symptoms for medical design. Women health. Medical ...">
            <a:extLst>
              <a:ext uri="{FF2B5EF4-FFF2-40B4-BE49-F238E27FC236}">
                <a16:creationId xmlns:a16="http://schemas.microsoft.com/office/drawing/2014/main" id="{A1FAAB76-8B3E-3A32-ECDB-6B3E9A695BF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25861" y="1711857"/>
            <a:ext cx="1524003" cy="96039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324CF266-37FE-C7DD-EED6-2D548C477358}"/>
              </a:ext>
            </a:extLst>
          </p:cNvPr>
          <p:cNvSpPr txBox="1"/>
          <p:nvPr/>
        </p:nvSpPr>
        <p:spPr>
          <a:xfrm>
            <a:off x="2588713" y="6565726"/>
            <a:ext cx="3359062" cy="4910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E415AEB-1760-44F2-D978-2669E3B1B928}"/>
              </a:ext>
            </a:extLst>
          </p:cNvPr>
          <p:cNvSpPr txBox="1"/>
          <p:nvPr/>
        </p:nvSpPr>
        <p:spPr>
          <a:xfrm>
            <a:off x="3068975" y="4670705"/>
            <a:ext cx="15394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Picpedia.org</a:t>
            </a:r>
          </a:p>
        </p:txBody>
      </p:sp>
    </p:spTree>
    <p:extLst>
      <p:ext uri="{BB962C8B-B14F-4D97-AF65-F5344CB8AC3E}">
        <p14:creationId xmlns:p14="http://schemas.microsoft.com/office/powerpoint/2010/main" val="1340997797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87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8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91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35DAA2-844D-E546-263D-B1186BA64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-3131"/>
            <a:ext cx="7512904" cy="1560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/>
              <a:t>Symptoms of Chickenpox </a:t>
            </a:r>
            <a:br>
              <a:rPr lang="en-US" b="1" u="sng"/>
            </a:br>
            <a:r>
              <a:rPr lang="en-US" b="1" u="sng"/>
              <a:t>( Varicella )</a:t>
            </a:r>
          </a:p>
        </p:txBody>
      </p:sp>
      <p:pic>
        <p:nvPicPr>
          <p:cNvPr id="27" name="Picture 26" descr="Microscopic view of cells">
            <a:extLst>
              <a:ext uri="{FF2B5EF4-FFF2-40B4-BE49-F238E27FC236}">
                <a16:creationId xmlns:a16="http://schemas.microsoft.com/office/drawing/2014/main" id="{8A969563-01F4-9DB1-81D7-D818F75360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55" r="27016"/>
          <a:stretch>
            <a:fillRect/>
          </a:stretch>
        </p:blipFill>
        <p:spPr>
          <a:xfrm>
            <a:off x="20" y="-11196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graphicFrame>
        <p:nvGraphicFramePr>
          <p:cNvPr id="384" name="Table 383">
            <a:extLst>
              <a:ext uri="{FF2B5EF4-FFF2-40B4-BE49-F238E27FC236}">
                <a16:creationId xmlns:a16="http://schemas.microsoft.com/office/drawing/2014/main" id="{1F7584EB-836B-AE8E-583E-A8051CA3DC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936038"/>
              </p:ext>
            </p:extLst>
          </p:nvPr>
        </p:nvGraphicFramePr>
        <p:xfrm>
          <a:off x="4182331" y="1876861"/>
          <a:ext cx="7079055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9685">
                  <a:extLst>
                    <a:ext uri="{9D8B030D-6E8A-4147-A177-3AD203B41FA5}">
                      <a16:colId xmlns:a16="http://schemas.microsoft.com/office/drawing/2014/main" val="187778030"/>
                    </a:ext>
                  </a:extLst>
                </a:gridCol>
                <a:gridCol w="2359685">
                  <a:extLst>
                    <a:ext uri="{9D8B030D-6E8A-4147-A177-3AD203B41FA5}">
                      <a16:colId xmlns:a16="http://schemas.microsoft.com/office/drawing/2014/main" val="3353577154"/>
                    </a:ext>
                  </a:extLst>
                </a:gridCol>
                <a:gridCol w="2359685">
                  <a:extLst>
                    <a:ext uri="{9D8B030D-6E8A-4147-A177-3AD203B41FA5}">
                      <a16:colId xmlns:a16="http://schemas.microsoft.com/office/drawing/2014/main" val="2665580195"/>
                    </a:ext>
                  </a:extLst>
                </a:gridCol>
              </a:tblGrid>
              <a:tr h="423096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Children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Adults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Pregnant women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369068"/>
                  </a:ext>
                </a:extLst>
              </a:tr>
              <a:tr h="823923">
                <a:tc>
                  <a:txBody>
                    <a:bodyPr/>
                    <a:lstStyle/>
                    <a:p>
                      <a:pPr marL="0" marR="0" lv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444444"/>
                          </a:solidFill>
                          <a:latin typeface="Arial"/>
                          <a:ea typeface="Calibri"/>
                          <a:cs typeface="Arial"/>
                        </a:rPr>
                        <a:t>• Mild fever, itchy rash, quick recovery. 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Higher fever, stronger symptoms, more painful rash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Symptoms may be more severe. 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399078"/>
                  </a:ext>
                </a:extLst>
              </a:tr>
              <a:tr h="823923">
                <a:tc>
                  <a:txBody>
                    <a:bodyPr/>
                    <a:lstStyle/>
                    <a:p>
                      <a:pPr marL="0" marR="0" lv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444444"/>
                          </a:solidFill>
                          <a:latin typeface="Arial"/>
                          <a:ea typeface="Calibri"/>
                          <a:cs typeface="Arial"/>
                        </a:rPr>
                        <a:t>• Spots appear in waves; complications rare. 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ea typeface="Calibri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Arial"/>
                        </a:rPr>
                        <a:t>Complications (especially pneumonia) more common. </a:t>
                      </a:r>
                      <a:endParaRPr lang="en-US" sz="18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Risks depend on pregnancy stage can affect baby. 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9157033"/>
                  </a:ext>
                </a:extLst>
              </a:tr>
              <a:tr h="423096">
                <a:tc>
                  <a:txBody>
                    <a:bodyPr/>
                    <a:lstStyle/>
                    <a:p>
                      <a:pPr marL="0" marR="0" lv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444444"/>
                          </a:solidFill>
                          <a:latin typeface="Arial"/>
                          <a:ea typeface="Calibri"/>
                          <a:cs typeface="Arial"/>
                        </a:rPr>
                        <a:t>• Usually managed at home. 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Longer recovery; medical review often needed.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• </a:t>
                      </a: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Needs urgent medical advice and possible antiviral treatment. 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35211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2FFF93D-8CC0-A5B7-3D95-962CC4C7708A}"/>
              </a:ext>
            </a:extLst>
          </p:cNvPr>
          <p:cNvSpPr txBox="1"/>
          <p:nvPr/>
        </p:nvSpPr>
        <p:spPr>
          <a:xfrm>
            <a:off x="1179534" y="6471780"/>
            <a:ext cx="2286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Alketa Lata 2510172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11C23F-B5CD-17F3-71E3-D1EC4E7E85ED}"/>
              </a:ext>
            </a:extLst>
          </p:cNvPr>
          <p:cNvSpPr txBox="1"/>
          <p:nvPr/>
        </p:nvSpPr>
        <p:spPr>
          <a:xfrm flipH="1">
            <a:off x="1175040" y="5964404"/>
            <a:ext cx="118932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/>
              <a:t>Virology.vs</a:t>
            </a:r>
          </a:p>
        </p:txBody>
      </p:sp>
    </p:spTree>
    <p:extLst>
      <p:ext uri="{BB962C8B-B14F-4D97-AF65-F5344CB8AC3E}">
        <p14:creationId xmlns:p14="http://schemas.microsoft.com/office/powerpoint/2010/main" val="2160592520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6DAA0-9373-DABF-C90C-032218D88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776" y="149689"/>
            <a:ext cx="3312385" cy="28305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b="1" u="sng"/>
              <a:t>How Chickenpox Spreads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7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B7C5801-709C-561D-6872-C48EDB974B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870444"/>
              </p:ext>
            </p:extLst>
          </p:nvPr>
        </p:nvGraphicFramePr>
        <p:xfrm>
          <a:off x="1338173" y="959213"/>
          <a:ext cx="5501013" cy="46223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01013">
                  <a:extLst>
                    <a:ext uri="{9D8B030D-6E8A-4147-A177-3AD203B41FA5}">
                      <a16:colId xmlns:a16="http://schemas.microsoft.com/office/drawing/2014/main" val="1106700508"/>
                    </a:ext>
                  </a:extLst>
                </a:gridCol>
              </a:tblGrid>
              <a:tr h="1075150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US" sz="1300" u="none" strike="noStrike" noProof="0">
                          <a:solidFill>
                            <a:schemeClr val="tx1"/>
                          </a:solidFill>
                        </a:rPr>
                        <a:t>🦠   </a:t>
                      </a:r>
                      <a:r>
                        <a:rPr lang="en-US" sz="1500" u="none" strike="noStrike" noProof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u="none" strike="noStrike" noProof="0">
                          <a:solidFill>
                            <a:schemeClr val="tx1"/>
                          </a:solidFill>
                        </a:rPr>
                        <a:t>Through the air </a:t>
                      </a:r>
                    </a:p>
                    <a:p>
                      <a:pPr lvl="0">
                        <a:buNone/>
                      </a:pPr>
                      <a:endParaRPr lang="en-US" sz="1300" u="none" strike="noStrike" noProof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u="none" strike="noStrike" noProof="0">
                          <a:solidFill>
                            <a:schemeClr val="tx1"/>
                          </a:solidFill>
                        </a:rPr>
                        <a:t>            when someone coughs or sneezes </a:t>
                      </a:r>
                    </a:p>
                    <a:p>
                      <a:pPr lvl="0" algn="l">
                        <a:buNone/>
                      </a:pPr>
                      <a:r>
                        <a:rPr lang="en-US" sz="1300" u="none" strike="noStrike" noProof="0">
                          <a:solidFill>
                            <a:schemeClr val="tx1"/>
                          </a:solidFill>
                        </a:rPr>
                        <a:t>         </a:t>
                      </a:r>
                      <a:r>
                        <a:rPr lang="en-US" sz="1300" b="0" u="none" strike="noStrike" noProof="0">
                          <a:solidFill>
                            <a:schemeClr val="tx1"/>
                          </a:solidFill>
                        </a:rPr>
                        <a:t>   The virus is carried in tiny  droplets that others breathe in.</a:t>
                      </a:r>
                    </a:p>
                  </a:txBody>
                  <a:tcPr marL="67929" marR="67929" marT="33964" marB="33964" anchor="b"/>
                </a:tc>
                <a:extLst>
                  <a:ext uri="{0D108BD9-81ED-4DB2-BD59-A6C34878D82A}">
                    <a16:rowId xmlns:a16="http://schemas.microsoft.com/office/drawing/2014/main" val="1349955030"/>
                  </a:ext>
                </a:extLst>
              </a:tr>
              <a:tr h="1492684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30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  </a:t>
                      </a:r>
                      <a:r>
                        <a:rPr lang="en-US" sz="1300" u="none" strike="noStrike" noProof="0">
                          <a:solidFill>
                            <a:srgbClr val="FFFFFF"/>
                          </a:solidFill>
                        </a:rPr>
                        <a:t>🦠</a:t>
                      </a:r>
                      <a:r>
                        <a:rPr lang="en-US" sz="1300"/>
                        <a:t>     </a:t>
                      </a:r>
                      <a:r>
                        <a:rPr lang="en-US" sz="1800" b="1"/>
                        <a:t>By being close to an infected person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30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      Chickenpox is very contagious, especially in households where      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                                                                            people spend time together.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                                    </a:t>
                      </a:r>
                    </a:p>
                    <a:p>
                      <a:pPr lvl="0">
                        <a:buNone/>
                      </a:pPr>
                      <a:endParaRPr lang="en-US" sz="1300"/>
                    </a:p>
                  </a:txBody>
                  <a:tcPr marL="67929" marR="67929" marT="33964" marB="33964"/>
                </a:tc>
                <a:extLst>
                  <a:ext uri="{0D108BD9-81ED-4DB2-BD59-A6C34878D82A}">
                    <a16:rowId xmlns:a16="http://schemas.microsoft.com/office/drawing/2014/main" val="2217440300"/>
                  </a:ext>
                </a:extLst>
              </a:tr>
              <a:tr h="1008114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300" u="none" strike="noStrike" baseline="0" noProof="0">
                          <a:solidFill>
                            <a:srgbClr val="000000"/>
                          </a:solidFill>
                        </a:rPr>
                        <a:t>  🦠   </a:t>
                      </a:r>
                      <a:r>
                        <a:rPr lang="en-US" sz="1800" b="1" u="none" strike="noStrike" baseline="0" noProof="0">
                          <a:solidFill>
                            <a:srgbClr val="000000"/>
                          </a:solidFill>
                        </a:rPr>
                        <a:t>By touching the fluid inside the blisters</a:t>
                      </a:r>
                      <a:endParaRPr lang="en-US" sz="1800" u="none" strike="noStrike" baseline="0" noProof="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endParaRPr lang="en-US" sz="1300" u="none" strike="noStrike" baseline="0" noProof="0">
                        <a:solidFill>
                          <a:srgbClr val="0C587F"/>
                        </a:solidFill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300" u="none" strike="noStrike" baseline="0" noProof="0">
                          <a:solidFill>
                            <a:srgbClr val="000000"/>
                          </a:solidFill>
                        </a:rPr>
                        <a:t>    Direct contact with the rash can pass the virus to someone who isn`t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300" u="none" strike="noStrike" baseline="0" noProof="0">
                          <a:solidFill>
                            <a:srgbClr val="000000"/>
                          </a:solidFill>
                        </a:rPr>
                        <a:t>    immune.</a:t>
                      </a:r>
                    </a:p>
                  </a:txBody>
                  <a:tcPr marL="67929" marR="67929" marT="33964" marB="33964"/>
                </a:tc>
                <a:extLst>
                  <a:ext uri="{0D108BD9-81ED-4DB2-BD59-A6C34878D82A}">
                    <a16:rowId xmlns:a16="http://schemas.microsoft.com/office/drawing/2014/main" val="2163570703"/>
                  </a:ext>
                </a:extLst>
              </a:tr>
              <a:tr h="100811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300" u="none" strike="noStrike" baseline="0" noProof="0">
                          <a:solidFill>
                            <a:srgbClr val="FFFFFF"/>
                          </a:solidFill>
                        </a:rPr>
                        <a:t>🦠 </a:t>
                      </a:r>
                      <a:r>
                        <a:rPr lang="en-US" sz="1300" b="1" u="none" strike="noStrike" baseline="0" noProof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lang="en-US" sz="1800" b="1" u="none" strike="noStrike" baseline="0" noProof="0">
                          <a:solidFill>
                            <a:srgbClr val="000000"/>
                          </a:solidFill>
                        </a:rPr>
                        <a:t>Before the rash even appears</a:t>
                      </a:r>
                    </a:p>
                    <a:p>
                      <a:pPr lvl="0">
                        <a:buNone/>
                      </a:pPr>
                      <a:endParaRPr lang="en-US" sz="1300" u="none" strike="noStrike" baseline="0" noProof="0">
                        <a:solidFill>
                          <a:srgbClr val="00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u="none" strike="noStrike" baseline="0" noProof="0">
                          <a:solidFill>
                            <a:srgbClr val="000000"/>
                          </a:solidFill>
                        </a:rPr>
                        <a:t>A person can spread chickenpox one day before spots show, which makes it easy to pass on without knowing.</a:t>
                      </a:r>
                      <a:endParaRPr lang="en-US" sz="1300"/>
                    </a:p>
                  </a:txBody>
                  <a:tcPr marL="67929" marR="67929" marT="33964" marB="33964"/>
                </a:tc>
                <a:extLst>
                  <a:ext uri="{0D108BD9-81ED-4DB2-BD59-A6C34878D82A}">
                    <a16:rowId xmlns:a16="http://schemas.microsoft.com/office/drawing/2014/main" val="3612012867"/>
                  </a:ext>
                </a:extLst>
              </a:tr>
            </a:tbl>
          </a:graphicData>
        </a:graphic>
      </p:graphicFrame>
      <p:pic>
        <p:nvPicPr>
          <p:cNvPr id="4" name="Picture 3" descr="A cartoon of a child with a headache&#10;&#10;AI-generated content may be incorrect.">
            <a:extLst>
              <a:ext uri="{FF2B5EF4-FFF2-40B4-BE49-F238E27FC236}">
                <a16:creationId xmlns:a16="http://schemas.microsoft.com/office/drawing/2014/main" id="{7E7F4932-1615-1FCB-E069-42C2EEDDF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7827" y="3433379"/>
            <a:ext cx="3266966" cy="3266966"/>
          </a:xfrm>
          <a:prstGeom prst="rect">
            <a:avLst/>
          </a:prstGeom>
          <a:ln>
            <a:solidFill>
              <a:srgbClr val="4472C4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49F30A-F300-0B9F-C3F5-C43C97D11149}"/>
              </a:ext>
            </a:extLst>
          </p:cNvPr>
          <p:cNvSpPr txBox="1"/>
          <p:nvPr/>
        </p:nvSpPr>
        <p:spPr>
          <a:xfrm>
            <a:off x="542794" y="6534410"/>
            <a:ext cx="275572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Alketa Lata 2510172</a:t>
            </a:r>
          </a:p>
        </p:txBody>
      </p:sp>
    </p:spTree>
    <p:extLst>
      <p:ext uri="{BB962C8B-B14F-4D97-AF65-F5344CB8AC3E}">
        <p14:creationId xmlns:p14="http://schemas.microsoft.com/office/powerpoint/2010/main" val="315669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8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id card with a person&amp;#39;s face&#10;&#10;AI-generated content may be incorrect.">
            <a:extLst>
              <a:ext uri="{FF2B5EF4-FFF2-40B4-BE49-F238E27FC236}">
                <a16:creationId xmlns:a16="http://schemas.microsoft.com/office/drawing/2014/main" id="{8F8CFAD5-1999-6E5D-5BBC-F5EFC7B2E9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5635" t="-7099" r="5635" b="7099"/>
          <a:stretch>
            <a:fillRect/>
          </a:stretch>
        </p:blipFill>
        <p:spPr>
          <a:xfrm>
            <a:off x="2049480" y="296548"/>
            <a:ext cx="9446531" cy="543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97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05A00-EF66-785A-5E9B-92CB0A4EB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645" y="537949"/>
            <a:ext cx="7456319" cy="171848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accent1">
                    <a:lumMod val="49000"/>
                  </a:schemeClr>
                </a:solidFill>
              </a:rPr>
              <a:t> Monitoring &amp; Reporting 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82BAAB3F-AC10-F0AF-97B4-7A5A95D6F2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906575"/>
              </p:ext>
            </p:extLst>
          </p:nvPr>
        </p:nvGraphicFramePr>
        <p:xfrm>
          <a:off x="2229133" y="2479342"/>
          <a:ext cx="9829919" cy="401024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913193">
                  <a:extLst>
                    <a:ext uri="{9D8B030D-6E8A-4147-A177-3AD203B41FA5}">
                      <a16:colId xmlns:a16="http://schemas.microsoft.com/office/drawing/2014/main" val="3519959026"/>
                    </a:ext>
                  </a:extLst>
                </a:gridCol>
                <a:gridCol w="4916726">
                  <a:extLst>
                    <a:ext uri="{9D8B030D-6E8A-4147-A177-3AD203B41FA5}">
                      <a16:colId xmlns:a16="http://schemas.microsoft.com/office/drawing/2014/main" val="1272527391"/>
                    </a:ext>
                  </a:extLst>
                </a:gridCol>
              </a:tblGrid>
              <a:tr h="703217">
                <a:tc>
                  <a:txBody>
                    <a:bodyPr/>
                    <a:lstStyle/>
                    <a:p>
                      <a:r>
                        <a:rPr lang="en-GB" sz="3500">
                          <a:solidFill>
                            <a:srgbClr val="0D0D0D"/>
                          </a:solidFill>
                        </a:rPr>
                        <a:t>      Monitoring</a:t>
                      </a:r>
                    </a:p>
                  </a:txBody>
                  <a:tcPr marL="101150" marR="101150" marT="50575" marB="50575"/>
                </a:tc>
                <a:tc>
                  <a:txBody>
                    <a:bodyPr/>
                    <a:lstStyle/>
                    <a:p>
                      <a:r>
                        <a:rPr lang="en-GB" sz="3500">
                          <a:solidFill>
                            <a:srgbClr val="0D0D0D"/>
                          </a:solidFill>
                        </a:rPr>
                        <a:t>       Reporting</a:t>
                      </a:r>
                    </a:p>
                  </a:txBody>
                  <a:tcPr marL="101150" marR="101150" marT="50575" marB="50575"/>
                </a:tc>
                <a:extLst>
                  <a:ext uri="{0D108BD9-81ED-4DB2-BD59-A6C34878D82A}">
                    <a16:rowId xmlns:a16="http://schemas.microsoft.com/office/drawing/2014/main" val="1607030143"/>
                  </a:ext>
                </a:extLst>
              </a:tr>
              <a:tr h="798247">
                <a:tc>
                  <a:txBody>
                    <a:bodyPr/>
                    <a:lstStyle/>
                    <a:p>
                      <a:r>
                        <a:rPr lang="en-GB" sz="2000"/>
                        <a:t>UKHSA Public Health Management and Epidemiology  (UK,2025) </a:t>
                      </a:r>
                    </a:p>
                  </a:txBody>
                  <a:tcPr marL="101150" marR="101150" marT="50575" marB="5057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GP </a:t>
                      </a:r>
                      <a:r>
                        <a:rPr lang="en-GB" sz="2000" u="none" strike="noStrike" noProof="0"/>
                        <a:t>and clinician reporting</a:t>
                      </a:r>
                      <a:endParaRPr lang="en-GB" sz="2000"/>
                    </a:p>
                  </a:txBody>
                  <a:tcPr marL="101150" marR="101150" marT="50575" marB="50575"/>
                </a:tc>
                <a:extLst>
                  <a:ext uri="{0D108BD9-81ED-4DB2-BD59-A6C34878D82A}">
                    <a16:rowId xmlns:a16="http://schemas.microsoft.com/office/drawing/2014/main" val="3693749651"/>
                  </a:ext>
                </a:extLst>
              </a:tr>
              <a:tr h="570177">
                <a:tc>
                  <a:txBody>
                    <a:bodyPr/>
                    <a:lstStyle/>
                    <a:p>
                      <a:r>
                        <a:rPr lang="en-GB" sz="2000"/>
                        <a:t>Laboratory </a:t>
                      </a:r>
                      <a:r>
                        <a:rPr lang="en-GB" sz="2000" u="none" strike="noStrike" noProof="0"/>
                        <a:t>Surveillance (UK,2025)</a:t>
                      </a:r>
                      <a:endParaRPr lang="en-GB" sz="2000"/>
                    </a:p>
                  </a:txBody>
                  <a:tcPr marL="101150" marR="101150" marT="50575" marB="50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u="none" strike="noStrike" noProof="0"/>
                        <a:t>Laboratory reporting through SGSS</a:t>
                      </a:r>
                      <a:endParaRPr lang="en-US"/>
                    </a:p>
                  </a:txBody>
                  <a:tcPr marL="101150" marR="101150" marT="50575" marB="50575"/>
                </a:tc>
                <a:extLst>
                  <a:ext uri="{0D108BD9-81ED-4DB2-BD59-A6C34878D82A}">
                    <a16:rowId xmlns:a16="http://schemas.microsoft.com/office/drawing/2014/main" val="3175417927"/>
                  </a:ext>
                </a:extLst>
              </a:tr>
              <a:tr h="11403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u="none" strike="noStrike" noProof="0"/>
                        <a:t>Universal Varicella Vaccination Programme Surveillance ( UK,2026)</a:t>
                      </a:r>
                    </a:p>
                    <a:p>
                      <a:pPr lvl="0">
                        <a:buNone/>
                      </a:pPr>
                      <a:endParaRPr lang="en-GB" sz="2000" u="none" strike="noStrike" noProof="0"/>
                    </a:p>
                  </a:txBody>
                  <a:tcPr marL="101150" marR="101150" marT="50575" marB="50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u="none" strike="noStrike" noProof="0"/>
                        <a:t>Epidemiological analysis by UKHSA</a:t>
                      </a:r>
                      <a:endParaRPr lang="en-US"/>
                    </a:p>
                  </a:txBody>
                  <a:tcPr marL="101150" marR="101150" marT="50575" marB="50575"/>
                </a:tc>
                <a:extLst>
                  <a:ext uri="{0D108BD9-81ED-4DB2-BD59-A6C34878D82A}">
                    <a16:rowId xmlns:a16="http://schemas.microsoft.com/office/drawing/2014/main" val="3338325652"/>
                  </a:ext>
                </a:extLst>
              </a:tr>
              <a:tr h="798247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u="none" strike="noStrike" noProof="0">
                          <a:solidFill>
                            <a:srgbClr val="000000"/>
                          </a:solidFill>
                        </a:rPr>
                        <a:t>       Outbreak monitoring in schools, nurseries, and community settings (UK,2024)</a:t>
                      </a:r>
                      <a:endParaRPr lang="en-US"/>
                    </a:p>
                  </a:txBody>
                  <a:tcPr marL="101150" marR="101150" marT="50575" marB="50575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101150" marR="101150" marT="50575" marB="50575"/>
                </a:tc>
                <a:extLst>
                  <a:ext uri="{0D108BD9-81ED-4DB2-BD59-A6C34878D82A}">
                    <a16:rowId xmlns:a16="http://schemas.microsoft.com/office/drawing/2014/main" val="2764537406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E20D92EF-5EB5-89EE-05C0-3EBC18E3AFE8}"/>
              </a:ext>
            </a:extLst>
          </p:cNvPr>
          <p:cNvSpPr txBox="1"/>
          <p:nvPr/>
        </p:nvSpPr>
        <p:spPr>
          <a:xfrm>
            <a:off x="8817027" y="6491277"/>
            <a:ext cx="3380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Agnieszka Plikunas, 2512522</a:t>
            </a:r>
          </a:p>
        </p:txBody>
      </p:sp>
      <p:pic>
        <p:nvPicPr>
          <p:cNvPr id="21" name="Picture 20" descr="A logo with black text&#10;&#10;AI-generated content may be incorrect.">
            <a:extLst>
              <a:ext uri="{FF2B5EF4-FFF2-40B4-BE49-F238E27FC236}">
                <a16:creationId xmlns:a16="http://schemas.microsoft.com/office/drawing/2014/main" id="{EA98B636-8B5C-E63F-650F-EC30BA5B5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7910" y="-5686"/>
            <a:ext cx="3264091" cy="2058539"/>
          </a:xfrm>
          <a:prstGeom prst="rect">
            <a:avLst/>
          </a:prstGeom>
          <a:ln>
            <a:solidFill>
              <a:srgbClr val="4472C4"/>
            </a:solidFill>
          </a:ln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2D38123-6002-9253-30E3-EFEE4248A2BD}"/>
              </a:ext>
            </a:extLst>
          </p:cNvPr>
          <p:cNvSpPr txBox="1"/>
          <p:nvPr/>
        </p:nvSpPr>
        <p:spPr>
          <a:xfrm>
            <a:off x="9779768" y="2031051"/>
            <a:ext cx="22870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gov.uk</a:t>
            </a:r>
          </a:p>
        </p:txBody>
      </p:sp>
    </p:spTree>
    <p:extLst>
      <p:ext uri="{BB962C8B-B14F-4D97-AF65-F5344CB8AC3E}">
        <p14:creationId xmlns:p14="http://schemas.microsoft.com/office/powerpoint/2010/main" val="26047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14:honeycomb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B913E-631A-33AF-A1EA-D352A26F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2474"/>
            <a:ext cx="3333495" cy="2596155"/>
          </a:xfrm>
        </p:spPr>
        <p:txBody>
          <a:bodyPr>
            <a:noAutofit/>
          </a:bodyPr>
          <a:lstStyle/>
          <a:p>
            <a:r>
              <a:rPr lang="en-GB" sz="2700" b="1" u="sng">
                <a:solidFill>
                  <a:schemeClr val="accent1">
                    <a:lumMod val="49000"/>
                  </a:schemeClr>
                </a:solidFill>
                <a:ea typeface="+mj-lt"/>
                <a:cs typeface="+mj-lt"/>
              </a:rPr>
              <a:t>Weekly Consultation Rates by Age Group: Under 1 vs 1–4 Years (2016–2023)</a:t>
            </a:r>
            <a:endParaRPr lang="en-US" sz="2700" b="1" u="sng">
              <a:solidFill>
                <a:schemeClr val="accent1">
                  <a:lumMod val="49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06825-83C9-703E-2C93-E7923059D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268940"/>
            <a:ext cx="3333496" cy="4045424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br>
              <a:rPr lang="en-US" sz="1600"/>
            </a:br>
            <a:r>
              <a:rPr lang="en-US" sz="1600">
                <a:ea typeface="+mn-lt"/>
                <a:cs typeface="+mn-lt"/>
              </a:rPr>
              <a:t>The graph displays </a:t>
            </a:r>
            <a:r>
              <a:rPr lang="en-US" sz="1600" b="1">
                <a:ea typeface="+mn-lt"/>
                <a:cs typeface="+mn-lt"/>
              </a:rPr>
              <a:t>weekly consultation rates (per 100,000 population)</a:t>
            </a:r>
            <a:r>
              <a:rPr lang="en-US" sz="1600">
                <a:ea typeface="+mn-lt"/>
                <a:cs typeface="+mn-lt"/>
              </a:rPr>
              <a:t> from </a:t>
            </a:r>
            <a:r>
              <a:rPr lang="en-US" sz="1600" b="1">
                <a:ea typeface="+mn-lt"/>
                <a:cs typeface="+mn-lt"/>
              </a:rPr>
              <a:t>2016–2023</a:t>
            </a:r>
            <a:r>
              <a:rPr lang="en-US" sz="1600">
                <a:ea typeface="+mn-lt"/>
                <a:cs typeface="+mn-lt"/>
              </a:rPr>
              <a:t> for two child age groups:</a:t>
            </a:r>
            <a:endParaRPr lang="en-US" sz="2000">
              <a:latin typeface="Arial"/>
              <a:ea typeface="Roboto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US" sz="1600" b="1">
                <a:ea typeface="+mn-lt"/>
                <a:cs typeface="+mn-lt"/>
              </a:rPr>
              <a:t>Blue line:</a:t>
            </a:r>
            <a:r>
              <a:rPr lang="en-US" sz="1600">
                <a:ea typeface="+mn-lt"/>
                <a:cs typeface="+mn-lt"/>
              </a:rPr>
              <a:t> children </a:t>
            </a:r>
            <a:r>
              <a:rPr lang="en-US" sz="1600" b="1">
                <a:ea typeface="+mn-lt"/>
                <a:cs typeface="+mn-lt"/>
              </a:rPr>
              <a:t>under 1 year</a:t>
            </a:r>
            <a:endParaRPr lang="en-US"/>
          </a:p>
          <a:p>
            <a:pPr>
              <a:buClr>
                <a:srgbClr val="1287C3"/>
              </a:buClr>
            </a:pPr>
            <a:r>
              <a:rPr lang="en-US" sz="1600" b="1">
                <a:ea typeface="+mn-lt"/>
                <a:cs typeface="+mn-lt"/>
              </a:rPr>
              <a:t>Red line:</a:t>
            </a:r>
            <a:r>
              <a:rPr lang="en-US" sz="1600">
                <a:ea typeface="+mn-lt"/>
                <a:cs typeface="+mn-lt"/>
              </a:rPr>
              <a:t> children </a:t>
            </a:r>
            <a:r>
              <a:rPr lang="en-US" sz="1600" b="1">
                <a:ea typeface="+mn-lt"/>
                <a:cs typeface="+mn-lt"/>
              </a:rPr>
              <a:t>1–4 years</a:t>
            </a:r>
            <a:endParaRPr lang="en-US"/>
          </a:p>
          <a:p>
            <a:pPr indent="0">
              <a:buNone/>
            </a:pPr>
            <a:r>
              <a:rPr lang="en-US" sz="1600">
                <a:ea typeface="+mn-lt"/>
                <a:cs typeface="+mn-lt"/>
              </a:rPr>
              <a:t>The </a:t>
            </a:r>
            <a:r>
              <a:rPr lang="en-US" sz="1600" b="1">
                <a:ea typeface="+mn-lt"/>
                <a:cs typeface="+mn-lt"/>
              </a:rPr>
              <a:t>x-axis</a:t>
            </a:r>
            <a:r>
              <a:rPr lang="en-US" sz="1600">
                <a:ea typeface="+mn-lt"/>
                <a:cs typeface="+mn-lt"/>
              </a:rPr>
              <a:t> shows time (week starting date).</a:t>
            </a:r>
            <a:br>
              <a:rPr lang="en-US" sz="1600">
                <a:ea typeface="+mn-lt"/>
                <a:cs typeface="+mn-lt"/>
              </a:rPr>
            </a:br>
            <a:r>
              <a:rPr lang="en-US" sz="1600">
                <a:ea typeface="+mn-lt"/>
                <a:cs typeface="+mn-lt"/>
              </a:rPr>
              <a:t> The </a:t>
            </a:r>
            <a:r>
              <a:rPr lang="en-US" sz="1600" b="1">
                <a:ea typeface="+mn-lt"/>
                <a:cs typeface="+mn-lt"/>
              </a:rPr>
              <a:t>y-axis</a:t>
            </a:r>
            <a:r>
              <a:rPr lang="en-US" sz="1600">
                <a:ea typeface="+mn-lt"/>
                <a:cs typeface="+mn-lt"/>
              </a:rPr>
              <a:t> shows </a:t>
            </a:r>
            <a:r>
              <a:rPr lang="en-US" sz="1600" b="1">
                <a:ea typeface="+mn-lt"/>
                <a:cs typeface="+mn-lt"/>
              </a:rPr>
              <a:t>consultation rate per 100,000 population</a:t>
            </a:r>
            <a:r>
              <a:rPr lang="en-US" sz="1600">
                <a:ea typeface="+mn-lt"/>
                <a:cs typeface="+mn-lt"/>
              </a:rPr>
              <a:t>.</a:t>
            </a:r>
            <a:endParaRPr lang="en-US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This means it tracks </a:t>
            </a:r>
            <a:r>
              <a:rPr lang="en-US" sz="1600" b="1">
                <a:ea typeface="+mn-lt"/>
                <a:cs typeface="+mn-lt"/>
              </a:rPr>
              <a:t>how often children in these age groups visit healthcare services each week </a:t>
            </a:r>
            <a:r>
              <a:rPr lang="en-US" sz="1600">
                <a:ea typeface="+mn-lt"/>
                <a:cs typeface="+mn-lt"/>
              </a:rPr>
              <a:t>(UK Health Security Agency, 2023)</a:t>
            </a: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GB" sz="1600">
              <a:highlight>
                <a:srgbClr val="FFFFFF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895368-8DEF-824D-3720-116E445ABC81}"/>
              </a:ext>
            </a:extLst>
          </p:cNvPr>
          <p:cNvSpPr txBox="1"/>
          <p:nvPr/>
        </p:nvSpPr>
        <p:spPr>
          <a:xfrm>
            <a:off x="8617751" y="6485629"/>
            <a:ext cx="33521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Agnieszka Plikunas , 2512522</a:t>
            </a:r>
          </a:p>
        </p:txBody>
      </p:sp>
      <p:pic>
        <p:nvPicPr>
          <p:cNvPr id="4" name="Picture 3" descr="A graph of red and blue lines&#10;&#10;AI-generated content may be incorrect.">
            <a:extLst>
              <a:ext uri="{FF2B5EF4-FFF2-40B4-BE49-F238E27FC236}">
                <a16:creationId xmlns:a16="http://schemas.microsoft.com/office/drawing/2014/main" id="{42E3B2FC-8570-1B2E-BEE6-7F64FC070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4814" y="250209"/>
            <a:ext cx="6967716" cy="47198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9CE1E9-4B42-78B6-64BC-B11C76D42875}"/>
              </a:ext>
            </a:extLst>
          </p:cNvPr>
          <p:cNvSpPr txBox="1"/>
          <p:nvPr/>
        </p:nvSpPr>
        <p:spPr>
          <a:xfrm>
            <a:off x="5689971" y="4967229"/>
            <a:ext cx="626297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  </a:t>
            </a:r>
            <a:r>
              <a:rPr lang="en-GB" sz="1400">
                <a:ea typeface="+mn-lt"/>
                <a:cs typeface="+mn-lt"/>
              </a:rPr>
              <a:t>Data from the **UK Health Security Agency GP In-Hours Syndromic Surveillance System, using data from the </a:t>
            </a:r>
            <a:r>
              <a:rPr lang="en-GB" sz="1400" b="1">
                <a:ea typeface="+mn-lt"/>
                <a:cs typeface="+mn-lt"/>
              </a:rPr>
              <a:t>Royal College of General Practitioners Research and Surveillance Centre.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551026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p14:dur="250">
        <p15:prstTrans prst="origami"/>
      </p:transition>
    </mc:Choice>
    <mc:Fallback xmlns="">
      <p:transition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68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69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1245DD-B8BA-7E88-126E-DAF37696C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1"/>
            <a:ext cx="7345891" cy="86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u="sng">
                <a:solidFill>
                  <a:srgbClr val="002060"/>
                </a:solidFill>
              </a:rPr>
              <a:t>Policies and Prevention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483018-7006-5D7A-559D-E43F7D3558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47" r="22450" b="-1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A5ED77-3D0C-70F9-85DC-956194A2746F}"/>
              </a:ext>
            </a:extLst>
          </p:cNvPr>
          <p:cNvSpPr txBox="1"/>
          <p:nvPr/>
        </p:nvSpPr>
        <p:spPr>
          <a:xfrm>
            <a:off x="3850909" y="1715230"/>
            <a:ext cx="7606605" cy="41013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</a:rPr>
              <a:t>Vaccination program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/>
              <a:t>      (NHS,2024)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</a:rPr>
              <a:t>World Health Organization's Plan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/>
              <a:t>      (WHO,2024)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</a:rPr>
              <a:t>The Government and the Joint Committee on Vaccination and Immunization (JCVI)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/>
              <a:t>      ( Department of Health &amp; Social Care,2023)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B41437-AB0D-18CC-1CFD-93788F08E688}"/>
              </a:ext>
            </a:extLst>
          </p:cNvPr>
          <p:cNvSpPr txBox="1"/>
          <p:nvPr/>
        </p:nvSpPr>
        <p:spPr>
          <a:xfrm>
            <a:off x="7429500" y="6377940"/>
            <a:ext cx="4480560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/>
              <a:t>Agnieszka  Plikunas, 2512522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017A6-577E-ED10-B612-4F466E6D05AC}"/>
              </a:ext>
            </a:extLst>
          </p:cNvPr>
          <p:cNvSpPr txBox="1"/>
          <p:nvPr/>
        </p:nvSpPr>
        <p:spPr>
          <a:xfrm>
            <a:off x="136541" y="23894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pharmaceutical-technology.com</a:t>
            </a:r>
          </a:p>
        </p:txBody>
      </p:sp>
    </p:spTree>
    <p:extLst>
      <p:ext uri="{BB962C8B-B14F-4D97-AF65-F5344CB8AC3E}">
        <p14:creationId xmlns:p14="http://schemas.microsoft.com/office/powerpoint/2010/main" val="345695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flip dir="r"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BC5813C9-C933-CF94-5AC8-70FF6F29E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0491" y="-68580"/>
            <a:ext cx="7475220" cy="1405890"/>
          </a:xfrm>
        </p:spPr>
        <p:txBody>
          <a:bodyPr>
            <a:normAutofit/>
          </a:bodyPr>
          <a:lstStyle/>
          <a:p>
            <a:r>
              <a:rPr lang="en-GB" sz="4400" b="1" u="sng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Vaccination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08AC51-B47B-AE47-1982-6760BF68CA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41" r="17804"/>
          <a:stretch>
            <a:fillRect/>
          </a:stretch>
        </p:blipFill>
        <p:spPr>
          <a:xfrm>
            <a:off x="20" y="-22735"/>
            <a:ext cx="5493772" cy="6948974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E829C062-BC10-C5A1-52C1-50434538E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17720" y="1200160"/>
            <a:ext cx="7574260" cy="5726430"/>
          </a:xfrm>
        </p:spPr>
        <p:txBody>
          <a:bodyPr/>
          <a:lstStyle/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Varicella Vaccine is given to children between 12 and 18 months old.</a:t>
            </a: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GB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Who should NOT get this vaccine: pregnancy, those with weak immunity, infants, allergies, and recent MMR.</a:t>
            </a: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GB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2 Doses injected into the arm or thigh, spaced 4–8 weeks apart.</a:t>
            </a: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GB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 algn="just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Vaccination cuts school absences, parental time spent at work, neurological issues and NHS costs via reduced hospitalisations (NHS,2024).</a:t>
            </a:r>
          </a:p>
          <a:p>
            <a:pPr algn="just"/>
            <a:endParaRPr lang="en-GB"/>
          </a:p>
          <a:p>
            <a:pPr algn="just"/>
            <a:r>
              <a:rPr lang="en-GB" sz="1800"/>
              <a:t>                                                               </a:t>
            </a:r>
          </a:p>
          <a:p>
            <a:pPr algn="just"/>
            <a:r>
              <a:rPr lang="en-GB" sz="1800"/>
              <a:t>                                                                               Agnieszka  Plikunas, 2512522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97CA09-6F38-BD69-AD51-AD0F62C12558}"/>
              </a:ext>
            </a:extLst>
          </p:cNvPr>
          <p:cNvSpPr txBox="1"/>
          <p:nvPr/>
        </p:nvSpPr>
        <p:spPr>
          <a:xfrm>
            <a:off x="17339" y="28552"/>
            <a:ext cx="33232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Everydayhealth.com</a:t>
            </a:r>
          </a:p>
        </p:txBody>
      </p:sp>
    </p:spTree>
    <p:extLst>
      <p:ext uri="{BB962C8B-B14F-4D97-AF65-F5344CB8AC3E}">
        <p14:creationId xmlns:p14="http://schemas.microsoft.com/office/powerpoint/2010/main" val="174357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7B15DF-9640-C121-7AEE-AA3D55185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6" r="33740" b="-2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2BA07A-BF85-FCAB-C8E8-9AC90ACF1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36" y="476250"/>
            <a:ext cx="5970824" cy="13944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b="1">
                <a:latin typeface="Algerian" panose="04020705040A02060702" pitchFamily="82" charset="0"/>
                <a:cs typeface="Arial" panose="020B0604020202020204" pitchFamily="34" charset="0"/>
              </a:rPr>
              <a:t>WORLD HEALTH ORGANIZATION’S  PLAN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E9DC9-EC93-DC28-B55A-F2C9250CFD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10" y="2057400"/>
            <a:ext cx="5945190" cy="4263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algn="l">
              <a:buClr>
                <a:schemeClr val="accent1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2400"/>
              <a:t>Effective information sharing </a:t>
            </a:r>
          </a:p>
          <a:p>
            <a:pPr marL="342900" indent="-342900" algn="l">
              <a:buClr>
                <a:schemeClr val="accent1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US"/>
          </a:p>
          <a:p>
            <a:pPr marL="342900" indent="-342900" algn="l">
              <a:buClr>
                <a:schemeClr val="accent1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2400"/>
              <a:t>Revise the documents</a:t>
            </a:r>
          </a:p>
          <a:p>
            <a:pPr marL="342900" indent="-342900" algn="l">
              <a:buClr>
                <a:schemeClr val="accent1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US"/>
          </a:p>
          <a:p>
            <a:pPr marL="342900" indent="-342900" algn="l">
              <a:buClr>
                <a:schemeClr val="accent1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2400"/>
              <a:t>Global Scheme </a:t>
            </a:r>
          </a:p>
          <a:p>
            <a:pPr algn="l"/>
            <a:r>
              <a:rPr lang="en-US"/>
              <a:t>(WHO,  2024)</a:t>
            </a:r>
          </a:p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D2E57-84C7-91E7-0CE0-4E83706A280B}"/>
              </a:ext>
            </a:extLst>
          </p:cNvPr>
          <p:cNvSpPr txBox="1"/>
          <p:nvPr/>
        </p:nvSpPr>
        <p:spPr>
          <a:xfrm>
            <a:off x="2894013" y="6320790"/>
            <a:ext cx="355576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Agnieszka Plikunas, 2512522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5643F8-6BB7-3081-A6EC-4DDCC3EDA893}"/>
              </a:ext>
            </a:extLst>
          </p:cNvPr>
          <p:cNvSpPr txBox="1"/>
          <p:nvPr/>
        </p:nvSpPr>
        <p:spPr>
          <a:xfrm>
            <a:off x="8260618" y="5820007"/>
            <a:ext cx="3402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alamy.com</a:t>
            </a:r>
          </a:p>
        </p:txBody>
      </p:sp>
    </p:spTree>
    <p:extLst>
      <p:ext uri="{BB962C8B-B14F-4D97-AF65-F5344CB8AC3E}">
        <p14:creationId xmlns:p14="http://schemas.microsoft.com/office/powerpoint/2010/main" val="425187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A21C-1CB9-C29D-312F-124E1EDC7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330" y="80010"/>
            <a:ext cx="9406890" cy="176942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>
              <a:lnSpc>
                <a:spcPct val="90000"/>
              </a:lnSpc>
            </a:pPr>
            <a:r>
              <a:rPr lang="en-US" sz="3200" b="1" u="sng"/>
              <a:t>The Government and The  Joint Committee on Vaccination and Immunisation (JCVI)</a:t>
            </a:r>
            <a:endParaRPr lang="en-US" sz="3200" u="sng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4EF0A2A-3B80-EB3A-A750-540B62B52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60520" y="1929438"/>
            <a:ext cx="7886700" cy="3968442"/>
          </a:xfrm>
        </p:spPr>
        <p:txBody>
          <a:bodyPr anchor="ctr"/>
          <a:lstStyle/>
          <a:p>
            <a:pPr marL="800100" lvl="1" indent="-342900"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GB" sz="2400">
                <a:solidFill>
                  <a:schemeClr val="tx1"/>
                </a:solidFill>
              </a:rPr>
              <a:t>JCVI provides the evidence, DHSC turns it into policy.</a:t>
            </a:r>
          </a:p>
          <a:p>
            <a:pPr marL="800100" lvl="1" indent="-342900"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GB" sz="2400">
                <a:solidFill>
                  <a:schemeClr val="tx1"/>
                </a:solidFill>
              </a:rPr>
              <a:t>DHSC makes policy decisions and oversees national rollout.</a:t>
            </a:r>
          </a:p>
          <a:p>
            <a:pPr marL="800100" lvl="1" indent="-342900"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GB" sz="2400">
                <a:solidFill>
                  <a:schemeClr val="tx1"/>
                </a:solidFill>
              </a:rPr>
              <a:t>Work together to implement policy and reduce cases.</a:t>
            </a:r>
            <a:r>
              <a:rPr lang="en-GB"/>
              <a:t> 	</a:t>
            </a:r>
          </a:p>
          <a:p>
            <a:pPr lvl="1">
              <a:buClr>
                <a:srgbClr val="7030A0"/>
              </a:buClr>
            </a:pPr>
            <a:endParaRPr lang="en-GB" sz="2400">
              <a:solidFill>
                <a:schemeClr val="tx1"/>
              </a:solidFill>
            </a:endParaRPr>
          </a:p>
          <a:p>
            <a:pPr marL="742950" lvl="1" indent="-285750">
              <a:buClr>
                <a:srgbClr val="7030A0"/>
              </a:buClr>
              <a:buFont typeface="Wingdings" panose="05000000000000000000" pitchFamily="2" charset="2"/>
              <a:buChar char="Ø"/>
            </a:pPr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BFEBC25-74EF-7EFC-9F76-3D8E5384DC7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3" r="6747" b="-3"/>
          <a:stretch>
            <a:fillRect/>
          </a:stretch>
        </p:blipFill>
        <p:spPr>
          <a:xfrm>
            <a:off x="0" y="1849438"/>
            <a:ext cx="5448300" cy="5008562"/>
          </a:xfrm>
          <a:custGeom>
            <a:avLst/>
            <a:gdLst/>
            <a:ahLst/>
            <a:cxnLst/>
            <a:rect l="l" t="t" r="r" b="b"/>
            <a:pathLst>
              <a:path w="5448300" h="5007817">
                <a:moveTo>
                  <a:pt x="0" y="0"/>
                </a:moveTo>
                <a:lnTo>
                  <a:pt x="2872397" y="716034"/>
                </a:lnTo>
                <a:lnTo>
                  <a:pt x="5448300" y="5003584"/>
                </a:lnTo>
                <a:lnTo>
                  <a:pt x="0" y="5007817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95506F5-9203-A9DA-52BF-F0CD8DD9D3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7" r="11692" b="3"/>
          <a:stretch>
            <a:fillRect/>
          </a:stretch>
        </p:blipFill>
        <p:spPr>
          <a:xfrm>
            <a:off x="20" y="10"/>
            <a:ext cx="3513646" cy="2566206"/>
          </a:xfrm>
          <a:custGeom>
            <a:avLst/>
            <a:gdLst/>
            <a:ahLst/>
            <a:cxnLst/>
            <a:rect l="l" t="t" r="r" b="b"/>
            <a:pathLst>
              <a:path w="3513666" h="2566216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2872397" y="2566216"/>
                </a:lnTo>
                <a:lnTo>
                  <a:pt x="0" y="1850183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CEB632-35F2-62BE-71D2-3F3A8105EB58}"/>
              </a:ext>
            </a:extLst>
          </p:cNvPr>
          <p:cNvSpPr txBox="1"/>
          <p:nvPr/>
        </p:nvSpPr>
        <p:spPr>
          <a:xfrm>
            <a:off x="7600950" y="5977880"/>
            <a:ext cx="444627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Agnieszka Plikunas, 2512522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5CAB9-7865-BCFB-E2B6-9A0E05AF7EA1}"/>
              </a:ext>
            </a:extLst>
          </p:cNvPr>
          <p:cNvSpPr txBox="1"/>
          <p:nvPr/>
        </p:nvSpPr>
        <p:spPr>
          <a:xfrm rot="11700000" flipV="1">
            <a:off x="127" y="2201409"/>
            <a:ext cx="29137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thecareuk.com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971FE8-81AC-2C65-5016-EF1BA6C397FA}"/>
              </a:ext>
            </a:extLst>
          </p:cNvPr>
          <p:cNvSpPr txBox="1"/>
          <p:nvPr/>
        </p:nvSpPr>
        <p:spPr>
          <a:xfrm>
            <a:off x="580300" y="6195559"/>
            <a:ext cx="47448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youthemployment.org.uk</a:t>
            </a:r>
          </a:p>
        </p:txBody>
      </p:sp>
    </p:spTree>
    <p:extLst>
      <p:ext uri="{BB962C8B-B14F-4D97-AF65-F5344CB8AC3E}">
        <p14:creationId xmlns:p14="http://schemas.microsoft.com/office/powerpoint/2010/main" val="313013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hred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FilmGrain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7AEBE3-5778-5BA8-4C22-2903739D7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1999" y="563180"/>
            <a:ext cx="8829041" cy="55733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morning" dir="t"/>
          </a:scene3d>
          <a:sp3d extrusionH="38100" prstMaterial="flat">
            <a:extrusionClr>
              <a:srgbClr val="92D050"/>
            </a:extrusionClr>
            <a:contourClr>
              <a:srgbClr val="92D050"/>
            </a:contourClr>
          </a:sp3d>
        </p:spPr>
      </p:pic>
    </p:spTree>
    <p:extLst>
      <p:ext uri="{BB962C8B-B14F-4D97-AF65-F5344CB8AC3E}">
        <p14:creationId xmlns:p14="http://schemas.microsoft.com/office/powerpoint/2010/main" val="113389184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E7C99-50E0-2695-73B4-16FB95D51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0" y="0"/>
            <a:ext cx="9737724" cy="1054100"/>
          </a:xfrm>
        </p:spPr>
        <p:txBody>
          <a:bodyPr/>
          <a:lstStyle/>
          <a:p>
            <a:r>
              <a:rPr lang="en-GB" b="1" u="sng">
                <a:solidFill>
                  <a:srgbClr val="002060"/>
                </a:solidFill>
              </a:rPr>
              <a:t>Treatment/Management of Chickenpox</a:t>
            </a:r>
          </a:p>
        </p:txBody>
      </p:sp>
      <p:graphicFrame>
        <p:nvGraphicFramePr>
          <p:cNvPr id="4" name="TextBox 2">
            <a:extLst>
              <a:ext uri="{FF2B5EF4-FFF2-40B4-BE49-F238E27FC236}">
                <a16:creationId xmlns:a16="http://schemas.microsoft.com/office/drawing/2014/main" id="{9DA7A84C-E820-351E-699C-043D2F34CE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4556225"/>
              </p:ext>
            </p:extLst>
          </p:nvPr>
        </p:nvGraphicFramePr>
        <p:xfrm>
          <a:off x="1752741" y="711735"/>
          <a:ext cx="4499046" cy="5428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060C6BD-DB99-07B2-0068-2DAD8FB0A8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4100" y="1054100"/>
            <a:ext cx="3976824" cy="2651216"/>
          </a:xfrm>
          <a:prstGeom prst="snip2DiagRect">
            <a:avLst>
              <a:gd name="adj1" fmla="val 17995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385AD2-3A62-846E-624F-E06A2A435C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3167" y="4447604"/>
            <a:ext cx="3657757" cy="2243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FB5639F-3D55-DBAD-6FCD-37101E36B4A6}"/>
              </a:ext>
            </a:extLst>
          </p:cNvPr>
          <p:cNvSpPr txBox="1"/>
          <p:nvPr/>
        </p:nvSpPr>
        <p:spPr>
          <a:xfrm>
            <a:off x="7856389" y="3706443"/>
            <a:ext cx="3051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Source: verywellhealth.com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499475-9AA0-16B0-F493-43789C18F996}"/>
              </a:ext>
            </a:extLst>
          </p:cNvPr>
          <p:cNvSpPr txBox="1"/>
          <p:nvPr/>
        </p:nvSpPr>
        <p:spPr>
          <a:xfrm>
            <a:off x="0" y="6478659"/>
            <a:ext cx="19182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Sanilen Stevens</a:t>
            </a:r>
            <a:endParaRPr lang="en-GB" sz="1100">
              <a:highlight>
                <a:srgbClr val="808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317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pageCurlDouble"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E0745-9076-A823-5883-AA946AA59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149185"/>
            <a:ext cx="10018713" cy="7982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Complications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015FA4-344D-02EA-B94F-0A83B5BFA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7761" y="1858781"/>
            <a:ext cx="3047999" cy="3047999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DAA598-2F21-5FCD-45B4-BF292732473A}"/>
              </a:ext>
            </a:extLst>
          </p:cNvPr>
          <p:cNvSpPr txBox="1"/>
          <p:nvPr/>
        </p:nvSpPr>
        <p:spPr>
          <a:xfrm>
            <a:off x="6016336" y="1858781"/>
            <a:ext cx="5486687" cy="39324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mild in children; more severe in adolescents and adults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bacterial skin infections (e.g., </a:t>
            </a:r>
            <a:r>
              <a:rPr lang="en-US" sz="160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cellulitis, impetigo</a:t>
            </a: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Varicella pneumonia (</a:t>
            </a:r>
            <a:r>
              <a:rPr lang="en-US" sz="160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10-30% mortality if untreated</a:t>
            </a: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Neurological complications (</a:t>
            </a:r>
            <a:r>
              <a:rPr lang="en-US" sz="16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encephalitis, cerebellar ataxia, Guillain-Barre syndrome</a:t>
            </a: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stroke due to vascular inflammation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20% lifetime </a:t>
            </a: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 developing </a:t>
            </a:r>
            <a:r>
              <a:rPr lang="en-US" sz="1600" i="1" u="sng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shingles</a:t>
            </a: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later in life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in pregnant women and immunocompromised individuals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60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6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(Saleh, Ayoade and Kumar,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B7B135-CD5C-08A2-1D2B-013C2953C0DA}"/>
              </a:ext>
            </a:extLst>
          </p:cNvPr>
          <p:cNvSpPr txBox="1"/>
          <p:nvPr/>
        </p:nvSpPr>
        <p:spPr>
          <a:xfrm>
            <a:off x="2107761" y="4901851"/>
            <a:ext cx="3047999" cy="304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Source: Bajaj Health</a:t>
            </a:r>
            <a:endParaRPr lang="en-GB" sz="13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5DEF5-04BB-D55E-C169-9904CA1C3F61}"/>
              </a:ext>
            </a:extLst>
          </p:cNvPr>
          <p:cNvSpPr txBox="1"/>
          <p:nvPr/>
        </p:nvSpPr>
        <p:spPr>
          <a:xfrm>
            <a:off x="61981" y="6483906"/>
            <a:ext cx="1873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Sanilen Stevens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995074"/>
      </p:ext>
    </p:extLst>
  </p:cSld>
  <p:clrMapOvr>
    <a:masterClrMapping/>
  </p:clrMapOvr>
  <p:transition spd="med">
    <p:wheel spokes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BEDA-386A-DF61-0689-C15E5A5A7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553" y="1000"/>
            <a:ext cx="2795372" cy="1149814"/>
          </a:xfrm>
        </p:spPr>
        <p:txBody>
          <a:bodyPr/>
          <a:lstStyle/>
          <a:p>
            <a:pPr algn="just"/>
            <a:r>
              <a:rPr lang="en-GB" b="1" u="sng">
                <a:solidFill>
                  <a:srgbClr val="002060"/>
                </a:solidFill>
              </a:rPr>
              <a:t>Recovery</a:t>
            </a:r>
            <a:endParaRPr lang="en-US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A59F32-1651-A42B-CC91-D76CAB93769E}"/>
              </a:ext>
            </a:extLst>
          </p:cNvPr>
          <p:cNvSpPr txBox="1"/>
          <p:nvPr/>
        </p:nvSpPr>
        <p:spPr>
          <a:xfrm>
            <a:off x="1772729" y="1145298"/>
            <a:ext cx="6098874" cy="2283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accent1">
                    <a:lumMod val="50000"/>
                  </a:schemeClr>
                </a:solidFill>
              </a:rPr>
              <a:t>Most children recover without complications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accent1">
                    <a:lumMod val="50000"/>
                  </a:schemeClr>
                </a:solidFill>
              </a:rPr>
              <a:t>Blisters dry and form scabs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accent1">
                    <a:lumMod val="50000"/>
                  </a:schemeClr>
                </a:solidFill>
              </a:rPr>
              <a:t>Scabs fall off naturally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accent1">
                    <a:lumMod val="50000"/>
                  </a:schemeClr>
                </a:solidFill>
              </a:rPr>
              <a:t>Virus remains inactive in the body and can later cause</a:t>
            </a:r>
            <a:r>
              <a:rPr lang="en-US" i="1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b="1" i="1" u="sng">
                <a:solidFill>
                  <a:srgbClr val="FF0000"/>
                </a:solidFill>
              </a:rPr>
              <a:t>Shingles.</a:t>
            </a:r>
            <a:endParaRPr lang="en-US" b="1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425F68-2C78-C925-B2DB-895D10E3CE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1013" y="3811258"/>
            <a:ext cx="3667790" cy="2446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457D0D-739E-56D4-D9F7-472470F85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52" y="599471"/>
            <a:ext cx="2306501" cy="153666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592B68-9E18-BE5B-68CB-B6C0A5B951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1068" y="1714485"/>
            <a:ext cx="2571232" cy="17130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5CD802-94B8-7F1F-8DB3-B26E92C014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0258" y="3079130"/>
            <a:ext cx="2366385" cy="15765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8867E1-3C2C-49E7-4383-15D623F0C7E1}"/>
              </a:ext>
            </a:extLst>
          </p:cNvPr>
          <p:cNvSpPr txBox="1"/>
          <p:nvPr/>
        </p:nvSpPr>
        <p:spPr>
          <a:xfrm>
            <a:off x="1222828" y="4381923"/>
            <a:ext cx="6161314" cy="7786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1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b="1"/>
              <a:t>(Saleh, Ayoade and Kumar 2025)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9DD5D-60A3-7D41-2C06-8543A33D876A}"/>
              </a:ext>
            </a:extLst>
          </p:cNvPr>
          <p:cNvSpPr txBox="1"/>
          <p:nvPr/>
        </p:nvSpPr>
        <p:spPr>
          <a:xfrm rot="21130970">
            <a:off x="9576543" y="440403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Source: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1AFF8C-4F46-753A-D57D-6C6AAE85D6CC}"/>
              </a:ext>
            </a:extLst>
          </p:cNvPr>
          <p:cNvSpPr txBox="1"/>
          <p:nvPr/>
        </p:nvSpPr>
        <p:spPr>
          <a:xfrm>
            <a:off x="5320413" y="6067546"/>
            <a:ext cx="31221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Source: stock.adobe.com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1D1E28-267E-6B69-8391-2FD9C6192B0D}"/>
              </a:ext>
            </a:extLst>
          </p:cNvPr>
          <p:cNvSpPr txBox="1"/>
          <p:nvPr/>
        </p:nvSpPr>
        <p:spPr>
          <a:xfrm>
            <a:off x="3428" y="6585732"/>
            <a:ext cx="20581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latin typeface="Arial"/>
                <a:cs typeface="Arial"/>
              </a:rPr>
              <a:t>Sanilen</a:t>
            </a:r>
            <a:r>
              <a:rPr lang="en-US" sz="1200">
                <a:latin typeface="Arial"/>
                <a:cs typeface="Arial"/>
              </a:rPr>
              <a:t> Stevens</a:t>
            </a:r>
          </a:p>
        </p:txBody>
      </p:sp>
    </p:spTree>
    <p:extLst>
      <p:ext uri="{BB962C8B-B14F-4D97-AF65-F5344CB8AC3E}">
        <p14:creationId xmlns:p14="http://schemas.microsoft.com/office/powerpoint/2010/main" val="3977590370"/>
      </p:ext>
    </p:extLst>
  </p:cSld>
  <p:clrMapOvr>
    <a:masterClrMapping/>
  </p:clrMapOvr>
  <p:transition spd="med">
    <p:check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id card with a person&amp;#39;s face&#10;&#10;AI-generated content may be incorrect.">
            <a:extLst>
              <a:ext uri="{FF2B5EF4-FFF2-40B4-BE49-F238E27FC236}">
                <a16:creationId xmlns:a16="http://schemas.microsoft.com/office/drawing/2014/main" id="{D5454CD6-12F3-6052-0033-D7D9D20B4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0477" y="632604"/>
            <a:ext cx="9379975" cy="5345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85829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345AF6-6371-CE97-51A2-595CF3B6CCEF}"/>
              </a:ext>
            </a:extLst>
          </p:cNvPr>
          <p:cNvSpPr txBox="1"/>
          <p:nvPr/>
        </p:nvSpPr>
        <p:spPr>
          <a:xfrm>
            <a:off x="1297405" y="-4313"/>
            <a:ext cx="10018713" cy="6455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000" b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Impact of Chickenpox on Health and Social Care in Children and Adults in the UK</a:t>
            </a:r>
            <a:endParaRPr lang="en-US" sz="200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5BBC75-B03C-40AB-B62B-9B8F0D62DF4B}"/>
              </a:ext>
            </a:extLst>
          </p:cNvPr>
          <p:cNvSpPr txBox="1"/>
          <p:nvPr/>
        </p:nvSpPr>
        <p:spPr>
          <a:xfrm>
            <a:off x="8361584" y="6592306"/>
            <a:ext cx="383530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Prince Peter 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Ojeabulu</a:t>
            </a:r>
            <a:r>
              <a:rPr lang="en-GB" sz="11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Okhueidiata</a:t>
            </a:r>
            <a:r>
              <a:rPr lang="en-GB" sz="11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 2509560</a:t>
            </a:r>
            <a:endParaRPr lang="en-US"/>
          </a:p>
        </p:txBody>
      </p:sp>
      <p:graphicFrame>
        <p:nvGraphicFramePr>
          <p:cNvPr id="13" name="TextBox 3">
            <a:extLst>
              <a:ext uri="{FF2B5EF4-FFF2-40B4-BE49-F238E27FC236}">
                <a16:creationId xmlns:a16="http://schemas.microsoft.com/office/drawing/2014/main" id="{A25EB3CF-49E6-4417-BDD5-92E4AF50F6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0355011"/>
              </p:ext>
            </p:extLst>
          </p:nvPr>
        </p:nvGraphicFramePr>
        <p:xfrm>
          <a:off x="1483176" y="579350"/>
          <a:ext cx="6708762" cy="56985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C3FACB19-150D-382A-37F7-5C914FD5DAE9}"/>
              </a:ext>
            </a:extLst>
          </p:cNvPr>
          <p:cNvSpPr txBox="1"/>
          <p:nvPr/>
        </p:nvSpPr>
        <p:spPr>
          <a:xfrm>
            <a:off x="8144426" y="4920613"/>
            <a:ext cx="38353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       Source: www.kidshealth.org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6ED3320-9111-1B25-1AFA-4AF81BFBAC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4426" y="2417081"/>
            <a:ext cx="4047574" cy="2503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054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fallOve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Illustration Depicting Sign Chickenpox Concept Stock Illustration ...">
            <a:extLst>
              <a:ext uri="{FF2B5EF4-FFF2-40B4-BE49-F238E27FC236}">
                <a16:creationId xmlns:a16="http://schemas.microsoft.com/office/drawing/2014/main" id="{C9DCECB7-2162-0559-4C59-A28239A09F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6" r="2555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A2D99E-8486-2FE6-2063-146291C7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1" y="276367"/>
            <a:ext cx="5920321" cy="820002"/>
          </a:xfrm>
        </p:spPr>
        <p:txBody>
          <a:bodyPr>
            <a:normAutofit/>
          </a:bodyPr>
          <a:lstStyle/>
          <a:p>
            <a:pPr algn="l"/>
            <a:r>
              <a:rPr lang="en-GB" b="1" u="sng">
                <a:solidFill>
                  <a:srgbClr val="FF000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622E0-A192-A32F-0559-7350485E4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052014"/>
            <a:ext cx="5260680" cy="603572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buFont typeface="Wingdings"/>
              <a:buChar char="Ø"/>
            </a:pPr>
            <a:r>
              <a:rPr lang="en-GB" sz="1800"/>
              <a:t>Once you had chickenpox, you are immune for life.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Wingdings"/>
              <a:buChar char="Ø"/>
            </a:pPr>
            <a:r>
              <a:rPr lang="en-GB" sz="1800"/>
              <a:t>Vaccination. There is no specific treatment for chickenpox,</a:t>
            </a:r>
            <a:r>
              <a:rPr lang="en-GB" sz="1800">
                <a:ea typeface="+mn-lt"/>
                <a:cs typeface="+mn-lt"/>
              </a:rPr>
              <a:t> because it is a viral infection;  therefore, it does</a:t>
            </a:r>
            <a:r>
              <a:rPr lang="en-GB" sz="1800"/>
              <a:t> not respond to antibiotics. 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Wingdings"/>
              <a:buChar char="Ø"/>
            </a:pPr>
            <a:r>
              <a:rPr lang="en-GB" sz="1800"/>
              <a:t>Most cases are mild, but complications can occur.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Wingdings"/>
              <a:buChar char="Ø"/>
            </a:pPr>
            <a:r>
              <a:rPr lang="en-GB" sz="1800"/>
              <a:t>With treatment, rest and care, most people recover fully.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Wingdings"/>
              <a:buChar char="Ø"/>
            </a:pPr>
            <a:r>
              <a:rPr lang="en-GB" sz="1800">
                <a:ea typeface="+mn-lt"/>
                <a:cs typeface="+mn-lt"/>
              </a:rPr>
              <a:t>Strong monitoring and reporting systems give the UK a clear, up‑to‑date picture of varicella activity and support timely public‑health action.</a:t>
            </a:r>
            <a:endParaRPr lang="en-GB" sz="1800"/>
          </a:p>
          <a:p>
            <a:pPr>
              <a:lnSpc>
                <a:spcPct val="90000"/>
              </a:lnSpc>
              <a:buClr>
                <a:srgbClr val="1287C3"/>
              </a:buClr>
              <a:buFont typeface="Wingdings,Sans-Serif"/>
              <a:buChar char="Ø"/>
            </a:pPr>
            <a:r>
              <a:rPr lang="en-GB" sz="1800"/>
              <a:t>Overall, effective clinical management combined with vaccination and public health measures plays a vital role in reducing the burden of chickenpox and protecting vulnerable populations.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607016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curtains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F512697-7030-349E-A639-042C9629504A}"/>
              </a:ext>
            </a:extLst>
          </p:cNvPr>
          <p:cNvSpPr txBox="1"/>
          <p:nvPr/>
        </p:nvSpPr>
        <p:spPr>
          <a:xfrm>
            <a:off x="1866122" y="-294"/>
            <a:ext cx="9050693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>
                <a:latin typeface="Arial"/>
                <a:cs typeface="Arial"/>
              </a:rPr>
              <a:t>Reference list</a:t>
            </a:r>
            <a:endParaRPr lang="en-US" sz="2000" b="1" u="sng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Amirthalingam, G., Bardsley, M., Bednarska, N., Smith, S. and de Lusignan, S. (2022) ‘The epidemiology of chickenpox in England, 2016–2022’, </a:t>
            </a:r>
            <a:r>
              <a:rPr lang="en-GB" sz="1200" i="1">
                <a:latin typeface="Arial"/>
                <a:cs typeface="Arial"/>
              </a:rPr>
              <a:t>Journal of Infectious Diseases and Public Health</a:t>
            </a:r>
            <a:r>
              <a:rPr lang="en-GB" sz="1200">
                <a:latin typeface="Arial"/>
                <a:cs typeface="Arial"/>
              </a:rPr>
              <a:t>. </a:t>
            </a:r>
            <a:r>
              <a:rPr lang="en-GB" sz="1200">
                <a:latin typeface="Arial"/>
                <a:ea typeface="+mn-lt"/>
                <a:cs typeface="Arial"/>
                <a:hlinkClick r:id="rId2"/>
              </a:rPr>
              <a:t>The Epidemiology of Chickenpox in England, 2016–2022: An Observational Study Using General Practitioner Consultations | MDI</a:t>
            </a:r>
            <a:r>
              <a:rPr lang="en-GB" sz="1200">
                <a:latin typeface="Arial"/>
                <a:cs typeface="Arial"/>
              </a:rPr>
              <a:t>. (Accessed: 4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March 2026).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Ayoade, F. and Kumar, S. (2022). </a:t>
            </a:r>
            <a:r>
              <a:rPr lang="en-GB" sz="1200" i="1">
                <a:latin typeface="Arial"/>
                <a:ea typeface="+mn-lt"/>
                <a:cs typeface="Arial"/>
              </a:rPr>
              <a:t>Varicella Zoster (Chickenpox)</a:t>
            </a:r>
            <a:r>
              <a:rPr lang="en-GB" sz="1200">
                <a:latin typeface="Arial"/>
                <a:ea typeface="+mn-lt"/>
                <a:cs typeface="Arial"/>
              </a:rPr>
              <a:t>. [online] Nih.gov.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3"/>
              </a:rPr>
              <a:t>https://www.ncbi.nlm.nih.gov/books/NBK448191/</a:t>
            </a:r>
            <a:r>
              <a:rPr lang="en-GB" sz="1200">
                <a:latin typeface="Arial"/>
                <a:cs typeface="Arial"/>
              </a:rPr>
              <a:t>. (Accessed: 27th February 2026).</a:t>
            </a:r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ea typeface="+mn-lt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Bardsley, M. </a:t>
            </a:r>
            <a:r>
              <a:rPr lang="en-GB" sz="1200" i="1">
                <a:latin typeface="Arial"/>
                <a:cs typeface="Arial"/>
              </a:rPr>
              <a:t>et al.</a:t>
            </a:r>
            <a:r>
              <a:rPr lang="en-GB" sz="1200">
                <a:latin typeface="Arial"/>
                <a:ea typeface="+mn-lt"/>
                <a:cs typeface="Arial"/>
              </a:rPr>
              <a:t> (2025) ‘Quality of life impact of varicella on children and their families in the UK: The </a:t>
            </a:r>
            <a:r>
              <a:rPr lang="en-GB" sz="1200" err="1">
                <a:latin typeface="Arial"/>
                <a:ea typeface="+mn-lt"/>
                <a:cs typeface="Arial"/>
              </a:rPr>
              <a:t>QoLPoX</a:t>
            </a:r>
            <a:r>
              <a:rPr lang="en-GB" sz="1200">
                <a:latin typeface="Arial"/>
                <a:ea typeface="+mn-lt"/>
                <a:cs typeface="Arial"/>
              </a:rPr>
              <a:t> study’, </a:t>
            </a:r>
            <a:r>
              <a:rPr lang="en-GB" sz="1200" i="1">
                <a:latin typeface="Arial"/>
                <a:cs typeface="Arial"/>
              </a:rPr>
              <a:t>The </a:t>
            </a:r>
            <a:r>
              <a:rPr lang="en-GB" sz="1200" i="1" err="1">
                <a:latin typeface="Arial"/>
                <a:cs typeface="Arial"/>
              </a:rPr>
              <a:t>Pediatric</a:t>
            </a:r>
            <a:r>
              <a:rPr lang="en-GB" sz="1200" i="1">
                <a:latin typeface="Arial"/>
                <a:cs typeface="Arial"/>
              </a:rPr>
              <a:t> Infectious Disease Journal</a:t>
            </a:r>
            <a:r>
              <a:rPr lang="en-GB" sz="1200">
                <a:latin typeface="Arial"/>
                <a:ea typeface="+mn-lt"/>
                <a:cs typeface="Arial"/>
              </a:rPr>
              <a:t>. 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The </a:t>
            </a:r>
            <a:r>
              <a:rPr lang="en-GB" sz="1200" err="1">
                <a:latin typeface="Arial"/>
                <a:ea typeface="+mn-lt"/>
                <a:cs typeface="Arial"/>
                <a:hlinkClick r:id="rId4"/>
              </a:rPr>
              <a:t>Pediatric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 Infectious Disease Journal</a:t>
            </a:r>
            <a:r>
              <a:rPr lang="en-GB" sz="1200">
                <a:latin typeface="Arial"/>
                <a:ea typeface="+mn-lt"/>
                <a:cs typeface="Arial"/>
              </a:rPr>
              <a:t>. (Accessed: 2</a:t>
            </a:r>
            <a:r>
              <a:rPr lang="en-GB" sz="1200" baseline="30000">
                <a:latin typeface="Arial"/>
                <a:ea typeface="+mn-lt"/>
                <a:cs typeface="Arial"/>
              </a:rPr>
              <a:t>nd</a:t>
            </a:r>
            <a:r>
              <a:rPr lang="en-GB" sz="1200">
                <a:latin typeface="Arial"/>
                <a:ea typeface="+mn-lt"/>
                <a:cs typeface="Arial"/>
              </a:rPr>
              <a:t> March 2026).</a:t>
            </a:r>
            <a:r>
              <a:rPr lang="en-GB" sz="1200">
                <a:latin typeface="Arial"/>
                <a:cs typeface="Arial"/>
              </a:rPr>
              <a:t> 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Bardsley, M., Loveridge, P., Bednarska, N.G., Smith, S., </a:t>
            </a:r>
            <a:r>
              <a:rPr lang="en-GB" sz="1200" err="1">
                <a:latin typeface="Arial"/>
                <a:cs typeface="Arial"/>
              </a:rPr>
              <a:t>Morbey</a:t>
            </a:r>
            <a:r>
              <a:rPr lang="en-GB" sz="1200">
                <a:latin typeface="Arial"/>
                <a:cs typeface="Arial"/>
              </a:rPr>
              <a:t>, R.A., Amirthalingam, G., Elson, W.H., Bates, C., de Lusignan, S., </a:t>
            </a:r>
            <a:r>
              <a:rPr lang="en-GB" sz="1200" err="1">
                <a:latin typeface="Arial"/>
                <a:cs typeface="Arial"/>
              </a:rPr>
              <a:t>Todkill</a:t>
            </a:r>
            <a:r>
              <a:rPr lang="en-GB" sz="1200">
                <a:latin typeface="Arial"/>
                <a:cs typeface="Arial"/>
              </a:rPr>
              <a:t>, D. and Elliot, A.J. (2023). The Epidemiology of Chickenpox in England, 2016–2022: An Observational Study Using General </a:t>
            </a:r>
            <a:r>
              <a:rPr lang="en-GB" sz="1200">
                <a:latin typeface="Arial"/>
                <a:ea typeface="+mn-lt"/>
                <a:cs typeface="Arial"/>
              </a:rPr>
              <a:t>Practitioner Consultations. </a:t>
            </a:r>
            <a:r>
              <a:rPr lang="en-GB" sz="1200" i="1">
                <a:latin typeface="Arial"/>
                <a:ea typeface="+mn-lt"/>
                <a:cs typeface="Arial"/>
              </a:rPr>
              <a:t>Viruses</a:t>
            </a:r>
            <a:r>
              <a:rPr lang="en-GB" sz="1200">
                <a:latin typeface="Arial"/>
                <a:ea typeface="+mn-lt"/>
                <a:cs typeface="Arial"/>
              </a:rPr>
              <a:t>, [online] 15(11), p.2163.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2"/>
              </a:rPr>
              <a:t>The Epidemiology of Chickenpox in England, 2016–2022: An </a:t>
            </a:r>
            <a:r>
              <a:rPr lang="en-US" sz="1200">
                <a:latin typeface="Arial"/>
                <a:cs typeface="Arial"/>
                <a:hlinkClick r:id="rId2"/>
              </a:rPr>
              <a:t>Observational Study Using General Practitioner Consultations | MDPI</a:t>
            </a:r>
            <a:r>
              <a:rPr lang="en-US" sz="1200">
                <a:latin typeface="Arial"/>
                <a:cs typeface="Arial"/>
              </a:rPr>
              <a:t>.</a:t>
            </a:r>
            <a:r>
              <a:rPr lang="en-GB" sz="1200">
                <a:latin typeface="Arial"/>
                <a:cs typeface="Arial"/>
              </a:rPr>
              <a:t> (Accessed: 4th March 2026)</a:t>
            </a:r>
            <a:r>
              <a:rPr lang="en-US" sz="1200">
                <a:latin typeface="Arial"/>
                <a:cs typeface="Arial"/>
              </a:rPr>
              <a:t>.</a:t>
            </a:r>
            <a:endParaRPr lang="en-GB" sz="1200">
              <a:latin typeface="Arial"/>
              <a:cs typeface="Arial"/>
            </a:endParaRPr>
          </a:p>
          <a:p>
            <a:endParaRPr lang="en-US" sz="1200">
              <a:latin typeface="Arial"/>
              <a:ea typeface="+mn-lt"/>
              <a:cs typeface="Arial"/>
            </a:endParaRPr>
          </a:p>
          <a:p>
            <a:r>
              <a:rPr lang="en-GB" sz="1200" err="1">
                <a:latin typeface="Arial"/>
                <a:ea typeface="+mn-lt"/>
                <a:cs typeface="Arial"/>
              </a:rPr>
              <a:t>Centers</a:t>
            </a:r>
            <a:r>
              <a:rPr lang="en-GB" sz="1200">
                <a:latin typeface="Arial"/>
                <a:cs typeface="Arial"/>
              </a:rPr>
              <a:t> for Disease Control and Prevention (2019). </a:t>
            </a:r>
            <a:r>
              <a:rPr lang="en-GB" sz="1200" i="1">
                <a:latin typeface="Arial"/>
                <a:ea typeface="+mn-lt"/>
                <a:cs typeface="Arial"/>
              </a:rPr>
              <a:t>Chickenpox</a:t>
            </a:r>
            <a:r>
              <a:rPr lang="en-GB" sz="1200">
                <a:latin typeface="Arial"/>
                <a:ea typeface="+mn-lt"/>
                <a:cs typeface="Arial"/>
              </a:rPr>
              <a:t>. [online] </a:t>
            </a:r>
            <a:r>
              <a:rPr lang="en-GB" sz="1200" err="1">
                <a:latin typeface="Arial"/>
                <a:cs typeface="Arial"/>
              </a:rPr>
              <a:t>Centers</a:t>
            </a:r>
            <a:r>
              <a:rPr lang="en-GB" sz="1200">
                <a:latin typeface="Arial"/>
                <a:cs typeface="Arial"/>
              </a:rPr>
              <a:t> for Disease Control and Prevention.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5"/>
              </a:rPr>
              <a:t>https://www.cdc.gov/chickenpox/index.html</a:t>
            </a:r>
            <a:r>
              <a:rPr lang="en-GB" sz="1200">
                <a:latin typeface="Arial"/>
                <a:cs typeface="Arial"/>
              </a:rPr>
              <a:t>. (Accessed: 27th February 2026)</a:t>
            </a:r>
            <a:r>
              <a:rPr lang="en-US" sz="1200">
                <a:latin typeface="Arial"/>
                <a:cs typeface="Arial"/>
              </a:rPr>
              <a:t> .</a:t>
            </a:r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England, N. (2026). </a:t>
            </a:r>
            <a:r>
              <a:rPr lang="en-GB" sz="1200" i="1">
                <a:latin typeface="Arial"/>
                <a:ea typeface="+mn-lt"/>
                <a:cs typeface="Arial"/>
              </a:rPr>
              <a:t>NHS England» Hundreds of thousands of young children now to be protected against chickenpox</a:t>
            </a:r>
            <a:r>
              <a:rPr lang="en-GB" sz="1200">
                <a:latin typeface="Arial"/>
                <a:ea typeface="+mn-lt"/>
                <a:cs typeface="Arial"/>
              </a:rPr>
              <a:t>. [online] England.nhs.uk.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6"/>
              </a:rPr>
              <a:t>https://www.england.nhs.uk/2026/01/hundreds-of-thousands-of-young-children-now-to-be-protected-</a:t>
            </a:r>
            <a:r>
              <a:rPr lang="en-US" sz="1200">
                <a:latin typeface="Arial"/>
                <a:cs typeface="Arial"/>
                <a:hlinkClick r:id="rId6"/>
              </a:rPr>
              <a:t>against-chickenpox/</a:t>
            </a:r>
            <a:r>
              <a:rPr lang="en-GB" sz="1200">
                <a:latin typeface="Arial"/>
                <a:cs typeface="Arial"/>
              </a:rPr>
              <a:t>. (Accessed: 29th February 2026)</a:t>
            </a:r>
            <a:r>
              <a:rPr lang="en-US" sz="1200">
                <a:latin typeface="Arial"/>
                <a:cs typeface="Arial"/>
              </a:rPr>
              <a:t> .</a:t>
            </a:r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GOV.UK (2023). </a:t>
            </a:r>
            <a:r>
              <a:rPr lang="en-GB" sz="1200" i="1">
                <a:latin typeface="Arial"/>
                <a:ea typeface="+mn-lt"/>
                <a:cs typeface="Arial"/>
              </a:rPr>
              <a:t>JCVI Statement on a Childhood Varicella (chickenpox) Vaccination Programme</a:t>
            </a:r>
            <a:r>
              <a:rPr lang="en-GB" sz="1200">
                <a:latin typeface="Arial"/>
                <a:ea typeface="+mn-lt"/>
                <a:cs typeface="Arial"/>
              </a:rPr>
              <a:t>. [online] GOV.UK.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7"/>
              </a:rPr>
              <a:t>https://www.gov.uk/government/publications/childhood-varicella-vaccination-programme-jcvi-advice-14-november-2023/jcvi-</a:t>
            </a:r>
            <a:r>
              <a:rPr lang="en-US" sz="1200">
                <a:latin typeface="Arial"/>
                <a:cs typeface="Arial"/>
                <a:hlinkClick r:id="rId7"/>
              </a:rPr>
              <a:t>statement-on-a-childhood-varicella-chickenpox-vaccination-programme</a:t>
            </a:r>
            <a:r>
              <a:rPr lang="en-GB" sz="1200">
                <a:latin typeface="Arial"/>
                <a:cs typeface="Arial"/>
              </a:rPr>
              <a:t>. (Accessed: 3rd March 2026)</a:t>
            </a:r>
            <a:r>
              <a:rPr lang="en-US" sz="1200">
                <a:latin typeface="Arial"/>
                <a:cs typeface="Arial"/>
              </a:rPr>
              <a:t> .</a:t>
            </a:r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GOV.UK (2024). </a:t>
            </a:r>
            <a:r>
              <a:rPr lang="en-GB" sz="1200" i="1">
                <a:latin typeface="Arial"/>
                <a:ea typeface="+mn-lt"/>
                <a:cs typeface="Arial"/>
              </a:rPr>
              <a:t>Notifiable Diseases and How to Report Them</a:t>
            </a:r>
            <a:r>
              <a:rPr lang="en-GB" sz="1200">
                <a:latin typeface="Arial"/>
                <a:ea typeface="+mn-lt"/>
                <a:cs typeface="Arial"/>
              </a:rPr>
              <a:t>. [online] GOV.UK.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8"/>
              </a:rPr>
              <a:t>https://www.gov.uk/guidance/notifiable-diseases-and-how-to-report-them</a:t>
            </a:r>
            <a:r>
              <a:rPr lang="en-GB" sz="1200">
                <a:latin typeface="Arial"/>
                <a:cs typeface="Arial"/>
              </a:rPr>
              <a:t>. (Accessed: 26th February 2026)</a:t>
            </a:r>
            <a:r>
              <a:rPr lang="en-US" sz="1200">
                <a:latin typeface="Arial"/>
                <a:cs typeface="Arial"/>
              </a:rPr>
              <a:t> .</a:t>
            </a:r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GOV.UK (n.d.). </a:t>
            </a:r>
            <a:r>
              <a:rPr lang="en-GB" sz="1200" i="1">
                <a:latin typeface="Arial"/>
                <a:ea typeface="+mn-lt"/>
                <a:cs typeface="Arial"/>
              </a:rPr>
              <a:t>Chickenpox: Public Health Management and Guidance</a:t>
            </a:r>
            <a:r>
              <a:rPr lang="en-GB" sz="1200">
                <a:latin typeface="Arial"/>
                <a:ea typeface="+mn-lt"/>
                <a:cs typeface="Arial"/>
              </a:rPr>
              <a:t>. [online] GOV.UK. Available at: 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9"/>
              </a:rPr>
              <a:t>https://www.gov.uk/government/collections/chickenpox-public-health-management-and-guidance</a:t>
            </a:r>
            <a:r>
              <a:rPr lang="en-GB" sz="1200">
                <a:latin typeface="Arial"/>
                <a:cs typeface="Arial"/>
              </a:rPr>
              <a:t>. (Accessed: 1st March 2026)</a:t>
            </a:r>
            <a:r>
              <a:rPr lang="en-US" sz="1200">
                <a:latin typeface="Arial"/>
                <a:cs typeface="Arial"/>
              </a:rPr>
              <a:t> .</a:t>
            </a:r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0795737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863D07-E835-A4C4-F696-1EC62FEA24D0}"/>
              </a:ext>
            </a:extLst>
          </p:cNvPr>
          <p:cNvSpPr txBox="1"/>
          <p:nvPr/>
        </p:nvSpPr>
        <p:spPr>
          <a:xfrm>
            <a:off x="1434948" y="257398"/>
            <a:ext cx="10762203" cy="7371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endParaRPr lang="en-GB" sz="1200">
              <a:latin typeface="Arial"/>
              <a:ea typeface="Segoe UI"/>
              <a:cs typeface="Arial"/>
            </a:endParaRPr>
          </a:p>
          <a:p>
            <a:r>
              <a:rPr lang="en-GB" sz="1200" i="1" dirty="0">
                <a:latin typeface="Arial"/>
                <a:ea typeface="+mn-lt"/>
                <a:cs typeface="Arial"/>
              </a:rPr>
              <a:t>GP in-hours syndromic surveillance system: weekly bulletin.</a:t>
            </a:r>
            <a:r>
              <a:rPr lang="en-GB" sz="1200" dirty="0">
                <a:latin typeface="Arial"/>
                <a:ea typeface="+mn-lt"/>
                <a:cs typeface="Arial"/>
              </a:rPr>
              <a:t> London: UK Health Security Agency. Available at:</a:t>
            </a:r>
            <a:br>
              <a:rPr lang="en-GB" sz="1200" dirty="0">
                <a:latin typeface="Arial"/>
                <a:ea typeface="+mn-lt"/>
                <a:cs typeface="Arial"/>
              </a:rPr>
            </a:br>
            <a:r>
              <a:rPr lang="en-GB" sz="1200" dirty="0">
                <a:latin typeface="Arial"/>
                <a:ea typeface="+mn-lt"/>
                <a:cs typeface="Arial"/>
              </a:rPr>
              <a:t> </a:t>
            </a:r>
            <a:r>
              <a:rPr lang="en-GB" sz="1200" dirty="0">
                <a:latin typeface="Arial"/>
                <a:ea typeface="+mn-lt"/>
                <a:cs typeface="Arial"/>
                <a:hlinkClick r:id="rId2"/>
              </a:rPr>
              <a:t>https://www.gov.uk/government/publications/syndromic-surveillance-weekly-summaries-for-2023</a:t>
            </a:r>
            <a:r>
              <a:rPr lang="en-GB" sz="1200">
                <a:latin typeface="Arial"/>
                <a:ea typeface="+mn-lt"/>
                <a:cs typeface="Arial"/>
              </a:rPr>
              <a:t> .(Accessed: 13 March 2026). </a:t>
            </a:r>
            <a:endParaRPr lang="en-GB" sz="1200">
              <a:latin typeface="Arial"/>
              <a:cs typeface="Arial"/>
            </a:endParaRPr>
          </a:p>
          <a:p>
            <a:endParaRPr lang="en-GB" sz="1200" baseline="0">
              <a:latin typeface="Arial"/>
              <a:ea typeface="Segoe UI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Group, A. (2025). </a:t>
            </a:r>
            <a:r>
              <a:rPr lang="en-GB" sz="1200" i="1">
                <a:latin typeface="Arial"/>
                <a:ea typeface="+mn-lt"/>
                <a:cs typeface="Arial"/>
              </a:rPr>
              <a:t>WHO Position Paper on Varicella Vaccines – November 2025</a:t>
            </a:r>
            <a:r>
              <a:rPr lang="en-GB" sz="1200">
                <a:latin typeface="Arial"/>
                <a:ea typeface="+mn-lt"/>
                <a:cs typeface="Arial"/>
              </a:rPr>
              <a:t>. [online] Who.int. Available at: </a:t>
            </a:r>
            <a:r>
              <a:rPr lang="en-GB" sz="1200" dirty="0">
                <a:solidFill>
                  <a:srgbClr val="3085ED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https://www.who.int/publications/i/item/who-wer10047-567-590</a:t>
            </a:r>
            <a:r>
              <a:rPr lang="en-GB" sz="1200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</a:t>
            </a:r>
            <a:r>
              <a:rPr lang="en-GB" sz="1200">
                <a:latin typeface="Arial"/>
                <a:cs typeface="Arial"/>
              </a:rPr>
              <a:t>(Accessed: 28th February 2026).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Joint Committee on Vaccination and Immunisation (JCVI) (2023) </a:t>
            </a:r>
            <a:r>
              <a:rPr lang="en-GB" sz="1200" i="1" dirty="0">
                <a:latin typeface="Arial"/>
                <a:cs typeface="Arial"/>
              </a:rPr>
              <a:t>Chickenpox vaccine recommendation in the childhood immunisation programme</a:t>
            </a:r>
            <a:r>
              <a:rPr lang="en-GB" sz="1200" dirty="0">
                <a:latin typeface="Arial"/>
                <a:cs typeface="Arial"/>
              </a:rPr>
              <a:t>. London: UK Government. Available at: </a:t>
            </a:r>
            <a:r>
              <a:rPr lang="en-GB" sz="1200" dirty="0">
                <a:latin typeface="Arial"/>
                <a:cs typeface="Arial"/>
                <a:hlinkClick r:id="rId4"/>
              </a:rPr>
              <a:t>https://www.gov.uk</a:t>
            </a:r>
            <a:r>
              <a:rPr lang="en-GB" sz="1200">
                <a:latin typeface="Arial"/>
                <a:cs typeface="Arial"/>
              </a:rPr>
              <a:t> .(Accessed: 13 March 2026).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Jordan, Z., Roderick, M., Marlow, R. and Rowland, E. (2025). ‘I’m not aware of anyone having died from </a:t>
            </a:r>
            <a:r>
              <a:rPr lang="en-GB" sz="1200" dirty="0">
                <a:latin typeface="Arial"/>
                <a:ea typeface="+mn-lt"/>
                <a:cs typeface="Arial"/>
              </a:rPr>
              <a:t>chickenpox?’: Acceptability of varicella vaccination in the UK, a mixed methods questionnaire and interview study. </a:t>
            </a:r>
            <a:r>
              <a:rPr lang="en-GB" sz="1200" i="1" dirty="0">
                <a:latin typeface="Arial"/>
                <a:ea typeface="+mn-lt"/>
                <a:cs typeface="Arial"/>
              </a:rPr>
              <a:t>Vaccine</a:t>
            </a:r>
            <a:r>
              <a:rPr lang="en-GB" sz="1200" dirty="0">
                <a:latin typeface="Arial"/>
                <a:ea typeface="+mn-lt"/>
                <a:cs typeface="Arial"/>
              </a:rPr>
              <a:t>, 61, pp.127322–127322. </a:t>
            </a:r>
            <a:r>
              <a:rPr lang="en-GB" sz="1200" dirty="0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“I'm not aware of anyone having died from chickenpox?”: Acceptability of varicella vaccination in the UK, a mixed methods questionnaire and interview study - ScienceDirect</a:t>
            </a:r>
            <a:r>
              <a:rPr lang="en-GB" sz="1200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.</a:t>
            </a:r>
            <a:r>
              <a:rPr lang="en-GB" sz="1200">
                <a:latin typeface="Arial"/>
                <a:ea typeface="+mn-lt"/>
                <a:cs typeface="Arial"/>
              </a:rPr>
              <a:t>(Accessed: 27th February 2026)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n-GB" sz="1200">
              <a:latin typeface="Arial"/>
              <a:cs typeface="Arial"/>
            </a:endParaRPr>
          </a:p>
          <a:p>
            <a:endParaRPr lang="en-US" sz="1200" dirty="0">
              <a:latin typeface="Arial"/>
              <a:ea typeface="+mn-lt"/>
              <a:cs typeface="Arial"/>
            </a:endParaRPr>
          </a:p>
          <a:p>
            <a:r>
              <a:rPr lang="en-GB" sz="1200" dirty="0">
                <a:latin typeface="Arial"/>
                <a:ea typeface="+mn-lt"/>
                <a:cs typeface="Arial"/>
              </a:rPr>
              <a:t>NHS England (2026) </a:t>
            </a:r>
            <a:r>
              <a:rPr lang="en-GB" sz="1200" i="1" dirty="0">
                <a:latin typeface="Arial"/>
                <a:cs typeface="Arial"/>
              </a:rPr>
              <a:t>Hundreds of thousands of young children now to be protected against chickenpox</a:t>
            </a:r>
            <a:r>
              <a:rPr lang="en-GB" sz="1200" dirty="0">
                <a:latin typeface="Arial"/>
                <a:ea typeface="+mn-lt"/>
                <a:cs typeface="Arial"/>
              </a:rPr>
              <a:t>. Available at: </a:t>
            </a:r>
            <a:r>
              <a:rPr lang="en-GB" sz="1200" dirty="0">
                <a:latin typeface="Arial"/>
                <a:ea typeface="+mn-lt"/>
                <a:cs typeface="Arial"/>
                <a:hlinkClick r:id="rId6"/>
              </a:rPr>
              <a:t>https://www.england.nhs.uk</a:t>
            </a:r>
            <a:r>
              <a:rPr lang="en-GB" sz="1200">
                <a:latin typeface="Arial"/>
                <a:ea typeface="+mn-lt"/>
                <a:cs typeface="Arial"/>
              </a:rPr>
              <a:t> .(Accessed: 13 </a:t>
            </a:r>
            <a:r>
              <a:rPr lang="en-GB" sz="1200" dirty="0">
                <a:latin typeface="Arial"/>
                <a:ea typeface="+mn-lt"/>
                <a:cs typeface="Arial"/>
              </a:rPr>
              <a:t>March 2026).</a:t>
            </a: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Patel, R. (2026). </a:t>
            </a:r>
            <a:r>
              <a:rPr lang="en-GB" sz="1200" i="1" dirty="0">
                <a:latin typeface="Arial"/>
                <a:ea typeface="+mn-lt"/>
                <a:cs typeface="Arial"/>
              </a:rPr>
              <a:t>Chickenpox Statistics</a:t>
            </a:r>
            <a:r>
              <a:rPr lang="en-GB" sz="1200" dirty="0">
                <a:latin typeface="Arial"/>
                <a:ea typeface="+mn-lt"/>
                <a:cs typeface="Arial"/>
              </a:rPr>
              <a:t>. [online] </a:t>
            </a:r>
            <a:r>
              <a:rPr lang="en-GB" sz="1200" err="1">
                <a:latin typeface="Arial"/>
                <a:cs typeface="Arial"/>
              </a:rPr>
              <a:t>Gitnux</a:t>
            </a:r>
            <a:r>
              <a:rPr lang="en-GB" sz="1200" dirty="0">
                <a:latin typeface="Arial"/>
                <a:cs typeface="Arial"/>
              </a:rPr>
              <a:t>. Available at: </a:t>
            </a:r>
            <a:r>
              <a:rPr lang="en-GB" sz="1200" dirty="0">
                <a:solidFill>
                  <a:srgbClr val="3085ED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https://gitnux.org/chickenpox-statistics</a:t>
            </a:r>
            <a:r>
              <a:rPr lang="en-GB" sz="1200">
                <a:solidFill>
                  <a:srgbClr val="3085ED"/>
                </a:solidFill>
                <a:latin typeface="Arial"/>
                <a:cs typeface="Arial"/>
                <a:hlinkClick r:id="rId7"/>
              </a:rPr>
              <a:t>/</a:t>
            </a:r>
            <a:r>
              <a:rPr lang="en-GB" sz="1200">
                <a:solidFill>
                  <a:srgbClr val="000000"/>
                </a:solidFill>
                <a:latin typeface="Arial"/>
                <a:ea typeface="+mn-lt"/>
                <a:cs typeface="Arial"/>
              </a:rPr>
              <a:t>.(</a:t>
            </a:r>
            <a:r>
              <a:rPr lang="en-GB" sz="1200">
                <a:latin typeface="Arial"/>
                <a:ea typeface="+mn-lt"/>
                <a:cs typeface="Arial"/>
              </a:rPr>
              <a:t>Accessed: 25th February 2026)</a:t>
            </a:r>
            <a:r>
              <a:rPr lang="en-US" sz="1200">
                <a:latin typeface="Arial"/>
                <a:cs typeface="Arial"/>
              </a:rPr>
              <a:t>.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Public Health Wales (n.d.). </a:t>
            </a:r>
            <a:r>
              <a:rPr lang="en-GB" sz="1200" i="1">
                <a:latin typeface="Arial"/>
                <a:ea typeface="+mn-lt"/>
                <a:cs typeface="Arial"/>
              </a:rPr>
              <a:t>Chickenpox</a:t>
            </a:r>
            <a:r>
              <a:rPr lang="en-GB" sz="1200">
                <a:latin typeface="Arial"/>
                <a:ea typeface="+mn-lt"/>
                <a:cs typeface="Arial"/>
              </a:rPr>
              <a:t>. [online] Public Health Wales. Available at: </a:t>
            </a:r>
            <a:r>
              <a:rPr lang="en-GB" sz="1200" dirty="0">
                <a:solidFill>
                  <a:srgbClr val="3085ED"/>
                </a:solidFill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https://phw.nhs.wales/topics/chickenpox/</a:t>
            </a:r>
            <a:r>
              <a:rPr lang="en-GB" sz="1200" dirty="0"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</a:t>
            </a:r>
            <a:r>
              <a:rPr lang="en-GB" sz="1200">
                <a:latin typeface="Arial"/>
                <a:cs typeface="Arial"/>
              </a:rPr>
              <a:t>(Accessed: 26th February 2026).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Shah, H., </a:t>
            </a:r>
            <a:r>
              <a:rPr lang="en-GB" sz="1200" err="1">
                <a:latin typeface="Arial"/>
                <a:cs typeface="Arial"/>
              </a:rPr>
              <a:t>Meiwald</a:t>
            </a:r>
            <a:r>
              <a:rPr lang="en-GB" sz="1200" dirty="0">
                <a:latin typeface="Arial"/>
                <a:cs typeface="Arial"/>
              </a:rPr>
              <a:t>, A., Perera, C., Casabona, G., Richmond, P. and </a:t>
            </a:r>
            <a:r>
              <a:rPr lang="en-GB" sz="1200" err="1">
                <a:latin typeface="Arial"/>
                <a:cs typeface="Arial"/>
              </a:rPr>
              <a:t>Jamet</a:t>
            </a:r>
            <a:r>
              <a:rPr lang="en-GB" sz="1200" dirty="0">
                <a:latin typeface="Arial"/>
                <a:cs typeface="Arial"/>
              </a:rPr>
              <a:t>, N. (2023). Global Prevalence of Varicella-Associated Complications: A Systematic Review and Meta-Analysis. </a:t>
            </a:r>
            <a:r>
              <a:rPr lang="en-GB" sz="1200" i="1" dirty="0">
                <a:latin typeface="Arial"/>
                <a:cs typeface="Arial"/>
              </a:rPr>
              <a:t>Infectious Diseases and Therapy</a:t>
            </a:r>
            <a:r>
              <a:rPr lang="en-GB" sz="1200" dirty="0">
                <a:latin typeface="Arial"/>
                <a:cs typeface="Arial"/>
              </a:rPr>
              <a:t>, 13(1). </a:t>
            </a:r>
            <a:r>
              <a:rPr lang="en-GB" sz="1200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Global Prevalence of Varicella-Associated Complications: A Systematic Review and Meta-Analysis | Infectious Diseases and Therapy | Springer Nature Link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GB" sz="1200">
                <a:latin typeface="Arial"/>
                <a:cs typeface="Arial"/>
              </a:rPr>
              <a:t>(Accessed: 1st March 2026).</a:t>
            </a:r>
            <a:endParaRPr lang="en-US" sz="1200" dirty="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Sherman, S., Bedford, H. and Lingley-Heath, N. (2024) ‘Estimated value of productivity lost due to childhood chickenpox in the United Kingdom’, </a:t>
            </a:r>
            <a:r>
              <a:rPr lang="en-GB" sz="1200" i="1" dirty="0">
                <a:latin typeface="Arial"/>
                <a:cs typeface="Arial"/>
              </a:rPr>
              <a:t>Expert Review of Vaccines</a:t>
            </a:r>
            <a:r>
              <a:rPr lang="en-GB" sz="1200" dirty="0">
                <a:latin typeface="Arial"/>
                <a:cs typeface="Arial"/>
              </a:rPr>
              <a:t>. </a:t>
            </a:r>
            <a:r>
              <a:rPr lang="en-GB" sz="1200">
                <a:latin typeface="Arial"/>
                <a:ea typeface="+mn-lt"/>
                <a:cs typeface="Arial"/>
                <a:hlinkClick r:id="rId10"/>
              </a:rPr>
              <a:t>Full article: Estimated value of productivity lost due to childhood chickenpox in the United Kingdom: a survey of parents</a:t>
            </a:r>
            <a:r>
              <a:rPr lang="en-GB" sz="1200">
                <a:latin typeface="Arial"/>
                <a:cs typeface="Arial"/>
              </a:rPr>
              <a:t>. (Accessed: 1</a:t>
            </a:r>
            <a:r>
              <a:rPr lang="en-GB" sz="1200" baseline="30000" dirty="0">
                <a:latin typeface="Arial"/>
                <a:cs typeface="Arial"/>
              </a:rPr>
              <a:t>st</a:t>
            </a:r>
            <a:r>
              <a:rPr lang="en-GB" sz="1200" dirty="0">
                <a:latin typeface="Arial"/>
                <a:cs typeface="Arial"/>
              </a:rPr>
              <a:t> March 2026).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Trivedi, A., Patel, R., Patel, M., Bhatti, A. and </a:t>
            </a:r>
            <a:r>
              <a:rPr lang="en-GB" sz="1200" dirty="0" err="1">
                <a:latin typeface="Arial"/>
                <a:cs typeface="Arial"/>
              </a:rPr>
              <a:t>Gohill</a:t>
            </a:r>
            <a:r>
              <a:rPr lang="en-GB" sz="1200" dirty="0">
                <a:latin typeface="Arial"/>
                <a:cs typeface="Arial"/>
              </a:rPr>
              <a:t>, T. (2023). </a:t>
            </a:r>
            <a:r>
              <a:rPr lang="en-GB" sz="1200" i="1" dirty="0">
                <a:latin typeface="Arial"/>
                <a:ea typeface="+mn-lt"/>
                <a:cs typeface="Arial"/>
              </a:rPr>
              <a:t>Chickenpox: symptoms, </a:t>
            </a:r>
            <a:r>
              <a:rPr lang="en-GB" sz="1200" i="1" dirty="0">
                <a:latin typeface="Arial"/>
                <a:cs typeface="Arial"/>
              </a:rPr>
              <a:t>treatment and </a:t>
            </a:r>
            <a:r>
              <a:rPr lang="en-GB" sz="1200" i="1" dirty="0">
                <a:latin typeface="Arial"/>
                <a:ea typeface="+mn-lt"/>
                <a:cs typeface="Arial"/>
              </a:rPr>
              <a:t>potential complications</a:t>
            </a:r>
            <a:r>
              <a:rPr lang="en-GB" sz="1200" dirty="0">
                <a:latin typeface="Arial"/>
                <a:cs typeface="Arial"/>
              </a:rPr>
              <a:t>. [online] The Pharmaceutical Journal. Available at: </a:t>
            </a:r>
            <a:r>
              <a:rPr lang="en-GB" sz="1200" dirty="0">
                <a:solidFill>
                  <a:srgbClr val="3085ED"/>
                </a:solidFill>
                <a:latin typeface="Arial"/>
                <a:cs typeface="Arial"/>
                <a:hlinkClick r:id="rId11"/>
              </a:rPr>
              <a:t>https://pharmaceutical-</a:t>
            </a:r>
            <a:r>
              <a:rPr lang="en-US" sz="1200" dirty="0">
                <a:solidFill>
                  <a:srgbClr val="3085ED"/>
                </a:solidFill>
                <a:latin typeface="Arial"/>
                <a:cs typeface="Arial"/>
                <a:hlinkClick r:id="rId11"/>
              </a:rPr>
              <a:t>journal.com/article/</a:t>
            </a:r>
            <a:r>
              <a:rPr lang="en-US" sz="1200" err="1">
                <a:solidFill>
                  <a:srgbClr val="3085ED"/>
                </a:solidFill>
                <a:latin typeface="Arial"/>
                <a:cs typeface="Arial"/>
                <a:hlinkClick r:id="rId11"/>
              </a:rPr>
              <a:t>ld</a:t>
            </a:r>
            <a:r>
              <a:rPr lang="en-US" sz="1200" dirty="0">
                <a:solidFill>
                  <a:srgbClr val="3085ED"/>
                </a:solidFill>
                <a:latin typeface="Arial"/>
                <a:cs typeface="Arial"/>
                <a:hlinkClick r:id="rId11"/>
              </a:rPr>
              <a:t>/chickenpox-symptoms-treatment-and-potential-complications</a:t>
            </a:r>
            <a:r>
              <a:rPr lang="en-GB" sz="1200" dirty="0">
                <a:latin typeface="Arial"/>
                <a:cs typeface="Arial"/>
                <a:hlinkClick r:id="rId11"/>
              </a:rPr>
              <a:t> </a:t>
            </a:r>
            <a:r>
              <a:rPr lang="en-GB" sz="1200" dirty="0">
                <a:latin typeface="Arial"/>
                <a:cs typeface="Arial"/>
              </a:rPr>
              <a:t>.(Accessed: 3rd March </a:t>
            </a:r>
            <a:r>
              <a:rPr lang="en-GB" sz="1200" dirty="0">
                <a:latin typeface="Arial"/>
                <a:ea typeface="+mn-lt"/>
                <a:cs typeface="Arial"/>
              </a:rPr>
              <a:t>2026)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n-GB" sz="1200" dirty="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>
              <a:latin typeface="Aptos" panose="02110004020202020204"/>
              <a:cs typeface="Arial"/>
            </a:endParaRPr>
          </a:p>
          <a:p>
            <a:endParaRPr lang="en-US" sz="8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GB">
              <a:latin typeface="Aptos" panose="0211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5478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Group 117">
            <a:extLst>
              <a:ext uri="{FF2B5EF4-FFF2-40B4-BE49-F238E27FC236}">
                <a16:creationId xmlns:a16="http://schemas.microsoft.com/office/drawing/2014/main" id="{7CD2F605-77BD-4D9C-BC95-97EB75D69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19" name="Freeform 6">
              <a:extLst>
                <a:ext uri="{FF2B5EF4-FFF2-40B4-BE49-F238E27FC236}">
                  <a16:creationId xmlns:a16="http://schemas.microsoft.com/office/drawing/2014/main" id="{40259AB5-8B5C-4CD4-AE10-7A177BB73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7">
              <a:extLst>
                <a:ext uri="{FF2B5EF4-FFF2-40B4-BE49-F238E27FC236}">
                  <a16:creationId xmlns:a16="http://schemas.microsoft.com/office/drawing/2014/main" id="{DB110D97-363A-40D5-98E8-D367DFCFB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9">
              <a:extLst>
                <a:ext uri="{FF2B5EF4-FFF2-40B4-BE49-F238E27FC236}">
                  <a16:creationId xmlns:a16="http://schemas.microsoft.com/office/drawing/2014/main" id="{30DC9DB4-96D0-47E9-A6E5-1590DED84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0">
              <a:extLst>
                <a:ext uri="{FF2B5EF4-FFF2-40B4-BE49-F238E27FC236}">
                  <a16:creationId xmlns:a16="http://schemas.microsoft.com/office/drawing/2014/main" id="{8CA317D7-424B-4887-BEDF-18EF7915C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1">
              <a:extLst>
                <a:ext uri="{FF2B5EF4-FFF2-40B4-BE49-F238E27FC236}">
                  <a16:creationId xmlns:a16="http://schemas.microsoft.com/office/drawing/2014/main" id="{ACF40F67-B16B-4E7F-A595-0EF37006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12">
              <a:extLst>
                <a:ext uri="{FF2B5EF4-FFF2-40B4-BE49-F238E27FC236}">
                  <a16:creationId xmlns:a16="http://schemas.microsoft.com/office/drawing/2014/main" id="{EB2264F1-4BB6-4403-A681-A463AA730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A8ACD999-13D5-4625-8971-08C2DE018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ttention Symbol. Wooden Blocks with Words Thank You for Your Attention ...">
            <a:extLst>
              <a:ext uri="{FF2B5EF4-FFF2-40B4-BE49-F238E27FC236}">
                <a16:creationId xmlns:a16="http://schemas.microsoft.com/office/drawing/2014/main" id="{AF76E603-E60E-88A6-BA26-029D7D455E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4" t="-498" r="23230" b="332"/>
          <a:stretch>
            <a:fillRect/>
          </a:stretch>
        </p:blipFill>
        <p:spPr>
          <a:xfrm>
            <a:off x="5294745" y="10"/>
            <a:ext cx="7637340" cy="68693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8" name="Freeform 8">
            <a:extLst>
              <a:ext uri="{FF2B5EF4-FFF2-40B4-BE49-F238E27FC236}">
                <a16:creationId xmlns:a16="http://schemas.microsoft.com/office/drawing/2014/main" id="{B512E719-5663-49B6-B093-E662B417E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28D45-12D6-5730-793B-3562D527D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34067"/>
            <a:ext cx="4062942" cy="2489200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>
                <a:solidFill>
                  <a:schemeClr val="bg1"/>
                </a:solidFill>
              </a:rPr>
              <a:t>Any Questions?</a:t>
            </a:r>
          </a:p>
        </p:txBody>
      </p: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5E7D0B7D-36AF-417F-8C99-B1452C7E2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131" name="Freeform 6">
              <a:extLst>
                <a:ext uri="{FF2B5EF4-FFF2-40B4-BE49-F238E27FC236}">
                  <a16:creationId xmlns:a16="http://schemas.microsoft.com/office/drawing/2014/main" id="{2A325524-B5E3-4DB5-AF97-518DE9FFB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7">
              <a:extLst>
                <a:ext uri="{FF2B5EF4-FFF2-40B4-BE49-F238E27FC236}">
                  <a16:creationId xmlns:a16="http://schemas.microsoft.com/office/drawing/2014/main" id="{8440E4BE-6F49-4FC4-9838-20C6FD714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12">
              <a:extLst>
                <a:ext uri="{FF2B5EF4-FFF2-40B4-BE49-F238E27FC236}">
                  <a16:creationId xmlns:a16="http://schemas.microsoft.com/office/drawing/2014/main" id="{BC3F7C12-102B-499D-AB48-3B4D9E2A6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13">
              <a:extLst>
                <a:ext uri="{FF2B5EF4-FFF2-40B4-BE49-F238E27FC236}">
                  <a16:creationId xmlns:a16="http://schemas.microsoft.com/office/drawing/2014/main" id="{2EEDF529-A27D-4971-9C72-3919B6012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14">
              <a:extLst>
                <a:ext uri="{FF2B5EF4-FFF2-40B4-BE49-F238E27FC236}">
                  <a16:creationId xmlns:a16="http://schemas.microsoft.com/office/drawing/2014/main" id="{C7BE6017-3E05-4C1C-9CEB-1CF66F05F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15">
              <a:extLst>
                <a:ext uri="{FF2B5EF4-FFF2-40B4-BE49-F238E27FC236}">
                  <a16:creationId xmlns:a16="http://schemas.microsoft.com/office/drawing/2014/main" id="{076C2A2B-9F98-42AE-B069-55D120D7D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A group of question marks on a white surface&#10;&#10;AI-generated content may be incorrect.">
            <a:extLst>
              <a:ext uri="{FF2B5EF4-FFF2-40B4-BE49-F238E27FC236}">
                <a16:creationId xmlns:a16="http://schemas.microsoft.com/office/drawing/2014/main" id="{3A849C3C-A9EE-051C-F8C7-764F195A46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68000"/>
                    </a14:imgEffect>
                    <a14:imgEffect>
                      <a14:brightnessContrast bright="-29000" contrast="84000"/>
                    </a14:imgEffect>
                  </a14:imgLayer>
                </a14:imgProps>
              </a:ext>
            </a:extLst>
          </a:blip>
          <a:srcRect l="8691" r="28798" b="-1"/>
          <a:stretch>
            <a:fillRect/>
          </a:stretch>
        </p:blipFill>
        <p:spPr>
          <a:xfrm>
            <a:off x="20" y="-11363"/>
            <a:ext cx="6470908" cy="6857990"/>
          </a:xfrm>
          <a:custGeom>
            <a:avLst/>
            <a:gdLst/>
            <a:ahLst/>
            <a:cxnLst/>
            <a:rect l="l" t="t" r="r" b="b"/>
            <a:pathLst>
              <a:path w="6470928" h="6858000">
                <a:moveTo>
                  <a:pt x="0" y="0"/>
                </a:moveTo>
                <a:lnTo>
                  <a:pt x="5180733" y="0"/>
                </a:lnTo>
                <a:lnTo>
                  <a:pt x="4548412" y="2502760"/>
                </a:lnTo>
                <a:lnTo>
                  <a:pt x="4562355" y="2506282"/>
                </a:lnTo>
                <a:lnTo>
                  <a:pt x="4548102" y="2512589"/>
                </a:lnTo>
                <a:lnTo>
                  <a:pt x="647092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69DDF3-1E52-5ACC-B4CF-9800835339C0}"/>
              </a:ext>
            </a:extLst>
          </p:cNvPr>
          <p:cNvSpPr txBox="1"/>
          <p:nvPr/>
        </p:nvSpPr>
        <p:spPr>
          <a:xfrm>
            <a:off x="955789" y="3686613"/>
            <a:ext cx="27478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Any Questions 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962AC3-0025-4F5A-DCF1-82E45F6E28D4}"/>
              </a:ext>
            </a:extLst>
          </p:cNvPr>
          <p:cNvSpPr txBox="1"/>
          <p:nvPr/>
        </p:nvSpPr>
        <p:spPr>
          <a:xfrm>
            <a:off x="-5473" y="1638526"/>
            <a:ext cx="387435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lgerian"/>
              </a:rPr>
              <a:t>Questions?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01BC61-D4C7-CE63-5AB5-2420D06A0AF1}"/>
              </a:ext>
            </a:extLst>
          </p:cNvPr>
          <p:cNvSpPr txBox="1"/>
          <p:nvPr/>
        </p:nvSpPr>
        <p:spPr>
          <a:xfrm>
            <a:off x="455275" y="5279617"/>
            <a:ext cx="33964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Question?</a:t>
            </a:r>
          </a:p>
        </p:txBody>
      </p:sp>
    </p:spTree>
    <p:extLst>
      <p:ext uri="{BB962C8B-B14F-4D97-AF65-F5344CB8AC3E}">
        <p14:creationId xmlns:p14="http://schemas.microsoft.com/office/powerpoint/2010/main" val="2418876865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9469ba67bd70535940c750c98419ac3d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bd2ae5ff38c17851efd3efa8431e9d9d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5CC4553-2662-4322-9929-9AF3215F7300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C040E5F-F91F-4F9A-A80C-150F4C8A51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41DA6C-6DA9-4CAF-A05C-283F1096CAB6}">
  <ds:schemaRefs>
    <ds:schemaRef ds:uri="b4f9f7ee-5770-4a14-8925-17f3d16e50b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2828</Words>
  <Application>Microsoft Office PowerPoint</Application>
  <PresentationFormat>Widescreen</PresentationFormat>
  <Paragraphs>280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Algerian</vt:lpstr>
      <vt:lpstr>Aptos</vt:lpstr>
      <vt:lpstr>Aptos Display</vt:lpstr>
      <vt:lpstr>Arial</vt:lpstr>
      <vt:lpstr>Calibri</vt:lpstr>
      <vt:lpstr>Wingdings</vt:lpstr>
      <vt:lpstr>Wingdings,Sans-Serif</vt:lpstr>
      <vt:lpstr>Parallax</vt:lpstr>
      <vt:lpstr>PowerPoint Presentation</vt:lpstr>
      <vt:lpstr>PowerPoint Presentation</vt:lpstr>
      <vt:lpstr>PowerPoint Presentation</vt:lpstr>
      <vt:lpstr>PowerPoint Presentation</vt:lpstr>
      <vt:lpstr>Introduction to Chickenpox  </vt:lpstr>
      <vt:lpstr>UK Statistics</vt:lpstr>
      <vt:lpstr>Global Statistics</vt:lpstr>
      <vt:lpstr>PowerPoint Presentation</vt:lpstr>
      <vt:lpstr>PowerPoint Presentation</vt:lpstr>
      <vt:lpstr>Symptoms of Chickenpox  ( Varicella )</vt:lpstr>
      <vt:lpstr>How Chickenpox Spreads</vt:lpstr>
      <vt:lpstr>PowerPoint Presentation</vt:lpstr>
      <vt:lpstr> Monitoring &amp; Reporting </vt:lpstr>
      <vt:lpstr>Weekly Consultation Rates by Age Group: Under 1 vs 1–4 Years (2016–2023)</vt:lpstr>
      <vt:lpstr>Policies and Prevention</vt:lpstr>
      <vt:lpstr>Vaccination</vt:lpstr>
      <vt:lpstr>WORLD HEALTH ORGANIZATION’S  PLAN </vt:lpstr>
      <vt:lpstr>The Government and The  Joint Committee on Vaccination and Immunisation (JCVI)</vt:lpstr>
      <vt:lpstr>PowerPoint Presentation</vt:lpstr>
      <vt:lpstr>Treatment/Management of Chickenpox</vt:lpstr>
      <vt:lpstr>Complications</vt:lpstr>
      <vt:lpstr>Recovery</vt:lpstr>
      <vt:lpstr>PowerPoint Presentation</vt:lpstr>
      <vt:lpstr>PowerPoint Presentation</vt:lpstr>
      <vt:lpstr>Conclusion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Veronica Ornelas</dc:creator>
  <cp:lastModifiedBy>Veronica Andreia Pestana Ornelas (2510177)</cp:lastModifiedBy>
  <cp:revision>79</cp:revision>
  <dcterms:created xsi:type="dcterms:W3CDTF">2026-02-13T10:34:16Z</dcterms:created>
  <dcterms:modified xsi:type="dcterms:W3CDTF">2026-03-13T12:07:11Z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