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77" d="100"/>
          <a:sy n="77" d="100"/>
        </p:scale>
        <p:origin x="23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6458F-5E37-4446-A752-AB332B6DC03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154CAB8-7AAA-46CE-B35D-2A7B1CC02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401EC9-2A22-4C45-A7E1-CF8FF043FC5A}"/>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1AFC6F28-2B4A-45FD-8ADF-1892EC224E1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0CE3E83-3D53-4AA4-8618-A41952E5E566}"/>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1148690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FD362-ACFB-498C-9B11-50429906D7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8EB237-A0DA-4226-9A0E-3D84EEEEB0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4A8EFD-77C4-4482-BCA9-0A49BE10EE82}"/>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5EA147BB-6F25-49FB-A66A-9E1DA5EC54C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981A401-02E1-4B4A-B41A-09A0E87F4558}"/>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2552895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8B17C-A38A-4560-B968-F63C0B25DC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6E92516-E9CD-4491-A979-5A58235114E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FE850D-5E10-4D90-AD34-7BEDADF08E02}"/>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2858B5D9-8E86-41F9-A533-251BE05B156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2170AC6-A5D0-4C27-AD32-91A4389109F6}"/>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4100232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4BFB9-DAA0-49E6-918B-A21913ED79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ADB28D-23C9-4C99-8D3F-AF46E1642F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C73A12-CC50-4C07-B008-0A69EB12E3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15C344-2F91-4643-BDAD-E73946733B08}"/>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6" name="Footer Placeholder 5">
            <a:extLst>
              <a:ext uri="{FF2B5EF4-FFF2-40B4-BE49-F238E27FC236}">
                <a16:creationId xmlns:a16="http://schemas.microsoft.com/office/drawing/2014/main" id="{0212848F-BB66-4F54-BE24-B23E7F585C9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0D57DC7-4621-4065-B944-7ACC0C4A717E}"/>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1452096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30531-25A2-427F-9C9E-BDFA7AD9ED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079077-6CF0-440B-A108-7377AAD6B9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41B2A9-B0BA-4CB0-9A61-6ABF891359D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6FE29C-E8B4-455A-9130-53C55D5824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8A5AC4-BD32-41E3-9379-E1EE4D5EA1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B395EE-EEE1-43AE-9774-C195DC4F12F6}"/>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8" name="Footer Placeholder 7">
            <a:extLst>
              <a:ext uri="{FF2B5EF4-FFF2-40B4-BE49-F238E27FC236}">
                <a16:creationId xmlns:a16="http://schemas.microsoft.com/office/drawing/2014/main" id="{91DCB24A-882D-457A-8D05-A711F640E38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DAB05B8-A6D6-4145-B9FE-E891993177E3}"/>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464152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7665-C8AA-4CD1-A23F-00278ACFB1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213692-0FB5-48BD-AC0C-EDE14FA2F6E2}"/>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4" name="Footer Placeholder 3">
            <a:extLst>
              <a:ext uri="{FF2B5EF4-FFF2-40B4-BE49-F238E27FC236}">
                <a16:creationId xmlns:a16="http://schemas.microsoft.com/office/drawing/2014/main" id="{A293C288-8ECD-4D6E-85BB-71216918A746}"/>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8AB6161-C6F1-47C9-AEF2-0C3A531BB164}"/>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466004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BC21C2-7C75-437C-B9EA-33D0FC9C63AA}"/>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3" name="Footer Placeholder 2">
            <a:extLst>
              <a:ext uri="{FF2B5EF4-FFF2-40B4-BE49-F238E27FC236}">
                <a16:creationId xmlns:a16="http://schemas.microsoft.com/office/drawing/2014/main" id="{89A3E131-C2E6-450C-8107-762EB54C18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1390B1F-0F6E-4A67-9080-62BAD01303E0}"/>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189247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3D7F2-E706-4C42-957C-C82EBEB49A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E77AAF-4551-4A45-AB7F-D044A32ED8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ABEEF7-0376-4FEA-AFC2-BF340147EE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2D1260-50C1-46F6-9E51-57EB51FD4222}"/>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6" name="Footer Placeholder 5">
            <a:extLst>
              <a:ext uri="{FF2B5EF4-FFF2-40B4-BE49-F238E27FC236}">
                <a16:creationId xmlns:a16="http://schemas.microsoft.com/office/drawing/2014/main" id="{8E9EB907-3DC5-4E48-ACC1-EE8D1FE60B1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9E4146B-3BE1-4DD5-9F84-33D73B7048EE}"/>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264764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42CA7-ABAD-45B5-9FAB-842B91FE2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BE41AA-15B9-4484-8B2B-4A36079EEE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D56E997-1229-4291-8B30-3ED0B68778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2EE95D-2CAE-46A9-813E-8AA4B59EC5E9}"/>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6" name="Footer Placeholder 5">
            <a:extLst>
              <a:ext uri="{FF2B5EF4-FFF2-40B4-BE49-F238E27FC236}">
                <a16:creationId xmlns:a16="http://schemas.microsoft.com/office/drawing/2014/main" id="{CCDC2F40-22D3-4F1E-8E9F-CC38582ED98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345A9C-429E-4755-838F-E3A0787BBAAF}"/>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3077328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0321D-D95B-4E7A-93BF-01771B3E3E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A4B2DB-D4F9-4BCD-9F11-709AF54C54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3EFCFF-E6D7-465A-89B3-EF3E815B0E7F}"/>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3FC82519-13A4-412F-A6C0-B49248056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C51024F-7D1E-4AB4-BBA3-34069F8DEF76}"/>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757517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E48857-7E41-4B52-A500-96E33CD9B4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817AF7-3466-497F-A155-679F8319A2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3B5386-3A23-4D53-B250-78BC93C753FE}"/>
              </a:ext>
            </a:extLst>
          </p:cNvPr>
          <p:cNvSpPr>
            <a:spLocks noGrp="1"/>
          </p:cNvSpPr>
          <p:nvPr>
            <p:ph type="dt" sz="half" idx="10"/>
          </p:nvPr>
        </p:nvSpPr>
        <p:spPr/>
        <p:txBody>
          <a:body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65FA622D-25BB-49DF-BD97-301D6257DAD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BAD5D20-9BA6-4C22-A24D-5F5519E032A9}"/>
              </a:ext>
            </a:extLst>
          </p:cNvPr>
          <p:cNvSpPr>
            <a:spLocks noGrp="1"/>
          </p:cNvSpPr>
          <p:nvPr>
            <p:ph type="sldNum" sz="quarter" idx="12"/>
          </p:nvPr>
        </p:nvSpPr>
        <p:spPr/>
        <p:txBody>
          <a:bodyPr/>
          <a:lstStyle/>
          <a:p>
            <a:fld id="{C971D8D8-999F-48F3-AFB6-00852D46E42A}" type="slidenum">
              <a:rPr lang="en-GB" smtClean="0"/>
              <a:t>‹#›</a:t>
            </a:fld>
            <a:endParaRPr lang="en-GB" dirty="0"/>
          </a:p>
        </p:txBody>
      </p:sp>
    </p:spTree>
    <p:extLst>
      <p:ext uri="{BB962C8B-B14F-4D97-AF65-F5344CB8AC3E}">
        <p14:creationId xmlns:p14="http://schemas.microsoft.com/office/powerpoint/2010/main" val="2548729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6F97B3-E072-42A4-B727-61DF3869D8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54B96F-092F-44CC-9115-C6CC8714581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9F89CB-FC08-4725-8702-DA39992F0A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4568CD-C32B-4D0E-AD88-E9A366274F5F}" type="datetimeFigureOut">
              <a:rPr lang="en-GB" smtClean="0"/>
              <a:t>21/08/2020</a:t>
            </a:fld>
            <a:endParaRPr lang="en-GB" dirty="0"/>
          </a:p>
        </p:txBody>
      </p:sp>
      <p:sp>
        <p:nvSpPr>
          <p:cNvPr id="5" name="Footer Placeholder 4">
            <a:extLst>
              <a:ext uri="{FF2B5EF4-FFF2-40B4-BE49-F238E27FC236}">
                <a16:creationId xmlns:a16="http://schemas.microsoft.com/office/drawing/2014/main" id="{52CD971B-8433-4CDC-9566-615F2B8B93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473F0B7-165F-4B75-BCD9-DA471654D7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1D8D8-999F-48F3-AFB6-00852D46E42A}" type="slidenum">
              <a:rPr lang="en-GB" smtClean="0"/>
              <a:t>‹#›</a:t>
            </a:fld>
            <a:endParaRPr lang="en-GB" dirty="0"/>
          </a:p>
        </p:txBody>
      </p:sp>
    </p:spTree>
    <p:extLst>
      <p:ext uri="{BB962C8B-B14F-4D97-AF65-F5344CB8AC3E}">
        <p14:creationId xmlns:p14="http://schemas.microsoft.com/office/powerpoint/2010/main" val="3584593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gov.uk/guidance/apply-for-a-coronavirus-bounce-back-lo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B8216-E00F-4077-BB3F-BEA65EB300E3}"/>
              </a:ext>
            </a:extLst>
          </p:cNvPr>
          <p:cNvSpPr>
            <a:spLocks noGrp="1"/>
          </p:cNvSpPr>
          <p:nvPr>
            <p:ph type="ctrTitle"/>
          </p:nvPr>
        </p:nvSpPr>
        <p:spPr/>
        <p:txBody>
          <a:bodyPr/>
          <a:lstStyle/>
          <a:p>
            <a:r>
              <a:rPr lang="en-GB" dirty="0"/>
              <a:t>Marcus Thomas</a:t>
            </a:r>
          </a:p>
        </p:txBody>
      </p:sp>
      <p:sp>
        <p:nvSpPr>
          <p:cNvPr id="3" name="Subtitle 2">
            <a:extLst>
              <a:ext uri="{FF2B5EF4-FFF2-40B4-BE49-F238E27FC236}">
                <a16:creationId xmlns:a16="http://schemas.microsoft.com/office/drawing/2014/main" id="{E6032E28-DB34-4FED-A307-588B3055C9DC}"/>
              </a:ext>
            </a:extLst>
          </p:cNvPr>
          <p:cNvSpPr>
            <a:spLocks noGrp="1"/>
          </p:cNvSpPr>
          <p:nvPr>
            <p:ph type="subTitle" idx="1"/>
          </p:nvPr>
        </p:nvSpPr>
        <p:spPr/>
        <p:txBody>
          <a:bodyPr>
            <a:normAutofit lnSpcReduction="10000"/>
          </a:bodyPr>
          <a:lstStyle/>
          <a:p>
            <a:r>
              <a:rPr lang="en-GB" dirty="0"/>
              <a:t>Student no 1905296 </a:t>
            </a:r>
          </a:p>
          <a:p>
            <a:r>
              <a:rPr lang="en-GB" dirty="0"/>
              <a:t>Bmsk4006 PART 2</a:t>
            </a:r>
          </a:p>
          <a:p>
            <a:r>
              <a:rPr lang="en-GB" dirty="0"/>
              <a:t>(Reflection)</a:t>
            </a:r>
          </a:p>
          <a:p>
            <a:r>
              <a:rPr lang="en-GB" dirty="0"/>
              <a:t>Managing enterprise In the 21</a:t>
            </a:r>
            <a:r>
              <a:rPr lang="en-GB" baseline="30000" dirty="0"/>
              <a:t>st</a:t>
            </a:r>
            <a:r>
              <a:rPr lang="en-GB" dirty="0"/>
              <a:t> century</a:t>
            </a:r>
          </a:p>
        </p:txBody>
      </p:sp>
    </p:spTree>
    <p:extLst>
      <p:ext uri="{BB962C8B-B14F-4D97-AF65-F5344CB8AC3E}">
        <p14:creationId xmlns:p14="http://schemas.microsoft.com/office/powerpoint/2010/main" val="2057527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385FD-6AA3-4AA6-8F3C-2EA3A10A5969}"/>
              </a:ext>
            </a:extLst>
          </p:cNvPr>
          <p:cNvSpPr>
            <a:spLocks noGrp="1"/>
          </p:cNvSpPr>
          <p:nvPr>
            <p:ph type="title"/>
          </p:nvPr>
        </p:nvSpPr>
        <p:spPr/>
        <p:txBody>
          <a:bodyPr/>
          <a:lstStyle/>
          <a:p>
            <a:r>
              <a:rPr lang="en-GB" dirty="0"/>
              <a:t>                           Content Page</a:t>
            </a:r>
          </a:p>
        </p:txBody>
      </p:sp>
      <p:sp>
        <p:nvSpPr>
          <p:cNvPr id="3" name="Content Placeholder 2">
            <a:extLst>
              <a:ext uri="{FF2B5EF4-FFF2-40B4-BE49-F238E27FC236}">
                <a16:creationId xmlns:a16="http://schemas.microsoft.com/office/drawing/2014/main" id="{8FAA23DF-CD78-4376-951E-363425B33D0D}"/>
              </a:ext>
            </a:extLst>
          </p:cNvPr>
          <p:cNvSpPr>
            <a:spLocks noGrp="1"/>
          </p:cNvSpPr>
          <p:nvPr>
            <p:ph idx="1"/>
          </p:nvPr>
        </p:nvSpPr>
        <p:spPr/>
        <p:txBody>
          <a:bodyPr>
            <a:normAutofit fontScale="85000" lnSpcReduction="20000"/>
          </a:bodyPr>
          <a:lstStyle/>
          <a:p>
            <a:pPr marL="0" indent="0">
              <a:buNone/>
            </a:pPr>
            <a:endParaRPr lang="en-GB" sz="1800" dirty="0"/>
          </a:p>
          <a:p>
            <a:pPr marL="0" indent="0">
              <a:buNone/>
            </a:pPr>
            <a:r>
              <a:rPr lang="en-GB" sz="1800" dirty="0"/>
              <a:t>   Introduction</a:t>
            </a:r>
          </a:p>
          <a:p>
            <a:endParaRPr lang="en-GB" sz="1800" dirty="0"/>
          </a:p>
          <a:p>
            <a:pPr marL="0" indent="0">
              <a:buNone/>
            </a:pPr>
            <a:r>
              <a:rPr lang="en-GB" sz="1800" dirty="0"/>
              <a:t>   My personal and learning experience during this  module</a:t>
            </a:r>
          </a:p>
          <a:p>
            <a:endParaRPr lang="en-GB" sz="1800" dirty="0"/>
          </a:p>
          <a:p>
            <a:pPr marL="0" indent="0">
              <a:buNone/>
            </a:pPr>
            <a:r>
              <a:rPr lang="en-GB" sz="1800" dirty="0"/>
              <a:t>  My personal and learning experience during this module continues</a:t>
            </a:r>
          </a:p>
          <a:p>
            <a:pPr marL="0" indent="0">
              <a:buNone/>
            </a:pPr>
            <a:endParaRPr lang="en-GB" sz="1800" dirty="0"/>
          </a:p>
          <a:p>
            <a:pPr marL="0" indent="0">
              <a:buNone/>
            </a:pPr>
            <a:r>
              <a:rPr lang="en-GB" sz="1800" dirty="0"/>
              <a:t>   My personal and learning experience during this  module continues</a:t>
            </a:r>
          </a:p>
          <a:p>
            <a:pPr marL="0" indent="0">
              <a:buNone/>
            </a:pPr>
            <a:endParaRPr lang="en-GB" sz="1800" dirty="0"/>
          </a:p>
          <a:p>
            <a:pPr marL="0" indent="0">
              <a:buNone/>
            </a:pPr>
            <a:r>
              <a:rPr lang="en-GB" sz="1800" dirty="0"/>
              <a:t>  Conclusion</a:t>
            </a:r>
          </a:p>
          <a:p>
            <a:pPr marL="0" indent="0">
              <a:buNone/>
            </a:pPr>
            <a:endParaRPr lang="en-GB" sz="1800" dirty="0"/>
          </a:p>
          <a:p>
            <a:pPr marL="0" indent="0">
              <a:buNone/>
            </a:pPr>
            <a:r>
              <a:rPr lang="en-GB" sz="1800" dirty="0"/>
              <a:t>  Reference</a:t>
            </a:r>
          </a:p>
          <a:p>
            <a:pPr marL="0" indent="0">
              <a:buNone/>
            </a:pPr>
            <a:endParaRPr lang="en-GB" sz="1800" dirty="0"/>
          </a:p>
          <a:p>
            <a:endParaRPr lang="en-GB" sz="1800" dirty="0"/>
          </a:p>
          <a:p>
            <a:pPr marL="0" indent="0">
              <a:buNone/>
            </a:pPr>
            <a:r>
              <a:rPr lang="en-GB" sz="1800" dirty="0"/>
              <a:t>  </a:t>
            </a:r>
          </a:p>
        </p:txBody>
      </p:sp>
    </p:spTree>
    <p:extLst>
      <p:ext uri="{BB962C8B-B14F-4D97-AF65-F5344CB8AC3E}">
        <p14:creationId xmlns:p14="http://schemas.microsoft.com/office/powerpoint/2010/main" val="1428511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C6EF9-E8EC-42A4-8D5F-C538436E12DE}"/>
              </a:ext>
            </a:extLst>
          </p:cNvPr>
          <p:cNvSpPr>
            <a:spLocks noGrp="1"/>
          </p:cNvSpPr>
          <p:nvPr>
            <p:ph type="title"/>
          </p:nvPr>
        </p:nvSpPr>
        <p:spPr/>
        <p:txBody>
          <a:bodyPr>
            <a:normAutofit/>
          </a:bodyPr>
          <a:lstStyle/>
          <a:p>
            <a:pPr algn="ctr"/>
            <a:r>
              <a:rPr lang="en-GB" dirty="0"/>
              <a:t> Introduction </a:t>
            </a:r>
            <a:br>
              <a:rPr lang="en-GB" dirty="0"/>
            </a:br>
            <a:r>
              <a:rPr lang="en-GB" dirty="0"/>
              <a:t>                                                                                                        </a:t>
            </a:r>
          </a:p>
        </p:txBody>
      </p:sp>
      <p:sp>
        <p:nvSpPr>
          <p:cNvPr id="3" name="Content Placeholder 2">
            <a:extLst>
              <a:ext uri="{FF2B5EF4-FFF2-40B4-BE49-F238E27FC236}">
                <a16:creationId xmlns:a16="http://schemas.microsoft.com/office/drawing/2014/main" id="{274E4D5B-A55F-4AD0-BB6B-CD0F82560296}"/>
              </a:ext>
            </a:extLst>
          </p:cNvPr>
          <p:cNvSpPr>
            <a:spLocks noGrp="1"/>
          </p:cNvSpPr>
          <p:nvPr>
            <p:ph idx="1"/>
          </p:nvPr>
        </p:nvSpPr>
        <p:spPr/>
        <p:txBody>
          <a:bodyPr>
            <a:normAutofit/>
          </a:bodyPr>
          <a:lstStyle/>
          <a:p>
            <a:r>
              <a:rPr lang="en-GB" sz="1400" dirty="0"/>
              <a:t>   </a:t>
            </a:r>
          </a:p>
          <a:p>
            <a:endParaRPr lang="en-GB" sz="1400" dirty="0"/>
          </a:p>
          <a:p>
            <a:endParaRPr lang="en-GB" sz="1400" dirty="0"/>
          </a:p>
          <a:p>
            <a:endParaRPr lang="en-GB" sz="1400" dirty="0"/>
          </a:p>
          <a:p>
            <a:r>
              <a:rPr lang="en-GB" sz="1400" dirty="0"/>
              <a:t>This essay is about experience I went through engaging in research gather information for my business plan . I have talk about my difficulties, parts I enjoyed. I have learnt so much researching all this information. The knowledge I have learnt has given me more inspiration, confidents and motivation and made me aware of what is needed to run my business in the future. Taking my hobby to another level. In the next chapter I will explain more .</a:t>
            </a:r>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92D612C5-D4A9-4AE7-BD90-9941E7E52C3E}"/>
                  </a:ext>
                </a:extLst>
              </p:cNvPr>
              <p:cNvGraphicFramePr>
                <a:graphicFrameLocks noChangeAspect="1"/>
              </p:cNvGraphicFramePr>
              <p:nvPr>
                <p:extLst>
                  <p:ext uri="{D42A27DB-BD31-4B8C-83A1-F6EECF244321}">
                    <p14:modId xmlns:p14="http://schemas.microsoft.com/office/powerpoint/2010/main" val="866320606"/>
                  </p:ext>
                </p:extLst>
              </p:nvPr>
            </p:nvGraphicFramePr>
            <p:xfrm>
              <a:off x="-1158323" y="-524741"/>
              <a:ext cx="3048000" cy="1714500"/>
            </p:xfrm>
            <a:graphic>
              <a:graphicData uri="http://schemas.microsoft.com/office/powerpoint/2016/slidezoom">
                <pslz:sldZm>
                  <pslz:sldZmObj sldId="257" cId="187273950">
                    <pslz:zmPr id="{5D6ECFD5-5A48-48B4-9483-F376B0DAC1B5}"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 name="Slide Zoom 4">
                <a:hlinkClick r:id="rId3" action="ppaction://hlinksldjump"/>
                <a:extLst>
                  <a:ext uri="{FF2B5EF4-FFF2-40B4-BE49-F238E27FC236}">
                    <a16:creationId xmlns:a16="http://schemas.microsoft.com/office/drawing/2014/main" id="{92D612C5-D4A9-4AE7-BD90-9941E7E52C3E}"/>
                  </a:ext>
                </a:extLst>
              </p:cNvPr>
              <p:cNvPicPr>
                <a:picLocks noGrp="1" noRot="1" noChangeAspect="1" noMove="1" noResize="1" noEditPoints="1" noAdjustHandles="1" noChangeArrowheads="1" noChangeShapeType="1"/>
              </p:cNvPicPr>
              <p:nvPr/>
            </p:nvPicPr>
            <p:blipFill>
              <a:blip r:embed="rId2"/>
              <a:stretch>
                <a:fillRect/>
              </a:stretch>
            </p:blipFill>
            <p:spPr>
              <a:xfrm>
                <a:off x="-1158323" y="-524741"/>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87273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0F58F-8F6F-4ABC-9116-728196D54C15}"/>
              </a:ext>
            </a:extLst>
          </p:cNvPr>
          <p:cNvSpPr>
            <a:spLocks noGrp="1"/>
          </p:cNvSpPr>
          <p:nvPr>
            <p:ph type="title"/>
          </p:nvPr>
        </p:nvSpPr>
        <p:spPr/>
        <p:txBody>
          <a:bodyPr>
            <a:normAutofit fontScale="90000"/>
          </a:bodyPr>
          <a:lstStyle/>
          <a:p>
            <a:r>
              <a:rPr lang="en-GB" dirty="0"/>
              <a:t>                                 </a:t>
            </a:r>
            <a:br>
              <a:rPr lang="en-GB" dirty="0"/>
            </a:br>
            <a:r>
              <a:rPr lang="en-GB" dirty="0"/>
              <a:t>   My personal and learning experience during the </a:t>
            </a:r>
            <a:br>
              <a:rPr lang="en-GB" dirty="0"/>
            </a:br>
            <a:r>
              <a:rPr lang="en-GB" dirty="0"/>
              <a:t>                                     module</a:t>
            </a:r>
            <a:br>
              <a:rPr lang="en-GB" dirty="0"/>
            </a:br>
            <a:r>
              <a:rPr lang="en-GB" dirty="0"/>
              <a:t>                             </a:t>
            </a:r>
            <a:br>
              <a:rPr lang="en-GB" dirty="0"/>
            </a:br>
            <a:r>
              <a:rPr lang="en-GB" dirty="0"/>
              <a:t>                                 </a:t>
            </a:r>
          </a:p>
        </p:txBody>
      </p:sp>
      <p:sp>
        <p:nvSpPr>
          <p:cNvPr id="3" name="Content Placeholder 2">
            <a:extLst>
              <a:ext uri="{FF2B5EF4-FFF2-40B4-BE49-F238E27FC236}">
                <a16:creationId xmlns:a16="http://schemas.microsoft.com/office/drawing/2014/main" id="{B5241E6C-4E24-4A8A-99B3-A43FF626322C}"/>
              </a:ext>
            </a:extLst>
          </p:cNvPr>
          <p:cNvSpPr>
            <a:spLocks noGrp="1"/>
          </p:cNvSpPr>
          <p:nvPr>
            <p:ph idx="1"/>
          </p:nvPr>
        </p:nvSpPr>
        <p:spPr/>
        <p:txBody>
          <a:bodyPr>
            <a:normAutofit/>
          </a:bodyPr>
          <a:lstStyle/>
          <a:p>
            <a:pPr marL="0" indent="0">
              <a:buNone/>
            </a:pPr>
            <a:r>
              <a:rPr lang="en-GB" sz="1600" dirty="0"/>
              <a:t>From engaging in research putting my business plan together I have come cross so many challenges. I never knew there was so much involved in creating a business plan from start. The whole experience has open my mind to a different way of thinking. As before I would not know where to start from if I wanted to open a business. After researching and learning I now so much. Learning about the legal side( Health and safety ) of the business I found it really interesting. It made me think how stupid I was. Making such a big mistakes when repairing a customer device, It was shocking that if I did not have regular breaks I could have serious health problems in the long run like bad back , Bad eyes, etc. As before I would just do all the work with not considering having a break every 15 mins. I would have a breaks every 2-3 hours lasting 20-25 mins max. Trying my best to complete all repairs not knowing the dangers lying ahead. I am So glad I have learnt the health and safety procedure. I printed off  my own copy of health and safety regulations and now follow them rules anytime I have any repairs.</a:t>
            </a:r>
          </a:p>
          <a:p>
            <a:pPr marL="0" indent="0">
              <a:buNone/>
            </a:pPr>
            <a:r>
              <a:rPr lang="en-GB" sz="1600" dirty="0"/>
              <a:t>When researching my competitors the only thing I found difficult was finding different strategies to gain more customers. My 3 competitors had more money and different strategies  to keep there customers coming to them . I knew I had to find a good number of strategies to compete against my rivals. Not having a lot of cash behind me like them . After further Researching there methods on how they keep there customers coming to them for repairs also purchasing refurbish stock. I finally came up with my own formula as a small business. I have Identified I had less pay outs than my competitors which kind of gave me a bit of an advantage but not much.  I found a number of strategies I could use to keep my business alive in the business world. For example I will do special offers buy 1 get %5 off selected items or if you spend over a certain amount of money for example £100 you get free delivery. All new ideas I never had before so glad this essay was brought forward.</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18704129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039B5-9AE3-4A47-90E3-53C80BB54E56}"/>
              </a:ext>
            </a:extLst>
          </p:cNvPr>
          <p:cNvSpPr>
            <a:spLocks noGrp="1"/>
          </p:cNvSpPr>
          <p:nvPr>
            <p:ph type="title"/>
          </p:nvPr>
        </p:nvSpPr>
        <p:spPr/>
        <p:txBody>
          <a:bodyPr>
            <a:normAutofit fontScale="90000"/>
          </a:bodyPr>
          <a:lstStyle/>
          <a:p>
            <a:r>
              <a:rPr lang="en-GB" dirty="0"/>
              <a:t>       </a:t>
            </a:r>
            <a:r>
              <a:rPr lang="en-GB" sz="4000" dirty="0"/>
              <a:t>My personal and learning experience during the </a:t>
            </a:r>
            <a:br>
              <a:rPr lang="en-GB" sz="4000" dirty="0"/>
            </a:br>
            <a:r>
              <a:rPr lang="en-GB" sz="4000" dirty="0"/>
              <a:t>                                     module Continues </a:t>
            </a:r>
          </a:p>
        </p:txBody>
      </p:sp>
      <p:sp>
        <p:nvSpPr>
          <p:cNvPr id="3" name="Content Placeholder 2">
            <a:extLst>
              <a:ext uri="{FF2B5EF4-FFF2-40B4-BE49-F238E27FC236}">
                <a16:creationId xmlns:a16="http://schemas.microsoft.com/office/drawing/2014/main" id="{F099C943-FFD2-4D26-92F6-17129D261B42}"/>
              </a:ext>
            </a:extLst>
          </p:cNvPr>
          <p:cNvSpPr>
            <a:spLocks noGrp="1"/>
          </p:cNvSpPr>
          <p:nvPr>
            <p:ph idx="1"/>
          </p:nvPr>
        </p:nvSpPr>
        <p:spPr/>
        <p:txBody>
          <a:bodyPr>
            <a:normAutofit/>
          </a:bodyPr>
          <a:lstStyle/>
          <a:p>
            <a:pPr marL="0" indent="0">
              <a:buNone/>
            </a:pPr>
            <a:r>
              <a:rPr lang="en-GB" sz="1600" dirty="0"/>
              <a:t>The part I found amazing and very interesting out of all the research gathered. Was when I was researching about the  industry I wanted to do as my business which is smartphone/PC tablet repair services. What I could not believe at first was the figures of repairs carried out in the United kingdom. The population how owns a smartphones the figures for repairs carried out is shocking. With Apple smartphone making up most of the cost for repairs in the united kingdom. It made me think If I had a contract in place with an smartphone insurance company repairing there devices that could formulate a nice income. Which make sense has most of my customers own apple smartphone’s from old to latest models (iPhone 4s-iPhone 11 Pro). Researching did point me in the right direction for example in my bulk buy I would make sure I have 60% of apple iPhone devices and 40% of Android devices.</a:t>
            </a:r>
          </a:p>
          <a:p>
            <a:pPr marL="0" indent="0">
              <a:buNone/>
            </a:pPr>
            <a:r>
              <a:rPr lang="en-GB" sz="1600" dirty="0"/>
              <a:t>When doing my cashflow it was the most hardest and stressful task in the whole essay. Working out figures making sure I never missed nothing out. It took me days to understand how to get it right after making mistakes causing me to do my cashflow again from the start. Making sure figures are correct is important in business that’s what keeps the business alive cash. The advantages of knowing all this is great. Before I would have no estimate in mind of quantity of stock to sell a week or figure I can generate from all sales. Before I would just go with the flow no targets nothing in place to grow my hobby into a business. Now I think totally different knowing following my business plan hitting sale targets monthly bring in the figures on the cashflow or near to it. My business can be a success.</a:t>
            </a:r>
          </a:p>
          <a:p>
            <a:pPr marL="0" indent="0">
              <a:buNone/>
            </a:pPr>
            <a:endParaRPr lang="en-GB" sz="1600" dirty="0"/>
          </a:p>
        </p:txBody>
      </p:sp>
    </p:spTree>
    <p:extLst>
      <p:ext uri="{BB962C8B-B14F-4D97-AF65-F5344CB8AC3E}">
        <p14:creationId xmlns:p14="http://schemas.microsoft.com/office/powerpoint/2010/main" val="3334471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3A81F-E918-4DE7-841A-75D7D2BA4C2B}"/>
              </a:ext>
            </a:extLst>
          </p:cNvPr>
          <p:cNvSpPr>
            <a:spLocks noGrp="1"/>
          </p:cNvSpPr>
          <p:nvPr>
            <p:ph type="title"/>
          </p:nvPr>
        </p:nvSpPr>
        <p:spPr/>
        <p:txBody>
          <a:bodyPr/>
          <a:lstStyle/>
          <a:p>
            <a:r>
              <a:rPr lang="en-GB" dirty="0"/>
              <a:t>          </a:t>
            </a:r>
            <a:r>
              <a:rPr lang="en-GB" sz="3200" dirty="0"/>
              <a:t>My personal and learning experience during the </a:t>
            </a:r>
            <a:br>
              <a:rPr lang="en-GB" sz="3200" dirty="0"/>
            </a:br>
            <a:r>
              <a:rPr lang="en-GB" sz="3200" dirty="0"/>
              <a:t>                                     module Continues </a:t>
            </a:r>
          </a:p>
        </p:txBody>
      </p:sp>
      <p:sp>
        <p:nvSpPr>
          <p:cNvPr id="3" name="Content Placeholder 2">
            <a:extLst>
              <a:ext uri="{FF2B5EF4-FFF2-40B4-BE49-F238E27FC236}">
                <a16:creationId xmlns:a16="http://schemas.microsoft.com/office/drawing/2014/main" id="{4B58B168-4708-486B-9F2F-1C5E765E3D96}"/>
              </a:ext>
            </a:extLst>
          </p:cNvPr>
          <p:cNvSpPr>
            <a:spLocks noGrp="1"/>
          </p:cNvSpPr>
          <p:nvPr>
            <p:ph idx="1"/>
          </p:nvPr>
        </p:nvSpPr>
        <p:spPr/>
        <p:txBody>
          <a:bodyPr>
            <a:normAutofit/>
          </a:bodyPr>
          <a:lstStyle/>
          <a:p>
            <a:pPr marL="0" indent="0">
              <a:buNone/>
            </a:pPr>
            <a:r>
              <a:rPr lang="en-GB" sz="1600" dirty="0"/>
              <a:t>Important  information learned during this essay was finding out about business financing. After researched number of funders of business start up loans which I never knew existed. I have identified there's loads of ways of getting help with business finance. As before I was not aware there was so my grants available out there to help business. Money that you do not have to repay to the lender.  Engaging in research made me aware of the business loans from the government with very low interest rates which are cheaper than the banks. My local council have small business grants available. The latest government funding called the coronavirus bounce back loans has low interest to. where you take out a loan and do not have to start repaying back your loan after the first 12 months. Which is good to know but Instead I asked my grand parents how are willing to help. But knowing all the money available for small business is advantage just in case of a emergency that might occur for example more cash need for stock, equipment stop working , etc </a:t>
            </a:r>
          </a:p>
        </p:txBody>
      </p:sp>
    </p:spTree>
    <p:extLst>
      <p:ext uri="{BB962C8B-B14F-4D97-AF65-F5344CB8AC3E}">
        <p14:creationId xmlns:p14="http://schemas.microsoft.com/office/powerpoint/2010/main" val="312443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9292D-1169-4570-A04A-7F8E5F3A008A}"/>
              </a:ext>
            </a:extLst>
          </p:cNvPr>
          <p:cNvSpPr>
            <a:spLocks noGrp="1"/>
          </p:cNvSpPr>
          <p:nvPr>
            <p:ph type="title"/>
          </p:nvPr>
        </p:nvSpPr>
        <p:spPr/>
        <p:txBody>
          <a:bodyPr/>
          <a:lstStyle/>
          <a:p>
            <a:r>
              <a:rPr lang="en-GB" dirty="0"/>
              <a:t>                      Conclusion </a:t>
            </a:r>
          </a:p>
        </p:txBody>
      </p:sp>
      <p:sp>
        <p:nvSpPr>
          <p:cNvPr id="3" name="Content Placeholder 2">
            <a:extLst>
              <a:ext uri="{FF2B5EF4-FFF2-40B4-BE49-F238E27FC236}">
                <a16:creationId xmlns:a16="http://schemas.microsoft.com/office/drawing/2014/main" id="{3249C2DB-6BE8-4D87-976E-8F2D8258F18D}"/>
              </a:ext>
            </a:extLst>
          </p:cNvPr>
          <p:cNvSpPr>
            <a:spLocks noGrp="1"/>
          </p:cNvSpPr>
          <p:nvPr>
            <p:ph idx="1"/>
          </p:nvPr>
        </p:nvSpPr>
        <p:spPr/>
        <p:txBody>
          <a:bodyPr>
            <a:normAutofit/>
          </a:bodyPr>
          <a:lstStyle/>
          <a:p>
            <a:pPr marL="0" indent="0">
              <a:buNone/>
            </a:pPr>
            <a:r>
              <a:rPr lang="en-GB" sz="1600" dirty="0"/>
              <a:t>I have learned so much doing this essay. It was the most difficult, stressful, emotional essay brought forward and inspiring. My up and downs during this essay was worth it giving me the knowledge and focus to deliver a good business plan and have a successful running business  Which one day will make an income for myself and brother. The knowledge I have gained is a great tool to carry with me In the future. Knowing where to start and what to do makes my dream possible owning my own successful business.</a:t>
            </a:r>
          </a:p>
        </p:txBody>
      </p:sp>
    </p:spTree>
    <p:extLst>
      <p:ext uri="{BB962C8B-B14F-4D97-AF65-F5344CB8AC3E}">
        <p14:creationId xmlns:p14="http://schemas.microsoft.com/office/powerpoint/2010/main" val="3597019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1B6BF-06A3-4239-AA61-C6C1724A2929}"/>
              </a:ext>
            </a:extLst>
          </p:cNvPr>
          <p:cNvSpPr>
            <a:spLocks noGrp="1"/>
          </p:cNvSpPr>
          <p:nvPr>
            <p:ph type="title"/>
          </p:nvPr>
        </p:nvSpPr>
        <p:spPr/>
        <p:txBody>
          <a:bodyPr/>
          <a:lstStyle/>
          <a:p>
            <a:r>
              <a:rPr lang="en-GB" dirty="0"/>
              <a:t>                   Refences</a:t>
            </a:r>
          </a:p>
        </p:txBody>
      </p:sp>
      <p:sp>
        <p:nvSpPr>
          <p:cNvPr id="3" name="Content Placeholder 2">
            <a:extLst>
              <a:ext uri="{FF2B5EF4-FFF2-40B4-BE49-F238E27FC236}">
                <a16:creationId xmlns:a16="http://schemas.microsoft.com/office/drawing/2014/main" id="{8E2C7FF8-BE43-46E4-A96A-2293EAC7055C}"/>
              </a:ext>
            </a:extLst>
          </p:cNvPr>
          <p:cNvSpPr>
            <a:spLocks noGrp="1"/>
          </p:cNvSpPr>
          <p:nvPr>
            <p:ph idx="1"/>
          </p:nvPr>
        </p:nvSpPr>
        <p:spPr/>
        <p:txBody>
          <a:bodyPr/>
          <a:lstStyle/>
          <a:p>
            <a:r>
              <a:rPr lang="en-GB" dirty="0">
                <a:hlinkClick r:id="rId2"/>
              </a:rPr>
              <a:t>https://www.gov.uk/guidance/apply-for-a-coronavirus-bounce-back-loan</a:t>
            </a:r>
            <a:endParaRPr lang="en-GB" dirty="0"/>
          </a:p>
        </p:txBody>
      </p:sp>
    </p:spTree>
    <p:extLst>
      <p:ext uri="{BB962C8B-B14F-4D97-AF65-F5344CB8AC3E}">
        <p14:creationId xmlns:p14="http://schemas.microsoft.com/office/powerpoint/2010/main" val="3269970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333</TotalTime>
  <Words>1239</Words>
  <Application>Microsoft Office PowerPoint</Application>
  <PresentationFormat>Widescreen</PresentationFormat>
  <Paragraphs>39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Marcus Thomas</vt:lpstr>
      <vt:lpstr>                           Content Page</vt:lpstr>
      <vt:lpstr> Introduction                                                                                                          </vt:lpstr>
      <vt:lpstr>                                     My personal and learning experience during the                                       module                                                                </vt:lpstr>
      <vt:lpstr>       My personal and learning experience during the                                       module Continues </vt:lpstr>
      <vt:lpstr>          My personal and learning experience during the                                       module Continues </vt:lpstr>
      <vt:lpstr>                      Conclusion </vt:lpstr>
      <vt:lpstr>                   Refences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Marcus Thomas</dc:title>
  <dc:creator>Marcus Thomas</dc:creator>
  <cp:lastModifiedBy>Marcus Thomas</cp:lastModifiedBy>
  <cp:revision>34</cp:revision>
  <dcterms:created xsi:type="dcterms:W3CDTF">2020-08-21T17:05:39Z</dcterms:created>
  <dcterms:modified xsi:type="dcterms:W3CDTF">2020-08-21T22:38:48Z</dcterms:modified>
</cp:coreProperties>
</file>