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9" r:id="rId2"/>
    <p:sldMasterId id="2147483684" r:id="rId3"/>
    <p:sldMasterId id="2147483690" r:id="rId4"/>
    <p:sldMasterId id="2147483697" r:id="rId5"/>
    <p:sldMasterId id="2147483702" r:id="rId6"/>
    <p:sldMasterId id="2147483709" r:id="rId7"/>
  </p:sldMasterIdLst>
  <p:notesMasterIdLst>
    <p:notesMasterId r:id="rId43"/>
  </p:notesMasterIdLst>
  <p:sldIdLst>
    <p:sldId id="504" r:id="rId8"/>
    <p:sldId id="489" r:id="rId9"/>
    <p:sldId id="326" r:id="rId10"/>
    <p:sldId id="407" r:id="rId11"/>
    <p:sldId id="509" r:id="rId12"/>
    <p:sldId id="483" r:id="rId13"/>
    <p:sldId id="484" r:id="rId14"/>
    <p:sldId id="485" r:id="rId15"/>
    <p:sldId id="487" r:id="rId16"/>
    <p:sldId id="505" r:id="rId17"/>
    <p:sldId id="506" r:id="rId18"/>
    <p:sldId id="507" r:id="rId19"/>
    <p:sldId id="486" r:id="rId20"/>
    <p:sldId id="490" r:id="rId21"/>
    <p:sldId id="491" r:id="rId22"/>
    <p:sldId id="492" r:id="rId23"/>
    <p:sldId id="503" r:id="rId24"/>
    <p:sldId id="493" r:id="rId25"/>
    <p:sldId id="494" r:id="rId26"/>
    <p:sldId id="508" r:id="rId27"/>
    <p:sldId id="495" r:id="rId28"/>
    <p:sldId id="496" r:id="rId29"/>
    <p:sldId id="498" r:id="rId30"/>
    <p:sldId id="471" r:id="rId31"/>
    <p:sldId id="510" r:id="rId32"/>
    <p:sldId id="511" r:id="rId33"/>
    <p:sldId id="512" r:id="rId34"/>
    <p:sldId id="513" r:id="rId35"/>
    <p:sldId id="514" r:id="rId36"/>
    <p:sldId id="515" r:id="rId37"/>
    <p:sldId id="500" r:id="rId38"/>
    <p:sldId id="501" r:id="rId39"/>
    <p:sldId id="502" r:id="rId40"/>
    <p:sldId id="499" r:id="rId41"/>
    <p:sldId id="49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B0600D-99D0-4D94-8171-AEFBD0D2323C}" v="175" dt="2026-01-26T10:22:39.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702" autoAdjust="0"/>
  </p:normalViewPr>
  <p:slideViewPr>
    <p:cSldViewPr snapToGrid="0">
      <p:cViewPr varScale="1">
        <p:scale>
          <a:sx n="70" d="100"/>
          <a:sy n="70" d="100"/>
        </p:scale>
        <p:origin x="215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6-01-27T09:30:54.650" v="2106" actId="12"/>
      <pc:docMkLst>
        <pc:docMk/>
      </pc:docMkLst>
      <pc:sldChg chg="delSp modSp add del mod ord setBg">
        <pc:chgData name="Julie Thomas" userId="2af13b6d24d29b42" providerId="LiveId" clId="{88C2DB11-0E9A-44FE-AE8B-2469165B3BF6}" dt="2026-01-22T11:25:02.986" v="1221" actId="14100"/>
        <pc:sldMkLst>
          <pc:docMk/>
          <pc:sldMk cId="3352224361" sldId="326"/>
        </pc:sldMkLst>
        <pc:spChg chg="mod">
          <ac:chgData name="Julie Thomas" userId="2af13b6d24d29b42" providerId="LiveId" clId="{88C2DB11-0E9A-44FE-AE8B-2469165B3BF6}" dt="2026-01-22T11:23:40.690" v="1206" actId="1076"/>
          <ac:spMkLst>
            <pc:docMk/>
            <pc:sldMk cId="3352224361" sldId="326"/>
            <ac:spMk id="20" creationId="{00000000-0000-0000-0000-000000000000}"/>
          </ac:spMkLst>
        </pc:spChg>
        <pc:spChg chg="mod">
          <ac:chgData name="Julie Thomas" userId="2af13b6d24d29b42" providerId="LiveId" clId="{88C2DB11-0E9A-44FE-AE8B-2469165B3BF6}" dt="2026-01-22T11:22:53.216" v="1198" actId="1076"/>
          <ac:spMkLst>
            <pc:docMk/>
            <pc:sldMk cId="3352224361" sldId="326"/>
            <ac:spMk id="21" creationId="{00000000-0000-0000-0000-000000000000}"/>
          </ac:spMkLst>
        </pc:spChg>
        <pc:spChg chg="mod">
          <ac:chgData name="Julie Thomas" userId="2af13b6d24d29b42" providerId="LiveId" clId="{88C2DB11-0E9A-44FE-AE8B-2469165B3BF6}" dt="2026-01-22T11:24:39.244" v="1220" actId="1076"/>
          <ac:spMkLst>
            <pc:docMk/>
            <pc:sldMk cId="3352224361" sldId="326"/>
            <ac:spMk id="22" creationId="{00000000-0000-0000-0000-000000000000}"/>
          </ac:spMkLst>
        </pc:spChg>
        <pc:picChg chg="mod">
          <ac:chgData name="Julie Thomas" userId="2af13b6d24d29b42" providerId="LiveId" clId="{88C2DB11-0E9A-44FE-AE8B-2469165B3BF6}" dt="2026-01-22T11:24:26.924" v="1219" actId="14100"/>
          <ac:picMkLst>
            <pc:docMk/>
            <pc:sldMk cId="3352224361" sldId="326"/>
            <ac:picMk id="3" creationId="{063143CF-F7EE-48E9-98D1-47969279A8DB}"/>
          </ac:picMkLst>
        </pc:picChg>
        <pc:picChg chg="mod">
          <ac:chgData name="Julie Thomas" userId="2af13b6d24d29b42" providerId="LiveId" clId="{88C2DB11-0E9A-44FE-AE8B-2469165B3BF6}" dt="2026-01-22T11:24:04.178" v="1213" actId="1076"/>
          <ac:picMkLst>
            <pc:docMk/>
            <pc:sldMk cId="3352224361" sldId="326"/>
            <ac:picMk id="14" creationId="{5DC19822-76A8-464B-AADF-59C2A5BB9DB6}"/>
          </ac:picMkLst>
        </pc:picChg>
        <pc:picChg chg="mod">
          <ac:chgData name="Julie Thomas" userId="2af13b6d24d29b42" providerId="LiveId" clId="{88C2DB11-0E9A-44FE-AE8B-2469165B3BF6}" dt="2026-01-22T11:25:02.986" v="1221" actId="14100"/>
          <ac:picMkLst>
            <pc:docMk/>
            <pc:sldMk cId="3352224361" sldId="326"/>
            <ac:picMk id="38" creationId="{058ACAD0-A310-4957-8F00-A2D1CE05BFD5}"/>
          </ac:picMkLst>
        </pc:picChg>
        <pc:picChg chg="mod">
          <ac:chgData name="Julie Thomas" userId="2af13b6d24d29b42" providerId="LiveId" clId="{88C2DB11-0E9A-44FE-AE8B-2469165B3BF6}" dt="2026-01-22T11:23:35.055" v="1205" actId="14100"/>
          <ac:picMkLst>
            <pc:docMk/>
            <pc:sldMk cId="3352224361" sldId="326"/>
            <ac:picMk id="40" creationId="{42CFB669-893E-4FAE-8C11-87137E88CD00}"/>
          </ac:picMkLst>
        </pc:picChg>
        <pc:picChg chg="mod">
          <ac:chgData name="Julie Thomas" userId="2af13b6d24d29b42" providerId="LiveId" clId="{88C2DB11-0E9A-44FE-AE8B-2469165B3BF6}" dt="2026-01-22T11:24:23.183" v="1218" actId="1076"/>
          <ac:picMkLst>
            <pc:docMk/>
            <pc:sldMk cId="3352224361" sldId="326"/>
            <ac:picMk id="42" creationId="{151E326E-91CE-42B9-B20A-AB99FAE066F1}"/>
          </ac:picMkLst>
        </pc:picChg>
        <pc:picChg chg="mod">
          <ac:chgData name="Julie Thomas" userId="2af13b6d24d29b42" providerId="LiveId" clId="{88C2DB11-0E9A-44FE-AE8B-2469165B3BF6}" dt="2026-01-22T11:24:17.619" v="1217" actId="1076"/>
          <ac:picMkLst>
            <pc:docMk/>
            <pc:sldMk cId="3352224361" sldId="326"/>
            <ac:picMk id="59" creationId="{BD8E91C0-146A-452F-BFF6-037561F6A51C}"/>
          </ac:picMkLst>
        </pc:picChg>
      </pc:sldChg>
      <pc:sldChg chg="modSp add mod">
        <pc:chgData name="Julie Thomas" userId="2af13b6d24d29b42" providerId="LiveId" clId="{88C2DB11-0E9A-44FE-AE8B-2469165B3BF6}" dt="2026-01-22T11:25:28.737" v="1225" actId="2711"/>
        <pc:sldMkLst>
          <pc:docMk/>
          <pc:sldMk cId="3626349276" sldId="407"/>
        </pc:sldMkLst>
        <pc:spChg chg="mod">
          <ac:chgData name="Julie Thomas" userId="2af13b6d24d29b42" providerId="LiveId" clId="{88C2DB11-0E9A-44FE-AE8B-2469165B3BF6}" dt="2026-01-22T11:25:28.737" v="1225" actId="2711"/>
          <ac:spMkLst>
            <pc:docMk/>
            <pc:sldMk cId="3626349276" sldId="407"/>
            <ac:spMk id="4" creationId="{379EA4F2-16BA-24FA-A2C6-BC87B464C37F}"/>
          </ac:spMkLst>
        </pc:spChg>
        <pc:picChg chg="mod">
          <ac:chgData name="Julie Thomas" userId="2af13b6d24d29b42" providerId="LiveId" clId="{88C2DB11-0E9A-44FE-AE8B-2469165B3BF6}" dt="2026-01-22T11:25:23.868" v="1224" actId="1076"/>
          <ac:picMkLst>
            <pc:docMk/>
            <pc:sldMk cId="3626349276" sldId="407"/>
            <ac:picMk id="3" creationId="{DD7446D5-F5F1-DA85-40B0-076BA66873FC}"/>
          </ac:picMkLst>
        </pc:picChg>
      </pc:sldChg>
      <pc:sldChg chg="modSp add mod ord modNotesTx">
        <pc:chgData name="Julie Thomas" userId="2af13b6d24d29b42" providerId="LiveId" clId="{88C2DB11-0E9A-44FE-AE8B-2469165B3BF6}" dt="2026-01-22T14:47:59.060" v="2036"/>
        <pc:sldMkLst>
          <pc:docMk/>
          <pc:sldMk cId="3074138345" sldId="471"/>
        </pc:sldMkLst>
        <pc:spChg chg="mod">
          <ac:chgData name="Julie Thomas" userId="2af13b6d24d29b42" providerId="LiveId" clId="{88C2DB11-0E9A-44FE-AE8B-2469165B3BF6}" dt="2026-01-22T14:09:00.644" v="1314" actId="2711"/>
          <ac:spMkLst>
            <pc:docMk/>
            <pc:sldMk cId="3074138345" sldId="471"/>
            <ac:spMk id="2" creationId="{18F58BB4-DDD5-52E4-B8BC-D7877A7F11E4}"/>
          </ac:spMkLst>
        </pc:spChg>
        <pc:spChg chg="mod">
          <ac:chgData name="Julie Thomas" userId="2af13b6d24d29b42" providerId="LiveId" clId="{88C2DB11-0E9A-44FE-AE8B-2469165B3BF6}" dt="2026-01-22T14:14:36.215" v="1348" actId="20577"/>
          <ac:spMkLst>
            <pc:docMk/>
            <pc:sldMk cId="3074138345" sldId="471"/>
            <ac:spMk id="3" creationId="{AACC0598-AF3E-1055-0510-EBA786398730}"/>
          </ac:spMkLst>
        </pc:spChg>
      </pc:sldChg>
      <pc:sldChg chg="modSp mod">
        <pc:chgData name="Julie Thomas" userId="2af13b6d24d29b42" providerId="LiveId" clId="{88C2DB11-0E9A-44FE-AE8B-2469165B3BF6}" dt="2026-01-22T10:07:22.210" v="226" actId="2711"/>
        <pc:sldMkLst>
          <pc:docMk/>
          <pc:sldMk cId="4098374987" sldId="483"/>
        </pc:sldMkLst>
        <pc:spChg chg="mod">
          <ac:chgData name="Julie Thomas" userId="2af13b6d24d29b42" providerId="LiveId" clId="{88C2DB11-0E9A-44FE-AE8B-2469165B3BF6}" dt="2026-01-22T10:07:22.210" v="226" actId="2711"/>
          <ac:spMkLst>
            <pc:docMk/>
            <pc:sldMk cId="4098374987" sldId="483"/>
            <ac:spMk id="2" creationId="{C3F7A037-561C-8F74-E92F-14EAAB91C67D}"/>
          </ac:spMkLst>
        </pc:spChg>
        <pc:spChg chg="mod">
          <ac:chgData name="Julie Thomas" userId="2af13b6d24d29b42" providerId="LiveId" clId="{88C2DB11-0E9A-44FE-AE8B-2469165B3BF6}" dt="2026-01-22T10:07:16.884" v="225" actId="255"/>
          <ac:spMkLst>
            <pc:docMk/>
            <pc:sldMk cId="4098374987" sldId="483"/>
            <ac:spMk id="3" creationId="{8A6C54A5-94CF-A73C-8BAD-676828DA707B}"/>
          </ac:spMkLst>
        </pc:spChg>
      </pc:sldChg>
      <pc:sldChg chg="modSp mod modAnim">
        <pc:chgData name="Julie Thomas" userId="2af13b6d24d29b42" providerId="LiveId" clId="{88C2DB11-0E9A-44FE-AE8B-2469165B3BF6}" dt="2026-01-22T10:08:52.047" v="245" actId="20577"/>
        <pc:sldMkLst>
          <pc:docMk/>
          <pc:sldMk cId="896819386" sldId="484"/>
        </pc:sldMkLst>
        <pc:spChg chg="mod">
          <ac:chgData name="Julie Thomas" userId="2af13b6d24d29b42" providerId="LiveId" clId="{88C2DB11-0E9A-44FE-AE8B-2469165B3BF6}" dt="2026-01-22T10:07:41.429" v="228" actId="255"/>
          <ac:spMkLst>
            <pc:docMk/>
            <pc:sldMk cId="896819386" sldId="484"/>
            <ac:spMk id="2" creationId="{1B7CAF40-E77D-0827-A07B-1132762B340E}"/>
          </ac:spMkLst>
        </pc:spChg>
        <pc:spChg chg="mod">
          <ac:chgData name="Julie Thomas" userId="2af13b6d24d29b42" providerId="LiveId" clId="{88C2DB11-0E9A-44FE-AE8B-2469165B3BF6}" dt="2026-01-22T10:08:52.047" v="245" actId="20577"/>
          <ac:spMkLst>
            <pc:docMk/>
            <pc:sldMk cId="896819386" sldId="484"/>
            <ac:spMk id="3" creationId="{AC4F324B-FB13-BB23-E8AD-99C582C5CF3A}"/>
          </ac:spMkLst>
        </pc:spChg>
      </pc:sldChg>
      <pc:sldChg chg="modSp mod modAnim">
        <pc:chgData name="Julie Thomas" userId="2af13b6d24d29b42" providerId="LiveId" clId="{88C2DB11-0E9A-44FE-AE8B-2469165B3BF6}" dt="2026-01-26T10:22:39.165" v="2052"/>
        <pc:sldMkLst>
          <pc:docMk/>
          <pc:sldMk cId="727742386" sldId="485"/>
        </pc:sldMkLst>
        <pc:spChg chg="mod">
          <ac:chgData name="Julie Thomas" userId="2af13b6d24d29b42" providerId="LiveId" clId="{88C2DB11-0E9A-44FE-AE8B-2469165B3BF6}" dt="2026-01-22T10:11:19.936" v="373" actId="2711"/>
          <ac:spMkLst>
            <pc:docMk/>
            <pc:sldMk cId="727742386" sldId="485"/>
            <ac:spMk id="2" creationId="{DA4CEB2B-F74F-127E-0212-739FF72DB026}"/>
          </ac:spMkLst>
        </pc:spChg>
        <pc:spChg chg="mod">
          <ac:chgData name="Julie Thomas" userId="2af13b6d24d29b42" providerId="LiveId" clId="{88C2DB11-0E9A-44FE-AE8B-2469165B3BF6}" dt="2026-01-22T11:47:59.740" v="1241" actId="20577"/>
          <ac:spMkLst>
            <pc:docMk/>
            <pc:sldMk cId="727742386" sldId="485"/>
            <ac:spMk id="3" creationId="{934EB1FF-FF4B-32DC-C778-BBC8351DFF29}"/>
          </ac:spMkLst>
        </pc:spChg>
      </pc:sldChg>
      <pc:sldChg chg="modSp mod ord">
        <pc:chgData name="Julie Thomas" userId="2af13b6d24d29b42" providerId="LiveId" clId="{88C2DB11-0E9A-44FE-AE8B-2469165B3BF6}" dt="2026-01-22T11:50:31.014" v="1294" actId="20577"/>
        <pc:sldMkLst>
          <pc:docMk/>
          <pc:sldMk cId="3349536696" sldId="486"/>
        </pc:sldMkLst>
        <pc:spChg chg="mod">
          <ac:chgData name="Julie Thomas" userId="2af13b6d24d29b42" providerId="LiveId" clId="{88C2DB11-0E9A-44FE-AE8B-2469165B3BF6}" dt="2026-01-22T10:12:33.040" v="375" actId="255"/>
          <ac:spMkLst>
            <pc:docMk/>
            <pc:sldMk cId="3349536696" sldId="486"/>
            <ac:spMk id="2" creationId="{852DD539-4926-DE32-6A93-3AE16CC6A75D}"/>
          </ac:spMkLst>
        </pc:spChg>
        <pc:spChg chg="mod">
          <ac:chgData name="Julie Thomas" userId="2af13b6d24d29b42" providerId="LiveId" clId="{88C2DB11-0E9A-44FE-AE8B-2469165B3BF6}" dt="2026-01-22T11:50:31.014" v="1294" actId="20577"/>
          <ac:spMkLst>
            <pc:docMk/>
            <pc:sldMk cId="3349536696" sldId="486"/>
            <ac:spMk id="3" creationId="{A6ADD731-7A32-693C-DB5A-9EE8059A050C}"/>
          </ac:spMkLst>
        </pc:spChg>
      </pc:sldChg>
      <pc:sldChg chg="modSp mod ord">
        <pc:chgData name="Julie Thomas" userId="2af13b6d24d29b42" providerId="LiveId" clId="{88C2DB11-0E9A-44FE-AE8B-2469165B3BF6}" dt="2026-01-22T10:18:49.469" v="640"/>
        <pc:sldMkLst>
          <pc:docMk/>
          <pc:sldMk cId="1832524468" sldId="487"/>
        </pc:sldMkLst>
        <pc:spChg chg="mod">
          <ac:chgData name="Julie Thomas" userId="2af13b6d24d29b42" providerId="LiveId" clId="{88C2DB11-0E9A-44FE-AE8B-2469165B3BF6}" dt="2026-01-22T10:17:52.334" v="638" actId="1076"/>
          <ac:spMkLst>
            <pc:docMk/>
            <pc:sldMk cId="1832524468" sldId="487"/>
            <ac:spMk id="2" creationId="{060DE8FE-B771-EC72-A8E6-8FE6FC9C1BCD}"/>
          </ac:spMkLst>
        </pc:spChg>
        <pc:spChg chg="mod">
          <ac:chgData name="Julie Thomas" userId="2af13b6d24d29b42" providerId="LiveId" clId="{88C2DB11-0E9A-44FE-AE8B-2469165B3BF6}" dt="2026-01-22T10:17:45.949" v="637" actId="14100"/>
          <ac:spMkLst>
            <pc:docMk/>
            <pc:sldMk cId="1832524468" sldId="487"/>
            <ac:spMk id="3" creationId="{B355B44D-6241-538B-A37E-25AB02B3F2C0}"/>
          </ac:spMkLst>
        </pc:spChg>
      </pc:sldChg>
      <pc:sldChg chg="modSp mod">
        <pc:chgData name="Julie Thomas" userId="2af13b6d24d29b42" providerId="LiveId" clId="{88C2DB11-0E9A-44FE-AE8B-2469165B3BF6}" dt="2026-01-22T11:15:06.669" v="1008" actId="20577"/>
        <pc:sldMkLst>
          <pc:docMk/>
          <pc:sldMk cId="3935846614" sldId="489"/>
        </pc:sldMkLst>
        <pc:spChg chg="mod">
          <ac:chgData name="Julie Thomas" userId="2af13b6d24d29b42" providerId="LiveId" clId="{88C2DB11-0E9A-44FE-AE8B-2469165B3BF6}" dt="2026-01-22T10:05:16.024" v="160" actId="2711"/>
          <ac:spMkLst>
            <pc:docMk/>
            <pc:sldMk cId="3935846614" sldId="489"/>
            <ac:spMk id="2" creationId="{46A0F320-0915-9DF4-FAE5-419EEB0E4386}"/>
          </ac:spMkLst>
        </pc:spChg>
        <pc:spChg chg="mod">
          <ac:chgData name="Julie Thomas" userId="2af13b6d24d29b42" providerId="LiveId" clId="{88C2DB11-0E9A-44FE-AE8B-2469165B3BF6}" dt="2026-01-22T11:15:06.669" v="1008" actId="20577"/>
          <ac:spMkLst>
            <pc:docMk/>
            <pc:sldMk cId="3935846614" sldId="489"/>
            <ac:spMk id="3" creationId="{4500EB40-5B8B-A13B-7B35-AB62B3CA5154}"/>
          </ac:spMkLst>
        </pc:spChg>
      </pc:sldChg>
      <pc:sldChg chg="modSp mod">
        <pc:chgData name="Julie Thomas" userId="2af13b6d24d29b42" providerId="LiveId" clId="{88C2DB11-0E9A-44FE-AE8B-2469165B3BF6}" dt="2026-01-22T10:30:19.792" v="772" actId="2711"/>
        <pc:sldMkLst>
          <pc:docMk/>
          <pc:sldMk cId="2761322962" sldId="490"/>
        </pc:sldMkLst>
        <pc:spChg chg="mod">
          <ac:chgData name="Julie Thomas" userId="2af13b6d24d29b42" providerId="LiveId" clId="{88C2DB11-0E9A-44FE-AE8B-2469165B3BF6}" dt="2026-01-22T10:30:19.792" v="772" actId="2711"/>
          <ac:spMkLst>
            <pc:docMk/>
            <pc:sldMk cId="2761322962" sldId="490"/>
            <ac:spMk id="2" creationId="{97D34421-F0B1-FC08-6C8D-2A865B3406B2}"/>
          </ac:spMkLst>
        </pc:spChg>
        <pc:spChg chg="mod">
          <ac:chgData name="Julie Thomas" userId="2af13b6d24d29b42" providerId="LiveId" clId="{88C2DB11-0E9A-44FE-AE8B-2469165B3BF6}" dt="2026-01-22T10:02:16.015" v="19"/>
          <ac:spMkLst>
            <pc:docMk/>
            <pc:sldMk cId="2761322962" sldId="490"/>
            <ac:spMk id="3" creationId="{B5A2090E-48FA-1A3B-93CD-ED7709B53493}"/>
          </ac:spMkLst>
        </pc:spChg>
      </pc:sldChg>
      <pc:sldChg chg="modSp mod">
        <pc:chgData name="Julie Thomas" userId="2af13b6d24d29b42" providerId="LiveId" clId="{88C2DB11-0E9A-44FE-AE8B-2469165B3BF6}" dt="2026-01-22T10:31:02.889" v="775" actId="2711"/>
        <pc:sldMkLst>
          <pc:docMk/>
          <pc:sldMk cId="2349914288" sldId="491"/>
        </pc:sldMkLst>
        <pc:spChg chg="mod">
          <ac:chgData name="Julie Thomas" userId="2af13b6d24d29b42" providerId="LiveId" clId="{88C2DB11-0E9A-44FE-AE8B-2469165B3BF6}" dt="2026-01-22T10:31:02.889" v="775" actId="2711"/>
          <ac:spMkLst>
            <pc:docMk/>
            <pc:sldMk cId="2349914288" sldId="491"/>
            <ac:spMk id="2" creationId="{D21D872D-DD19-9DC9-DB2A-65E3038C1221}"/>
          </ac:spMkLst>
        </pc:spChg>
        <pc:spChg chg="mod">
          <ac:chgData name="Julie Thomas" userId="2af13b6d24d29b42" providerId="LiveId" clId="{88C2DB11-0E9A-44FE-AE8B-2469165B3BF6}" dt="2026-01-22T10:02:16.015" v="19"/>
          <ac:spMkLst>
            <pc:docMk/>
            <pc:sldMk cId="2349914288" sldId="491"/>
            <ac:spMk id="3" creationId="{9F2F1E98-21DF-C3EA-5441-1DD025753801}"/>
          </ac:spMkLst>
        </pc:spChg>
      </pc:sldChg>
      <pc:sldChg chg="modSp mod">
        <pc:chgData name="Julie Thomas" userId="2af13b6d24d29b42" providerId="LiveId" clId="{88C2DB11-0E9A-44FE-AE8B-2469165B3BF6}" dt="2026-01-22T10:31:10.833" v="776" actId="2711"/>
        <pc:sldMkLst>
          <pc:docMk/>
          <pc:sldMk cId="237053013" sldId="492"/>
        </pc:sldMkLst>
        <pc:spChg chg="mod">
          <ac:chgData name="Julie Thomas" userId="2af13b6d24d29b42" providerId="LiveId" clId="{88C2DB11-0E9A-44FE-AE8B-2469165B3BF6}" dt="2026-01-22T10:31:10.833" v="776" actId="2711"/>
          <ac:spMkLst>
            <pc:docMk/>
            <pc:sldMk cId="237053013" sldId="492"/>
            <ac:spMk id="2" creationId="{3B194250-B109-FFFE-8CE3-03FCA420135F}"/>
          </ac:spMkLst>
        </pc:spChg>
        <pc:spChg chg="mod">
          <ac:chgData name="Julie Thomas" userId="2af13b6d24d29b42" providerId="LiveId" clId="{88C2DB11-0E9A-44FE-AE8B-2469165B3BF6}" dt="2026-01-22T10:01:10.573" v="6" actId="27636"/>
          <ac:spMkLst>
            <pc:docMk/>
            <pc:sldMk cId="237053013" sldId="492"/>
            <ac:spMk id="3" creationId="{6A263525-0200-57BF-1936-1754FE1DB776}"/>
          </ac:spMkLst>
        </pc:spChg>
      </pc:sldChg>
      <pc:sldChg chg="modSp mod">
        <pc:chgData name="Julie Thomas" userId="2af13b6d24d29b42" providerId="LiveId" clId="{88C2DB11-0E9A-44FE-AE8B-2469165B3BF6}" dt="2026-01-22T10:31:55.073" v="779" actId="2711"/>
        <pc:sldMkLst>
          <pc:docMk/>
          <pc:sldMk cId="188543475" sldId="493"/>
        </pc:sldMkLst>
        <pc:spChg chg="mod">
          <ac:chgData name="Julie Thomas" userId="2af13b6d24d29b42" providerId="LiveId" clId="{88C2DB11-0E9A-44FE-AE8B-2469165B3BF6}" dt="2026-01-22T10:31:55.073" v="779" actId="2711"/>
          <ac:spMkLst>
            <pc:docMk/>
            <pc:sldMk cId="188543475" sldId="493"/>
            <ac:spMk id="2" creationId="{69C3777C-DEBD-C078-61A9-F008973BA846}"/>
          </ac:spMkLst>
        </pc:spChg>
        <pc:spChg chg="mod">
          <ac:chgData name="Julie Thomas" userId="2af13b6d24d29b42" providerId="LiveId" clId="{88C2DB11-0E9A-44FE-AE8B-2469165B3BF6}" dt="2026-01-22T10:01:10.577" v="7" actId="27636"/>
          <ac:spMkLst>
            <pc:docMk/>
            <pc:sldMk cId="188543475" sldId="493"/>
            <ac:spMk id="3" creationId="{C7BE96FA-3493-1023-DB34-7D6854CEC40D}"/>
          </ac:spMkLst>
        </pc:spChg>
      </pc:sldChg>
      <pc:sldChg chg="modSp mod">
        <pc:chgData name="Julie Thomas" userId="2af13b6d24d29b42" providerId="LiveId" clId="{88C2DB11-0E9A-44FE-AE8B-2469165B3BF6}" dt="2026-01-22T11:52:52.606" v="1296" actId="2711"/>
        <pc:sldMkLst>
          <pc:docMk/>
          <pc:sldMk cId="3655061414" sldId="494"/>
        </pc:sldMkLst>
        <pc:spChg chg="mod">
          <ac:chgData name="Julie Thomas" userId="2af13b6d24d29b42" providerId="LiveId" clId="{88C2DB11-0E9A-44FE-AE8B-2469165B3BF6}" dt="2026-01-22T11:52:52.606" v="1296" actId="2711"/>
          <ac:spMkLst>
            <pc:docMk/>
            <pc:sldMk cId="3655061414" sldId="494"/>
            <ac:spMk id="2" creationId="{301CFD95-83FE-BE25-7685-C61B71E12FFF}"/>
          </ac:spMkLst>
        </pc:spChg>
      </pc:sldChg>
      <pc:sldChg chg="modSp mod">
        <pc:chgData name="Julie Thomas" userId="2af13b6d24d29b42" providerId="LiveId" clId="{88C2DB11-0E9A-44FE-AE8B-2469165B3BF6}" dt="2026-01-22T10:33:05.152" v="784" actId="14100"/>
        <pc:sldMkLst>
          <pc:docMk/>
          <pc:sldMk cId="719708830" sldId="495"/>
        </pc:sldMkLst>
        <pc:spChg chg="mod">
          <ac:chgData name="Julie Thomas" userId="2af13b6d24d29b42" providerId="LiveId" clId="{88C2DB11-0E9A-44FE-AE8B-2469165B3BF6}" dt="2026-01-22T10:33:00.124" v="783" actId="27636"/>
          <ac:spMkLst>
            <pc:docMk/>
            <pc:sldMk cId="719708830" sldId="495"/>
            <ac:spMk id="2" creationId="{3B9A6B0F-642A-52AD-C138-127722379C13}"/>
          </ac:spMkLst>
        </pc:spChg>
        <pc:spChg chg="mod">
          <ac:chgData name="Julie Thomas" userId="2af13b6d24d29b42" providerId="LiveId" clId="{88C2DB11-0E9A-44FE-AE8B-2469165B3BF6}" dt="2026-01-22T10:33:05.152" v="784" actId="14100"/>
          <ac:spMkLst>
            <pc:docMk/>
            <pc:sldMk cId="719708830" sldId="495"/>
            <ac:spMk id="3" creationId="{BD3DBB92-187B-4A55-7FF4-EC84ABA0EB79}"/>
          </ac:spMkLst>
        </pc:spChg>
      </pc:sldChg>
      <pc:sldChg chg="modSp mod">
        <pc:chgData name="Julie Thomas" userId="2af13b6d24d29b42" providerId="LiveId" clId="{88C2DB11-0E9A-44FE-AE8B-2469165B3BF6}" dt="2026-01-22T10:37:29.508" v="885" actId="2711"/>
        <pc:sldMkLst>
          <pc:docMk/>
          <pc:sldMk cId="3290229203" sldId="496"/>
        </pc:sldMkLst>
        <pc:spChg chg="mod">
          <ac:chgData name="Julie Thomas" userId="2af13b6d24d29b42" providerId="LiveId" clId="{88C2DB11-0E9A-44FE-AE8B-2469165B3BF6}" dt="2026-01-22T10:37:29.508" v="885" actId="2711"/>
          <ac:spMkLst>
            <pc:docMk/>
            <pc:sldMk cId="3290229203" sldId="496"/>
            <ac:spMk id="2" creationId="{C905CE01-326D-D510-6601-385063E2FBF2}"/>
          </ac:spMkLst>
        </pc:spChg>
      </pc:sldChg>
      <pc:sldChg chg="modSp mod">
        <pc:chgData name="Julie Thomas" userId="2af13b6d24d29b42" providerId="LiveId" clId="{88C2DB11-0E9A-44FE-AE8B-2469165B3BF6}" dt="2026-01-22T10:41:15.734" v="898" actId="2711"/>
        <pc:sldMkLst>
          <pc:docMk/>
          <pc:sldMk cId="2671498478" sldId="497"/>
        </pc:sldMkLst>
        <pc:spChg chg="mod">
          <ac:chgData name="Julie Thomas" userId="2af13b6d24d29b42" providerId="LiveId" clId="{88C2DB11-0E9A-44FE-AE8B-2469165B3BF6}" dt="2026-01-22T10:41:15.734" v="898" actId="2711"/>
          <ac:spMkLst>
            <pc:docMk/>
            <pc:sldMk cId="2671498478" sldId="497"/>
            <ac:spMk id="2" creationId="{57EE773B-83CE-0664-8631-60C0AF015015}"/>
          </ac:spMkLst>
        </pc:spChg>
        <pc:spChg chg="mod">
          <ac:chgData name="Julie Thomas" userId="2af13b6d24d29b42" providerId="LiveId" clId="{88C2DB11-0E9A-44FE-AE8B-2469165B3BF6}" dt="2026-01-22T10:02:16.015" v="19"/>
          <ac:spMkLst>
            <pc:docMk/>
            <pc:sldMk cId="2671498478" sldId="497"/>
            <ac:spMk id="3" creationId="{76067740-1588-F309-7799-AE554BE59FB4}"/>
          </ac:spMkLst>
        </pc:spChg>
      </pc:sldChg>
      <pc:sldChg chg="modSp mod">
        <pc:chgData name="Julie Thomas" userId="2af13b6d24d29b42" providerId="LiveId" clId="{88C2DB11-0E9A-44FE-AE8B-2469165B3BF6}" dt="2026-01-22T11:55:21.939" v="1298" actId="5793"/>
        <pc:sldMkLst>
          <pc:docMk/>
          <pc:sldMk cId="1716690083" sldId="498"/>
        </pc:sldMkLst>
        <pc:spChg chg="mod">
          <ac:chgData name="Julie Thomas" userId="2af13b6d24d29b42" providerId="LiveId" clId="{88C2DB11-0E9A-44FE-AE8B-2469165B3BF6}" dt="2026-01-22T10:38:32.066" v="886" actId="2711"/>
          <ac:spMkLst>
            <pc:docMk/>
            <pc:sldMk cId="1716690083" sldId="498"/>
            <ac:spMk id="2" creationId="{163A3760-611F-FE90-C826-9DED39650291}"/>
          </ac:spMkLst>
        </pc:spChg>
        <pc:spChg chg="mod">
          <ac:chgData name="Julie Thomas" userId="2af13b6d24d29b42" providerId="LiveId" clId="{88C2DB11-0E9A-44FE-AE8B-2469165B3BF6}" dt="2026-01-22T11:55:21.939" v="1298" actId="5793"/>
          <ac:spMkLst>
            <pc:docMk/>
            <pc:sldMk cId="1716690083" sldId="498"/>
            <ac:spMk id="3" creationId="{A4FA4D77-B9C5-AD6B-C702-7839A179E8A3}"/>
          </ac:spMkLst>
        </pc:spChg>
      </pc:sldChg>
      <pc:sldChg chg="modSp mod">
        <pc:chgData name="Julie Thomas" userId="2af13b6d24d29b42" providerId="LiveId" clId="{88C2DB11-0E9A-44FE-AE8B-2469165B3BF6}" dt="2026-01-22T14:34:02.929" v="1973" actId="20577"/>
        <pc:sldMkLst>
          <pc:docMk/>
          <pc:sldMk cId="3254248944" sldId="499"/>
        </pc:sldMkLst>
        <pc:spChg chg="mod">
          <ac:chgData name="Julie Thomas" userId="2af13b6d24d29b42" providerId="LiveId" clId="{88C2DB11-0E9A-44FE-AE8B-2469165B3BF6}" dt="2026-01-22T10:40:38.365" v="897" actId="14100"/>
          <ac:spMkLst>
            <pc:docMk/>
            <pc:sldMk cId="3254248944" sldId="499"/>
            <ac:spMk id="2" creationId="{81BDAE72-CD41-6AD0-30B9-0F33D2CBC54A}"/>
          </ac:spMkLst>
        </pc:spChg>
        <pc:spChg chg="mod">
          <ac:chgData name="Julie Thomas" userId="2af13b6d24d29b42" providerId="LiveId" clId="{88C2DB11-0E9A-44FE-AE8B-2469165B3BF6}" dt="2026-01-22T14:34:02.929" v="1973" actId="20577"/>
          <ac:spMkLst>
            <pc:docMk/>
            <pc:sldMk cId="3254248944" sldId="499"/>
            <ac:spMk id="3" creationId="{B05D9C21-16DD-4B45-08D8-473E89FE0CD0}"/>
          </ac:spMkLst>
        </pc:spChg>
      </pc:sldChg>
      <pc:sldChg chg="modSp mod">
        <pc:chgData name="Julie Thomas" userId="2af13b6d24d29b42" providerId="LiveId" clId="{88C2DB11-0E9A-44FE-AE8B-2469165B3BF6}" dt="2026-01-22T10:38:54.370" v="887" actId="2711"/>
        <pc:sldMkLst>
          <pc:docMk/>
          <pc:sldMk cId="2400736895" sldId="500"/>
        </pc:sldMkLst>
        <pc:spChg chg="mod">
          <ac:chgData name="Julie Thomas" userId="2af13b6d24d29b42" providerId="LiveId" clId="{88C2DB11-0E9A-44FE-AE8B-2469165B3BF6}" dt="2026-01-22T10:38:54.370" v="887" actId="2711"/>
          <ac:spMkLst>
            <pc:docMk/>
            <pc:sldMk cId="2400736895" sldId="500"/>
            <ac:spMk id="2" creationId="{3103F188-CAFD-8961-EA73-F54D19E68AE6}"/>
          </ac:spMkLst>
        </pc:spChg>
        <pc:spChg chg="mod">
          <ac:chgData name="Julie Thomas" userId="2af13b6d24d29b42" providerId="LiveId" clId="{88C2DB11-0E9A-44FE-AE8B-2469165B3BF6}" dt="2026-01-22T10:02:16.015" v="19"/>
          <ac:spMkLst>
            <pc:docMk/>
            <pc:sldMk cId="2400736895" sldId="500"/>
            <ac:spMk id="3" creationId="{EA288440-71DA-2137-7411-9889D37FB409}"/>
          </ac:spMkLst>
        </pc:spChg>
      </pc:sldChg>
      <pc:sldChg chg="modSp mod ord">
        <pc:chgData name="Julie Thomas" userId="2af13b6d24d29b42" providerId="LiveId" clId="{88C2DB11-0E9A-44FE-AE8B-2469165B3BF6}" dt="2026-01-22T14:30:36.828" v="1668"/>
        <pc:sldMkLst>
          <pc:docMk/>
          <pc:sldMk cId="1476897776" sldId="501"/>
        </pc:sldMkLst>
        <pc:spChg chg="mod">
          <ac:chgData name="Julie Thomas" userId="2af13b6d24d29b42" providerId="LiveId" clId="{88C2DB11-0E9A-44FE-AE8B-2469165B3BF6}" dt="2026-01-22T10:39:19.426" v="891" actId="27636"/>
          <ac:spMkLst>
            <pc:docMk/>
            <pc:sldMk cId="1476897776" sldId="501"/>
            <ac:spMk id="2" creationId="{5F67AE35-DE93-0217-FFD9-BB567B852530}"/>
          </ac:spMkLst>
        </pc:spChg>
        <pc:spChg chg="mod">
          <ac:chgData name="Julie Thomas" userId="2af13b6d24d29b42" providerId="LiveId" clId="{88C2DB11-0E9A-44FE-AE8B-2469165B3BF6}" dt="2026-01-22T10:01:10.597" v="11" actId="27636"/>
          <ac:spMkLst>
            <pc:docMk/>
            <pc:sldMk cId="1476897776" sldId="501"/>
            <ac:spMk id="3" creationId="{F3061E02-BBB4-6031-576C-84C9AA04661F}"/>
          </ac:spMkLst>
        </pc:spChg>
        <pc:spChg chg="mod">
          <ac:chgData name="Julie Thomas" userId="2af13b6d24d29b42" providerId="LiveId" clId="{88C2DB11-0E9A-44FE-AE8B-2469165B3BF6}" dt="2026-01-22T10:39:41.933" v="893" actId="14100"/>
          <ac:spMkLst>
            <pc:docMk/>
            <pc:sldMk cId="1476897776" sldId="501"/>
            <ac:spMk id="6" creationId="{577D260C-48C9-16F5-767F-635938C38E24}"/>
          </ac:spMkLst>
        </pc:spChg>
      </pc:sldChg>
      <pc:sldChg chg="modSp mod ord">
        <pc:chgData name="Julie Thomas" userId="2af13b6d24d29b42" providerId="LiveId" clId="{88C2DB11-0E9A-44FE-AE8B-2469165B3BF6}" dt="2026-01-22T14:48:34.145" v="2048"/>
        <pc:sldMkLst>
          <pc:docMk/>
          <pc:sldMk cId="640524429" sldId="502"/>
        </pc:sldMkLst>
        <pc:spChg chg="mod">
          <ac:chgData name="Julie Thomas" userId="2af13b6d24d29b42" providerId="LiveId" clId="{88C2DB11-0E9A-44FE-AE8B-2469165B3BF6}" dt="2026-01-22T10:40:13.551" v="894" actId="2711"/>
          <ac:spMkLst>
            <pc:docMk/>
            <pc:sldMk cId="640524429" sldId="502"/>
            <ac:spMk id="2" creationId="{36AB67B6-526A-5D3F-4ADE-7E422FBA3DB8}"/>
          </ac:spMkLst>
        </pc:spChg>
        <pc:spChg chg="mod">
          <ac:chgData name="Julie Thomas" userId="2af13b6d24d29b42" providerId="LiveId" clId="{88C2DB11-0E9A-44FE-AE8B-2469165B3BF6}" dt="2026-01-22T10:40:19.488" v="895" actId="115"/>
          <ac:spMkLst>
            <pc:docMk/>
            <pc:sldMk cId="640524429" sldId="502"/>
            <ac:spMk id="3" creationId="{0E977058-53C0-6646-41AB-30876BF6365A}"/>
          </ac:spMkLst>
        </pc:spChg>
      </pc:sldChg>
      <pc:sldChg chg="modSp mod">
        <pc:chgData name="Julie Thomas" userId="2af13b6d24d29b42" providerId="LiveId" clId="{88C2DB11-0E9A-44FE-AE8B-2469165B3BF6}" dt="2026-01-22T10:31:41.253" v="777" actId="2711"/>
        <pc:sldMkLst>
          <pc:docMk/>
          <pc:sldMk cId="3550277560" sldId="503"/>
        </pc:sldMkLst>
        <pc:spChg chg="mod">
          <ac:chgData name="Julie Thomas" userId="2af13b6d24d29b42" providerId="LiveId" clId="{88C2DB11-0E9A-44FE-AE8B-2469165B3BF6}" dt="2026-01-22T10:31:41.253" v="777" actId="2711"/>
          <ac:spMkLst>
            <pc:docMk/>
            <pc:sldMk cId="3550277560" sldId="503"/>
            <ac:spMk id="2" creationId="{3B733845-0C1C-B1FC-9A37-EB1C5343057B}"/>
          </ac:spMkLst>
        </pc:spChg>
        <pc:picChg chg="mod">
          <ac:chgData name="Julie Thomas" userId="2af13b6d24d29b42" providerId="LiveId" clId="{88C2DB11-0E9A-44FE-AE8B-2469165B3BF6}" dt="2026-01-22T10:02:16.015" v="19"/>
          <ac:picMkLst>
            <pc:docMk/>
            <pc:sldMk cId="3550277560" sldId="503"/>
            <ac:picMk id="5" creationId="{18043EB4-2B2D-2F3E-C10E-19B758AC3D10}"/>
          </ac:picMkLst>
        </pc:picChg>
      </pc:sldChg>
      <pc:sldChg chg="addSp modSp new mod ord">
        <pc:chgData name="Julie Thomas" userId="2af13b6d24d29b42" providerId="LiveId" clId="{88C2DB11-0E9A-44FE-AE8B-2469165B3BF6}" dt="2026-01-22T10:04:35.066" v="106" actId="1076"/>
        <pc:sldMkLst>
          <pc:docMk/>
          <pc:sldMk cId="2018832103" sldId="504"/>
        </pc:sldMkLst>
        <pc:spChg chg="add mod">
          <ac:chgData name="Julie Thomas" userId="2af13b6d24d29b42" providerId="LiveId" clId="{88C2DB11-0E9A-44FE-AE8B-2469165B3BF6}" dt="2026-01-22T10:04:35.066" v="106" actId="1076"/>
          <ac:spMkLst>
            <pc:docMk/>
            <pc:sldMk cId="2018832103" sldId="504"/>
            <ac:spMk id="2" creationId="{E1789505-C944-46F1-2839-A06A4EA8F9AD}"/>
          </ac:spMkLst>
        </pc:spChg>
      </pc:sldChg>
      <pc:sldChg chg="modSp new mod">
        <pc:chgData name="Julie Thomas" userId="2af13b6d24d29b42" providerId="LiveId" clId="{88C2DB11-0E9A-44FE-AE8B-2469165B3BF6}" dt="2026-01-22T10:21:34.779" v="695" actId="27636"/>
        <pc:sldMkLst>
          <pc:docMk/>
          <pc:sldMk cId="661577546" sldId="505"/>
        </pc:sldMkLst>
        <pc:spChg chg="mod">
          <ac:chgData name="Julie Thomas" userId="2af13b6d24d29b42" providerId="LiveId" clId="{88C2DB11-0E9A-44FE-AE8B-2469165B3BF6}" dt="2026-01-22T10:20:21.246" v="656" actId="1076"/>
          <ac:spMkLst>
            <pc:docMk/>
            <pc:sldMk cId="661577546" sldId="505"/>
            <ac:spMk id="2" creationId="{018001B9-B090-692A-EAAB-7EDCC04E4282}"/>
          </ac:spMkLst>
        </pc:spChg>
        <pc:spChg chg="mod">
          <ac:chgData name="Julie Thomas" userId="2af13b6d24d29b42" providerId="LiveId" clId="{88C2DB11-0E9A-44FE-AE8B-2469165B3BF6}" dt="2026-01-22T10:21:34.779" v="695" actId="27636"/>
          <ac:spMkLst>
            <pc:docMk/>
            <pc:sldMk cId="661577546" sldId="505"/>
            <ac:spMk id="3" creationId="{FB3FD0A0-76F9-D3A8-051B-A20602575508}"/>
          </ac:spMkLst>
        </pc:spChg>
      </pc:sldChg>
      <pc:sldChg chg="modSp new mod ord">
        <pc:chgData name="Julie Thomas" userId="2af13b6d24d29b42" providerId="LiveId" clId="{88C2DB11-0E9A-44FE-AE8B-2469165B3BF6}" dt="2026-01-22T10:30:34.318" v="774"/>
        <pc:sldMkLst>
          <pc:docMk/>
          <pc:sldMk cId="530002505" sldId="506"/>
        </pc:sldMkLst>
        <pc:spChg chg="mod">
          <ac:chgData name="Julie Thomas" userId="2af13b6d24d29b42" providerId="LiveId" clId="{88C2DB11-0E9A-44FE-AE8B-2469165B3BF6}" dt="2026-01-22T10:22:10.021" v="706" actId="20577"/>
          <ac:spMkLst>
            <pc:docMk/>
            <pc:sldMk cId="530002505" sldId="506"/>
            <ac:spMk id="2" creationId="{01616426-75AD-358C-5056-70F6228B9C4B}"/>
          </ac:spMkLst>
        </pc:spChg>
        <pc:spChg chg="mod">
          <ac:chgData name="Julie Thomas" userId="2af13b6d24d29b42" providerId="LiveId" clId="{88C2DB11-0E9A-44FE-AE8B-2469165B3BF6}" dt="2026-01-22T10:22:30.037" v="707" actId="255"/>
          <ac:spMkLst>
            <pc:docMk/>
            <pc:sldMk cId="530002505" sldId="506"/>
            <ac:spMk id="3" creationId="{13AB8F75-4064-FB0A-C767-4BB78BC922F6}"/>
          </ac:spMkLst>
        </pc:spChg>
      </pc:sldChg>
      <pc:sldChg chg="modSp new mod">
        <pc:chgData name="Julie Thomas" userId="2af13b6d24d29b42" providerId="LiveId" clId="{88C2DB11-0E9A-44FE-AE8B-2469165B3BF6}" dt="2026-01-22T10:25:41.582" v="769" actId="20577"/>
        <pc:sldMkLst>
          <pc:docMk/>
          <pc:sldMk cId="945865171" sldId="507"/>
        </pc:sldMkLst>
        <pc:spChg chg="mod">
          <ac:chgData name="Julie Thomas" userId="2af13b6d24d29b42" providerId="LiveId" clId="{88C2DB11-0E9A-44FE-AE8B-2469165B3BF6}" dt="2026-01-22T10:24:29.877" v="757" actId="14100"/>
          <ac:spMkLst>
            <pc:docMk/>
            <pc:sldMk cId="945865171" sldId="507"/>
            <ac:spMk id="2" creationId="{FE70206C-15E4-8595-E6D6-291505DF02F6}"/>
          </ac:spMkLst>
        </pc:spChg>
        <pc:spChg chg="mod">
          <ac:chgData name="Julie Thomas" userId="2af13b6d24d29b42" providerId="LiveId" clId="{88C2DB11-0E9A-44FE-AE8B-2469165B3BF6}" dt="2026-01-22T10:25:41.582" v="769" actId="20577"/>
          <ac:spMkLst>
            <pc:docMk/>
            <pc:sldMk cId="945865171" sldId="507"/>
            <ac:spMk id="3" creationId="{37D8A298-739F-DCAE-8726-D97BD624AB86}"/>
          </ac:spMkLst>
        </pc:spChg>
      </pc:sldChg>
      <pc:sldChg chg="modSp new mod ord">
        <pc:chgData name="Julie Thomas" userId="2af13b6d24d29b42" providerId="LiveId" clId="{88C2DB11-0E9A-44FE-AE8B-2469165B3BF6}" dt="2026-01-26T11:45:55.619" v="2053" actId="113"/>
        <pc:sldMkLst>
          <pc:docMk/>
          <pc:sldMk cId="3243086720" sldId="508"/>
        </pc:sldMkLst>
        <pc:spChg chg="mod">
          <ac:chgData name="Julie Thomas" userId="2af13b6d24d29b42" providerId="LiveId" clId="{88C2DB11-0E9A-44FE-AE8B-2469165B3BF6}" dt="2026-01-22T11:53:01.861" v="1297" actId="113"/>
          <ac:spMkLst>
            <pc:docMk/>
            <pc:sldMk cId="3243086720" sldId="508"/>
            <ac:spMk id="2" creationId="{B13A71B4-05A6-AFE5-C5C1-D44D5944D857}"/>
          </ac:spMkLst>
        </pc:spChg>
        <pc:spChg chg="mod">
          <ac:chgData name="Julie Thomas" userId="2af13b6d24d29b42" providerId="LiveId" clId="{88C2DB11-0E9A-44FE-AE8B-2469165B3BF6}" dt="2026-01-26T11:45:55.619" v="2053" actId="113"/>
          <ac:spMkLst>
            <pc:docMk/>
            <pc:sldMk cId="3243086720" sldId="508"/>
            <ac:spMk id="3" creationId="{1347595A-144C-D551-C9E7-3F4B862B008D}"/>
          </ac:spMkLst>
        </pc:spChg>
      </pc:sldChg>
      <pc:sldChg chg="addSp modSp new mod ord">
        <pc:chgData name="Julie Thomas" userId="2af13b6d24d29b42" providerId="LiveId" clId="{88C2DB11-0E9A-44FE-AE8B-2469165B3BF6}" dt="2026-01-22T11:20:01.117" v="1164" actId="113"/>
        <pc:sldMkLst>
          <pc:docMk/>
          <pc:sldMk cId="3776222503" sldId="509"/>
        </pc:sldMkLst>
        <pc:spChg chg="mod">
          <ac:chgData name="Julie Thomas" userId="2af13b6d24d29b42" providerId="LiveId" clId="{88C2DB11-0E9A-44FE-AE8B-2469165B3BF6}" dt="2026-01-22T11:20:01.117" v="1164" actId="113"/>
          <ac:spMkLst>
            <pc:docMk/>
            <pc:sldMk cId="3776222503" sldId="509"/>
            <ac:spMk id="2" creationId="{778A1329-03B5-B0FA-8DDD-329033A23D8B}"/>
          </ac:spMkLst>
        </pc:spChg>
        <pc:spChg chg="mod">
          <ac:chgData name="Julie Thomas" userId="2af13b6d24d29b42" providerId="LiveId" clId="{88C2DB11-0E9A-44FE-AE8B-2469165B3BF6}" dt="2026-01-22T11:16:50.916" v="1159" actId="20577"/>
          <ac:spMkLst>
            <pc:docMk/>
            <pc:sldMk cId="3776222503" sldId="509"/>
            <ac:spMk id="3" creationId="{B372DF76-AEC4-8FAD-272B-D1C2F64BD6D4}"/>
          </ac:spMkLst>
        </pc:spChg>
        <pc:picChg chg="add mod">
          <ac:chgData name="Julie Thomas" userId="2af13b6d24d29b42" providerId="LiveId" clId="{88C2DB11-0E9A-44FE-AE8B-2469165B3BF6}" dt="2026-01-22T11:19:57.503" v="1163" actId="14100"/>
          <ac:picMkLst>
            <pc:docMk/>
            <pc:sldMk cId="3776222503" sldId="509"/>
            <ac:picMk id="5" creationId="{E172BC66-976F-9D1F-141E-3130CC7FEB63}"/>
          </ac:picMkLst>
        </pc:picChg>
      </pc:sldChg>
      <pc:sldChg chg="add ord">
        <pc:chgData name="Julie Thomas" userId="2af13b6d24d29b42" providerId="LiveId" clId="{88C2DB11-0E9A-44FE-AE8B-2469165B3BF6}" dt="2026-01-22T14:48:02.870" v="2038"/>
        <pc:sldMkLst>
          <pc:docMk/>
          <pc:sldMk cId="1263897030" sldId="510"/>
        </pc:sldMkLst>
      </pc:sldChg>
      <pc:sldChg chg="modSp new mod ord">
        <pc:chgData name="Julie Thomas" userId="2af13b6d24d29b42" providerId="LiveId" clId="{88C2DB11-0E9A-44FE-AE8B-2469165B3BF6}" dt="2026-01-27T09:30:54.650" v="2106" actId="12"/>
        <pc:sldMkLst>
          <pc:docMk/>
          <pc:sldMk cId="2245355939" sldId="511"/>
        </pc:sldMkLst>
        <pc:spChg chg="mod">
          <ac:chgData name="Julie Thomas" userId="2af13b6d24d29b42" providerId="LiveId" clId="{88C2DB11-0E9A-44FE-AE8B-2469165B3BF6}" dt="2026-01-22T14:24:43.585" v="1454" actId="14100"/>
          <ac:spMkLst>
            <pc:docMk/>
            <pc:sldMk cId="2245355939" sldId="511"/>
            <ac:spMk id="2" creationId="{6E3ED1CA-B315-EB47-B4B3-F09FC9B51006}"/>
          </ac:spMkLst>
        </pc:spChg>
        <pc:spChg chg="mod">
          <ac:chgData name="Julie Thomas" userId="2af13b6d24d29b42" providerId="LiveId" clId="{88C2DB11-0E9A-44FE-AE8B-2469165B3BF6}" dt="2026-01-27T09:30:54.650" v="2106" actId="12"/>
          <ac:spMkLst>
            <pc:docMk/>
            <pc:sldMk cId="2245355939" sldId="511"/>
            <ac:spMk id="3" creationId="{08C72658-3D7A-74E5-A97C-6D5D33D08EB2}"/>
          </ac:spMkLst>
        </pc:spChg>
      </pc:sldChg>
      <pc:sldChg chg="modSp new mod ord">
        <pc:chgData name="Julie Thomas" userId="2af13b6d24d29b42" providerId="LiveId" clId="{88C2DB11-0E9A-44FE-AE8B-2469165B3BF6}" dt="2026-01-22T14:48:19.109" v="2042"/>
        <pc:sldMkLst>
          <pc:docMk/>
          <pc:sldMk cId="2507390021" sldId="512"/>
        </pc:sldMkLst>
        <pc:spChg chg="mod">
          <ac:chgData name="Julie Thomas" userId="2af13b6d24d29b42" providerId="LiveId" clId="{88C2DB11-0E9A-44FE-AE8B-2469165B3BF6}" dt="2026-01-22T14:26:15.789" v="1604" actId="20577"/>
          <ac:spMkLst>
            <pc:docMk/>
            <pc:sldMk cId="2507390021" sldId="512"/>
            <ac:spMk id="2" creationId="{81F29CE3-8474-69AC-AC10-AE3989874492}"/>
          </ac:spMkLst>
        </pc:spChg>
        <pc:spChg chg="mod">
          <ac:chgData name="Julie Thomas" userId="2af13b6d24d29b42" providerId="LiveId" clId="{88C2DB11-0E9A-44FE-AE8B-2469165B3BF6}" dt="2026-01-22T14:40:20.021" v="2032" actId="20577"/>
          <ac:spMkLst>
            <pc:docMk/>
            <pc:sldMk cId="2507390021" sldId="512"/>
            <ac:spMk id="3" creationId="{DF7773DA-D70E-CACC-7C95-6B096189535E}"/>
          </ac:spMkLst>
        </pc:spChg>
      </pc:sldChg>
      <pc:sldChg chg="modSp new mod ord">
        <pc:chgData name="Julie Thomas" userId="2af13b6d24d29b42" providerId="LiveId" clId="{88C2DB11-0E9A-44FE-AE8B-2469165B3BF6}" dt="2026-01-22T14:48:21.532" v="2044"/>
        <pc:sldMkLst>
          <pc:docMk/>
          <pc:sldMk cId="161817296" sldId="513"/>
        </pc:sldMkLst>
        <pc:spChg chg="mod">
          <ac:chgData name="Julie Thomas" userId="2af13b6d24d29b42" providerId="LiveId" clId="{88C2DB11-0E9A-44FE-AE8B-2469165B3BF6}" dt="2026-01-22T14:28:13.159" v="1618" actId="2711"/>
          <ac:spMkLst>
            <pc:docMk/>
            <pc:sldMk cId="161817296" sldId="513"/>
            <ac:spMk id="2" creationId="{1FF154A6-CB96-9B60-7F0D-9F0C6ED7FC70}"/>
          </ac:spMkLst>
        </pc:spChg>
        <pc:spChg chg="mod">
          <ac:chgData name="Julie Thomas" userId="2af13b6d24d29b42" providerId="LiveId" clId="{88C2DB11-0E9A-44FE-AE8B-2469165B3BF6}" dt="2026-01-22T14:40:41.739" v="2034" actId="255"/>
          <ac:spMkLst>
            <pc:docMk/>
            <pc:sldMk cId="161817296" sldId="513"/>
            <ac:spMk id="3" creationId="{A84BD75E-8CE5-533B-CE44-9C7600112C92}"/>
          </ac:spMkLst>
        </pc:spChg>
      </pc:sldChg>
      <pc:sldChg chg="modSp new mod ord">
        <pc:chgData name="Julie Thomas" userId="2af13b6d24d29b42" providerId="LiveId" clId="{88C2DB11-0E9A-44FE-AE8B-2469165B3BF6}" dt="2026-01-22T14:48:25.553" v="2046"/>
        <pc:sldMkLst>
          <pc:docMk/>
          <pc:sldMk cId="2479195749" sldId="514"/>
        </pc:sldMkLst>
        <pc:spChg chg="mod">
          <ac:chgData name="Julie Thomas" userId="2af13b6d24d29b42" providerId="LiveId" clId="{88C2DB11-0E9A-44FE-AE8B-2469165B3BF6}" dt="2026-01-22T14:29:12.028" v="1627" actId="113"/>
          <ac:spMkLst>
            <pc:docMk/>
            <pc:sldMk cId="2479195749" sldId="514"/>
            <ac:spMk id="2" creationId="{4E066A4F-0DBE-E7F3-DBA9-25D1A342185D}"/>
          </ac:spMkLst>
        </pc:spChg>
        <pc:spChg chg="mod">
          <ac:chgData name="Julie Thomas" userId="2af13b6d24d29b42" providerId="LiveId" clId="{88C2DB11-0E9A-44FE-AE8B-2469165B3BF6}" dt="2026-01-22T14:29:52.891" v="1664" actId="20577"/>
          <ac:spMkLst>
            <pc:docMk/>
            <pc:sldMk cId="2479195749" sldId="514"/>
            <ac:spMk id="3" creationId="{00D6F9D0-4F9C-FF08-141F-0C19292452E9}"/>
          </ac:spMkLst>
        </pc:spChg>
      </pc:sldChg>
      <pc:sldChg chg="modSp new mod ord">
        <pc:chgData name="Julie Thomas" userId="2af13b6d24d29b42" providerId="LiveId" clId="{88C2DB11-0E9A-44FE-AE8B-2469165B3BF6}" dt="2026-01-22T14:48:36.698" v="2050"/>
        <pc:sldMkLst>
          <pc:docMk/>
          <pc:sldMk cId="2284971792" sldId="515"/>
        </pc:sldMkLst>
        <pc:spChg chg="mod">
          <ac:chgData name="Julie Thomas" userId="2af13b6d24d29b42" providerId="LiveId" clId="{88C2DB11-0E9A-44FE-AE8B-2469165B3BF6}" dt="2026-01-22T14:33:10.147" v="1904" actId="14100"/>
          <ac:spMkLst>
            <pc:docMk/>
            <pc:sldMk cId="2284971792" sldId="515"/>
            <ac:spMk id="2" creationId="{F85C7645-5DB6-7305-C57A-8EDA98F752CA}"/>
          </ac:spMkLst>
        </pc:spChg>
        <pc:spChg chg="mod">
          <ac:chgData name="Julie Thomas" userId="2af13b6d24d29b42" providerId="LiveId" clId="{88C2DB11-0E9A-44FE-AE8B-2469165B3BF6}" dt="2026-01-22T14:33:13.493" v="1906" actId="20577"/>
          <ac:spMkLst>
            <pc:docMk/>
            <pc:sldMk cId="2284971792" sldId="515"/>
            <ac:spMk id="3" creationId="{45138A9B-BAB8-2CB3-B3CC-8E15E3D7D3C1}"/>
          </ac:spMkLst>
        </pc:spChg>
      </pc:sldChg>
      <pc:sldMasterChg chg="delSldLayout">
        <pc:chgData name="Julie Thomas" userId="2af13b6d24d29b42" providerId="LiveId" clId="{88C2DB11-0E9A-44FE-AE8B-2469165B3BF6}" dt="2026-01-22T10:02:05.136" v="16" actId="2696"/>
        <pc:sldMasterMkLst>
          <pc:docMk/>
          <pc:sldMasterMk cId="1492888772" sldId="2147483679"/>
        </pc:sldMasterMkLst>
      </pc:sldMasterChg>
      <pc:sldMasterChg chg="delSldLayout">
        <pc:chgData name="Julie Thomas" userId="2af13b6d24d29b42" providerId="LiveId" clId="{88C2DB11-0E9A-44FE-AE8B-2469165B3BF6}" dt="2026-01-22T11:21:18.382" v="1166" actId="2696"/>
        <pc:sldMasterMkLst>
          <pc:docMk/>
          <pc:sldMasterMk cId="418370818" sldId="2147483697"/>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31152-8177-470B-8879-49BD83AEF9CF}"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DA3F90-F96C-475D-A791-AC273564C39E}" type="slidenum">
              <a:rPr lang="en-GB" smtClean="0"/>
              <a:t>‹#›</a:t>
            </a:fld>
            <a:endParaRPr lang="en-GB"/>
          </a:p>
        </p:txBody>
      </p:sp>
    </p:spTree>
    <p:extLst>
      <p:ext uri="{BB962C8B-B14F-4D97-AF65-F5344CB8AC3E}">
        <p14:creationId xmlns:p14="http://schemas.microsoft.com/office/powerpoint/2010/main" val="1169479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robertcialdinibf.com/leadership-through-the-power-of-persuasion/"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a:t>
            </a:fld>
            <a:endParaRPr lang="en-GB"/>
          </a:p>
        </p:txBody>
      </p:sp>
    </p:spTree>
    <p:extLst>
      <p:ext uri="{BB962C8B-B14F-4D97-AF65-F5344CB8AC3E}">
        <p14:creationId xmlns:p14="http://schemas.microsoft.com/office/powerpoint/2010/main" val="2950902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a:t>
            </a:fld>
            <a:endParaRPr lang="en-GB"/>
          </a:p>
        </p:txBody>
      </p:sp>
    </p:spTree>
    <p:extLst>
      <p:ext uri="{BB962C8B-B14F-4D97-AF65-F5344CB8AC3E}">
        <p14:creationId xmlns:p14="http://schemas.microsoft.com/office/powerpoint/2010/main" val="3335944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DDFA6-66F8-4F99-B8F6-C4B18DC670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8993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7</a:t>
            </a:fld>
            <a:endParaRPr lang="en-GB"/>
          </a:p>
        </p:txBody>
      </p:sp>
    </p:spTree>
    <p:extLst>
      <p:ext uri="{BB962C8B-B14F-4D97-AF65-F5344CB8AC3E}">
        <p14:creationId xmlns:p14="http://schemas.microsoft.com/office/powerpoint/2010/main" val="4214895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8</a:t>
            </a:fld>
            <a:endParaRPr lang="en-GB"/>
          </a:p>
        </p:txBody>
      </p:sp>
    </p:spTree>
    <p:extLst>
      <p:ext uri="{BB962C8B-B14F-4D97-AF65-F5344CB8AC3E}">
        <p14:creationId xmlns:p14="http://schemas.microsoft.com/office/powerpoint/2010/main" val="594893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9</a:t>
            </a:fld>
            <a:endParaRPr lang="en-GB"/>
          </a:p>
        </p:txBody>
      </p:sp>
    </p:spTree>
    <p:extLst>
      <p:ext uri="{BB962C8B-B14F-4D97-AF65-F5344CB8AC3E}">
        <p14:creationId xmlns:p14="http://schemas.microsoft.com/office/powerpoint/2010/main" val="676904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11</a:t>
            </a:fld>
            <a:endParaRPr lang="en-GB"/>
          </a:p>
        </p:txBody>
      </p:sp>
    </p:spTree>
    <p:extLst>
      <p:ext uri="{BB962C8B-B14F-4D97-AF65-F5344CB8AC3E}">
        <p14:creationId xmlns:p14="http://schemas.microsoft.com/office/powerpoint/2010/main" val="1241492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15</a:t>
            </a:fld>
            <a:endParaRPr lang="en-GB"/>
          </a:p>
        </p:txBody>
      </p:sp>
    </p:spTree>
    <p:extLst>
      <p:ext uri="{BB962C8B-B14F-4D97-AF65-F5344CB8AC3E}">
        <p14:creationId xmlns:p14="http://schemas.microsoft.com/office/powerpoint/2010/main" val="226645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sense of the world, setting direction and taking others with you in an environment of constant change requires something more – leadership. </a:t>
            </a:r>
          </a:p>
          <a:p>
            <a:endParaRPr lang="en-GB" dirty="0"/>
          </a:p>
          <a:p>
            <a:r>
              <a:rPr lang="en-GB" dirty="0"/>
              <a:t>‘The terms management and leadership have been used synonymously, as distinct concepts and as two sides of the same coin. Managers are generally considered to work within an existing paradigm promoting order and consistency, whereas leaders seek to produce change and movement in the face of uncertainty. The discourse has changed over time, largely due to shifting ideas of leadership and the increasing complexity of the organisations and systems in which leaders and managers operate. Contemporary views suggest that the two practices are interrelated and that their separation is harmful to organisations’ (Swanwick, 2019).</a:t>
            </a:r>
          </a:p>
        </p:txBody>
      </p:sp>
      <p:sp>
        <p:nvSpPr>
          <p:cNvPr id="4" name="Slide Number Placeholder 3"/>
          <p:cNvSpPr>
            <a:spLocks noGrp="1"/>
          </p:cNvSpPr>
          <p:nvPr>
            <p:ph type="sldNum" sz="quarter" idx="5"/>
          </p:nvPr>
        </p:nvSpPr>
        <p:spPr/>
        <p:txBody>
          <a:bodyPr/>
          <a:lstStyle/>
          <a:p>
            <a:fld id="{22DA3F90-F96C-475D-A791-AC273564C39E}" type="slidenum">
              <a:rPr lang="en-GB" smtClean="0"/>
              <a:t>16</a:t>
            </a:fld>
            <a:endParaRPr lang="en-GB"/>
          </a:p>
        </p:txBody>
      </p:sp>
    </p:spTree>
    <p:extLst>
      <p:ext uri="{BB962C8B-B14F-4D97-AF65-F5344CB8AC3E}">
        <p14:creationId xmlns:p14="http://schemas.microsoft.com/office/powerpoint/2010/main" val="287556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17</a:t>
            </a:fld>
            <a:endParaRPr lang="en-GB"/>
          </a:p>
        </p:txBody>
      </p:sp>
    </p:spTree>
    <p:extLst>
      <p:ext uri="{BB962C8B-B14F-4D97-AF65-F5344CB8AC3E}">
        <p14:creationId xmlns:p14="http://schemas.microsoft.com/office/powerpoint/2010/main" val="3692513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Swanwick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Hospitals are complex entities, involving large numbers of people, both service users and those providing care. Many interlocking processes involving human, physical and informational resources must come together to support individual interactions between healthcare professionals and patients. Interactions, which are themselves just points in time in care pathways that may track across multiple organisations and systems. Due to a range of drivers, economic, technological and demographic, these are also systems in constant flux. Someone, somewhere must try to tie the threads together in a way that delivers the intended results, that is, better health and care, with the most efficient use of resources. This is the job of management and such responsibility will often come within the remit of posts such as the Chief Operating Officer and Director of Finance. Defining the purpose and priorities of the organisation or system, setting the culture (the way things are done) and influencing the external operating environment will often fall to the leadership of the organisation: the Chief Executive and her senior leadership team. But in high-functioning hospitals, effective leadership and management are distributed throughout the organisation and may be found ‘from the board to the ward’.</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18</a:t>
            </a:fld>
            <a:endParaRPr lang="en-GB"/>
          </a:p>
        </p:txBody>
      </p:sp>
    </p:spTree>
    <p:extLst>
      <p:ext uri="{BB962C8B-B14F-4D97-AF65-F5344CB8AC3E}">
        <p14:creationId xmlns:p14="http://schemas.microsoft.com/office/powerpoint/2010/main" val="4077154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19</a:t>
            </a:fld>
            <a:endParaRPr lang="en-GB"/>
          </a:p>
        </p:txBody>
      </p:sp>
    </p:spTree>
    <p:extLst>
      <p:ext uri="{BB962C8B-B14F-4D97-AF65-F5344CB8AC3E}">
        <p14:creationId xmlns:p14="http://schemas.microsoft.com/office/powerpoint/2010/main" val="1069135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21</a:t>
            </a:fld>
            <a:endParaRPr lang="en-GB"/>
          </a:p>
        </p:txBody>
      </p:sp>
    </p:spTree>
    <p:extLst>
      <p:ext uri="{BB962C8B-B14F-4D97-AF65-F5344CB8AC3E}">
        <p14:creationId xmlns:p14="http://schemas.microsoft.com/office/powerpoint/2010/main" val="32088300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Reciprocation.</a:t>
            </a:r>
            <a:r>
              <a:rPr lang="en-GB" dirty="0"/>
              <a:t> People are significantly more willing to comply with requests (for favours, services, information, concessions, etc.) from a leader who has provided such things first.</a:t>
            </a:r>
          </a:p>
          <a:p>
            <a:r>
              <a:rPr lang="en-GB" b="1" dirty="0"/>
              <a:t>Commitment/Consistency.</a:t>
            </a:r>
            <a:r>
              <a:rPr lang="en-GB" dirty="0"/>
              <a:t> People are more willing to be moved by a leader if they see the change as consistent with commitment they have previously and publicly made.</a:t>
            </a:r>
          </a:p>
          <a:p>
            <a:r>
              <a:rPr lang="en-GB" b="1" dirty="0"/>
              <a:t>Authority.</a:t>
            </a:r>
            <a:r>
              <a:rPr lang="en-GB" dirty="0"/>
              <a:t> The particular combination of expertise and trustworthiness renders a leader the most persuasive communicator science has ever uncovered.</a:t>
            </a:r>
          </a:p>
          <a:p>
            <a:r>
              <a:rPr lang="en-GB" b="1" dirty="0"/>
              <a:t>Social Proof.</a:t>
            </a:r>
            <a:r>
              <a:rPr lang="en-GB" dirty="0"/>
              <a:t> People are more willing to perform a recommended action if a leader provides evidence that many similar others are performing it.</a:t>
            </a:r>
          </a:p>
          <a:p>
            <a:r>
              <a:rPr lang="en-GB" b="1" dirty="0"/>
              <a:t>Scarcity.</a:t>
            </a:r>
            <a:r>
              <a:rPr lang="en-GB" dirty="0"/>
              <a:t> People find recommended opportunities more attractive to the degree that a leader can honestly position them scarce, rare, or dwindling in availability.</a:t>
            </a:r>
          </a:p>
          <a:p>
            <a:r>
              <a:rPr lang="en-GB" b="1" dirty="0"/>
              <a:t>Liking.</a:t>
            </a:r>
            <a:r>
              <a:rPr lang="en-GB" dirty="0"/>
              <a:t> People say yes to the leaders they like.</a:t>
            </a:r>
          </a:p>
          <a:p>
            <a:r>
              <a:rPr lang="en-GB" b="1" dirty="0"/>
              <a:t>Unity. </a:t>
            </a:r>
            <a:r>
              <a:rPr lang="en-GB" dirty="0"/>
              <a:t>You are one of them. </a:t>
            </a:r>
          </a:p>
          <a:p>
            <a:endParaRPr lang="en-GB" dirty="0"/>
          </a:p>
          <a:p>
            <a:r>
              <a:rPr lang="en-GB" dirty="0">
                <a:hlinkClick r:id="rId3"/>
              </a:rPr>
              <a:t>Leadership Through The Power Of Persuasion – Robert Cialdini, PhD</a:t>
            </a:r>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22</a:t>
            </a:fld>
            <a:endParaRPr lang="en-GB"/>
          </a:p>
        </p:txBody>
      </p:sp>
    </p:spTree>
    <p:extLst>
      <p:ext uri="{BB962C8B-B14F-4D97-AF65-F5344CB8AC3E}">
        <p14:creationId xmlns:p14="http://schemas.microsoft.com/office/powerpoint/2010/main" val="36133802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23</a:t>
            </a:fld>
            <a:endParaRPr lang="en-GB"/>
          </a:p>
        </p:txBody>
      </p:sp>
    </p:spTree>
    <p:extLst>
      <p:ext uri="{BB962C8B-B14F-4D97-AF65-F5344CB8AC3E}">
        <p14:creationId xmlns:p14="http://schemas.microsoft.com/office/powerpoint/2010/main" val="3643479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Aptos" panose="020B0004020202020204" pitchFamily="34" charset="0"/>
                <a:cs typeface="+mn-cs"/>
              </a:rPr>
              <a:t>Application in relation to change at work:</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Aptos" panose="020B0004020202020204" pitchFamily="34" charset="0"/>
                <a:cs typeface="+mn-cs"/>
              </a:rPr>
              <a:t>Status – in relation to change this could mean a threat of redundancy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Aptos" panose="020B0004020202020204" pitchFamily="34" charset="0"/>
                <a:cs typeface="+mn-cs"/>
              </a:rPr>
              <a:t>Certainty – threat to job security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Aptos" panose="020B0004020202020204" pitchFamily="34" charset="0"/>
                <a:cs typeface="+mn-cs"/>
              </a:rPr>
              <a:t>Autonomy – no part in decision making, nature of change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Aptos" panose="020B0004020202020204" pitchFamily="34" charset="0"/>
                <a:cs typeface="+mn-cs"/>
              </a:rPr>
              <a:t>Relatedness – worry that structure will change and social connections lost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Aptos" panose="020B0004020202020204" pitchFamily="34" charset="0"/>
                <a:cs typeface="+mn-cs"/>
              </a:rPr>
              <a:t>Fairness – why is it happening to me? No longer feel part of the group. </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42BCF7-D4C8-4FF5-BC5A-4A94A56AEFE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11442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42BCF7-D4C8-4FF5-BC5A-4A94A56AEFE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0305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26</a:t>
            </a:fld>
            <a:endParaRPr lang="en-GB"/>
          </a:p>
        </p:txBody>
      </p:sp>
    </p:spTree>
    <p:extLst>
      <p:ext uri="{BB962C8B-B14F-4D97-AF65-F5344CB8AC3E}">
        <p14:creationId xmlns:p14="http://schemas.microsoft.com/office/powerpoint/2010/main" val="964947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27</a:t>
            </a:fld>
            <a:endParaRPr lang="en-GB"/>
          </a:p>
        </p:txBody>
      </p:sp>
    </p:spTree>
    <p:extLst>
      <p:ext uri="{BB962C8B-B14F-4D97-AF65-F5344CB8AC3E}">
        <p14:creationId xmlns:p14="http://schemas.microsoft.com/office/powerpoint/2010/main" val="40692276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30</a:t>
            </a:fld>
            <a:endParaRPr lang="en-GB"/>
          </a:p>
        </p:txBody>
      </p:sp>
    </p:spTree>
    <p:extLst>
      <p:ext uri="{BB962C8B-B14F-4D97-AF65-F5344CB8AC3E}">
        <p14:creationId xmlns:p14="http://schemas.microsoft.com/office/powerpoint/2010/main" val="26863385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31</a:t>
            </a:fld>
            <a:endParaRPr lang="en-GB"/>
          </a:p>
        </p:txBody>
      </p:sp>
    </p:spTree>
    <p:extLst>
      <p:ext uri="{BB962C8B-B14F-4D97-AF65-F5344CB8AC3E}">
        <p14:creationId xmlns:p14="http://schemas.microsoft.com/office/powerpoint/2010/main" val="9926084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32</a:t>
            </a:fld>
            <a:endParaRPr lang="en-GB"/>
          </a:p>
        </p:txBody>
      </p:sp>
    </p:spTree>
    <p:extLst>
      <p:ext uri="{BB962C8B-B14F-4D97-AF65-F5344CB8AC3E}">
        <p14:creationId xmlns:p14="http://schemas.microsoft.com/office/powerpoint/2010/main" val="3019295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34</a:t>
            </a:fld>
            <a:endParaRPr lang="en-GB"/>
          </a:p>
        </p:txBody>
      </p:sp>
    </p:spTree>
    <p:extLst>
      <p:ext uri="{BB962C8B-B14F-4D97-AF65-F5344CB8AC3E}">
        <p14:creationId xmlns:p14="http://schemas.microsoft.com/office/powerpoint/2010/main" val="12883331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35</a:t>
            </a:fld>
            <a:endParaRPr lang="en-GB"/>
          </a:p>
        </p:txBody>
      </p:sp>
    </p:spTree>
    <p:extLst>
      <p:ext uri="{BB962C8B-B14F-4D97-AF65-F5344CB8AC3E}">
        <p14:creationId xmlns:p14="http://schemas.microsoft.com/office/powerpoint/2010/main" val="3558284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17335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3439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93294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6362E849-225B-4469-B30B-3AE583DB3C24}" type="datetimeFigureOut">
              <a:rPr lang="en-GB" smtClean="0"/>
              <a:t>27/01/2026</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098503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27/01/2026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702087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27/01/2026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13626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24219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5115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57308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9334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27/01/2026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429668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27/01/2026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958367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708171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61380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3022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408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578936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6362E849-225B-4469-B30B-3AE583DB3C24}" type="datetimeFigureOut">
              <a:rPr lang="en-GB" smtClean="0"/>
              <a:t>27/01/2026</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602014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27/01/2026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3164299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27/01/2026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1922342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544576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309216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928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21966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27/01/2026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2366597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27/01/2026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6905663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21317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982952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68312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004662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09676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53554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21034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87337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93333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834670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15859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28832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45468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5233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7.xml"/><Relationship Id="rId7"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7.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62E849-225B-4469-B30B-3AE583DB3C24}" type="datetimeFigureOut">
              <a:rPr lang="en-GB" smtClean="0"/>
              <a:t>27/01/2026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C8BF7-86D3-4E92-B92C-831E4EA6026C}"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489321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492888772"/>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8" r:id="rId5"/>
    <p:sldLayoutId id="214748368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242042"/>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62E849-225B-4469-B30B-3AE583DB3C24}" type="datetimeFigureOut">
              <a:rPr lang="en-GB" smtClean="0"/>
              <a:t>27/01/2026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C8BF7-86D3-4E92-B92C-831E4EA6026C}"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93105329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18370818"/>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5" r:id="rId5"/>
    <p:sldLayoutId id="2147483706" r:id="rId6"/>
    <p:sldLayoutId id="214748370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5909894"/>
      </p:ext>
    </p:extLst>
  </p:cSld>
  <p:clrMap bg1="lt1" tx1="dk1" bg2="lt2" tx2="dk2" accent1="accent1" accent2="accent2" accent3="accent3" accent4="accent4" accent5="accent5" accent6="accent6" hlink="hlink" folHlink="folHlink"/>
  <p:sldLayoutIdLst>
    <p:sldLayoutId id="2147483703" r:id="rId1"/>
    <p:sldLayoutId id="214748370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618A6-0881-47A1-94C6-92D2786132F9}" type="datetimeFigureOut">
              <a:rPr lang="en-GB" smtClean="0">
                <a:solidFill>
                  <a:prstClr val="black">
                    <a:tint val="75000"/>
                  </a:prstClr>
                </a:solidFill>
              </a:rPr>
              <a:pPr/>
              <a:t>27/01/2026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841416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1.jpeg"/><Relationship Id="rId7" Type="http://schemas.openxmlformats.org/officeDocument/2006/relationships/image" Target="../media/image15.gif"/><Relationship Id="rId2" Type="http://schemas.openxmlformats.org/officeDocument/2006/relationships/notesSlide" Target="../notesSlides/notesSlide3.xml"/><Relationship Id="rId1" Type="http://schemas.openxmlformats.org/officeDocument/2006/relationships/slideLayout" Target="../slideLayouts/slideLayout30.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gif"/></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1_urunjhCsw?si=PBQduqoJMzIq-uvv" TargetMode="External"/><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5.xml"/><Relationship Id="rId1" Type="http://schemas.openxmlformats.org/officeDocument/2006/relationships/video" Target="https://www.youtube.com/embed/rh5Egsa-bg4?feature=oembed" TargetMode="External"/><Relationship Id="rId4" Type="http://schemas.openxmlformats.org/officeDocument/2006/relationships/image" Target="../media/image23.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789505-C944-46F1-2839-A06A4EA8F9AD}"/>
              </a:ext>
            </a:extLst>
          </p:cNvPr>
          <p:cNvSpPr txBox="1"/>
          <p:nvPr/>
        </p:nvSpPr>
        <p:spPr>
          <a:xfrm>
            <a:off x="2306782" y="734291"/>
            <a:ext cx="7578436" cy="2862322"/>
          </a:xfrm>
          <a:prstGeom prst="rect">
            <a:avLst/>
          </a:prstGeom>
          <a:noFill/>
        </p:spPr>
        <p:txBody>
          <a:bodyPr wrap="square" rtlCol="0">
            <a:spAutoFit/>
          </a:bodyPr>
          <a:lstStyle/>
          <a:p>
            <a:pPr algn="ctr"/>
            <a:r>
              <a:rPr lang="en-GB" sz="4000" b="1" dirty="0">
                <a:solidFill>
                  <a:schemeClr val="bg1"/>
                </a:solidFill>
              </a:rPr>
              <a:t>Leading and Developing People BMBM6023</a:t>
            </a:r>
          </a:p>
          <a:p>
            <a:pPr algn="ctr"/>
            <a:r>
              <a:rPr lang="en-GB" sz="4000" b="1" dirty="0">
                <a:solidFill>
                  <a:schemeClr val="bg1"/>
                </a:solidFill>
              </a:rPr>
              <a:t>Week 1</a:t>
            </a:r>
          </a:p>
          <a:p>
            <a:pPr algn="ctr"/>
            <a:endParaRPr lang="en-GB" sz="4000" b="1" dirty="0">
              <a:solidFill>
                <a:schemeClr val="bg1"/>
              </a:solidFill>
            </a:endParaRPr>
          </a:p>
          <a:p>
            <a:pPr algn="ctr"/>
            <a:r>
              <a:rPr lang="en-GB" sz="2000" dirty="0">
                <a:solidFill>
                  <a:schemeClr val="bg1"/>
                </a:solidFill>
              </a:rPr>
              <a:t>Julie Thomas</a:t>
            </a:r>
          </a:p>
        </p:txBody>
      </p:sp>
    </p:spTree>
    <p:extLst>
      <p:ext uri="{BB962C8B-B14F-4D97-AF65-F5344CB8AC3E}">
        <p14:creationId xmlns:p14="http://schemas.microsoft.com/office/powerpoint/2010/main" val="2018832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F320-0915-9DF4-FAE5-419EEB0E4386}"/>
              </a:ext>
            </a:extLst>
          </p:cNvPr>
          <p:cNvSpPr>
            <a:spLocks noGrp="1"/>
          </p:cNvSpPr>
          <p:nvPr>
            <p:ph type="title"/>
          </p:nvPr>
        </p:nvSpPr>
        <p:spPr/>
        <p:txBody>
          <a:bodyPr>
            <a:normAutofit/>
          </a:bodyPr>
          <a:lstStyle/>
          <a:p>
            <a:r>
              <a:rPr lang="en-GB" sz="3600" b="1" dirty="0">
                <a:latin typeface="+mn-lt"/>
              </a:rPr>
              <a:t>What we’ll be covering today</a:t>
            </a:r>
          </a:p>
        </p:txBody>
      </p:sp>
      <p:sp>
        <p:nvSpPr>
          <p:cNvPr id="3" name="Content Placeholder 2">
            <a:extLst>
              <a:ext uri="{FF2B5EF4-FFF2-40B4-BE49-F238E27FC236}">
                <a16:creationId xmlns:a16="http://schemas.microsoft.com/office/drawing/2014/main" id="{4500EB40-5B8B-A13B-7B35-AB62B3CA5154}"/>
              </a:ext>
            </a:extLst>
          </p:cNvPr>
          <p:cNvSpPr>
            <a:spLocks noGrp="1"/>
          </p:cNvSpPr>
          <p:nvPr>
            <p:ph idx="1"/>
          </p:nvPr>
        </p:nvSpPr>
        <p:spPr>
          <a:xfrm>
            <a:off x="609600" y="1690688"/>
            <a:ext cx="10972800" cy="3917032"/>
          </a:xfrm>
        </p:spPr>
        <p:txBody>
          <a:bodyPr>
            <a:normAutofit/>
          </a:bodyPr>
          <a:lstStyle/>
          <a:p>
            <a:r>
              <a:rPr lang="en-GB" sz="3200" dirty="0"/>
              <a:t>Introductions (you, me)</a:t>
            </a:r>
          </a:p>
          <a:p>
            <a:r>
              <a:rPr lang="en-GB" sz="3200" dirty="0"/>
              <a:t>Module Aim, Learning Outcomes and Topics</a:t>
            </a:r>
          </a:p>
          <a:p>
            <a:r>
              <a:rPr lang="en-GB" sz="3200" dirty="0"/>
              <a:t>Timetable</a:t>
            </a:r>
          </a:p>
          <a:p>
            <a:r>
              <a:rPr lang="en-GB" sz="3200" dirty="0"/>
              <a:t>Assessment</a:t>
            </a:r>
          </a:p>
          <a:p>
            <a:r>
              <a:rPr lang="en-GB" sz="3200" dirty="0"/>
              <a:t>Introduction to Module</a:t>
            </a:r>
          </a:p>
        </p:txBody>
      </p:sp>
    </p:spTree>
    <p:extLst>
      <p:ext uri="{BB962C8B-B14F-4D97-AF65-F5344CB8AC3E}">
        <p14:creationId xmlns:p14="http://schemas.microsoft.com/office/powerpoint/2010/main" val="3935846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0" name="Rectangle 19"/>
          <p:cNvSpPr/>
          <p:nvPr/>
        </p:nvSpPr>
        <p:spPr>
          <a:xfrm>
            <a:off x="295088" y="5850534"/>
            <a:ext cx="4572000" cy="954107"/>
          </a:xfrm>
          <a:prstGeom prst="rect">
            <a:avLst/>
          </a:prstGeom>
        </p:spPr>
        <p:txBody>
          <a:bodyPr>
            <a:spAutoFit/>
          </a:bodyPr>
          <a:lstStyle/>
          <a:p>
            <a:r>
              <a:rPr lang="en-GB" sz="2800" b="1" dirty="0">
                <a:solidFill>
                  <a:prstClr val="black">
                    <a:lumMod val="65000"/>
                    <a:lumOff val="35000"/>
                  </a:prstClr>
                </a:solidFill>
                <a:latin typeface="Calibri"/>
              </a:rPr>
              <a:t>Email julie.thomas@uwtsd.ac.uk</a:t>
            </a:r>
          </a:p>
        </p:txBody>
      </p:sp>
      <p:sp>
        <p:nvSpPr>
          <p:cNvPr id="21" name="TextBox 20"/>
          <p:cNvSpPr txBox="1"/>
          <p:nvPr/>
        </p:nvSpPr>
        <p:spPr>
          <a:xfrm>
            <a:off x="1166473" y="2020390"/>
            <a:ext cx="2269715" cy="1692771"/>
          </a:xfrm>
          <a:prstGeom prst="rect">
            <a:avLst/>
          </a:prstGeom>
          <a:noFill/>
        </p:spPr>
        <p:txBody>
          <a:bodyPr wrap="square" rtlCol="0">
            <a:spAutoFit/>
          </a:bodyPr>
          <a:lstStyle/>
          <a:p>
            <a:r>
              <a:rPr lang="en-GB" sz="2800" b="1" dirty="0">
                <a:solidFill>
                  <a:prstClr val="black">
                    <a:lumMod val="65000"/>
                    <a:lumOff val="35000"/>
                  </a:prstClr>
                </a:solidFill>
                <a:latin typeface="Calibri"/>
              </a:rPr>
              <a:t>Where I have worked in HR:</a:t>
            </a:r>
          </a:p>
          <a:p>
            <a:endParaRPr lang="en-GB" sz="1600" b="1" dirty="0">
              <a:solidFill>
                <a:prstClr val="black">
                  <a:lumMod val="65000"/>
                  <a:lumOff val="35000"/>
                </a:prstClr>
              </a:solidFill>
              <a:latin typeface="Calibri"/>
            </a:endParaRPr>
          </a:p>
          <a:p>
            <a:endParaRPr lang="en-GB" sz="1600" b="1" dirty="0">
              <a:solidFill>
                <a:prstClr val="black">
                  <a:lumMod val="65000"/>
                  <a:lumOff val="35000"/>
                </a:prstClr>
              </a:solidFill>
              <a:latin typeface="Calibri"/>
            </a:endParaRPr>
          </a:p>
          <a:p>
            <a:endParaRPr lang="en-GB" sz="1600" b="1" dirty="0">
              <a:solidFill>
                <a:prstClr val="black">
                  <a:lumMod val="65000"/>
                  <a:lumOff val="35000"/>
                </a:prstClr>
              </a:solidFill>
              <a:latin typeface="Calibri"/>
            </a:endParaRPr>
          </a:p>
        </p:txBody>
      </p:sp>
      <p:sp>
        <p:nvSpPr>
          <p:cNvPr id="22" name="TextBox 21"/>
          <p:cNvSpPr txBox="1"/>
          <p:nvPr/>
        </p:nvSpPr>
        <p:spPr>
          <a:xfrm>
            <a:off x="2919772" y="29163"/>
            <a:ext cx="6870582" cy="1446550"/>
          </a:xfrm>
          <a:prstGeom prst="rect">
            <a:avLst/>
          </a:prstGeom>
          <a:noFill/>
        </p:spPr>
        <p:txBody>
          <a:bodyPr wrap="square" rtlCol="0">
            <a:spAutoFit/>
          </a:bodyPr>
          <a:lstStyle/>
          <a:p>
            <a:pPr algn="ctr"/>
            <a:r>
              <a:rPr lang="en-GB" sz="3200" b="1" dirty="0">
                <a:solidFill>
                  <a:prstClr val="black"/>
                </a:solidFill>
                <a:latin typeface="Calibri"/>
              </a:rPr>
              <a:t>JULIE THOMAS</a:t>
            </a:r>
          </a:p>
          <a:p>
            <a:pPr algn="ctr"/>
            <a:r>
              <a:rPr lang="en-GB" sz="2800" b="1" dirty="0">
                <a:solidFill>
                  <a:prstClr val="black"/>
                </a:solidFill>
                <a:latin typeface="Calibri"/>
              </a:rPr>
              <a:t>BA(Hons) MA (HRM) Chartered MCIPD Senior Fellow HEA</a:t>
            </a:r>
          </a:p>
        </p:txBody>
      </p:sp>
      <p:sp>
        <p:nvSpPr>
          <p:cNvPr id="33" name="TextBox 32"/>
          <p:cNvSpPr txBox="1"/>
          <p:nvPr/>
        </p:nvSpPr>
        <p:spPr>
          <a:xfrm>
            <a:off x="1710437" y="3987062"/>
            <a:ext cx="2881810" cy="830997"/>
          </a:xfrm>
          <a:prstGeom prst="rect">
            <a:avLst/>
          </a:prstGeom>
          <a:noFill/>
        </p:spPr>
        <p:txBody>
          <a:bodyPr wrap="square" rtlCol="0">
            <a:spAutoFit/>
          </a:bodyPr>
          <a:lstStyle/>
          <a:p>
            <a:endParaRPr lang="en-GB" sz="1600" b="1" dirty="0">
              <a:solidFill>
                <a:prstClr val="black">
                  <a:lumMod val="65000"/>
                  <a:lumOff val="35000"/>
                </a:prstClr>
              </a:solidFill>
              <a:latin typeface="Calibri"/>
            </a:endParaRPr>
          </a:p>
          <a:p>
            <a:endParaRPr lang="en-GB" sz="1600" b="1" dirty="0">
              <a:solidFill>
                <a:prstClr val="black">
                  <a:lumMod val="65000"/>
                  <a:lumOff val="35000"/>
                </a:prstClr>
              </a:solidFill>
              <a:latin typeface="Calibri"/>
            </a:endParaRPr>
          </a:p>
          <a:p>
            <a:endParaRPr lang="en-GB" sz="1600" dirty="0">
              <a:solidFill>
                <a:prstClr val="black"/>
              </a:solidFill>
              <a:latin typeface="Calibri"/>
            </a:endParaRPr>
          </a:p>
        </p:txBody>
      </p:sp>
      <p:pic>
        <p:nvPicPr>
          <p:cNvPr id="3" name="Picture 2">
            <a:extLst>
              <a:ext uri="{FF2B5EF4-FFF2-40B4-BE49-F238E27FC236}">
                <a16:creationId xmlns:a16="http://schemas.microsoft.com/office/drawing/2014/main" id="{063143CF-F7EE-48E9-98D1-47969279A8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51124" y="1784913"/>
            <a:ext cx="2114879" cy="1453979"/>
          </a:xfrm>
          <a:prstGeom prst="rect">
            <a:avLst/>
          </a:prstGeom>
        </p:spPr>
      </p:pic>
      <p:pic>
        <p:nvPicPr>
          <p:cNvPr id="38" name="Picture 37">
            <a:extLst>
              <a:ext uri="{FF2B5EF4-FFF2-40B4-BE49-F238E27FC236}">
                <a16:creationId xmlns:a16="http://schemas.microsoft.com/office/drawing/2014/main" id="{058ACAD0-A310-4957-8F00-A2D1CE05BF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3304" y="1773899"/>
            <a:ext cx="4652733" cy="1453979"/>
          </a:xfrm>
          <a:prstGeom prst="rect">
            <a:avLst/>
          </a:prstGeom>
        </p:spPr>
      </p:pic>
      <p:pic>
        <p:nvPicPr>
          <p:cNvPr id="40" name="Picture 39">
            <a:extLst>
              <a:ext uri="{FF2B5EF4-FFF2-40B4-BE49-F238E27FC236}">
                <a16:creationId xmlns:a16="http://schemas.microsoft.com/office/drawing/2014/main" id="{42CFB669-893E-4FAE-8C11-87137E88CD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52209" y="3405557"/>
            <a:ext cx="2114879" cy="2114879"/>
          </a:xfrm>
          <a:prstGeom prst="rect">
            <a:avLst/>
          </a:prstGeom>
        </p:spPr>
      </p:pic>
      <p:pic>
        <p:nvPicPr>
          <p:cNvPr id="42" name="Picture 41">
            <a:extLst>
              <a:ext uri="{FF2B5EF4-FFF2-40B4-BE49-F238E27FC236}">
                <a16:creationId xmlns:a16="http://schemas.microsoft.com/office/drawing/2014/main" id="{151E326E-91CE-42B9-B20A-AB99FAE06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66156" y="4648976"/>
            <a:ext cx="2915177" cy="2040624"/>
          </a:xfrm>
          <a:prstGeom prst="rect">
            <a:avLst/>
          </a:prstGeom>
        </p:spPr>
      </p:pic>
      <p:pic>
        <p:nvPicPr>
          <p:cNvPr id="59" name="Picture 58">
            <a:extLst>
              <a:ext uri="{FF2B5EF4-FFF2-40B4-BE49-F238E27FC236}">
                <a16:creationId xmlns:a16="http://schemas.microsoft.com/office/drawing/2014/main" id="{BD8E91C0-146A-452F-BFF6-037561F6A5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23745" y="3470038"/>
            <a:ext cx="2779935" cy="1264870"/>
          </a:xfrm>
          <a:prstGeom prst="rect">
            <a:avLst/>
          </a:prstGeom>
        </p:spPr>
      </p:pic>
      <p:pic>
        <p:nvPicPr>
          <p:cNvPr id="14" name="Picture 13" descr="A close up of a sign&#10;&#10;Description generated with very high confidence">
            <a:extLst>
              <a:ext uri="{FF2B5EF4-FFF2-40B4-BE49-F238E27FC236}">
                <a16:creationId xmlns:a16="http://schemas.microsoft.com/office/drawing/2014/main" id="{5DC19822-76A8-464B-AADF-59C2A5BB9DB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87828" y="3470038"/>
            <a:ext cx="2915177" cy="1281084"/>
          </a:xfrm>
          <a:prstGeom prst="rect">
            <a:avLst/>
          </a:prstGeom>
        </p:spPr>
      </p:pic>
    </p:spTree>
    <p:extLst>
      <p:ext uri="{BB962C8B-B14F-4D97-AF65-F5344CB8AC3E}">
        <p14:creationId xmlns:p14="http://schemas.microsoft.com/office/powerpoint/2010/main" val="335222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EA4F2-16BA-24FA-A2C6-BC87B464C37F}"/>
              </a:ext>
            </a:extLst>
          </p:cNvPr>
          <p:cNvSpPr txBox="1"/>
          <p:nvPr/>
        </p:nvSpPr>
        <p:spPr>
          <a:xfrm>
            <a:off x="2152650" y="291090"/>
            <a:ext cx="7886699" cy="705197"/>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4700" b="1" dirty="0">
                <a:ea typeface="+mj-ea"/>
                <a:cs typeface="+mj-cs"/>
              </a:rPr>
              <a:t>My Publications</a:t>
            </a:r>
          </a:p>
        </p:txBody>
      </p:sp>
      <p:pic>
        <p:nvPicPr>
          <p:cNvPr id="3" name="Picture 2" descr="Graphical user interface, application&#10;&#10;Description automatically generated">
            <a:extLst>
              <a:ext uri="{FF2B5EF4-FFF2-40B4-BE49-F238E27FC236}">
                <a16:creationId xmlns:a16="http://schemas.microsoft.com/office/drawing/2014/main" id="{DD7446D5-F5F1-DA85-40B0-076BA66873FC}"/>
              </a:ext>
            </a:extLst>
          </p:cNvPr>
          <p:cNvPicPr>
            <a:picLocks noChangeAspect="1"/>
          </p:cNvPicPr>
          <p:nvPr/>
        </p:nvPicPr>
        <p:blipFill>
          <a:blip r:embed="rId2"/>
          <a:stretch>
            <a:fillRect/>
          </a:stretch>
        </p:blipFill>
        <p:spPr>
          <a:xfrm>
            <a:off x="2152650" y="1715205"/>
            <a:ext cx="7886699" cy="3864483"/>
          </a:xfrm>
          <a:prstGeom prst="rect">
            <a:avLst/>
          </a:prstGeom>
        </p:spPr>
      </p:pic>
    </p:spTree>
    <p:extLst>
      <p:ext uri="{BB962C8B-B14F-4D97-AF65-F5344CB8AC3E}">
        <p14:creationId xmlns:p14="http://schemas.microsoft.com/office/powerpoint/2010/main" val="3626349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A1329-03B5-B0FA-8DDD-329033A23D8B}"/>
              </a:ext>
            </a:extLst>
          </p:cNvPr>
          <p:cNvSpPr>
            <a:spLocks noGrp="1"/>
          </p:cNvSpPr>
          <p:nvPr>
            <p:ph type="title"/>
          </p:nvPr>
        </p:nvSpPr>
        <p:spPr/>
        <p:txBody>
          <a:bodyPr/>
          <a:lstStyle/>
          <a:p>
            <a:r>
              <a:rPr lang="en-GB" b="1" dirty="0">
                <a:latin typeface="+mn-lt"/>
              </a:rPr>
              <a:t>Introductions</a:t>
            </a:r>
          </a:p>
        </p:txBody>
      </p:sp>
      <p:sp>
        <p:nvSpPr>
          <p:cNvPr id="3" name="Content Placeholder 2">
            <a:extLst>
              <a:ext uri="{FF2B5EF4-FFF2-40B4-BE49-F238E27FC236}">
                <a16:creationId xmlns:a16="http://schemas.microsoft.com/office/drawing/2014/main" id="{B372DF76-AEC4-8FAD-272B-D1C2F64BD6D4}"/>
              </a:ext>
            </a:extLst>
          </p:cNvPr>
          <p:cNvSpPr>
            <a:spLocks noGrp="1"/>
          </p:cNvSpPr>
          <p:nvPr>
            <p:ph idx="1"/>
          </p:nvPr>
        </p:nvSpPr>
        <p:spPr/>
        <p:txBody>
          <a:bodyPr/>
          <a:lstStyle/>
          <a:p>
            <a:r>
              <a:rPr lang="en-GB" dirty="0"/>
              <a:t>Name</a:t>
            </a:r>
          </a:p>
          <a:p>
            <a:r>
              <a:rPr lang="en-GB" dirty="0"/>
              <a:t>Your passion/hobbies</a:t>
            </a:r>
          </a:p>
          <a:p>
            <a:r>
              <a:rPr lang="en-GB" dirty="0"/>
              <a:t>Work/work experience</a:t>
            </a:r>
          </a:p>
        </p:txBody>
      </p:sp>
      <p:pic>
        <p:nvPicPr>
          <p:cNvPr id="5" name="Picture 4" descr="Smiling woman waving at camera">
            <a:extLst>
              <a:ext uri="{FF2B5EF4-FFF2-40B4-BE49-F238E27FC236}">
                <a16:creationId xmlns:a16="http://schemas.microsoft.com/office/drawing/2014/main" id="{E172BC66-976F-9D1F-141E-3130CC7FEB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6441" y="1027905"/>
            <a:ext cx="6560480" cy="4373653"/>
          </a:xfrm>
          <a:prstGeom prst="rect">
            <a:avLst/>
          </a:prstGeom>
        </p:spPr>
      </p:pic>
    </p:spTree>
    <p:extLst>
      <p:ext uri="{BB962C8B-B14F-4D97-AF65-F5344CB8AC3E}">
        <p14:creationId xmlns:p14="http://schemas.microsoft.com/office/powerpoint/2010/main" val="3776222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A037-561C-8F74-E92F-14EAAB91C67D}"/>
              </a:ext>
            </a:extLst>
          </p:cNvPr>
          <p:cNvSpPr>
            <a:spLocks noGrp="1"/>
          </p:cNvSpPr>
          <p:nvPr>
            <p:ph type="title"/>
          </p:nvPr>
        </p:nvSpPr>
        <p:spPr/>
        <p:txBody>
          <a:bodyPr>
            <a:normAutofit/>
          </a:bodyPr>
          <a:lstStyle/>
          <a:p>
            <a:r>
              <a:rPr lang="en-GB" sz="3600" b="1" dirty="0">
                <a:latin typeface="+mn-lt"/>
              </a:rPr>
              <a:t>Aim of Module</a:t>
            </a:r>
          </a:p>
        </p:txBody>
      </p:sp>
      <p:sp>
        <p:nvSpPr>
          <p:cNvPr id="3" name="Content Placeholder 2">
            <a:extLst>
              <a:ext uri="{FF2B5EF4-FFF2-40B4-BE49-F238E27FC236}">
                <a16:creationId xmlns:a16="http://schemas.microsoft.com/office/drawing/2014/main" id="{8A6C54A5-94CF-A73C-8BAD-676828DA707B}"/>
              </a:ext>
            </a:extLst>
          </p:cNvPr>
          <p:cNvSpPr>
            <a:spLocks noGrp="1"/>
          </p:cNvSpPr>
          <p:nvPr>
            <p:ph idx="1"/>
          </p:nvPr>
        </p:nvSpPr>
        <p:spPr/>
        <p:txBody>
          <a:bodyPr/>
          <a:lstStyle/>
          <a:p>
            <a:pPr marL="457200" lvl="1" indent="0">
              <a:buNone/>
            </a:pPr>
            <a:endParaRPr lang="en-GB" dirty="0"/>
          </a:p>
          <a:p>
            <a:pPr marL="457200" lvl="1" indent="0">
              <a:buNone/>
            </a:pPr>
            <a:r>
              <a:rPr lang="en-GB" sz="3600" dirty="0"/>
              <a:t>To develop students’ knowledge and systematic understanding of the leadership and development of people and organisations in relation to business sustainability and the achievement of competitive advantage.</a:t>
            </a:r>
          </a:p>
          <a:p>
            <a:pPr marL="0" indent="0">
              <a:buNone/>
            </a:pPr>
            <a:endParaRPr lang="en-GB" dirty="0"/>
          </a:p>
        </p:txBody>
      </p:sp>
    </p:spTree>
    <p:extLst>
      <p:ext uri="{BB962C8B-B14F-4D97-AF65-F5344CB8AC3E}">
        <p14:creationId xmlns:p14="http://schemas.microsoft.com/office/powerpoint/2010/main" val="4098374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AF40-E77D-0827-A07B-1132762B340E}"/>
              </a:ext>
            </a:extLst>
          </p:cNvPr>
          <p:cNvSpPr>
            <a:spLocks noGrp="1"/>
          </p:cNvSpPr>
          <p:nvPr>
            <p:ph type="title"/>
          </p:nvPr>
        </p:nvSpPr>
        <p:spPr>
          <a:xfrm>
            <a:off x="609600" y="274638"/>
            <a:ext cx="10972800" cy="688923"/>
          </a:xfrm>
        </p:spPr>
        <p:txBody>
          <a:bodyPr>
            <a:normAutofit/>
          </a:bodyPr>
          <a:lstStyle/>
          <a:p>
            <a:r>
              <a:rPr lang="en-GB" sz="4000" b="1" dirty="0">
                <a:latin typeface="+mn-lt"/>
              </a:rPr>
              <a:t>Learning Outcomes</a:t>
            </a:r>
          </a:p>
        </p:txBody>
      </p:sp>
      <p:sp>
        <p:nvSpPr>
          <p:cNvPr id="3" name="Content Placeholder 2">
            <a:extLst>
              <a:ext uri="{FF2B5EF4-FFF2-40B4-BE49-F238E27FC236}">
                <a16:creationId xmlns:a16="http://schemas.microsoft.com/office/drawing/2014/main" id="{AC4F324B-FB13-BB23-E8AD-99C582C5CF3A}"/>
              </a:ext>
            </a:extLst>
          </p:cNvPr>
          <p:cNvSpPr>
            <a:spLocks noGrp="1"/>
          </p:cNvSpPr>
          <p:nvPr>
            <p:ph idx="1"/>
          </p:nvPr>
        </p:nvSpPr>
        <p:spPr>
          <a:xfrm>
            <a:off x="221673" y="1155032"/>
            <a:ext cx="11748654" cy="3994485"/>
          </a:xfrm>
        </p:spPr>
        <p:txBody>
          <a:bodyPr>
            <a:normAutofit/>
          </a:bodyPr>
          <a:lstStyle/>
          <a:p>
            <a:pPr marL="0" indent="0">
              <a:buNone/>
            </a:pPr>
            <a:r>
              <a:rPr lang="en-GB" dirty="0"/>
              <a:t>Upon the successful completion of this module, the student should be able to:</a:t>
            </a:r>
          </a:p>
          <a:p>
            <a:pPr marL="0" indent="0">
              <a:buNone/>
            </a:pPr>
            <a:endParaRPr lang="en-GB" dirty="0"/>
          </a:p>
          <a:p>
            <a:pPr lvl="1"/>
            <a:r>
              <a:rPr lang="en-GB" sz="2800" dirty="0"/>
              <a:t>recognise and evaluate the complexities involved in leading people in organisations and the practical application of leadership theory and principles</a:t>
            </a:r>
          </a:p>
          <a:p>
            <a:pPr marL="0" indent="0">
              <a:buNone/>
            </a:pPr>
            <a:endParaRPr lang="en-GB" dirty="0"/>
          </a:p>
          <a:p>
            <a:pPr lvl="1"/>
            <a:r>
              <a:rPr lang="en-GB" sz="2800" dirty="0"/>
              <a:t>critically evaluate the design, and implementation of strategies which are focused on enhancing the effectiveness of people, as both employees and leaders, in order to meet current and future organisational needs.</a:t>
            </a:r>
          </a:p>
          <a:p>
            <a:endParaRPr lang="en-GB" dirty="0"/>
          </a:p>
        </p:txBody>
      </p:sp>
    </p:spTree>
    <p:extLst>
      <p:ext uri="{BB962C8B-B14F-4D97-AF65-F5344CB8AC3E}">
        <p14:creationId xmlns:p14="http://schemas.microsoft.com/office/powerpoint/2010/main" val="89681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CEB2B-F74F-127E-0212-739FF72DB026}"/>
              </a:ext>
            </a:extLst>
          </p:cNvPr>
          <p:cNvSpPr>
            <a:spLocks noGrp="1"/>
          </p:cNvSpPr>
          <p:nvPr>
            <p:ph type="title"/>
          </p:nvPr>
        </p:nvSpPr>
        <p:spPr>
          <a:xfrm>
            <a:off x="609600" y="274638"/>
            <a:ext cx="10972800" cy="649594"/>
          </a:xfrm>
        </p:spPr>
        <p:txBody>
          <a:bodyPr>
            <a:normAutofit fontScale="90000"/>
          </a:bodyPr>
          <a:lstStyle/>
          <a:p>
            <a:r>
              <a:rPr lang="en-GB" b="1" dirty="0">
                <a:latin typeface="+mn-lt"/>
              </a:rPr>
              <a:t>Topics to be Covered</a:t>
            </a:r>
          </a:p>
        </p:txBody>
      </p:sp>
      <p:sp>
        <p:nvSpPr>
          <p:cNvPr id="3" name="Content Placeholder 2">
            <a:extLst>
              <a:ext uri="{FF2B5EF4-FFF2-40B4-BE49-F238E27FC236}">
                <a16:creationId xmlns:a16="http://schemas.microsoft.com/office/drawing/2014/main" id="{934EB1FF-FF4B-32DC-C778-BBC8351DFF29}"/>
              </a:ext>
            </a:extLst>
          </p:cNvPr>
          <p:cNvSpPr>
            <a:spLocks noGrp="1"/>
          </p:cNvSpPr>
          <p:nvPr>
            <p:ph idx="1"/>
          </p:nvPr>
        </p:nvSpPr>
        <p:spPr>
          <a:xfrm>
            <a:off x="609600" y="1187116"/>
            <a:ext cx="10972800" cy="4427621"/>
          </a:xfrm>
        </p:spPr>
        <p:txBody>
          <a:bodyPr>
            <a:normAutofit fontScale="92500" lnSpcReduction="20000"/>
          </a:bodyPr>
          <a:lstStyle/>
          <a:p>
            <a:r>
              <a:rPr lang="en-GB" dirty="0"/>
              <a:t>Models and frameworks of leadership</a:t>
            </a:r>
          </a:p>
          <a:p>
            <a:r>
              <a:rPr lang="en-GB" dirty="0"/>
              <a:t>Approaches to identifying individual and organisational development needs referring to contemporary debates and research</a:t>
            </a:r>
            <a:endParaRPr lang="en-GB" sz="2200" dirty="0"/>
          </a:p>
          <a:p>
            <a:r>
              <a:rPr lang="en-GB" dirty="0"/>
              <a:t>Methods used to develop leaders in organisations</a:t>
            </a:r>
            <a:endParaRPr lang="en-GB" sz="2200" dirty="0"/>
          </a:p>
          <a:p>
            <a:r>
              <a:rPr lang="en-GB" dirty="0"/>
              <a:t>The role of leadership and development in enhancing organisational success</a:t>
            </a:r>
            <a:endParaRPr lang="en-GB" sz="2200" dirty="0"/>
          </a:p>
          <a:p>
            <a:r>
              <a:rPr lang="en-GB" dirty="0"/>
              <a:t>Developing skills for leadership best practice</a:t>
            </a:r>
            <a:endParaRPr lang="en-GB" sz="2200" dirty="0"/>
          </a:p>
          <a:p>
            <a:r>
              <a:rPr lang="en-GB" dirty="0"/>
              <a:t>Contemporary leadership and development issues – focus on wellbeing</a:t>
            </a:r>
            <a:endParaRPr lang="en-GB" sz="2200" dirty="0"/>
          </a:p>
          <a:p>
            <a:r>
              <a:rPr lang="en-GB" dirty="0"/>
              <a:t>The link between the effective leadership and development of people and their motivation, engagement and commitment</a:t>
            </a:r>
            <a:endParaRPr lang="en-GB" sz="2200" dirty="0"/>
          </a:p>
          <a:p>
            <a:r>
              <a:rPr lang="en-GB" dirty="0"/>
              <a:t>The contribution of the Human Resources function in relation to leadership and people development in organisations</a:t>
            </a:r>
            <a:endParaRPr lang="en-GB" sz="2200" dirty="0"/>
          </a:p>
          <a:p>
            <a:endParaRPr lang="en-GB" dirty="0"/>
          </a:p>
        </p:txBody>
      </p:sp>
    </p:spTree>
    <p:extLst>
      <p:ext uri="{BB962C8B-B14F-4D97-AF65-F5344CB8AC3E}">
        <p14:creationId xmlns:p14="http://schemas.microsoft.com/office/powerpoint/2010/main" val="72774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E8FE-B771-EC72-A8E6-8FE6FC9C1BCD}"/>
              </a:ext>
            </a:extLst>
          </p:cNvPr>
          <p:cNvSpPr>
            <a:spLocks noGrp="1"/>
          </p:cNvSpPr>
          <p:nvPr>
            <p:ph type="title"/>
          </p:nvPr>
        </p:nvSpPr>
        <p:spPr>
          <a:xfrm>
            <a:off x="609600" y="611522"/>
            <a:ext cx="10972800" cy="639762"/>
          </a:xfrm>
        </p:spPr>
        <p:txBody>
          <a:bodyPr>
            <a:normAutofit fontScale="90000"/>
          </a:bodyPr>
          <a:lstStyle/>
          <a:p>
            <a:r>
              <a:rPr lang="en-GB" b="1" dirty="0">
                <a:latin typeface="+mn-lt"/>
              </a:rPr>
              <a:t>Assessment</a:t>
            </a:r>
          </a:p>
        </p:txBody>
      </p:sp>
      <p:sp>
        <p:nvSpPr>
          <p:cNvPr id="3" name="Content Placeholder 2">
            <a:extLst>
              <a:ext uri="{FF2B5EF4-FFF2-40B4-BE49-F238E27FC236}">
                <a16:creationId xmlns:a16="http://schemas.microsoft.com/office/drawing/2014/main" id="{B355B44D-6241-538B-A37E-25AB02B3F2C0}"/>
              </a:ext>
            </a:extLst>
          </p:cNvPr>
          <p:cNvSpPr>
            <a:spLocks noGrp="1"/>
          </p:cNvSpPr>
          <p:nvPr>
            <p:ph idx="1"/>
          </p:nvPr>
        </p:nvSpPr>
        <p:spPr>
          <a:xfrm>
            <a:off x="609600" y="1950927"/>
            <a:ext cx="10972800" cy="3198589"/>
          </a:xfrm>
        </p:spPr>
        <p:txBody>
          <a:bodyPr/>
          <a:lstStyle/>
          <a:p>
            <a:pPr marL="0" indent="0">
              <a:buNone/>
            </a:pPr>
            <a:r>
              <a:rPr lang="en-GB" sz="3600" dirty="0"/>
              <a:t>Component 1 – Essay 2000 words (50%)</a:t>
            </a:r>
          </a:p>
          <a:p>
            <a:pPr marL="0" indent="0">
              <a:buNone/>
            </a:pPr>
            <a:endParaRPr lang="en-GB" sz="3600" dirty="0"/>
          </a:p>
          <a:p>
            <a:pPr marL="0" indent="0">
              <a:buNone/>
            </a:pPr>
            <a:r>
              <a:rPr lang="en-GB" sz="3600" dirty="0"/>
              <a:t>Component 2 – Individual Presentation – 10 minutes with 5 minutes questions (50%)</a:t>
            </a:r>
          </a:p>
          <a:p>
            <a:pPr marL="0" indent="0">
              <a:buNone/>
            </a:pPr>
            <a:endParaRPr lang="en-GB" dirty="0"/>
          </a:p>
        </p:txBody>
      </p:sp>
    </p:spTree>
    <p:extLst>
      <p:ext uri="{BB962C8B-B14F-4D97-AF65-F5344CB8AC3E}">
        <p14:creationId xmlns:p14="http://schemas.microsoft.com/office/powerpoint/2010/main" val="1832524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001B9-B090-692A-EAAB-7EDCC04E4282}"/>
              </a:ext>
            </a:extLst>
          </p:cNvPr>
          <p:cNvSpPr>
            <a:spLocks noGrp="1"/>
          </p:cNvSpPr>
          <p:nvPr>
            <p:ph type="title"/>
          </p:nvPr>
        </p:nvSpPr>
        <p:spPr>
          <a:xfrm>
            <a:off x="358219" y="236789"/>
            <a:ext cx="11481847" cy="517191"/>
          </a:xfrm>
        </p:spPr>
        <p:txBody>
          <a:bodyPr>
            <a:normAutofit fontScale="90000"/>
          </a:bodyPr>
          <a:lstStyle/>
          <a:p>
            <a:r>
              <a:rPr lang="en-GB" b="1" dirty="0">
                <a:latin typeface="+mn-lt"/>
              </a:rPr>
              <a:t>Essay</a:t>
            </a:r>
          </a:p>
        </p:txBody>
      </p:sp>
      <p:sp>
        <p:nvSpPr>
          <p:cNvPr id="3" name="Content Placeholder 2">
            <a:extLst>
              <a:ext uri="{FF2B5EF4-FFF2-40B4-BE49-F238E27FC236}">
                <a16:creationId xmlns:a16="http://schemas.microsoft.com/office/drawing/2014/main" id="{FB3FD0A0-76F9-D3A8-051B-A20602575508}"/>
              </a:ext>
            </a:extLst>
          </p:cNvPr>
          <p:cNvSpPr>
            <a:spLocks noGrp="1"/>
          </p:cNvSpPr>
          <p:nvPr>
            <p:ph idx="1"/>
          </p:nvPr>
        </p:nvSpPr>
        <p:spPr>
          <a:xfrm>
            <a:off x="358219" y="978568"/>
            <a:ext cx="11481847" cy="4422992"/>
          </a:xfrm>
        </p:spPr>
        <p:txBody>
          <a:bodyPr>
            <a:normAutofit fontScale="92500" lnSpcReduction="20000"/>
          </a:bodyPr>
          <a:lstStyle/>
          <a:p>
            <a:pPr marL="0" lvl="0" indent="0">
              <a:buNone/>
            </a:pPr>
            <a:r>
              <a:rPr lang="en-GB" dirty="0"/>
              <a:t>Scenario:</a:t>
            </a:r>
          </a:p>
          <a:p>
            <a:pPr marL="0" lvl="0" indent="0">
              <a:buNone/>
            </a:pPr>
            <a:r>
              <a:rPr lang="en-GB" dirty="0"/>
              <a:t>You are a HR Officer at ‘</a:t>
            </a:r>
            <a:r>
              <a:rPr lang="en-GB" dirty="0" err="1"/>
              <a:t>Havencares</a:t>
            </a:r>
            <a:r>
              <a:rPr lang="en-GB" dirty="0"/>
              <a:t> Insurance’ which specialises in insurance claims and has two call centres in South Wales – one in Swansea and one in Cardiff. Due to your success in dealing with a number of people management issues at the call centre in Swansea, you have been asked to relocate to the call centre in Cardiff, to help the management team with several issues at this site. </a:t>
            </a:r>
          </a:p>
          <a:p>
            <a:pPr marL="0" indent="0">
              <a:buNone/>
            </a:pPr>
            <a:r>
              <a:rPr lang="en-GB" dirty="0"/>
              <a:t>These issues include:</a:t>
            </a:r>
          </a:p>
          <a:p>
            <a:pPr lvl="0"/>
            <a:r>
              <a:rPr lang="en-GB" dirty="0"/>
              <a:t>high turnover</a:t>
            </a:r>
          </a:p>
          <a:p>
            <a:pPr lvl="0"/>
            <a:r>
              <a:rPr lang="en-GB" dirty="0"/>
              <a:t>high absence due to mental health and colds/flu</a:t>
            </a:r>
          </a:p>
          <a:p>
            <a:pPr lvl="0"/>
            <a:r>
              <a:rPr lang="en-GB" dirty="0"/>
              <a:t>poor performance and long-term illness amongst longer serving employees.  </a:t>
            </a:r>
          </a:p>
          <a:p>
            <a:pPr marL="0" indent="0">
              <a:buNone/>
            </a:pPr>
            <a:r>
              <a:rPr lang="en-GB" dirty="0"/>
              <a:t>The Cardiff call centre has 300 employees, most of whom are claims handlers, with a small number of team leaders and senior managers.  </a:t>
            </a:r>
          </a:p>
        </p:txBody>
      </p:sp>
    </p:spTree>
    <p:extLst>
      <p:ext uri="{BB962C8B-B14F-4D97-AF65-F5344CB8AC3E}">
        <p14:creationId xmlns:p14="http://schemas.microsoft.com/office/powerpoint/2010/main" val="66157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16426-75AD-358C-5056-70F6228B9C4B}"/>
              </a:ext>
            </a:extLst>
          </p:cNvPr>
          <p:cNvSpPr>
            <a:spLocks noGrp="1"/>
          </p:cNvSpPr>
          <p:nvPr>
            <p:ph type="title"/>
          </p:nvPr>
        </p:nvSpPr>
        <p:spPr>
          <a:xfrm>
            <a:off x="358219" y="365125"/>
            <a:ext cx="11481847" cy="902201"/>
          </a:xfrm>
        </p:spPr>
        <p:txBody>
          <a:bodyPr/>
          <a:lstStyle/>
          <a:p>
            <a:r>
              <a:rPr lang="en-GB" dirty="0">
                <a:latin typeface="+mn-lt"/>
              </a:rPr>
              <a:t>Task</a:t>
            </a:r>
          </a:p>
        </p:txBody>
      </p:sp>
      <p:sp>
        <p:nvSpPr>
          <p:cNvPr id="3" name="Content Placeholder 2">
            <a:extLst>
              <a:ext uri="{FF2B5EF4-FFF2-40B4-BE49-F238E27FC236}">
                <a16:creationId xmlns:a16="http://schemas.microsoft.com/office/drawing/2014/main" id="{13AB8F75-4064-FB0A-C767-4BB78BC922F6}"/>
              </a:ext>
            </a:extLst>
          </p:cNvPr>
          <p:cNvSpPr>
            <a:spLocks noGrp="1"/>
          </p:cNvSpPr>
          <p:nvPr>
            <p:ph idx="1"/>
          </p:nvPr>
        </p:nvSpPr>
        <p:spPr>
          <a:xfrm>
            <a:off x="358219" y="1524000"/>
            <a:ext cx="11481847" cy="3877559"/>
          </a:xfrm>
        </p:spPr>
        <p:txBody>
          <a:bodyPr/>
          <a:lstStyle/>
          <a:p>
            <a:pPr marL="0" lvl="0" indent="0">
              <a:buNone/>
            </a:pPr>
            <a:r>
              <a:rPr lang="en-GB" sz="3200" dirty="0"/>
              <a:t>Write a 2000 word essay explaining how a wellbeing strategy may help overcome the issues at the Cardiff call centre. Critically examine the link between wellbeing and performance and pay particular attention to how employee development can have a positive impact on overall wellbeing.  </a:t>
            </a:r>
          </a:p>
          <a:p>
            <a:pPr marL="0" lvl="0" indent="0">
              <a:buNone/>
            </a:pPr>
            <a:r>
              <a:rPr lang="en-GB" sz="3200" dirty="0"/>
              <a:t>You must refer to relevant characteristics of the organisation in your answer, including the call centre environment and its location in South Wales. </a:t>
            </a:r>
          </a:p>
          <a:p>
            <a:endParaRPr lang="en-GB" dirty="0"/>
          </a:p>
        </p:txBody>
      </p:sp>
    </p:spTree>
    <p:extLst>
      <p:ext uri="{BB962C8B-B14F-4D97-AF65-F5344CB8AC3E}">
        <p14:creationId xmlns:p14="http://schemas.microsoft.com/office/powerpoint/2010/main" val="530002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206C-15E4-8595-E6D6-291505DF02F6}"/>
              </a:ext>
            </a:extLst>
          </p:cNvPr>
          <p:cNvSpPr>
            <a:spLocks noGrp="1"/>
          </p:cNvSpPr>
          <p:nvPr>
            <p:ph type="title"/>
          </p:nvPr>
        </p:nvSpPr>
        <p:spPr>
          <a:xfrm>
            <a:off x="358219" y="192505"/>
            <a:ext cx="11481847" cy="705853"/>
          </a:xfrm>
        </p:spPr>
        <p:txBody>
          <a:bodyPr/>
          <a:lstStyle/>
          <a:p>
            <a:r>
              <a:rPr lang="en-GB" b="1" dirty="0">
                <a:latin typeface="+mn-lt"/>
              </a:rPr>
              <a:t>Individual Presentation in Class</a:t>
            </a:r>
          </a:p>
        </p:txBody>
      </p:sp>
      <p:sp>
        <p:nvSpPr>
          <p:cNvPr id="3" name="Content Placeholder 2">
            <a:extLst>
              <a:ext uri="{FF2B5EF4-FFF2-40B4-BE49-F238E27FC236}">
                <a16:creationId xmlns:a16="http://schemas.microsoft.com/office/drawing/2014/main" id="{37D8A298-739F-DCAE-8726-D97BD624AB86}"/>
              </a:ext>
            </a:extLst>
          </p:cNvPr>
          <p:cNvSpPr>
            <a:spLocks noGrp="1"/>
          </p:cNvSpPr>
          <p:nvPr>
            <p:ph idx="1"/>
          </p:nvPr>
        </p:nvSpPr>
        <p:spPr>
          <a:xfrm>
            <a:off x="192505" y="1171074"/>
            <a:ext cx="11790948" cy="4588042"/>
          </a:xfrm>
        </p:spPr>
        <p:txBody>
          <a:bodyPr>
            <a:normAutofit fontScale="70000" lnSpcReduction="20000"/>
          </a:bodyPr>
          <a:lstStyle/>
          <a:p>
            <a:pPr marL="0" lvl="0" indent="0">
              <a:buNone/>
            </a:pPr>
            <a:r>
              <a:rPr lang="en-GB" sz="3400" dirty="0"/>
              <a:t>You currently work as a HR Officer for </a:t>
            </a:r>
            <a:r>
              <a:rPr lang="en-GB" sz="3400" dirty="0" err="1"/>
              <a:t>Havencares</a:t>
            </a:r>
            <a:r>
              <a:rPr lang="en-GB" sz="3400" dirty="0"/>
              <a:t> Insurance in South Wales. The opportunity has arisen for you to apply for the permanent post of HR manager in the organisation. As this post is part of the senior leadership team, you have been asked to deliver a presentation in which you:</a:t>
            </a:r>
          </a:p>
          <a:p>
            <a:pPr marL="0" indent="0">
              <a:buNone/>
            </a:pPr>
            <a:endParaRPr lang="en-GB" sz="3400" dirty="0"/>
          </a:p>
          <a:p>
            <a:pPr lvl="0"/>
            <a:r>
              <a:rPr lang="en-GB" sz="3400" dirty="0"/>
              <a:t>critically analyse the leadership style that you possess</a:t>
            </a:r>
          </a:p>
          <a:p>
            <a:pPr lvl="0"/>
            <a:r>
              <a:rPr lang="en-GB" sz="3400" dirty="0"/>
              <a:t>explain why your style is best suited to address the current internal and external challenges facing the organisation</a:t>
            </a:r>
          </a:p>
          <a:p>
            <a:pPr lvl="0"/>
            <a:r>
              <a:rPr lang="en-GB" sz="3400" dirty="0"/>
              <a:t>explain how the organisation should support your development in the role, given that this is your first senior appointment. </a:t>
            </a:r>
          </a:p>
          <a:p>
            <a:pPr marL="0" lvl="0" indent="0">
              <a:buNone/>
            </a:pPr>
            <a:r>
              <a:rPr lang="en-GB" sz="3400" dirty="0"/>
              <a:t> </a:t>
            </a:r>
          </a:p>
          <a:p>
            <a:pPr marL="0" indent="0">
              <a:buNone/>
            </a:pPr>
            <a:r>
              <a:rPr lang="en-GB" sz="3400" dirty="0"/>
              <a:t>You must refer to leadership questionnaires and feedback from people you know regarding your leadership style and must also include specific detail regarding the future challenges that the organisation will face. </a:t>
            </a:r>
          </a:p>
          <a:p>
            <a:endParaRPr lang="en-GB" dirty="0"/>
          </a:p>
        </p:txBody>
      </p:sp>
    </p:spTree>
    <p:extLst>
      <p:ext uri="{BB962C8B-B14F-4D97-AF65-F5344CB8AC3E}">
        <p14:creationId xmlns:p14="http://schemas.microsoft.com/office/powerpoint/2010/main" val="945865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D539-4926-DE32-6A93-3AE16CC6A75D}"/>
              </a:ext>
            </a:extLst>
          </p:cNvPr>
          <p:cNvSpPr>
            <a:spLocks noGrp="1"/>
          </p:cNvSpPr>
          <p:nvPr>
            <p:ph type="title"/>
          </p:nvPr>
        </p:nvSpPr>
        <p:spPr/>
        <p:txBody>
          <a:bodyPr>
            <a:normAutofit/>
          </a:bodyPr>
          <a:lstStyle/>
          <a:p>
            <a:r>
              <a:rPr lang="en-GB" sz="4000" b="1" dirty="0">
                <a:latin typeface="+mn-lt"/>
              </a:rPr>
              <a:t>Timetable</a:t>
            </a:r>
          </a:p>
        </p:txBody>
      </p:sp>
      <p:sp>
        <p:nvSpPr>
          <p:cNvPr id="3" name="Content Placeholder 2">
            <a:extLst>
              <a:ext uri="{FF2B5EF4-FFF2-40B4-BE49-F238E27FC236}">
                <a16:creationId xmlns:a16="http://schemas.microsoft.com/office/drawing/2014/main" id="{A6ADD731-7A32-693C-DB5A-9EE8059A050C}"/>
              </a:ext>
            </a:extLst>
          </p:cNvPr>
          <p:cNvSpPr>
            <a:spLocks noGrp="1"/>
          </p:cNvSpPr>
          <p:nvPr>
            <p:ph idx="1"/>
          </p:nvPr>
        </p:nvSpPr>
        <p:spPr/>
        <p:txBody>
          <a:bodyPr>
            <a:normAutofit/>
          </a:bodyPr>
          <a:lstStyle/>
          <a:p>
            <a:r>
              <a:rPr lang="en-GB" sz="3200" dirty="0"/>
              <a:t>On campus sessions every week apart from reading week (w/c 16</a:t>
            </a:r>
            <a:r>
              <a:rPr lang="en-GB" sz="3200" baseline="30000" dirty="0"/>
              <a:t>th</a:t>
            </a:r>
            <a:r>
              <a:rPr lang="en-GB" sz="3200" dirty="0"/>
              <a:t> February) and Easter vacation (30</a:t>
            </a:r>
            <a:r>
              <a:rPr lang="en-GB" sz="3200" baseline="30000" dirty="0"/>
              <a:t>th</a:t>
            </a:r>
            <a:r>
              <a:rPr lang="en-GB" sz="3200" dirty="0"/>
              <a:t> March to 17</a:t>
            </a:r>
            <a:r>
              <a:rPr lang="en-GB" sz="3200" baseline="30000" dirty="0"/>
              <a:t>th</a:t>
            </a:r>
            <a:r>
              <a:rPr lang="en-GB" sz="3200" dirty="0"/>
              <a:t> April)</a:t>
            </a:r>
          </a:p>
          <a:p>
            <a:r>
              <a:rPr lang="en-GB" sz="3200" dirty="0"/>
              <a:t>Friday 17th April – Presentation Slides to be submitted</a:t>
            </a:r>
          </a:p>
          <a:p>
            <a:r>
              <a:rPr lang="en-GB" sz="3200" dirty="0"/>
              <a:t>Tuesday 21</a:t>
            </a:r>
            <a:r>
              <a:rPr lang="en-GB" sz="3200" baseline="30000" dirty="0"/>
              <a:t>st</a:t>
            </a:r>
            <a:r>
              <a:rPr lang="en-GB" sz="3200" dirty="0"/>
              <a:t> April (and 28</a:t>
            </a:r>
            <a:r>
              <a:rPr lang="en-GB" sz="3200" baseline="30000" dirty="0"/>
              <a:t>th</a:t>
            </a:r>
            <a:r>
              <a:rPr lang="en-GB" sz="3200" dirty="0"/>
              <a:t> if needs be) – individual presentations</a:t>
            </a:r>
          </a:p>
          <a:p>
            <a:r>
              <a:rPr lang="en-GB" sz="3200" dirty="0"/>
              <a:t>Friday 1</a:t>
            </a:r>
            <a:r>
              <a:rPr lang="en-GB" sz="3200" baseline="30000" dirty="0"/>
              <a:t>st</a:t>
            </a:r>
            <a:r>
              <a:rPr lang="en-GB" sz="3200" dirty="0"/>
              <a:t> May – Essay to be submitted</a:t>
            </a:r>
          </a:p>
        </p:txBody>
      </p:sp>
    </p:spTree>
    <p:extLst>
      <p:ext uri="{BB962C8B-B14F-4D97-AF65-F5344CB8AC3E}">
        <p14:creationId xmlns:p14="http://schemas.microsoft.com/office/powerpoint/2010/main" val="3349536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34421-F0B1-FC08-6C8D-2A865B3406B2}"/>
              </a:ext>
            </a:extLst>
          </p:cNvPr>
          <p:cNvSpPr>
            <a:spLocks noGrp="1"/>
          </p:cNvSpPr>
          <p:nvPr>
            <p:ph type="title"/>
          </p:nvPr>
        </p:nvSpPr>
        <p:spPr/>
        <p:txBody>
          <a:bodyPr anchor="ctr">
            <a:normAutofit/>
          </a:bodyPr>
          <a:lstStyle/>
          <a:p>
            <a:r>
              <a:rPr lang="en-GB" sz="4000" b="1" dirty="0">
                <a:latin typeface="+mn-lt"/>
              </a:rPr>
              <a:t>Defining Leadership</a:t>
            </a:r>
          </a:p>
        </p:txBody>
      </p:sp>
      <p:sp>
        <p:nvSpPr>
          <p:cNvPr id="3" name="Content Placeholder 2">
            <a:extLst>
              <a:ext uri="{FF2B5EF4-FFF2-40B4-BE49-F238E27FC236}">
                <a16:creationId xmlns:a16="http://schemas.microsoft.com/office/drawing/2014/main" id="{B5A2090E-48FA-1A3B-93CD-ED7709B53493}"/>
              </a:ext>
            </a:extLst>
          </p:cNvPr>
          <p:cNvSpPr>
            <a:spLocks noGrp="1"/>
          </p:cNvSpPr>
          <p:nvPr>
            <p:ph sz="half" idx="1"/>
          </p:nvPr>
        </p:nvSpPr>
        <p:spPr/>
        <p:txBody>
          <a:bodyPr>
            <a:normAutofit/>
          </a:bodyPr>
          <a:lstStyle/>
          <a:p>
            <a:pPr marL="0" indent="0">
              <a:buNone/>
            </a:pPr>
            <a:r>
              <a:rPr lang="en-GB" sz="3600" i="1" dirty="0"/>
              <a:t>What’s the difference between a leader and a manager?</a:t>
            </a:r>
          </a:p>
        </p:txBody>
      </p:sp>
      <p:pic>
        <p:nvPicPr>
          <p:cNvPr id="5" name="Picture 4" descr="Birds flying in formation">
            <a:extLst>
              <a:ext uri="{FF2B5EF4-FFF2-40B4-BE49-F238E27FC236}">
                <a16:creationId xmlns:a16="http://schemas.microsoft.com/office/drawing/2014/main" id="{5FB7B709-0EE5-C739-549E-C2C2A927C3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84082"/>
            <a:ext cx="5384800" cy="3621278"/>
          </a:xfrm>
          <a:prstGeom prst="rect">
            <a:avLst/>
          </a:prstGeom>
          <a:noFill/>
        </p:spPr>
      </p:pic>
    </p:spTree>
    <p:extLst>
      <p:ext uri="{BB962C8B-B14F-4D97-AF65-F5344CB8AC3E}">
        <p14:creationId xmlns:p14="http://schemas.microsoft.com/office/powerpoint/2010/main" val="2761322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872D-DD19-9DC9-DB2A-65E3038C1221}"/>
              </a:ext>
            </a:extLst>
          </p:cNvPr>
          <p:cNvSpPr>
            <a:spLocks noGrp="1"/>
          </p:cNvSpPr>
          <p:nvPr>
            <p:ph type="title"/>
          </p:nvPr>
        </p:nvSpPr>
        <p:spPr/>
        <p:txBody>
          <a:bodyPr/>
          <a:lstStyle/>
          <a:p>
            <a:r>
              <a:rPr lang="en-GB" b="1" dirty="0">
                <a:latin typeface="+mn-lt"/>
              </a:rPr>
              <a:t>Definition of a Leader</a:t>
            </a:r>
          </a:p>
        </p:txBody>
      </p:sp>
      <p:sp>
        <p:nvSpPr>
          <p:cNvPr id="3" name="Content Placeholder 2">
            <a:extLst>
              <a:ext uri="{FF2B5EF4-FFF2-40B4-BE49-F238E27FC236}">
                <a16:creationId xmlns:a16="http://schemas.microsoft.com/office/drawing/2014/main" id="{9F2F1E98-21DF-C3EA-5441-1DD025753801}"/>
              </a:ext>
            </a:extLst>
          </p:cNvPr>
          <p:cNvSpPr>
            <a:spLocks noGrp="1"/>
          </p:cNvSpPr>
          <p:nvPr>
            <p:ph idx="1"/>
          </p:nvPr>
        </p:nvSpPr>
        <p:spPr/>
        <p:txBody>
          <a:bodyPr>
            <a:normAutofit lnSpcReduction="10000"/>
          </a:bodyPr>
          <a:lstStyle/>
          <a:p>
            <a:r>
              <a:rPr lang="en-GB" dirty="0"/>
              <a:t>Many definitions of leadership exist, depending on the focus of individual studies, but most include the idea that leadership involves exerting ‘</a:t>
            </a:r>
            <a:r>
              <a:rPr lang="en-GB" b="1" dirty="0"/>
              <a:t>intentional influence</a:t>
            </a:r>
            <a:r>
              <a:rPr lang="en-GB" dirty="0"/>
              <a:t>’ over people to ‘guide, structure, and facilitate activities and relationships in a group or organisation’ (Yukl and Gardner, 2020). </a:t>
            </a:r>
          </a:p>
          <a:p>
            <a:r>
              <a:rPr lang="en-GB" dirty="0"/>
              <a:t>Studies focus on the use of </a:t>
            </a:r>
            <a:r>
              <a:rPr lang="en-GB" b="1" dirty="0"/>
              <a:t>reason and emotion </a:t>
            </a:r>
            <a:r>
              <a:rPr lang="en-GB" dirty="0"/>
              <a:t>to influence people to achieve organisational objectives, the emphasis on the importance of emotion being a more recent development. </a:t>
            </a:r>
          </a:p>
          <a:p>
            <a:r>
              <a:rPr lang="en-GB" dirty="0"/>
              <a:t>Leadership can be seen as a distinct role, or a function that may be carried out by many people in the organisation.</a:t>
            </a:r>
          </a:p>
        </p:txBody>
      </p:sp>
    </p:spTree>
    <p:extLst>
      <p:ext uri="{BB962C8B-B14F-4D97-AF65-F5344CB8AC3E}">
        <p14:creationId xmlns:p14="http://schemas.microsoft.com/office/powerpoint/2010/main" val="234991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4250-B109-FFFE-8CE3-03FCA420135F}"/>
              </a:ext>
            </a:extLst>
          </p:cNvPr>
          <p:cNvSpPr>
            <a:spLocks noGrp="1"/>
          </p:cNvSpPr>
          <p:nvPr>
            <p:ph type="title"/>
          </p:nvPr>
        </p:nvSpPr>
        <p:spPr>
          <a:xfrm>
            <a:off x="609600" y="537874"/>
            <a:ext cx="10972800" cy="531607"/>
          </a:xfrm>
        </p:spPr>
        <p:txBody>
          <a:bodyPr>
            <a:noAutofit/>
          </a:bodyPr>
          <a:lstStyle/>
          <a:p>
            <a:r>
              <a:rPr lang="en-GB" sz="3600" b="1" dirty="0">
                <a:latin typeface="+mn-lt"/>
              </a:rPr>
              <a:t>Definition of a Manager</a:t>
            </a:r>
          </a:p>
        </p:txBody>
      </p:sp>
      <p:sp>
        <p:nvSpPr>
          <p:cNvPr id="3" name="Content Placeholder 2">
            <a:extLst>
              <a:ext uri="{FF2B5EF4-FFF2-40B4-BE49-F238E27FC236}">
                <a16:creationId xmlns:a16="http://schemas.microsoft.com/office/drawing/2014/main" id="{6A263525-0200-57BF-1936-1754FE1DB776}"/>
              </a:ext>
            </a:extLst>
          </p:cNvPr>
          <p:cNvSpPr>
            <a:spLocks noGrp="1"/>
          </p:cNvSpPr>
          <p:nvPr>
            <p:ph idx="1"/>
          </p:nvPr>
        </p:nvSpPr>
        <p:spPr>
          <a:xfrm>
            <a:off x="609600" y="1189703"/>
            <a:ext cx="10972800" cy="4327530"/>
          </a:xfrm>
        </p:spPr>
        <p:txBody>
          <a:bodyPr>
            <a:normAutofit fontScale="85000" lnSpcReduction="10000"/>
          </a:bodyPr>
          <a:lstStyle/>
          <a:p>
            <a:endParaRPr lang="en-GB" dirty="0"/>
          </a:p>
          <a:p>
            <a:pPr marL="0" indent="0">
              <a:buNone/>
            </a:pPr>
            <a:r>
              <a:rPr lang="en-GB" dirty="0"/>
              <a:t>‘Management’s primary concern is with the here and now and the immediate operational environment. It can be seen to revolve around six core tasks: planning, allocating resources, co-ordinating the work of others, motivating staff, monitoring output and taking responsibility for the process’ (Swanwick, 2019). </a:t>
            </a:r>
          </a:p>
          <a:p>
            <a:pPr marL="0" indent="0">
              <a:buNone/>
            </a:pPr>
            <a:endParaRPr lang="en-GB" dirty="0"/>
          </a:p>
          <a:p>
            <a:pPr marL="0" indent="0">
              <a:buNone/>
            </a:pPr>
            <a:r>
              <a:rPr lang="en-GB" dirty="0"/>
              <a:t>This assumes a degree of stability and a sense of strategic direction, which increasingly is absent in the modern business environment, therefore – </a:t>
            </a:r>
          </a:p>
          <a:p>
            <a:pPr marL="0" indent="0">
              <a:buNone/>
            </a:pPr>
            <a:endParaRPr lang="en-GB" dirty="0"/>
          </a:p>
          <a:p>
            <a:pPr marL="0" indent="0">
              <a:buNone/>
            </a:pPr>
            <a:r>
              <a:rPr lang="en-GB" dirty="0"/>
              <a:t>‘Effective leaders must also manage and effective managers should be able to lead and both these capabilities exist on a spectrum needed at different times and contexts’ (Cheese, 2025). </a:t>
            </a:r>
          </a:p>
          <a:p>
            <a:endParaRPr lang="en-GB" dirty="0"/>
          </a:p>
        </p:txBody>
      </p:sp>
    </p:spTree>
    <p:extLst>
      <p:ext uri="{BB962C8B-B14F-4D97-AF65-F5344CB8AC3E}">
        <p14:creationId xmlns:p14="http://schemas.microsoft.com/office/powerpoint/2010/main" val="23705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3845-0C1C-B1FC-9A37-EB1C5343057B}"/>
              </a:ext>
            </a:extLst>
          </p:cNvPr>
          <p:cNvSpPr>
            <a:spLocks noGrp="1"/>
          </p:cNvSpPr>
          <p:nvPr>
            <p:ph type="title"/>
          </p:nvPr>
        </p:nvSpPr>
        <p:spPr/>
        <p:txBody>
          <a:bodyPr anchor="ctr">
            <a:normAutofit/>
          </a:bodyPr>
          <a:lstStyle/>
          <a:p>
            <a:r>
              <a:rPr lang="en-GB" b="1" dirty="0">
                <a:latin typeface="+mn-lt"/>
              </a:rPr>
              <a:t>Leadership and Management in Practice</a:t>
            </a:r>
          </a:p>
        </p:txBody>
      </p:sp>
      <p:pic>
        <p:nvPicPr>
          <p:cNvPr id="5" name="Content Placeholder 4" descr="Healthcare colleagues meeting">
            <a:extLst>
              <a:ext uri="{FF2B5EF4-FFF2-40B4-BE49-F238E27FC236}">
                <a16:creationId xmlns:a16="http://schemas.microsoft.com/office/drawing/2014/main" id="{18043EB4-2B2D-2F3E-C10E-19B758AC3D1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08939" y="1600200"/>
            <a:ext cx="6774121" cy="3916363"/>
          </a:xfrm>
          <a:noFill/>
        </p:spPr>
      </p:pic>
    </p:spTree>
    <p:extLst>
      <p:ext uri="{BB962C8B-B14F-4D97-AF65-F5344CB8AC3E}">
        <p14:creationId xmlns:p14="http://schemas.microsoft.com/office/powerpoint/2010/main" val="3550277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3777C-DEBD-C078-61A9-F008973BA846}"/>
              </a:ext>
            </a:extLst>
          </p:cNvPr>
          <p:cNvSpPr>
            <a:spLocks noGrp="1"/>
          </p:cNvSpPr>
          <p:nvPr>
            <p:ph type="title"/>
          </p:nvPr>
        </p:nvSpPr>
        <p:spPr>
          <a:xfrm>
            <a:off x="358219" y="365125"/>
            <a:ext cx="11481847" cy="757093"/>
          </a:xfrm>
        </p:spPr>
        <p:txBody>
          <a:bodyPr/>
          <a:lstStyle/>
          <a:p>
            <a:r>
              <a:rPr lang="en-GB" b="1" dirty="0">
                <a:latin typeface="+mn-lt"/>
              </a:rPr>
              <a:t>Leadership and Management in Practice</a:t>
            </a:r>
          </a:p>
        </p:txBody>
      </p:sp>
      <p:sp>
        <p:nvSpPr>
          <p:cNvPr id="3" name="Content Placeholder 2">
            <a:extLst>
              <a:ext uri="{FF2B5EF4-FFF2-40B4-BE49-F238E27FC236}">
                <a16:creationId xmlns:a16="http://schemas.microsoft.com/office/drawing/2014/main" id="{C7BE96FA-3493-1023-DB34-7D6854CEC40D}"/>
              </a:ext>
            </a:extLst>
          </p:cNvPr>
          <p:cNvSpPr>
            <a:spLocks noGrp="1"/>
          </p:cNvSpPr>
          <p:nvPr>
            <p:ph idx="1"/>
          </p:nvPr>
        </p:nvSpPr>
        <p:spPr>
          <a:xfrm>
            <a:off x="609600" y="1417638"/>
            <a:ext cx="10972800" cy="4099595"/>
          </a:xfrm>
        </p:spPr>
        <p:txBody>
          <a:bodyPr>
            <a:normAutofit lnSpcReduction="10000"/>
          </a:bodyPr>
          <a:lstStyle/>
          <a:p>
            <a:r>
              <a:rPr lang="en-GB" dirty="0"/>
              <a:t>Hospitals are complex entities, involving large numbers of people, both service users and those providing care. </a:t>
            </a:r>
          </a:p>
          <a:p>
            <a:r>
              <a:rPr lang="en-GB" dirty="0"/>
              <a:t>Managers make the best use of resources to deliver better health and care. Roles such as Chief Operating Officer and Director of Finance.</a:t>
            </a:r>
          </a:p>
          <a:p>
            <a:r>
              <a:rPr lang="en-GB" dirty="0"/>
              <a:t>The Chief Executive and leadership team define the purpose and priorities, set the culture (the way things are done) and influence the external operating environment.</a:t>
            </a:r>
          </a:p>
          <a:p>
            <a:r>
              <a:rPr lang="en-GB" dirty="0"/>
              <a:t>But in </a:t>
            </a:r>
            <a:r>
              <a:rPr lang="en-GB" b="1" dirty="0"/>
              <a:t>high-functioning</a:t>
            </a:r>
            <a:r>
              <a:rPr lang="en-GB" dirty="0"/>
              <a:t> hospitals, effective leadership and management are distributed throughout the organisation and may be found ‘from the board to the ward’ (Swanwick, 2019). </a:t>
            </a:r>
          </a:p>
        </p:txBody>
      </p:sp>
    </p:spTree>
    <p:extLst>
      <p:ext uri="{BB962C8B-B14F-4D97-AF65-F5344CB8AC3E}">
        <p14:creationId xmlns:p14="http://schemas.microsoft.com/office/powerpoint/2010/main" val="18854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CFD95-83FE-BE25-7685-C61B71E12FFF}"/>
              </a:ext>
            </a:extLst>
          </p:cNvPr>
          <p:cNvSpPr>
            <a:spLocks noGrp="1"/>
          </p:cNvSpPr>
          <p:nvPr>
            <p:ph type="title"/>
          </p:nvPr>
        </p:nvSpPr>
        <p:spPr>
          <a:xfrm>
            <a:off x="358219" y="365125"/>
            <a:ext cx="11481847" cy="794935"/>
          </a:xfrm>
        </p:spPr>
        <p:txBody>
          <a:bodyPr anchor="ctr">
            <a:normAutofit/>
          </a:bodyPr>
          <a:lstStyle/>
          <a:p>
            <a:r>
              <a:rPr lang="en-GB" b="1" dirty="0">
                <a:latin typeface="+mn-lt"/>
              </a:rPr>
              <a:t>How Leaders Influence Performance</a:t>
            </a:r>
          </a:p>
        </p:txBody>
      </p:sp>
      <p:pic>
        <p:nvPicPr>
          <p:cNvPr id="4" name="Content Placeholder 3" descr="A diagram of a leader&#10;&#10;Description automatically generated">
            <a:extLst>
              <a:ext uri="{FF2B5EF4-FFF2-40B4-BE49-F238E27FC236}">
                <a16:creationId xmlns:a16="http://schemas.microsoft.com/office/drawing/2014/main" id="{D31D83C8-5159-333F-AB08-AC0DFE011AC2}"/>
              </a:ext>
            </a:extLst>
          </p:cNvPr>
          <p:cNvPicPr>
            <a:picLocks noGrp="1" noChangeAspect="1"/>
          </p:cNvPicPr>
          <p:nvPr>
            <p:ph idx="1"/>
          </p:nvPr>
        </p:nvPicPr>
        <p:blipFill>
          <a:blip r:embed="rId3"/>
          <a:stretch>
            <a:fillRect/>
          </a:stretch>
        </p:blipFill>
        <p:spPr>
          <a:xfrm>
            <a:off x="873289" y="1281547"/>
            <a:ext cx="10445422" cy="3917032"/>
          </a:xfrm>
          <a:prstGeom prst="rect">
            <a:avLst/>
          </a:prstGeom>
          <a:noFill/>
        </p:spPr>
      </p:pic>
      <p:sp>
        <p:nvSpPr>
          <p:cNvPr id="5" name="TextBox 4">
            <a:extLst>
              <a:ext uri="{FF2B5EF4-FFF2-40B4-BE49-F238E27FC236}">
                <a16:creationId xmlns:a16="http://schemas.microsoft.com/office/drawing/2014/main" id="{35AB14A2-7EBE-8CD5-879A-4B24B16AEF02}"/>
              </a:ext>
            </a:extLst>
          </p:cNvPr>
          <p:cNvSpPr txBox="1"/>
          <p:nvPr/>
        </p:nvSpPr>
        <p:spPr>
          <a:xfrm>
            <a:off x="8409709" y="5198579"/>
            <a:ext cx="3172691" cy="377874"/>
          </a:xfrm>
          <a:prstGeom prst="rect">
            <a:avLst/>
          </a:prstGeom>
          <a:noFill/>
        </p:spPr>
        <p:txBody>
          <a:bodyPr wrap="square" rtlCol="0">
            <a:spAutoFit/>
          </a:bodyPr>
          <a:lstStyle/>
          <a:p>
            <a:r>
              <a:rPr lang="en-GB" dirty="0"/>
              <a:t>(Yukl and Gardner, 2020).</a:t>
            </a:r>
          </a:p>
        </p:txBody>
      </p:sp>
    </p:spTree>
    <p:extLst>
      <p:ext uri="{BB962C8B-B14F-4D97-AF65-F5344CB8AC3E}">
        <p14:creationId xmlns:p14="http://schemas.microsoft.com/office/powerpoint/2010/main" val="3655061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71B4-05A6-AFE5-C5C1-D44D5944D857}"/>
              </a:ext>
            </a:extLst>
          </p:cNvPr>
          <p:cNvSpPr>
            <a:spLocks noGrp="1"/>
          </p:cNvSpPr>
          <p:nvPr>
            <p:ph type="title"/>
          </p:nvPr>
        </p:nvSpPr>
        <p:spPr>
          <a:xfrm>
            <a:off x="358219" y="365125"/>
            <a:ext cx="11481847" cy="757093"/>
          </a:xfrm>
        </p:spPr>
        <p:txBody>
          <a:bodyPr/>
          <a:lstStyle/>
          <a:p>
            <a:r>
              <a:rPr lang="en-GB" b="1" dirty="0">
                <a:latin typeface="+mn-lt"/>
              </a:rPr>
              <a:t>Measuring Leadership Effectiveness</a:t>
            </a:r>
          </a:p>
        </p:txBody>
      </p:sp>
      <p:sp>
        <p:nvSpPr>
          <p:cNvPr id="3" name="Content Placeholder 2">
            <a:extLst>
              <a:ext uri="{FF2B5EF4-FFF2-40B4-BE49-F238E27FC236}">
                <a16:creationId xmlns:a16="http://schemas.microsoft.com/office/drawing/2014/main" id="{1347595A-144C-D551-C9E7-3F4B862B008D}"/>
              </a:ext>
            </a:extLst>
          </p:cNvPr>
          <p:cNvSpPr>
            <a:spLocks noGrp="1"/>
          </p:cNvSpPr>
          <p:nvPr>
            <p:ph idx="1"/>
          </p:nvPr>
        </p:nvSpPr>
        <p:spPr>
          <a:xfrm>
            <a:off x="358219" y="1524000"/>
            <a:ext cx="11481847" cy="3877559"/>
          </a:xfrm>
        </p:spPr>
        <p:txBody>
          <a:bodyPr>
            <a:normAutofit lnSpcReduction="10000"/>
          </a:bodyPr>
          <a:lstStyle/>
          <a:p>
            <a:pPr marL="0" indent="0">
              <a:buNone/>
            </a:pPr>
            <a:r>
              <a:rPr lang="en-GB" dirty="0"/>
              <a:t>According to Yukl and Gardner (2020), most researchers evaluate leadership effectiveness in terms of their influence on individuals, groups, or the organisations in relation to </a:t>
            </a:r>
            <a:r>
              <a:rPr lang="en-GB" b="1" dirty="0"/>
              <a:t>outcomes</a:t>
            </a:r>
            <a:r>
              <a:rPr lang="en-GB" dirty="0"/>
              <a:t>. Performance may be enhanced or goals achieved. Objective measures of performance include metrics such as sales or net profits whilst subjective measures include ratings from subordinates, managers or peers. </a:t>
            </a:r>
          </a:p>
          <a:p>
            <a:pPr marL="0" indent="0">
              <a:buNone/>
            </a:pPr>
            <a:r>
              <a:rPr lang="en-GB" dirty="0">
                <a:highlight>
                  <a:srgbClr val="FFFF00"/>
                </a:highlight>
              </a:rPr>
              <a:t>Follower attitudes and perceptions can also be an indicator of leader effectiveness, according to Yukl and Gardner (2020). Their attitudes, beliefs and perceptions can manifest themselves in absenteeism, grievances, turnover, quiet quitting or sabotage. </a:t>
            </a:r>
          </a:p>
          <a:p>
            <a:endParaRPr lang="en-GB" dirty="0"/>
          </a:p>
        </p:txBody>
      </p:sp>
    </p:spTree>
    <p:extLst>
      <p:ext uri="{BB962C8B-B14F-4D97-AF65-F5344CB8AC3E}">
        <p14:creationId xmlns:p14="http://schemas.microsoft.com/office/powerpoint/2010/main" val="3243086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6B0F-642A-52AD-C138-127722379C13}"/>
              </a:ext>
            </a:extLst>
          </p:cNvPr>
          <p:cNvSpPr>
            <a:spLocks noGrp="1"/>
          </p:cNvSpPr>
          <p:nvPr>
            <p:ph type="title"/>
          </p:nvPr>
        </p:nvSpPr>
        <p:spPr>
          <a:xfrm>
            <a:off x="358219" y="207819"/>
            <a:ext cx="11481847" cy="1274617"/>
          </a:xfrm>
        </p:spPr>
        <p:txBody>
          <a:bodyPr>
            <a:normAutofit fontScale="90000"/>
          </a:bodyPr>
          <a:lstStyle/>
          <a:p>
            <a:r>
              <a:rPr lang="en-GB" b="1" dirty="0">
                <a:latin typeface="+mn-lt"/>
              </a:rPr>
              <a:t>What Leaders can Influence (Yukl and Gardner, 2020)</a:t>
            </a:r>
          </a:p>
        </p:txBody>
      </p:sp>
      <p:sp>
        <p:nvSpPr>
          <p:cNvPr id="3" name="Content Placeholder 2">
            <a:extLst>
              <a:ext uri="{FF2B5EF4-FFF2-40B4-BE49-F238E27FC236}">
                <a16:creationId xmlns:a16="http://schemas.microsoft.com/office/drawing/2014/main" id="{BD3DBB92-187B-4A55-7FF4-EC84ABA0EB79}"/>
              </a:ext>
            </a:extLst>
          </p:cNvPr>
          <p:cNvSpPr>
            <a:spLocks noGrp="1"/>
          </p:cNvSpPr>
          <p:nvPr>
            <p:ph idx="1"/>
          </p:nvPr>
        </p:nvSpPr>
        <p:spPr>
          <a:xfrm>
            <a:off x="609600" y="1482436"/>
            <a:ext cx="7800109" cy="4034797"/>
          </a:xfrm>
        </p:spPr>
        <p:txBody>
          <a:bodyPr>
            <a:normAutofit fontScale="85000" lnSpcReduction="20000"/>
          </a:bodyPr>
          <a:lstStyle/>
          <a:p>
            <a:r>
              <a:rPr lang="en-GB" dirty="0"/>
              <a:t>The choice of objectives and strategies to pursue </a:t>
            </a:r>
          </a:p>
          <a:p>
            <a:r>
              <a:rPr lang="en-GB" dirty="0"/>
              <a:t>The motivation of members to achieve the objectives </a:t>
            </a:r>
          </a:p>
          <a:p>
            <a:r>
              <a:rPr lang="en-GB" dirty="0"/>
              <a:t>The mutual trust and cooperation of members </a:t>
            </a:r>
          </a:p>
          <a:p>
            <a:r>
              <a:rPr lang="en-GB" dirty="0"/>
              <a:t>The organisation and coordination of work activities </a:t>
            </a:r>
          </a:p>
          <a:p>
            <a:r>
              <a:rPr lang="en-GB" dirty="0"/>
              <a:t>The allocation of resources to activities and objectives </a:t>
            </a:r>
          </a:p>
          <a:p>
            <a:r>
              <a:rPr lang="en-GB" dirty="0"/>
              <a:t>The development of member skills and confidence </a:t>
            </a:r>
          </a:p>
          <a:p>
            <a:r>
              <a:rPr lang="en-GB" dirty="0"/>
              <a:t>The learning and sharing of new knowledge by members </a:t>
            </a:r>
          </a:p>
          <a:p>
            <a:r>
              <a:rPr lang="en-GB" dirty="0"/>
              <a:t>The enlistment of support and cooperation from outsiders </a:t>
            </a:r>
          </a:p>
          <a:p>
            <a:r>
              <a:rPr lang="en-GB" dirty="0"/>
              <a:t>The design of formal structure, programmes, and systems </a:t>
            </a:r>
          </a:p>
          <a:p>
            <a:r>
              <a:rPr lang="en-GB" dirty="0"/>
              <a:t>The shared beliefs and values of members</a:t>
            </a:r>
          </a:p>
        </p:txBody>
      </p:sp>
      <p:sp>
        <p:nvSpPr>
          <p:cNvPr id="4" name="TextBox 3">
            <a:extLst>
              <a:ext uri="{FF2B5EF4-FFF2-40B4-BE49-F238E27FC236}">
                <a16:creationId xmlns:a16="http://schemas.microsoft.com/office/drawing/2014/main" id="{7E66750B-38F4-4FCF-28D7-5F14A5951FC8}"/>
              </a:ext>
            </a:extLst>
          </p:cNvPr>
          <p:cNvSpPr txBox="1"/>
          <p:nvPr/>
        </p:nvSpPr>
        <p:spPr>
          <a:xfrm>
            <a:off x="8811492" y="1745673"/>
            <a:ext cx="2770908" cy="1077218"/>
          </a:xfrm>
          <a:prstGeom prst="rect">
            <a:avLst/>
          </a:prstGeom>
          <a:noFill/>
          <a:ln>
            <a:solidFill>
              <a:schemeClr val="tx1"/>
            </a:solidFill>
          </a:ln>
        </p:spPr>
        <p:txBody>
          <a:bodyPr wrap="square" rtlCol="0">
            <a:spAutoFit/>
          </a:bodyPr>
          <a:lstStyle/>
          <a:p>
            <a:r>
              <a:rPr lang="en-GB" sz="3200" b="1" dirty="0"/>
              <a:t>How might they do this?</a:t>
            </a:r>
          </a:p>
        </p:txBody>
      </p:sp>
    </p:spTree>
    <p:extLst>
      <p:ext uri="{BB962C8B-B14F-4D97-AF65-F5344CB8AC3E}">
        <p14:creationId xmlns:p14="http://schemas.microsoft.com/office/powerpoint/2010/main" val="71970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5CE01-326D-D510-6601-385063E2FBF2}"/>
              </a:ext>
            </a:extLst>
          </p:cNvPr>
          <p:cNvSpPr>
            <a:spLocks noGrp="1"/>
          </p:cNvSpPr>
          <p:nvPr>
            <p:ph type="title"/>
          </p:nvPr>
        </p:nvSpPr>
        <p:spPr>
          <a:xfrm>
            <a:off x="609600" y="274638"/>
            <a:ext cx="10972800" cy="612053"/>
          </a:xfrm>
        </p:spPr>
        <p:txBody>
          <a:bodyPr>
            <a:normAutofit fontScale="90000"/>
          </a:bodyPr>
          <a:lstStyle/>
          <a:p>
            <a:r>
              <a:rPr lang="en-GB" b="1" dirty="0">
                <a:latin typeface="+mn-lt"/>
              </a:rPr>
              <a:t>Cialdini’s Principles of Influence (Cialdini, 2025)</a:t>
            </a:r>
          </a:p>
        </p:txBody>
      </p:sp>
      <p:sp>
        <p:nvSpPr>
          <p:cNvPr id="3" name="Content Placeholder 2">
            <a:extLst>
              <a:ext uri="{FF2B5EF4-FFF2-40B4-BE49-F238E27FC236}">
                <a16:creationId xmlns:a16="http://schemas.microsoft.com/office/drawing/2014/main" id="{F663C428-C61E-8A33-CBF5-894C4A269DDA}"/>
              </a:ext>
            </a:extLst>
          </p:cNvPr>
          <p:cNvSpPr>
            <a:spLocks noGrp="1"/>
          </p:cNvSpPr>
          <p:nvPr>
            <p:ph idx="1"/>
          </p:nvPr>
        </p:nvSpPr>
        <p:spPr>
          <a:xfrm>
            <a:off x="609600" y="1149928"/>
            <a:ext cx="10972800" cy="4367306"/>
          </a:xfrm>
        </p:spPr>
        <p:txBody>
          <a:bodyPr>
            <a:normAutofit lnSpcReduction="10000"/>
          </a:bodyPr>
          <a:lstStyle/>
          <a:p>
            <a:r>
              <a:rPr lang="en-GB" sz="2800" dirty="0"/>
              <a:t>Reciprocation </a:t>
            </a:r>
          </a:p>
          <a:p>
            <a:r>
              <a:rPr lang="en-GB" sz="2800" dirty="0"/>
              <a:t>Commitment/Consistency </a:t>
            </a:r>
          </a:p>
          <a:p>
            <a:r>
              <a:rPr lang="en-GB" sz="2800" dirty="0"/>
              <a:t>Authority</a:t>
            </a:r>
          </a:p>
          <a:p>
            <a:r>
              <a:rPr lang="en-GB" sz="2800" dirty="0"/>
              <a:t>Social Proof </a:t>
            </a:r>
          </a:p>
          <a:p>
            <a:r>
              <a:rPr lang="en-GB" sz="2800" dirty="0"/>
              <a:t>Scarcity</a:t>
            </a:r>
          </a:p>
          <a:p>
            <a:r>
              <a:rPr lang="en-GB" sz="2800" dirty="0"/>
              <a:t>Liking </a:t>
            </a:r>
          </a:p>
          <a:p>
            <a:r>
              <a:rPr lang="en-GB" sz="2800" dirty="0"/>
              <a:t>Unity</a:t>
            </a:r>
          </a:p>
          <a:p>
            <a:pPr marL="0" indent="0">
              <a:buNone/>
            </a:pPr>
            <a:endParaRPr lang="en-GB" dirty="0"/>
          </a:p>
          <a:p>
            <a:r>
              <a:rPr lang="en-GB" dirty="0">
                <a:hlinkClick r:id="rId3"/>
              </a:rPr>
              <a:t>https://youtu.be/1_urunjhCsw?si=PBQduqoJMzIq-uvv</a:t>
            </a:r>
            <a:endParaRPr lang="en-GB" dirty="0"/>
          </a:p>
          <a:p>
            <a:pPr marL="0" indent="0">
              <a:buNone/>
            </a:pPr>
            <a:endParaRPr lang="en-GB" dirty="0"/>
          </a:p>
          <a:p>
            <a:endParaRPr lang="en-GB" dirty="0"/>
          </a:p>
        </p:txBody>
      </p:sp>
    </p:spTree>
    <p:extLst>
      <p:ext uri="{BB962C8B-B14F-4D97-AF65-F5344CB8AC3E}">
        <p14:creationId xmlns:p14="http://schemas.microsoft.com/office/powerpoint/2010/main" val="3290229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3760-611F-FE90-C826-9DED39650291}"/>
              </a:ext>
            </a:extLst>
          </p:cNvPr>
          <p:cNvSpPr>
            <a:spLocks noGrp="1"/>
          </p:cNvSpPr>
          <p:nvPr>
            <p:ph type="title"/>
          </p:nvPr>
        </p:nvSpPr>
        <p:spPr/>
        <p:txBody>
          <a:bodyPr anchor="ctr">
            <a:normAutofit/>
          </a:bodyPr>
          <a:lstStyle/>
          <a:p>
            <a:r>
              <a:rPr lang="en-GB" sz="4400" b="1" dirty="0">
                <a:latin typeface="+mn-lt"/>
              </a:rPr>
              <a:t>Activity</a:t>
            </a:r>
          </a:p>
        </p:txBody>
      </p:sp>
      <p:sp>
        <p:nvSpPr>
          <p:cNvPr id="3" name="Content Placeholder 2">
            <a:extLst>
              <a:ext uri="{FF2B5EF4-FFF2-40B4-BE49-F238E27FC236}">
                <a16:creationId xmlns:a16="http://schemas.microsoft.com/office/drawing/2014/main" id="{A4FA4D77-B9C5-AD6B-C702-7839A179E8A3}"/>
              </a:ext>
            </a:extLst>
          </p:cNvPr>
          <p:cNvSpPr>
            <a:spLocks noGrp="1"/>
          </p:cNvSpPr>
          <p:nvPr>
            <p:ph sz="half" idx="1"/>
          </p:nvPr>
        </p:nvSpPr>
        <p:spPr/>
        <p:txBody>
          <a:bodyPr>
            <a:normAutofit/>
          </a:bodyPr>
          <a:lstStyle/>
          <a:p>
            <a:pPr marL="0" indent="0">
              <a:buNone/>
            </a:pPr>
            <a:r>
              <a:rPr lang="en-GB" sz="3200" dirty="0"/>
              <a:t>Using Cialdini’s Principles, discuss how you could influence your team to use more Welsh in the workplace. What could you say or do?</a:t>
            </a:r>
          </a:p>
        </p:txBody>
      </p:sp>
      <p:pic>
        <p:nvPicPr>
          <p:cNvPr id="5" name="Picture 4" descr="A red dragon on a green and white flag&#10;&#10;AI-generated content may be incorrect.">
            <a:extLst>
              <a:ext uri="{FF2B5EF4-FFF2-40B4-BE49-F238E27FC236}">
                <a16:creationId xmlns:a16="http://schemas.microsoft.com/office/drawing/2014/main" id="{0B4A02CC-CEA1-7141-8A0B-7491574930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716690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8BB4-DDD5-52E4-B8BC-D7877A7F11E4}"/>
              </a:ext>
            </a:extLst>
          </p:cNvPr>
          <p:cNvSpPr>
            <a:spLocks noGrp="1"/>
          </p:cNvSpPr>
          <p:nvPr>
            <p:ph type="title"/>
          </p:nvPr>
        </p:nvSpPr>
        <p:spPr>
          <a:xfrm>
            <a:off x="609600" y="274638"/>
            <a:ext cx="10972800" cy="623433"/>
          </a:xfrm>
        </p:spPr>
        <p:txBody>
          <a:bodyPr>
            <a:normAutofit fontScale="90000"/>
          </a:bodyPr>
          <a:lstStyle/>
          <a:p>
            <a:r>
              <a:rPr lang="en-GB" b="1" dirty="0">
                <a:latin typeface="+mn-lt"/>
              </a:rPr>
              <a:t>SCARF Theory – David Rock (2006)</a:t>
            </a:r>
          </a:p>
        </p:txBody>
      </p:sp>
      <p:sp>
        <p:nvSpPr>
          <p:cNvPr id="3" name="Content Placeholder 2">
            <a:extLst>
              <a:ext uri="{FF2B5EF4-FFF2-40B4-BE49-F238E27FC236}">
                <a16:creationId xmlns:a16="http://schemas.microsoft.com/office/drawing/2014/main" id="{AACC0598-AF3E-1055-0510-EBA786398730}"/>
              </a:ext>
            </a:extLst>
          </p:cNvPr>
          <p:cNvSpPr>
            <a:spLocks noGrp="1"/>
          </p:cNvSpPr>
          <p:nvPr>
            <p:ph idx="1"/>
          </p:nvPr>
        </p:nvSpPr>
        <p:spPr>
          <a:xfrm>
            <a:off x="609600" y="1191986"/>
            <a:ext cx="10972800" cy="4325247"/>
          </a:xfrm>
        </p:spPr>
        <p:txBody>
          <a:bodyPr>
            <a:noAutofit/>
          </a:bodyPr>
          <a:lstStyle/>
          <a:p>
            <a:pPr marL="0" indent="0">
              <a:buNone/>
            </a:pPr>
            <a:r>
              <a:rPr lang="en-GB" sz="2400" dirty="0">
                <a:ea typeface="Aptos" panose="020B0004020202020204" pitchFamily="34" charset="0"/>
              </a:rPr>
              <a:t>M</a:t>
            </a:r>
            <a:r>
              <a:rPr lang="en-GB" sz="2400" dirty="0">
                <a:effectLst/>
                <a:ea typeface="Aptos" panose="020B0004020202020204" pitchFamily="34" charset="0"/>
              </a:rPr>
              <a:t>anagement behaviour can result in threat responses or reward responses from employees and harnessing those reward responses is key to productive workplaces. </a:t>
            </a:r>
          </a:p>
          <a:p>
            <a:pPr marL="0" indent="0">
              <a:buNone/>
            </a:pPr>
            <a:r>
              <a:rPr lang="en-GB" sz="2400" dirty="0">
                <a:effectLst/>
                <a:ea typeface="Aptos" panose="020B0004020202020204" pitchFamily="34" charset="0"/>
              </a:rPr>
              <a:t>Rock identified five social qualities which managers could focus on to minimise the threat responses and maximise the reward responses. These are: </a:t>
            </a:r>
          </a:p>
          <a:p>
            <a:pPr marL="0" indent="0">
              <a:buNone/>
            </a:pPr>
            <a:r>
              <a:rPr lang="en-GB" sz="2400" b="1" dirty="0">
                <a:ea typeface="Aptos" panose="020B0004020202020204" pitchFamily="34" charset="0"/>
              </a:rPr>
              <a:t>Status – </a:t>
            </a:r>
            <a:r>
              <a:rPr lang="en-GB" sz="2400" dirty="0">
                <a:ea typeface="Aptos" panose="020B0004020202020204" pitchFamily="34" charset="0"/>
              </a:rPr>
              <a:t>feeling respected and valued</a:t>
            </a:r>
          </a:p>
          <a:p>
            <a:pPr marL="0" indent="0">
              <a:buNone/>
            </a:pPr>
            <a:r>
              <a:rPr lang="en-GB" sz="2400" b="1" dirty="0">
                <a:ea typeface="Aptos" panose="020B0004020202020204" pitchFamily="34" charset="0"/>
              </a:rPr>
              <a:t>Certainty – </a:t>
            </a:r>
            <a:r>
              <a:rPr lang="en-GB" sz="2400" dirty="0">
                <a:ea typeface="Aptos" panose="020B0004020202020204" pitchFamily="34" charset="0"/>
              </a:rPr>
              <a:t>clarity and predictability</a:t>
            </a:r>
          </a:p>
          <a:p>
            <a:pPr marL="0" indent="0">
              <a:buNone/>
            </a:pPr>
            <a:r>
              <a:rPr lang="en-GB" sz="2400" b="1" dirty="0">
                <a:ea typeface="Aptos" panose="020B0004020202020204" pitchFamily="34" charset="0"/>
              </a:rPr>
              <a:t>Autonomy – </a:t>
            </a:r>
            <a:r>
              <a:rPr lang="en-GB" sz="2400" dirty="0">
                <a:ea typeface="Aptos" panose="020B0004020202020204" pitchFamily="34" charset="0"/>
              </a:rPr>
              <a:t>sense of control and choice</a:t>
            </a:r>
          </a:p>
          <a:p>
            <a:pPr marL="0" indent="0">
              <a:buNone/>
            </a:pPr>
            <a:r>
              <a:rPr lang="en-GB" sz="2400" b="1" dirty="0">
                <a:ea typeface="Aptos" panose="020B0004020202020204" pitchFamily="34" charset="0"/>
              </a:rPr>
              <a:t>Relatedness – </a:t>
            </a:r>
            <a:r>
              <a:rPr lang="en-GB" sz="2400" dirty="0">
                <a:ea typeface="Aptos" panose="020B0004020202020204" pitchFamily="34" charset="0"/>
              </a:rPr>
              <a:t>trust and connection</a:t>
            </a:r>
          </a:p>
          <a:p>
            <a:pPr marL="0" indent="0">
              <a:buNone/>
            </a:pPr>
            <a:r>
              <a:rPr lang="en-GB" sz="2400" b="1" dirty="0">
                <a:ea typeface="Aptos" panose="020B0004020202020204" pitchFamily="34" charset="0"/>
              </a:rPr>
              <a:t>Fairness – </a:t>
            </a:r>
            <a:r>
              <a:rPr lang="en-GB" sz="2400" dirty="0">
                <a:ea typeface="Aptos" panose="020B0004020202020204" pitchFamily="34" charset="0"/>
              </a:rPr>
              <a:t>perception of equity and justice</a:t>
            </a:r>
            <a:endParaRPr lang="en-GB" sz="2400" dirty="0">
              <a:effectLst/>
              <a:ea typeface="Aptos" panose="020B0004020202020204" pitchFamily="34" charset="0"/>
            </a:endParaRPr>
          </a:p>
          <a:p>
            <a:pPr marL="0" indent="0">
              <a:buNone/>
            </a:pPr>
            <a:r>
              <a:rPr lang="en-GB" sz="2400" b="1" dirty="0">
                <a:effectLst/>
                <a:ea typeface="Aptos" panose="020B0004020202020204" pitchFamily="34" charset="0"/>
              </a:rPr>
              <a:t> </a:t>
            </a:r>
            <a:r>
              <a:rPr lang="en-GB" sz="2400" dirty="0">
                <a:effectLst/>
                <a:ea typeface="Aptos" panose="020B0004020202020204" pitchFamily="34" charset="0"/>
              </a:rPr>
              <a:t>(making the acronym SCARF) </a:t>
            </a:r>
            <a:endParaRPr lang="en-GB" sz="2400" dirty="0"/>
          </a:p>
        </p:txBody>
      </p:sp>
    </p:spTree>
    <p:extLst>
      <p:ext uri="{BB962C8B-B14F-4D97-AF65-F5344CB8AC3E}">
        <p14:creationId xmlns:p14="http://schemas.microsoft.com/office/powerpoint/2010/main" val="3074138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CARF Model  Influencing Others with Dr David Rock">
            <a:hlinkClick r:id="" action="ppaction://media"/>
            <a:extLst>
              <a:ext uri="{FF2B5EF4-FFF2-40B4-BE49-F238E27FC236}">
                <a16:creationId xmlns:a16="http://schemas.microsoft.com/office/drawing/2014/main" id="{38EC9BEF-D798-843C-1F2E-355C7B577605}"/>
              </a:ext>
            </a:extLst>
          </p:cNvPr>
          <p:cNvPicPr>
            <a:picLocks noGrp="1" noRot="1" noChangeAspect="1"/>
          </p:cNvPicPr>
          <p:nvPr>
            <p:ph idx="1"/>
            <a:videoFile r:link="rId1"/>
          </p:nvPr>
        </p:nvPicPr>
        <p:blipFill>
          <a:blip r:embed="rId4"/>
          <a:stretch>
            <a:fillRect/>
          </a:stretch>
        </p:blipFill>
        <p:spPr>
          <a:xfrm>
            <a:off x="1614488" y="908050"/>
            <a:ext cx="8963025" cy="5041900"/>
          </a:xfrm>
          <a:prstGeom prst="rect">
            <a:avLst/>
          </a:prstGeom>
          <a:noFill/>
        </p:spPr>
      </p:pic>
    </p:spTree>
    <p:extLst>
      <p:ext uri="{BB962C8B-B14F-4D97-AF65-F5344CB8AC3E}">
        <p14:creationId xmlns:p14="http://schemas.microsoft.com/office/powerpoint/2010/main" val="126389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ED1CA-B315-EB47-B4B3-F09FC9B51006}"/>
              </a:ext>
            </a:extLst>
          </p:cNvPr>
          <p:cNvSpPr>
            <a:spLocks noGrp="1"/>
          </p:cNvSpPr>
          <p:nvPr>
            <p:ph type="title"/>
          </p:nvPr>
        </p:nvSpPr>
        <p:spPr>
          <a:xfrm>
            <a:off x="358219" y="365126"/>
            <a:ext cx="11481847" cy="262672"/>
          </a:xfrm>
        </p:spPr>
        <p:txBody>
          <a:bodyPr>
            <a:normAutofit fontScale="90000"/>
          </a:bodyPr>
          <a:lstStyle/>
          <a:p>
            <a:r>
              <a:rPr lang="en-GB" b="1" dirty="0">
                <a:latin typeface="+mn-lt"/>
              </a:rPr>
              <a:t>Activity – SCARF Theory</a:t>
            </a:r>
          </a:p>
        </p:txBody>
      </p:sp>
      <p:sp>
        <p:nvSpPr>
          <p:cNvPr id="3" name="Content Placeholder 2">
            <a:extLst>
              <a:ext uri="{FF2B5EF4-FFF2-40B4-BE49-F238E27FC236}">
                <a16:creationId xmlns:a16="http://schemas.microsoft.com/office/drawing/2014/main" id="{08C72658-3D7A-74E5-A97C-6D5D33D08EB2}"/>
              </a:ext>
            </a:extLst>
          </p:cNvPr>
          <p:cNvSpPr>
            <a:spLocks noGrp="1"/>
          </p:cNvSpPr>
          <p:nvPr>
            <p:ph idx="1"/>
          </p:nvPr>
        </p:nvSpPr>
        <p:spPr>
          <a:xfrm>
            <a:off x="358219" y="996288"/>
            <a:ext cx="11481847" cy="4405272"/>
          </a:xfrm>
        </p:spPr>
        <p:txBody>
          <a:bodyPr>
            <a:normAutofit/>
          </a:bodyPr>
          <a:lstStyle/>
          <a:p>
            <a:pPr marL="0" lvl="0" indent="0">
              <a:buNone/>
            </a:pPr>
            <a:r>
              <a:rPr lang="en-GB" b="1" dirty="0"/>
              <a:t>Scenarios :</a:t>
            </a:r>
          </a:p>
          <a:p>
            <a:pPr marL="514350" lvl="0" indent="-514350">
              <a:buFont typeface="+mj-lt"/>
              <a:buAutoNum type="arabicPeriod"/>
            </a:pPr>
            <a:r>
              <a:rPr lang="en-GB" dirty="0"/>
              <a:t>A manager publicly praises one team member to ‘motivate the others’.</a:t>
            </a:r>
          </a:p>
          <a:p>
            <a:pPr marL="514350" lvl="0" indent="-514350">
              <a:buFont typeface="+mj-lt"/>
              <a:buAutoNum type="arabicPeriod"/>
            </a:pPr>
            <a:r>
              <a:rPr lang="en-GB" dirty="0"/>
              <a:t>A leader frequently changes priorities to ‘stay agile’.</a:t>
            </a:r>
          </a:p>
          <a:p>
            <a:pPr marL="514350" lvl="0" indent="-514350">
              <a:buFont typeface="+mj-lt"/>
              <a:buAutoNum type="arabicPeriod"/>
            </a:pPr>
            <a:r>
              <a:rPr lang="en-GB" dirty="0"/>
              <a:t>A manager gives a struggling employee ‘full freedom’ to figure things out.</a:t>
            </a:r>
          </a:p>
          <a:p>
            <a:pPr marL="514350" lvl="0" indent="-514350">
              <a:buFont typeface="+mj-lt"/>
              <a:buAutoNum type="arabicPeriod"/>
            </a:pPr>
            <a:r>
              <a:rPr lang="en-GB" dirty="0"/>
              <a:t>A leader tries to be ‘friends with everyone’ on the team.</a:t>
            </a:r>
          </a:p>
          <a:p>
            <a:pPr marL="514350" lvl="0" indent="-514350">
              <a:buFont typeface="+mj-lt"/>
              <a:buAutoNum type="arabicPeriod"/>
            </a:pPr>
            <a:r>
              <a:rPr lang="en-GB" dirty="0"/>
              <a:t>A manager gives flexible working to one person but not others ‘because they didn’t ask’.</a:t>
            </a:r>
          </a:p>
          <a:p>
            <a:endParaRPr lang="en-GB" dirty="0"/>
          </a:p>
        </p:txBody>
      </p:sp>
    </p:spTree>
    <p:extLst>
      <p:ext uri="{BB962C8B-B14F-4D97-AF65-F5344CB8AC3E}">
        <p14:creationId xmlns:p14="http://schemas.microsoft.com/office/powerpoint/2010/main" val="2245355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29CE3-8474-69AC-AC10-AE3989874492}"/>
              </a:ext>
            </a:extLst>
          </p:cNvPr>
          <p:cNvSpPr>
            <a:spLocks noGrp="1"/>
          </p:cNvSpPr>
          <p:nvPr>
            <p:ph type="title"/>
          </p:nvPr>
        </p:nvSpPr>
        <p:spPr/>
        <p:txBody>
          <a:bodyPr/>
          <a:lstStyle/>
          <a:p>
            <a:r>
              <a:rPr lang="en-GB" b="1" dirty="0">
                <a:latin typeface="+mn-lt"/>
              </a:rPr>
              <a:t>Group task (5 minutes)</a:t>
            </a:r>
            <a:br>
              <a:rPr lang="en-GB" dirty="0">
                <a:latin typeface="+mn-lt"/>
              </a:rPr>
            </a:br>
            <a:endParaRPr lang="en-GB" dirty="0">
              <a:latin typeface="+mn-lt"/>
            </a:endParaRPr>
          </a:p>
        </p:txBody>
      </p:sp>
      <p:sp>
        <p:nvSpPr>
          <p:cNvPr id="3" name="Content Placeholder 2">
            <a:extLst>
              <a:ext uri="{FF2B5EF4-FFF2-40B4-BE49-F238E27FC236}">
                <a16:creationId xmlns:a16="http://schemas.microsoft.com/office/drawing/2014/main" id="{DF7773DA-D70E-CACC-7C95-6B096189535E}"/>
              </a:ext>
            </a:extLst>
          </p:cNvPr>
          <p:cNvSpPr>
            <a:spLocks noGrp="1"/>
          </p:cNvSpPr>
          <p:nvPr>
            <p:ph idx="1"/>
          </p:nvPr>
        </p:nvSpPr>
        <p:spPr>
          <a:xfrm>
            <a:off x="358219" y="1501254"/>
            <a:ext cx="11481847" cy="3900305"/>
          </a:xfrm>
        </p:spPr>
        <p:txBody>
          <a:bodyPr/>
          <a:lstStyle/>
          <a:p>
            <a:pPr marL="0" indent="0">
              <a:buNone/>
            </a:pPr>
            <a:r>
              <a:rPr lang="en-GB" sz="3600" dirty="0"/>
              <a:t>Each group answers:</a:t>
            </a:r>
          </a:p>
          <a:p>
            <a:pPr lvl="0"/>
            <a:r>
              <a:rPr lang="en-GB" sz="3200" dirty="0"/>
              <a:t>What was the leader </a:t>
            </a:r>
            <a:r>
              <a:rPr lang="en-GB" sz="3200" i="1" dirty="0"/>
              <a:t>trying</a:t>
            </a:r>
            <a:r>
              <a:rPr lang="en-GB" sz="3200" dirty="0"/>
              <a:t> to achieve?</a:t>
            </a:r>
          </a:p>
          <a:p>
            <a:pPr lvl="0"/>
            <a:r>
              <a:rPr lang="en-GB" sz="3200" dirty="0"/>
              <a:t>Which SCARF domain is most affected?</a:t>
            </a:r>
          </a:p>
          <a:p>
            <a:pPr lvl="0"/>
            <a:r>
              <a:rPr lang="en-GB" sz="3200" dirty="0"/>
              <a:t>Does the behaviour trigger a </a:t>
            </a:r>
            <a:r>
              <a:rPr lang="en-GB" sz="3200" i="1" dirty="0"/>
              <a:t>reward</a:t>
            </a:r>
            <a:r>
              <a:rPr lang="en-GB" sz="3200" dirty="0"/>
              <a:t> or </a:t>
            </a:r>
            <a:r>
              <a:rPr lang="en-GB" sz="3200" i="1" dirty="0"/>
              <a:t>threat</a:t>
            </a:r>
            <a:r>
              <a:rPr lang="en-GB" sz="3200" dirty="0"/>
              <a:t> response — or both?</a:t>
            </a:r>
          </a:p>
          <a:p>
            <a:pPr lvl="0"/>
            <a:r>
              <a:rPr lang="en-GB" sz="3200" dirty="0"/>
              <a:t>How could the leader adjust the behaviour to support wellbeing and motivation more effectively?</a:t>
            </a:r>
          </a:p>
          <a:p>
            <a:endParaRPr lang="en-GB" dirty="0"/>
          </a:p>
        </p:txBody>
      </p:sp>
    </p:spTree>
    <p:extLst>
      <p:ext uri="{BB962C8B-B14F-4D97-AF65-F5344CB8AC3E}">
        <p14:creationId xmlns:p14="http://schemas.microsoft.com/office/powerpoint/2010/main" val="2507390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154A6-CB96-9B60-7F0D-9F0C6ED7FC70}"/>
              </a:ext>
            </a:extLst>
          </p:cNvPr>
          <p:cNvSpPr>
            <a:spLocks noGrp="1"/>
          </p:cNvSpPr>
          <p:nvPr>
            <p:ph type="title"/>
          </p:nvPr>
        </p:nvSpPr>
        <p:spPr/>
        <p:txBody>
          <a:bodyPr/>
          <a:lstStyle/>
          <a:p>
            <a:r>
              <a:rPr lang="en-GB" b="1" dirty="0">
                <a:latin typeface="+mn-lt"/>
              </a:rPr>
              <a:t>Rotate (5 minutes)</a:t>
            </a:r>
            <a:br>
              <a:rPr lang="en-GB" dirty="0">
                <a:latin typeface="+mn-lt"/>
              </a:rPr>
            </a:br>
            <a:endParaRPr lang="en-GB" dirty="0">
              <a:latin typeface="+mn-lt"/>
            </a:endParaRPr>
          </a:p>
        </p:txBody>
      </p:sp>
      <p:sp>
        <p:nvSpPr>
          <p:cNvPr id="3" name="Content Placeholder 2">
            <a:extLst>
              <a:ext uri="{FF2B5EF4-FFF2-40B4-BE49-F238E27FC236}">
                <a16:creationId xmlns:a16="http://schemas.microsoft.com/office/drawing/2014/main" id="{A84BD75E-8CE5-533B-CE44-9C7600112C92}"/>
              </a:ext>
            </a:extLst>
          </p:cNvPr>
          <p:cNvSpPr>
            <a:spLocks noGrp="1"/>
          </p:cNvSpPr>
          <p:nvPr>
            <p:ph idx="1"/>
          </p:nvPr>
        </p:nvSpPr>
        <p:spPr>
          <a:xfrm>
            <a:off x="355076" y="1539022"/>
            <a:ext cx="11481847" cy="3575934"/>
          </a:xfrm>
        </p:spPr>
        <p:txBody>
          <a:bodyPr>
            <a:normAutofit/>
          </a:bodyPr>
          <a:lstStyle/>
          <a:p>
            <a:pPr marL="0" indent="0" algn="ctr">
              <a:buNone/>
            </a:pPr>
            <a:r>
              <a:rPr lang="en-GB" sz="4000" dirty="0"/>
              <a:t>Groups rotate to the next scenario and add </a:t>
            </a:r>
            <a:r>
              <a:rPr lang="en-GB" sz="4000" i="1" dirty="0"/>
              <a:t>one new insight</a:t>
            </a:r>
            <a:r>
              <a:rPr lang="en-GB" sz="4000" dirty="0"/>
              <a:t> to the previous group’s notes. </a:t>
            </a:r>
          </a:p>
        </p:txBody>
      </p:sp>
    </p:spTree>
    <p:extLst>
      <p:ext uri="{BB962C8B-B14F-4D97-AF65-F5344CB8AC3E}">
        <p14:creationId xmlns:p14="http://schemas.microsoft.com/office/powerpoint/2010/main" val="161817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66A4F-0DBE-E7F3-DBA9-25D1A342185D}"/>
              </a:ext>
            </a:extLst>
          </p:cNvPr>
          <p:cNvSpPr>
            <a:spLocks noGrp="1"/>
          </p:cNvSpPr>
          <p:nvPr>
            <p:ph type="title"/>
          </p:nvPr>
        </p:nvSpPr>
        <p:spPr/>
        <p:txBody>
          <a:bodyPr/>
          <a:lstStyle/>
          <a:p>
            <a:r>
              <a:rPr lang="en-GB" b="1" dirty="0">
                <a:latin typeface="+mn-lt"/>
              </a:rPr>
              <a:t>Whole‑Group Debrief (5 minutes)</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00D6F9D0-4F9C-FF08-141F-0C19292452E9}"/>
              </a:ext>
            </a:extLst>
          </p:cNvPr>
          <p:cNvSpPr>
            <a:spLocks noGrp="1"/>
          </p:cNvSpPr>
          <p:nvPr>
            <p:ph idx="1"/>
          </p:nvPr>
        </p:nvSpPr>
        <p:spPr>
          <a:xfrm>
            <a:off x="355076" y="1641033"/>
            <a:ext cx="11481847" cy="3575934"/>
          </a:xfrm>
        </p:spPr>
        <p:txBody>
          <a:bodyPr>
            <a:normAutofit/>
          </a:bodyPr>
          <a:lstStyle/>
          <a:p>
            <a:pPr lvl="0"/>
            <a:r>
              <a:rPr lang="en-GB" dirty="0"/>
              <a:t>Which SCARF domains were most easily threatened?</a:t>
            </a:r>
          </a:p>
          <a:p>
            <a:pPr lvl="0"/>
            <a:r>
              <a:rPr lang="en-GB" dirty="0"/>
              <a:t>What surprised you about how ‘good leadership’ can still backfire?</a:t>
            </a:r>
          </a:p>
          <a:p>
            <a:pPr lvl="0"/>
            <a:r>
              <a:rPr lang="en-GB" dirty="0"/>
              <a:t>What principles of </a:t>
            </a:r>
            <a:r>
              <a:rPr lang="en-GB" i="1" dirty="0"/>
              <a:t>good people leadership</a:t>
            </a:r>
            <a:r>
              <a:rPr lang="en-GB" dirty="0"/>
              <a:t> emerged across the scenarios?</a:t>
            </a:r>
          </a:p>
          <a:p>
            <a:pPr marL="0" indent="0">
              <a:buNone/>
            </a:pPr>
            <a:endParaRPr lang="en-GB" dirty="0"/>
          </a:p>
          <a:p>
            <a:pPr marL="0" indent="0">
              <a:buNone/>
            </a:pPr>
            <a:r>
              <a:rPr lang="en-GB" dirty="0"/>
              <a:t>Paradoxes - </a:t>
            </a:r>
            <a:br>
              <a:rPr lang="en-GB" dirty="0"/>
            </a:br>
            <a:r>
              <a:rPr lang="en-GB" dirty="0"/>
              <a:t>Leaders often intend to support people, yet their actions can unintentionally trigger threat responses — especially around status, fairness, and certainty.</a:t>
            </a:r>
          </a:p>
          <a:p>
            <a:endParaRPr lang="en-GB" dirty="0"/>
          </a:p>
        </p:txBody>
      </p:sp>
    </p:spTree>
    <p:extLst>
      <p:ext uri="{BB962C8B-B14F-4D97-AF65-F5344CB8AC3E}">
        <p14:creationId xmlns:p14="http://schemas.microsoft.com/office/powerpoint/2010/main" val="2479195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7645-5DB6-7305-C57A-8EDA98F752CA}"/>
              </a:ext>
            </a:extLst>
          </p:cNvPr>
          <p:cNvSpPr>
            <a:spLocks noGrp="1"/>
          </p:cNvSpPr>
          <p:nvPr>
            <p:ph type="title"/>
          </p:nvPr>
        </p:nvSpPr>
        <p:spPr>
          <a:xfrm>
            <a:off x="358219" y="365126"/>
            <a:ext cx="11481847" cy="835878"/>
          </a:xfrm>
        </p:spPr>
        <p:txBody>
          <a:bodyPr/>
          <a:lstStyle/>
          <a:p>
            <a:r>
              <a:rPr lang="en-GB" b="1" dirty="0">
                <a:latin typeface="+mn-lt"/>
              </a:rPr>
              <a:t>Final Activity</a:t>
            </a:r>
          </a:p>
        </p:txBody>
      </p:sp>
      <p:sp>
        <p:nvSpPr>
          <p:cNvPr id="3" name="Content Placeholder 2">
            <a:extLst>
              <a:ext uri="{FF2B5EF4-FFF2-40B4-BE49-F238E27FC236}">
                <a16:creationId xmlns:a16="http://schemas.microsoft.com/office/drawing/2014/main" id="{45138A9B-BAB8-2CB3-B3CC-8E15E3D7D3C1}"/>
              </a:ext>
            </a:extLst>
          </p:cNvPr>
          <p:cNvSpPr>
            <a:spLocks noGrp="1"/>
          </p:cNvSpPr>
          <p:nvPr>
            <p:ph idx="1"/>
          </p:nvPr>
        </p:nvSpPr>
        <p:spPr>
          <a:xfrm>
            <a:off x="358219" y="1487606"/>
            <a:ext cx="11481847" cy="3913953"/>
          </a:xfrm>
        </p:spPr>
        <p:txBody>
          <a:bodyPr/>
          <a:lstStyle/>
          <a:p>
            <a:pPr marL="0" indent="0">
              <a:buNone/>
            </a:pPr>
            <a:r>
              <a:rPr lang="en-GB" dirty="0"/>
              <a:t>Write a short paragraph on:</a:t>
            </a:r>
          </a:p>
          <a:p>
            <a:pPr marL="0" indent="0">
              <a:buNone/>
            </a:pPr>
            <a:endParaRPr lang="en-GB" dirty="0"/>
          </a:p>
          <a:p>
            <a:pPr lvl="0"/>
            <a:r>
              <a:rPr lang="en-GB" dirty="0"/>
              <a:t>Which SCARF domain you</a:t>
            </a:r>
            <a:r>
              <a:rPr lang="en-GB" i="1" dirty="0"/>
              <a:t> personally react to most strongly</a:t>
            </a:r>
            <a:endParaRPr lang="en-GB" dirty="0"/>
          </a:p>
          <a:p>
            <a:pPr lvl="0"/>
            <a:r>
              <a:rPr lang="en-GB" dirty="0"/>
              <a:t>How this shapes the kind of leader you want to become.</a:t>
            </a:r>
          </a:p>
          <a:p>
            <a:pPr marL="0" lvl="0" indent="0">
              <a:buNone/>
            </a:pPr>
            <a:endParaRPr lang="en-GB" dirty="0"/>
          </a:p>
          <a:p>
            <a:pPr marL="0" lvl="0" indent="0">
              <a:buNone/>
            </a:pPr>
            <a:r>
              <a:rPr lang="en-GB" dirty="0"/>
              <a:t>Hand in your written answers (write your name on the top). </a:t>
            </a:r>
          </a:p>
          <a:p>
            <a:endParaRPr lang="en-GB" dirty="0"/>
          </a:p>
        </p:txBody>
      </p:sp>
    </p:spTree>
    <p:extLst>
      <p:ext uri="{BB962C8B-B14F-4D97-AF65-F5344CB8AC3E}">
        <p14:creationId xmlns:p14="http://schemas.microsoft.com/office/powerpoint/2010/main" val="22849717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F188-CAFD-8961-EA73-F54D19E68AE6}"/>
              </a:ext>
            </a:extLst>
          </p:cNvPr>
          <p:cNvSpPr>
            <a:spLocks noGrp="1"/>
          </p:cNvSpPr>
          <p:nvPr>
            <p:ph type="title"/>
          </p:nvPr>
        </p:nvSpPr>
        <p:spPr/>
        <p:txBody>
          <a:bodyPr/>
          <a:lstStyle/>
          <a:p>
            <a:r>
              <a:rPr lang="en-GB" b="1" dirty="0">
                <a:latin typeface="+mn-lt"/>
              </a:rPr>
              <a:t>Skills Needed in Times of Change</a:t>
            </a:r>
          </a:p>
        </p:txBody>
      </p:sp>
      <p:sp>
        <p:nvSpPr>
          <p:cNvPr id="3" name="Content Placeholder 2">
            <a:extLst>
              <a:ext uri="{FF2B5EF4-FFF2-40B4-BE49-F238E27FC236}">
                <a16:creationId xmlns:a16="http://schemas.microsoft.com/office/drawing/2014/main" id="{EA288440-71DA-2137-7411-9889D37FB409}"/>
              </a:ext>
            </a:extLst>
          </p:cNvPr>
          <p:cNvSpPr>
            <a:spLocks noGrp="1"/>
          </p:cNvSpPr>
          <p:nvPr>
            <p:ph idx="1"/>
          </p:nvPr>
        </p:nvSpPr>
        <p:spPr/>
        <p:txBody>
          <a:bodyPr/>
          <a:lstStyle/>
          <a:p>
            <a:r>
              <a:rPr lang="en-GB" dirty="0"/>
              <a:t>In times of uncertainty people need empathy and compassion, a level of openness and consistency of values (Cheese, 2025)</a:t>
            </a:r>
          </a:p>
          <a:p>
            <a:r>
              <a:rPr lang="en-GB" dirty="0"/>
              <a:t>The pandemic sharpened the focus on human-first, people centric leadership (Jackson, 2025).</a:t>
            </a:r>
          </a:p>
          <a:p>
            <a:r>
              <a:rPr lang="en-GB" dirty="0"/>
              <a:t>Resilience, change management (Half, 2025, as cited in Jackson, 2025)</a:t>
            </a:r>
          </a:p>
          <a:p>
            <a:r>
              <a:rPr lang="en-GB" dirty="0"/>
              <a:t>Self-awareness, emotional intelligence, business expertise and communication skills (CIPD, 2025)</a:t>
            </a:r>
          </a:p>
          <a:p>
            <a:endParaRPr lang="en-GB" dirty="0"/>
          </a:p>
        </p:txBody>
      </p:sp>
    </p:spTree>
    <p:extLst>
      <p:ext uri="{BB962C8B-B14F-4D97-AF65-F5344CB8AC3E}">
        <p14:creationId xmlns:p14="http://schemas.microsoft.com/office/powerpoint/2010/main" val="24007368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7AE35-DE93-0217-FFD9-BB567B852530}"/>
              </a:ext>
            </a:extLst>
          </p:cNvPr>
          <p:cNvSpPr>
            <a:spLocks noGrp="1"/>
          </p:cNvSpPr>
          <p:nvPr>
            <p:ph type="title"/>
          </p:nvPr>
        </p:nvSpPr>
        <p:spPr>
          <a:xfrm>
            <a:off x="263236" y="274638"/>
            <a:ext cx="11719498" cy="1143000"/>
          </a:xfrm>
        </p:spPr>
        <p:txBody>
          <a:bodyPr>
            <a:normAutofit/>
          </a:bodyPr>
          <a:lstStyle/>
          <a:p>
            <a:r>
              <a:rPr lang="en-GB" sz="3600" b="1" dirty="0">
                <a:latin typeface="+mn-lt"/>
              </a:rPr>
              <a:t>So, which of these Management Styles are appropriate?</a:t>
            </a:r>
          </a:p>
        </p:txBody>
      </p:sp>
      <p:sp>
        <p:nvSpPr>
          <p:cNvPr id="3" name="Content Placeholder 2">
            <a:extLst>
              <a:ext uri="{FF2B5EF4-FFF2-40B4-BE49-F238E27FC236}">
                <a16:creationId xmlns:a16="http://schemas.microsoft.com/office/drawing/2014/main" id="{F3061E02-BBB4-6031-576C-84C9AA04661F}"/>
              </a:ext>
            </a:extLst>
          </p:cNvPr>
          <p:cNvSpPr>
            <a:spLocks noGrp="1"/>
          </p:cNvSpPr>
          <p:nvPr>
            <p:ph idx="1"/>
          </p:nvPr>
        </p:nvSpPr>
        <p:spPr>
          <a:xfrm>
            <a:off x="609600" y="2560637"/>
            <a:ext cx="3831771" cy="2956595"/>
          </a:xfrm>
        </p:spPr>
        <p:txBody>
          <a:bodyPr>
            <a:normAutofit fontScale="92500" lnSpcReduction="20000"/>
          </a:bodyPr>
          <a:lstStyle/>
          <a:p>
            <a:r>
              <a:rPr lang="en-GB" dirty="0"/>
              <a:t>Transformational</a:t>
            </a:r>
          </a:p>
          <a:p>
            <a:r>
              <a:rPr lang="en-GB" dirty="0"/>
              <a:t>Participative</a:t>
            </a:r>
          </a:p>
          <a:p>
            <a:r>
              <a:rPr lang="en-GB" dirty="0"/>
              <a:t>Charismatic</a:t>
            </a:r>
          </a:p>
          <a:p>
            <a:r>
              <a:rPr lang="en-GB" dirty="0"/>
              <a:t>Ethical</a:t>
            </a:r>
          </a:p>
          <a:p>
            <a:r>
              <a:rPr lang="en-GB" dirty="0"/>
              <a:t>Authentic</a:t>
            </a:r>
          </a:p>
          <a:p>
            <a:r>
              <a:rPr lang="en-GB" dirty="0"/>
              <a:t>Servant</a:t>
            </a:r>
          </a:p>
          <a:p>
            <a:r>
              <a:rPr lang="en-GB" dirty="0"/>
              <a:t>Transactional</a:t>
            </a:r>
          </a:p>
        </p:txBody>
      </p:sp>
      <p:sp>
        <p:nvSpPr>
          <p:cNvPr id="4" name="TextBox 3">
            <a:extLst>
              <a:ext uri="{FF2B5EF4-FFF2-40B4-BE49-F238E27FC236}">
                <a16:creationId xmlns:a16="http://schemas.microsoft.com/office/drawing/2014/main" id="{BEFA08D2-15E5-431C-AC8C-C853FF78F1A6}"/>
              </a:ext>
            </a:extLst>
          </p:cNvPr>
          <p:cNvSpPr txBox="1"/>
          <p:nvPr/>
        </p:nvSpPr>
        <p:spPr>
          <a:xfrm>
            <a:off x="6047509" y="2560637"/>
            <a:ext cx="4849091"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Destructive</a:t>
            </a:r>
          </a:p>
          <a:p>
            <a:pPr marL="285750" indent="-285750">
              <a:buFont typeface="Arial" panose="020B0604020202020204" pitchFamily="34" charset="0"/>
              <a:buChar char="•"/>
            </a:pPr>
            <a:r>
              <a:rPr lang="en-GB" sz="2400" dirty="0"/>
              <a:t>Entrepreneurial</a:t>
            </a:r>
          </a:p>
          <a:p>
            <a:pPr marL="285750" indent="-285750">
              <a:buFont typeface="Arial" panose="020B0604020202020204" pitchFamily="34" charset="0"/>
              <a:buChar char="•"/>
            </a:pPr>
            <a:r>
              <a:rPr lang="en-GB" sz="2400" dirty="0"/>
              <a:t>Instrumental</a:t>
            </a:r>
          </a:p>
          <a:p>
            <a:pPr marL="285750" indent="-285750">
              <a:buFont typeface="Arial" panose="020B0604020202020204" pitchFamily="34" charset="0"/>
              <a:buChar char="•"/>
            </a:pPr>
            <a:r>
              <a:rPr lang="en-GB" sz="2400" dirty="0"/>
              <a:t>Paternalistic</a:t>
            </a:r>
          </a:p>
          <a:p>
            <a:pPr marL="285750" indent="-285750">
              <a:buFont typeface="Arial" panose="020B0604020202020204" pitchFamily="34" charset="0"/>
              <a:buChar char="•"/>
            </a:pPr>
            <a:r>
              <a:rPr lang="en-GB" sz="2400" dirty="0"/>
              <a:t>Authoritarian</a:t>
            </a:r>
          </a:p>
          <a:p>
            <a:pPr marL="285750" indent="-285750">
              <a:buFont typeface="Arial" panose="020B0604020202020204" pitchFamily="34" charset="0"/>
              <a:buChar char="•"/>
            </a:pPr>
            <a:r>
              <a:rPr lang="en-GB" sz="2400" dirty="0"/>
              <a:t>Compassionate</a:t>
            </a:r>
          </a:p>
        </p:txBody>
      </p:sp>
      <p:sp>
        <p:nvSpPr>
          <p:cNvPr id="6" name="TextBox 5">
            <a:extLst>
              <a:ext uri="{FF2B5EF4-FFF2-40B4-BE49-F238E27FC236}">
                <a16:creationId xmlns:a16="http://schemas.microsoft.com/office/drawing/2014/main" id="{577D260C-48C9-16F5-767F-635938C38E24}"/>
              </a:ext>
            </a:extLst>
          </p:cNvPr>
          <p:cNvSpPr txBox="1"/>
          <p:nvPr/>
        </p:nvSpPr>
        <p:spPr>
          <a:xfrm>
            <a:off x="395786" y="1417638"/>
            <a:ext cx="11382232" cy="830997"/>
          </a:xfrm>
          <a:prstGeom prst="rect">
            <a:avLst/>
          </a:prstGeom>
          <a:noFill/>
        </p:spPr>
        <p:txBody>
          <a:bodyPr wrap="square" rtlCol="0">
            <a:spAutoFit/>
          </a:bodyPr>
          <a:lstStyle/>
          <a:p>
            <a:pPr lvl="0" defTabSz="685800">
              <a:spcBef>
                <a:spcPct val="20000"/>
              </a:spcBef>
              <a:defRPr/>
            </a:pPr>
            <a:r>
              <a:rPr lang="en-GB" sz="2400" dirty="0">
                <a:solidFill>
                  <a:prstClr val="black"/>
                </a:solidFill>
              </a:rPr>
              <a:t>Research each of these styles and (using credible sources!) decide which styles are generally appropriate for the modern workplace.</a:t>
            </a:r>
          </a:p>
        </p:txBody>
      </p:sp>
    </p:spTree>
    <p:extLst>
      <p:ext uri="{BB962C8B-B14F-4D97-AF65-F5344CB8AC3E}">
        <p14:creationId xmlns:p14="http://schemas.microsoft.com/office/powerpoint/2010/main" val="14768977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B67B6-526A-5D3F-4ADE-7E422FBA3DB8}"/>
              </a:ext>
            </a:extLst>
          </p:cNvPr>
          <p:cNvSpPr>
            <a:spLocks noGrp="1"/>
          </p:cNvSpPr>
          <p:nvPr>
            <p:ph type="title"/>
          </p:nvPr>
        </p:nvSpPr>
        <p:spPr/>
        <p:txBody>
          <a:bodyPr anchor="ctr">
            <a:normAutofit/>
          </a:bodyPr>
          <a:lstStyle/>
          <a:p>
            <a:r>
              <a:rPr lang="en-GB" b="1" dirty="0">
                <a:latin typeface="+mn-lt"/>
              </a:rPr>
              <a:t>An Alternative View</a:t>
            </a:r>
          </a:p>
        </p:txBody>
      </p:sp>
      <p:sp>
        <p:nvSpPr>
          <p:cNvPr id="3" name="Content Placeholder 2">
            <a:extLst>
              <a:ext uri="{FF2B5EF4-FFF2-40B4-BE49-F238E27FC236}">
                <a16:creationId xmlns:a16="http://schemas.microsoft.com/office/drawing/2014/main" id="{0E977058-53C0-6646-41AB-30876BF6365A}"/>
              </a:ext>
            </a:extLst>
          </p:cNvPr>
          <p:cNvSpPr>
            <a:spLocks noGrp="1"/>
          </p:cNvSpPr>
          <p:nvPr>
            <p:ph sz="half" idx="1"/>
          </p:nvPr>
        </p:nvSpPr>
        <p:spPr/>
        <p:txBody>
          <a:bodyPr>
            <a:normAutofit/>
          </a:bodyPr>
          <a:lstStyle/>
          <a:p>
            <a:pPr marL="0" indent="0">
              <a:buNone/>
            </a:pPr>
            <a:r>
              <a:rPr lang="en-GB" dirty="0"/>
              <a:t>Rather than styles, focus on </a:t>
            </a:r>
            <a:r>
              <a:rPr lang="en-GB" u="sng" dirty="0"/>
              <a:t>behaviours</a:t>
            </a:r>
            <a:r>
              <a:rPr lang="en-GB" dirty="0"/>
              <a:t>:</a:t>
            </a:r>
          </a:p>
          <a:p>
            <a:r>
              <a:rPr lang="en-GB" dirty="0"/>
              <a:t>Task</a:t>
            </a:r>
          </a:p>
          <a:p>
            <a:r>
              <a:rPr lang="en-GB" dirty="0"/>
              <a:t>Relation</a:t>
            </a:r>
          </a:p>
          <a:p>
            <a:r>
              <a:rPr lang="en-GB" dirty="0"/>
              <a:t>Change-orientated</a:t>
            </a:r>
          </a:p>
          <a:p>
            <a:endParaRPr lang="en-GB" dirty="0"/>
          </a:p>
          <a:p>
            <a:pPr marL="0" indent="0">
              <a:buNone/>
            </a:pPr>
            <a:r>
              <a:rPr lang="en-GB" dirty="0"/>
              <a:t>This is because styles share features and there is considerable overlap. </a:t>
            </a:r>
          </a:p>
        </p:txBody>
      </p:sp>
      <p:pic>
        <p:nvPicPr>
          <p:cNvPr id="5" name="Picture 4" descr="Big and small arrows">
            <a:extLst>
              <a:ext uri="{FF2B5EF4-FFF2-40B4-BE49-F238E27FC236}">
                <a16:creationId xmlns:a16="http://schemas.microsoft.com/office/drawing/2014/main" id="{D7EC1DC6-D977-A2AF-B11E-B1727152A5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640524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AE72-CD41-6AD0-30B9-0F33D2CBC54A}"/>
              </a:ext>
            </a:extLst>
          </p:cNvPr>
          <p:cNvSpPr>
            <a:spLocks noGrp="1"/>
          </p:cNvSpPr>
          <p:nvPr>
            <p:ph type="title"/>
          </p:nvPr>
        </p:nvSpPr>
        <p:spPr>
          <a:xfrm>
            <a:off x="358219" y="365126"/>
            <a:ext cx="11481847" cy="808582"/>
          </a:xfrm>
        </p:spPr>
        <p:txBody>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B05D9C21-16DD-4B45-08D8-473E89FE0CD0}"/>
              </a:ext>
            </a:extLst>
          </p:cNvPr>
          <p:cNvSpPr>
            <a:spLocks noGrp="1"/>
          </p:cNvSpPr>
          <p:nvPr>
            <p:ph idx="1"/>
          </p:nvPr>
        </p:nvSpPr>
        <p:spPr>
          <a:xfrm>
            <a:off x="609600" y="1417638"/>
            <a:ext cx="10972800" cy="4099595"/>
          </a:xfrm>
        </p:spPr>
        <p:txBody>
          <a:bodyPr>
            <a:normAutofit fontScale="92500"/>
          </a:bodyPr>
          <a:lstStyle/>
          <a:p>
            <a:r>
              <a:rPr lang="en-GB" dirty="0"/>
              <a:t>In a rapidly changing world, managers should be able to lead and leaders able to manage.</a:t>
            </a:r>
          </a:p>
          <a:p>
            <a:r>
              <a:rPr lang="en-GB" dirty="0"/>
              <a:t>Leaders influence people to meet objectives.</a:t>
            </a:r>
          </a:p>
          <a:p>
            <a:r>
              <a:rPr lang="en-GB" dirty="0"/>
              <a:t>Cialdini’s Principles can be applied to leadership, to help leaders with this process. </a:t>
            </a:r>
          </a:p>
          <a:p>
            <a:r>
              <a:rPr lang="en-GB" dirty="0"/>
              <a:t>SCARF theory is useful to understand how to motivate people</a:t>
            </a:r>
          </a:p>
          <a:p>
            <a:r>
              <a:rPr lang="en-GB" dirty="0"/>
              <a:t>Research has focussed on leadership ‘styles’ and the behaviours leaders need</a:t>
            </a:r>
          </a:p>
          <a:p>
            <a:r>
              <a:rPr lang="en-GB" dirty="0"/>
              <a:t>In a fast-paced world full of change, people seek empathy and compassion – the human side of leadership</a:t>
            </a:r>
          </a:p>
        </p:txBody>
      </p:sp>
    </p:spTree>
    <p:extLst>
      <p:ext uri="{BB962C8B-B14F-4D97-AF65-F5344CB8AC3E}">
        <p14:creationId xmlns:p14="http://schemas.microsoft.com/office/powerpoint/2010/main" val="3254248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773B-83CE-0664-8631-60C0AF015015}"/>
              </a:ext>
            </a:extLst>
          </p:cNvPr>
          <p:cNvSpPr>
            <a:spLocks noGrp="1"/>
          </p:cNvSpPr>
          <p:nvPr>
            <p:ph type="title"/>
          </p:nvPr>
        </p:nvSpPr>
        <p:spPr/>
        <p:txBody>
          <a:bodyPr/>
          <a:lstStyle/>
          <a:p>
            <a:r>
              <a:rPr lang="en-GB" b="1" dirty="0">
                <a:latin typeface="+mn-lt"/>
              </a:rPr>
              <a:t>References</a:t>
            </a:r>
          </a:p>
        </p:txBody>
      </p:sp>
      <p:sp>
        <p:nvSpPr>
          <p:cNvPr id="3" name="Content Placeholder 2">
            <a:extLst>
              <a:ext uri="{FF2B5EF4-FFF2-40B4-BE49-F238E27FC236}">
                <a16:creationId xmlns:a16="http://schemas.microsoft.com/office/drawing/2014/main" id="{76067740-1588-F309-7799-AE554BE59FB4}"/>
              </a:ext>
            </a:extLst>
          </p:cNvPr>
          <p:cNvSpPr>
            <a:spLocks noGrp="1"/>
          </p:cNvSpPr>
          <p:nvPr>
            <p:ph idx="1"/>
          </p:nvPr>
        </p:nvSpPr>
        <p:spPr/>
        <p:txBody>
          <a:bodyPr>
            <a:normAutofit lnSpcReduction="10000"/>
          </a:bodyPr>
          <a:lstStyle/>
          <a:p>
            <a:r>
              <a:rPr lang="en-GB" dirty="0"/>
              <a:t>Cheese, P. (2025) ‘Leadership and its Challenges’, </a:t>
            </a:r>
            <a:r>
              <a:rPr lang="en-GB" i="1" dirty="0"/>
              <a:t>People Management (</a:t>
            </a:r>
            <a:r>
              <a:rPr lang="en-GB" dirty="0"/>
              <a:t>August to October), p.5. </a:t>
            </a:r>
          </a:p>
          <a:p>
            <a:r>
              <a:rPr lang="en-GB" dirty="0"/>
              <a:t>Cialdini, R. (2025) </a:t>
            </a:r>
            <a:r>
              <a:rPr lang="en-GB" i="1" dirty="0"/>
              <a:t>Leadership through the Power of Persuasion</a:t>
            </a:r>
            <a:r>
              <a:rPr lang="en-GB" dirty="0"/>
              <a:t>. Available at: https://robertcialdinibf.com/leadership-through-the-power-of-persuasion/ (Accessed: 22 September 2025).</a:t>
            </a:r>
          </a:p>
          <a:p>
            <a:r>
              <a:rPr lang="en-GB" dirty="0"/>
              <a:t>Swanwick, T. (2019) ‘Leadership and management: what’s the difference?’, </a:t>
            </a:r>
            <a:r>
              <a:rPr lang="en-GB" i="1" dirty="0"/>
              <a:t>BMJ Leader, </a:t>
            </a:r>
            <a:r>
              <a:rPr lang="en-GB" dirty="0"/>
              <a:t>3(4), pp. 99-100.</a:t>
            </a:r>
          </a:p>
          <a:p>
            <a:r>
              <a:rPr lang="en-GB" dirty="0"/>
              <a:t>Yukl, G.A. and Gardner, W.L. (2020) </a:t>
            </a:r>
            <a:r>
              <a:rPr lang="en-GB" i="1" dirty="0"/>
              <a:t>Leadership in organizations</a:t>
            </a:r>
            <a:r>
              <a:rPr lang="en-GB" dirty="0"/>
              <a:t>. 9th </a:t>
            </a:r>
            <a:r>
              <a:rPr lang="en-GB" dirty="0" err="1"/>
              <a:t>edn</a:t>
            </a:r>
            <a:r>
              <a:rPr lang="en-GB" dirty="0"/>
              <a:t>. Pearson Education Limited.</a:t>
            </a:r>
          </a:p>
          <a:p>
            <a:endParaRPr lang="en-GB" dirty="0"/>
          </a:p>
        </p:txBody>
      </p:sp>
    </p:spTree>
    <p:extLst>
      <p:ext uri="{BB962C8B-B14F-4D97-AF65-F5344CB8AC3E}">
        <p14:creationId xmlns:p14="http://schemas.microsoft.com/office/powerpoint/2010/main" val="2671498478"/>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5.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770</TotalTime>
  <Words>2630</Words>
  <Application>Microsoft Office PowerPoint</Application>
  <PresentationFormat>Widescreen</PresentationFormat>
  <Paragraphs>236</Paragraphs>
  <Slides>35</Slides>
  <Notes>24</Notes>
  <HiddenSlides>0</HiddenSlides>
  <MMClips>1</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35</vt:i4>
      </vt:variant>
    </vt:vector>
  </HeadingPairs>
  <TitlesOfParts>
    <vt:vector size="46" baseType="lpstr">
      <vt:lpstr>Aptos</vt:lpstr>
      <vt:lpstr>Arial</vt:lpstr>
      <vt:lpstr>Calibri</vt:lpstr>
      <vt:lpstr>Calibri Light</vt:lpstr>
      <vt:lpstr>Theme1</vt:lpstr>
      <vt:lpstr>UWTSD Text 2</vt:lpstr>
      <vt:lpstr>UWTSD Logo Variations place image in Background</vt:lpstr>
      <vt:lpstr>1_Theme1</vt:lpstr>
      <vt:lpstr>1_UWTSD Text 2</vt:lpstr>
      <vt:lpstr>1_UWTSD Logo Variations place image in Background</vt:lpstr>
      <vt:lpstr>Office Theme</vt:lpstr>
      <vt:lpstr>PowerPoint Presentation</vt:lpstr>
      <vt:lpstr>What we’ll be covering today</vt:lpstr>
      <vt:lpstr>PowerPoint Presentation</vt:lpstr>
      <vt:lpstr>PowerPoint Presentation</vt:lpstr>
      <vt:lpstr>Introductions</vt:lpstr>
      <vt:lpstr>Aim of Module</vt:lpstr>
      <vt:lpstr>Learning Outcomes</vt:lpstr>
      <vt:lpstr>Topics to be Covered</vt:lpstr>
      <vt:lpstr>Assessment</vt:lpstr>
      <vt:lpstr>Essay</vt:lpstr>
      <vt:lpstr>Task</vt:lpstr>
      <vt:lpstr>Individual Presentation in Class</vt:lpstr>
      <vt:lpstr>Timetable</vt:lpstr>
      <vt:lpstr>Defining Leadership</vt:lpstr>
      <vt:lpstr>Definition of a Leader</vt:lpstr>
      <vt:lpstr>Definition of a Manager</vt:lpstr>
      <vt:lpstr>Leadership and Management in Practice</vt:lpstr>
      <vt:lpstr>Leadership and Management in Practice</vt:lpstr>
      <vt:lpstr>How Leaders Influence Performance</vt:lpstr>
      <vt:lpstr>Measuring Leadership Effectiveness</vt:lpstr>
      <vt:lpstr>What Leaders can Influence (Yukl and Gardner, 2020)</vt:lpstr>
      <vt:lpstr>Cialdini’s Principles of Influence (Cialdini, 2025)</vt:lpstr>
      <vt:lpstr>Activity</vt:lpstr>
      <vt:lpstr>SCARF Theory – David Rock (2006)</vt:lpstr>
      <vt:lpstr>PowerPoint Presentation</vt:lpstr>
      <vt:lpstr>Activity – SCARF Theory</vt:lpstr>
      <vt:lpstr>Group task (5 minutes) </vt:lpstr>
      <vt:lpstr>Rotate (5 minutes) </vt:lpstr>
      <vt:lpstr>Whole‑Group Debrief (5 minutes) </vt:lpstr>
      <vt:lpstr>Final Activity</vt:lpstr>
      <vt:lpstr>Skills Needed in Times of Change</vt:lpstr>
      <vt:lpstr>So, which of these Management Styles are appropriate?</vt:lpstr>
      <vt:lpstr>An Alternative View</vt:lpstr>
      <vt:lpstr>What have we learnt?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2</cp:revision>
  <dcterms:created xsi:type="dcterms:W3CDTF">2025-09-18T13:55:01Z</dcterms:created>
  <dcterms:modified xsi:type="dcterms:W3CDTF">2026-01-27T09:30:54Z</dcterms:modified>
</cp:coreProperties>
</file>