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312" r:id="rId3"/>
    <p:sldId id="313" r:id="rId4"/>
    <p:sldId id="314" r:id="rId5"/>
    <p:sldId id="315" r:id="rId6"/>
    <p:sldId id="316" r:id="rId7"/>
    <p:sldId id="317" r:id="rId8"/>
    <p:sldId id="318" r:id="rId9"/>
    <p:sldId id="31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5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389F42-F890-4608-AE0C-6BCF68B1030A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81AB61-EC29-468C-9B55-611553627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60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www.ons.gov.uk/employmentandlabourmarket/peoplenotinwork/economicinactivity/adhocs/004948economicallyinactivepeopleaged16to64lookingafterthefamilyhomebysexandreasonforinactivityukandscotland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hyperlink" Target="https://www.ons.gov.uk/employmentandlabourmarket/peoplenotinwork/economicinactivity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sismoney.co.uk/money/news/article-2868911/Best-paid-UK-jobs-2014-Compare-pay-national-average.html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nces.ed.gov/programs/coe/indicator_cbc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771800" y="404664"/>
            <a:ext cx="2561073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542" y="507960"/>
            <a:ext cx="2781499" cy="1854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947" y="3134474"/>
            <a:ext cx="1839595" cy="13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713" y="507959"/>
            <a:ext cx="2143708" cy="1393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2" y="536914"/>
            <a:ext cx="1620987" cy="225577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5B42CC4-C736-468F-9665-2D585620860B}"/>
              </a:ext>
            </a:extLst>
          </p:cNvPr>
          <p:cNvSpPr txBox="1"/>
          <p:nvPr/>
        </p:nvSpPr>
        <p:spPr>
          <a:xfrm>
            <a:off x="467544" y="482723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ECAY5001: Advocacy in Partnership</a:t>
            </a:r>
          </a:p>
          <a:p>
            <a:r>
              <a:rPr lang="en-GB" sz="2400" b="1" dirty="0"/>
              <a:t>Theme 5 continued: Equality, Ethics and Multi-Agency Working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Recap of last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47664" y="206084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did we cover in the last session?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3219" y="3322773"/>
            <a:ext cx="566793" cy="56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93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One value that should be in place in every workplace is that of equality;</a:t>
            </a:r>
          </a:p>
          <a:p>
            <a:r>
              <a:rPr lang="en-GB" dirty="0"/>
              <a:t>Gender</a:t>
            </a:r>
          </a:p>
          <a:p>
            <a:r>
              <a:rPr lang="en-GB" dirty="0"/>
              <a:t>Ethnicity</a:t>
            </a:r>
          </a:p>
          <a:p>
            <a:r>
              <a:rPr lang="en-GB" dirty="0"/>
              <a:t>Level of Education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Equality in the Workplace?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857B0B-793E-4B08-9EBE-18D729ECBA2B}"/>
              </a:ext>
            </a:extLst>
          </p:cNvPr>
          <p:cNvSpPr txBox="1"/>
          <p:nvPr/>
        </p:nvSpPr>
        <p:spPr>
          <a:xfrm>
            <a:off x="1763688" y="4725144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What other characteristics are covered by the concept of equality?</a:t>
            </a:r>
          </a:p>
        </p:txBody>
      </p:sp>
    </p:spTree>
    <p:extLst>
      <p:ext uri="{BB962C8B-B14F-4D97-AF65-F5344CB8AC3E}">
        <p14:creationId xmlns:p14="http://schemas.microsoft.com/office/powerpoint/2010/main" val="373748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Gender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107504" y="1340768"/>
            <a:ext cx="4389884" cy="639762"/>
          </a:xfrm>
        </p:spPr>
        <p:txBody>
          <a:bodyPr>
            <a:normAutofit fontScale="92500"/>
          </a:bodyPr>
          <a:lstStyle/>
          <a:p>
            <a:r>
              <a:rPr lang="en-GB" b="0" dirty="0"/>
              <a:t>Male (16-64 </a:t>
            </a:r>
            <a:r>
              <a:rPr lang="en-GB" b="0" dirty="0" err="1"/>
              <a:t>yrs</a:t>
            </a:r>
            <a:r>
              <a:rPr lang="en-GB" b="0" dirty="0"/>
              <a:t>) Employment Status</a:t>
            </a:r>
            <a:endParaRPr lang="en-GB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330" y="1988841"/>
            <a:ext cx="4282598" cy="3262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>
          <a:xfrm>
            <a:off x="4427984" y="1340768"/>
            <a:ext cx="4608513" cy="639762"/>
          </a:xfrm>
        </p:spPr>
        <p:txBody>
          <a:bodyPr>
            <a:normAutofit fontScale="92500"/>
          </a:bodyPr>
          <a:lstStyle/>
          <a:p>
            <a:r>
              <a:rPr lang="en-GB" b="0" dirty="0"/>
              <a:t>Female (16-64 </a:t>
            </a:r>
            <a:r>
              <a:rPr lang="en-GB" b="0" dirty="0" err="1"/>
              <a:t>yrs</a:t>
            </a:r>
            <a:r>
              <a:rPr lang="en-GB" b="0" dirty="0"/>
              <a:t>) Employment Status</a:t>
            </a:r>
            <a:endParaRPr lang="en-GB" dirty="0"/>
          </a:p>
        </p:txBody>
      </p:sp>
      <p:pic>
        <p:nvPicPr>
          <p:cNvPr id="1536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9590" y="1988840"/>
            <a:ext cx="4518914" cy="3287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940152" y="53012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(Fawcett Society, 2014)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57200" y="116632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Equality in the Workplace?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877272"/>
            <a:ext cx="710809" cy="71080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91880" y="5949280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situations does the term ‘economically inactive’ cover?</a:t>
            </a:r>
          </a:p>
        </p:txBody>
      </p:sp>
      <p:pic>
        <p:nvPicPr>
          <p:cNvPr id="4" name="Picture 3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817" y="5877272"/>
            <a:ext cx="422777" cy="422777"/>
          </a:xfrm>
          <a:prstGeom prst="rect">
            <a:avLst/>
          </a:prstGeom>
        </p:spPr>
      </p:pic>
      <p:pic>
        <p:nvPicPr>
          <p:cNvPr id="12" name="Picture 11">
            <a:hlinkClick r:id="rId7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679" y="6318591"/>
            <a:ext cx="422777" cy="42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7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  <p:bldP spid="10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Gender: Public/Private Sector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2058545"/>
            <a:ext cx="5040560" cy="400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084168" y="6053900"/>
            <a:ext cx="2450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(Fawcett Society, 2014)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116632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Equality in the Workplace?</a:t>
            </a:r>
          </a:p>
        </p:txBody>
      </p:sp>
    </p:spTree>
    <p:extLst>
      <p:ext uri="{BB962C8B-B14F-4D97-AF65-F5344CB8AC3E}">
        <p14:creationId xmlns:p14="http://schemas.microsoft.com/office/powerpoint/2010/main" val="115170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72616" y="2461456"/>
            <a:ext cx="4824536" cy="1143000"/>
          </a:xfrm>
        </p:spPr>
        <p:txBody>
          <a:bodyPr vert="horz">
            <a:normAutofit/>
          </a:bodyPr>
          <a:lstStyle/>
          <a:p>
            <a:r>
              <a:rPr lang="en-GB" dirty="0"/>
              <a:t>Ethnicity</a:t>
            </a: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25"/>
            <a:ext cx="5760640" cy="685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1560" y="53732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(ONS, 2014)</a:t>
            </a:r>
          </a:p>
        </p:txBody>
      </p:sp>
    </p:spTree>
    <p:extLst>
      <p:ext uri="{BB962C8B-B14F-4D97-AF65-F5344CB8AC3E}">
        <p14:creationId xmlns:p14="http://schemas.microsoft.com/office/powerpoint/2010/main" val="175873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Ethnicity:</a:t>
            </a:r>
            <a:br>
              <a:rPr lang="en-GB" dirty="0"/>
            </a:br>
            <a:r>
              <a:rPr lang="en-GB" dirty="0"/>
              <a:t>Employment Rates by Gender</a:t>
            </a:r>
          </a:p>
        </p:txBody>
      </p:sp>
      <p:pic>
        <p:nvPicPr>
          <p:cNvPr id="29699" name="Picture 3" descr="C:\Users\c.lohmann-hancock\Documents\SJSI6021\figure_2_-_employment_rates_by_gender_for_those_aged_16_6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660" y="1616375"/>
            <a:ext cx="7622772" cy="442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804248" y="606644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(ONS, 2014)</a:t>
            </a:r>
          </a:p>
        </p:txBody>
      </p:sp>
    </p:spTree>
    <p:extLst>
      <p:ext uri="{BB962C8B-B14F-4D97-AF65-F5344CB8AC3E}">
        <p14:creationId xmlns:p14="http://schemas.microsoft.com/office/powerpoint/2010/main" val="329528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836712"/>
            <a:ext cx="8229600" cy="864096"/>
          </a:xfrm>
        </p:spPr>
        <p:txBody>
          <a:bodyPr/>
          <a:lstStyle/>
          <a:p>
            <a:r>
              <a:rPr lang="en-GB" dirty="0"/>
              <a:t>Level of Education</a:t>
            </a:r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872659"/>
            <a:ext cx="5662530" cy="481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164288" y="630002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116632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Equality in the Workplace?</a:t>
            </a:r>
          </a:p>
        </p:txBody>
      </p:sp>
    </p:spTree>
    <p:extLst>
      <p:ext uri="{BB962C8B-B14F-4D97-AF65-F5344CB8AC3E}">
        <p14:creationId xmlns:p14="http://schemas.microsoft.com/office/powerpoint/2010/main" val="385474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% Graduates in Population</a:t>
            </a: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6048672" cy="4297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164288" y="61653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80199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Education: Headline  </a:t>
            </a:r>
            <a:br>
              <a:rPr lang="en-GB" dirty="0"/>
            </a:br>
            <a:r>
              <a:rPr lang="en-GB" dirty="0"/>
              <a:t>Labour Market Figures</a:t>
            </a:r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67197"/>
            <a:ext cx="7552452" cy="4563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164288" y="62373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152932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Education:</a:t>
            </a:r>
            <a:br>
              <a:rPr lang="en-GB" dirty="0"/>
            </a:br>
            <a:r>
              <a:rPr lang="en-GB" dirty="0"/>
              <a:t>Type of Employment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65" y="1628800"/>
            <a:ext cx="8220108" cy="5039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538344" y="64886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17908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Employment by </a:t>
            </a:r>
            <a:br>
              <a:rPr lang="en-GB" dirty="0"/>
            </a:br>
            <a:r>
              <a:rPr lang="en-GB" dirty="0"/>
              <a:t>Main Subject of Degree</a:t>
            </a:r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8748463" cy="4484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Left Arrow 3"/>
          <p:cNvSpPr/>
          <p:nvPr/>
        </p:nvSpPr>
        <p:spPr>
          <a:xfrm>
            <a:off x="8076563" y="4194669"/>
            <a:ext cx="864096" cy="386459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308304" y="634997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3935056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/>
              <a:t>Values in the Workplace: Valuing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98072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 1a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155679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Think of at least 20 categories of work  that exist in modern society.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2545740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E.g. banking, education, manufacturing etc.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321297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Write these types of employment on the re-writable cards using the pens provided.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3568" y="429309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Now arrange these occupation categories in order of importance for society (as a Diamond Rank).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5486655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Feedback to your tutor.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935994"/>
            <a:ext cx="620798" cy="62079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5771835"/>
            <a:ext cx="817048" cy="81152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3" y="4744966"/>
            <a:ext cx="539726" cy="5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5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/>
              <a:t>Values in the Workplace: Valuing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98072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 2a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1700808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Now, using a range of internet sources of information find out the average take home pay for these occupations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3568" y="314096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Now rank the occupations according to these averages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3568" y="429309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Feedback to your tutor.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935994"/>
            <a:ext cx="620798" cy="62079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5576" y="5229200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Compare these two tables.</a:t>
            </a:r>
          </a:p>
        </p:txBody>
      </p:sp>
      <p:pic>
        <p:nvPicPr>
          <p:cNvPr id="6" name="Picture 5" descr="A picture containing ball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6AC38C2B-504A-4211-9F95-FC69A6AE8B2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8822" y="2246600"/>
            <a:ext cx="523220" cy="523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32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36" y="1052736"/>
            <a:ext cx="8424936" cy="447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36296" y="600271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/>
              <a:t>Values in the Workplace: Valuing Work</a:t>
            </a:r>
          </a:p>
        </p:txBody>
      </p:sp>
    </p:spTree>
    <p:extLst>
      <p:ext uri="{BB962C8B-B14F-4D97-AF65-F5344CB8AC3E}">
        <p14:creationId xmlns:p14="http://schemas.microsoft.com/office/powerpoint/2010/main" val="221743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Part-Time versus Full-Time:</a:t>
            </a:r>
            <a:br>
              <a:rPr lang="en-GB" dirty="0"/>
            </a:br>
            <a:r>
              <a:rPr lang="en-GB" dirty="0"/>
              <a:t>Gender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319" y="1916832"/>
            <a:ext cx="6616374" cy="3508375"/>
          </a:xfrm>
        </p:spPr>
      </p:pic>
      <p:sp>
        <p:nvSpPr>
          <p:cNvPr id="5" name="TextBox 4"/>
          <p:cNvSpPr txBox="1"/>
          <p:nvPr/>
        </p:nvSpPr>
        <p:spPr>
          <a:xfrm>
            <a:off x="6660232" y="599080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38298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9308"/>
            <a:ext cx="8229600" cy="710952"/>
          </a:xfrm>
        </p:spPr>
        <p:txBody>
          <a:bodyPr>
            <a:normAutofit fontScale="90000"/>
          </a:bodyPr>
          <a:lstStyle/>
          <a:p>
            <a:r>
              <a:rPr lang="en-GB" dirty="0"/>
              <a:t>Accountability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The Values of Multi-agency working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1916832"/>
            <a:ext cx="7931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Agencies required to be more accountable for their expenditure and actions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5576" y="3067799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Targets for outcomes and outputs set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5576" y="3861048"/>
            <a:ext cx="7931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Increased evaluation and inspection of services and how they work together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DFF287-5292-4455-BECE-F43AFFD0AF57}"/>
              </a:ext>
            </a:extLst>
          </p:cNvPr>
          <p:cNvSpPr txBox="1"/>
          <p:nvPr/>
        </p:nvSpPr>
        <p:spPr>
          <a:xfrm>
            <a:off x="755576" y="4815155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All of the above can add to stress in the workplace</a:t>
            </a:r>
          </a:p>
        </p:txBody>
      </p:sp>
    </p:spTree>
    <p:extLst>
      <p:ext uri="{BB962C8B-B14F-4D97-AF65-F5344CB8AC3E}">
        <p14:creationId xmlns:p14="http://schemas.microsoft.com/office/powerpoint/2010/main" val="306268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854968"/>
          </a:xfrm>
        </p:spPr>
        <p:txBody>
          <a:bodyPr/>
          <a:lstStyle/>
          <a:p>
            <a:r>
              <a:rPr lang="en-GB" dirty="0"/>
              <a:t>Integration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44624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Values of Multi-agency working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9512" y="1700808"/>
            <a:ext cx="87129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combining of staff from different services (e.g. health, social services, youth work)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To create integrated teams and units, e.g.: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43608" y="3068960"/>
            <a:ext cx="74168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Children and Young People’s Unit (2000)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Sure Start (England), Flying Start (Wales)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Youth Offending Teams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Connexions (England) Youth Gateway (Wales)</a:t>
            </a:r>
          </a:p>
          <a:p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5013176"/>
            <a:ext cx="8363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Growing acceptance that services working together can better meet the needs of people </a:t>
            </a:r>
          </a:p>
        </p:txBody>
      </p:sp>
    </p:spTree>
    <p:extLst>
      <p:ext uri="{BB962C8B-B14F-4D97-AF65-F5344CB8AC3E}">
        <p14:creationId xmlns:p14="http://schemas.microsoft.com/office/powerpoint/2010/main" val="333064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 build="p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50106"/>
          </a:xfrm>
        </p:spPr>
        <p:txBody>
          <a:bodyPr/>
          <a:lstStyle/>
          <a:p>
            <a:r>
              <a:rPr lang="en-GB" dirty="0"/>
              <a:t>Vocabulary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3729398"/>
              </p:ext>
            </p:extLst>
          </p:nvPr>
        </p:nvGraphicFramePr>
        <p:xfrm>
          <a:off x="1179340" y="1556792"/>
          <a:ext cx="6777036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590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590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Vocabulary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Inter-agency 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/>
                        <a:t>Agencies working together to create better services</a:t>
                      </a:r>
                      <a:endParaRPr lang="en-GB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r>
                        <a:rPr lang="en-GB" sz="1800" dirty="0"/>
                        <a:t>can be used interchangeably!!!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Multi-agency 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Inter-disciplinary 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/>
                        <a:t>Types of agency, implies a ‘type’ of worker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Multi-professional 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6444208" y="6165304"/>
            <a:ext cx="23762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i="1" dirty="0"/>
              <a:t>Foley and </a:t>
            </a:r>
            <a:r>
              <a:rPr lang="en-GB" i="1" dirty="0" err="1"/>
              <a:t>Rixon</a:t>
            </a:r>
            <a:r>
              <a:rPr lang="en-GB" i="1" dirty="0"/>
              <a:t>, 2008) </a:t>
            </a: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57200" y="116632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Values of Multi-agency working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57200" y="3933056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Whatever phrase we use these can be: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78871" y="458112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intentional </a:t>
            </a:r>
            <a:r>
              <a:rPr lang="en-GB" dirty="0"/>
              <a:t>(i.e. planned for) or </a:t>
            </a:r>
            <a:r>
              <a:rPr lang="en-GB" b="1" dirty="0"/>
              <a:t>accidental </a:t>
            </a:r>
            <a:r>
              <a:rPr lang="en-GB" dirty="0"/>
              <a:t>(i.e. forced on agencies by circumstance)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formal </a:t>
            </a:r>
            <a:r>
              <a:rPr lang="en-GB" dirty="0"/>
              <a:t>(i.e. with guidelines and regulations) </a:t>
            </a:r>
            <a:r>
              <a:rPr lang="en-GB" b="1" dirty="0"/>
              <a:t>informal </a:t>
            </a:r>
            <a:r>
              <a:rPr lang="en-GB" dirty="0"/>
              <a:t>(i.e. on an ad hoc basis)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structured </a:t>
            </a:r>
            <a:r>
              <a:rPr lang="en-GB" dirty="0"/>
              <a:t>(i.e. with specified procedures and communication) or </a:t>
            </a:r>
            <a:r>
              <a:rPr lang="en-GB" b="1" dirty="0"/>
              <a:t>unstructured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88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Common Core Skills and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7256" y="6309320"/>
            <a:ext cx="6696744" cy="288032"/>
          </a:xfrm>
        </p:spPr>
        <p:txBody>
          <a:bodyPr>
            <a:normAutofit/>
          </a:bodyPr>
          <a:lstStyle/>
          <a:p>
            <a:pPr marL="68580" indent="0" algn="r">
              <a:buNone/>
            </a:pPr>
            <a:r>
              <a:rPr lang="en-GB" sz="1200" b="1" dirty="0"/>
              <a:t>(Children’s Workforce Development Council,2010 </a:t>
            </a:r>
            <a:r>
              <a:rPr lang="en-GB" sz="1200" b="1" i="1" dirty="0"/>
              <a:t>cited in </a:t>
            </a:r>
            <a:r>
              <a:rPr lang="en-GB" sz="1200" b="1" dirty="0"/>
              <a:t>Walton &amp; Goddard, 2010: 35-36)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116632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Values of Multi-agency working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1556792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order to promote shared understanding and purpose and enable the transfer of staff across the sector, staff should be able to: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2973681"/>
            <a:ext cx="74888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Effectively communicate and engage with children and young people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Understand child and young person development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Safeguard and promote the welfare of the child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Support effective transitions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Share information </a:t>
            </a:r>
          </a:p>
        </p:txBody>
      </p:sp>
    </p:spTree>
    <p:extLst>
      <p:ext uri="{BB962C8B-B14F-4D97-AF65-F5344CB8AC3E}">
        <p14:creationId xmlns:p14="http://schemas.microsoft.com/office/powerpoint/2010/main" val="130625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412" y="27464"/>
            <a:ext cx="8229600" cy="778098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01552"/>
            <a:ext cx="8856984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err="1"/>
              <a:t>Drobnic</a:t>
            </a:r>
            <a:r>
              <a:rPr lang="en-GB" sz="1800" dirty="0"/>
              <a:t>, S, </a:t>
            </a:r>
            <a:r>
              <a:rPr lang="en-GB" sz="1800" dirty="0" err="1"/>
              <a:t>Beham</a:t>
            </a:r>
            <a:r>
              <a:rPr lang="en-GB" sz="1800" dirty="0"/>
              <a:t>, B &amp; </a:t>
            </a:r>
            <a:r>
              <a:rPr lang="en-GB" sz="1800" dirty="0" err="1"/>
              <a:t>Prag</a:t>
            </a:r>
            <a:r>
              <a:rPr lang="en-GB" sz="1800" dirty="0"/>
              <a:t>, P (2010) ’Good Job, Good Life? Working Conditions and Quality of Life in Europe’, Social Indicators Research, Vol. 99 pp. 205–225.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Fawcett Society, The (2014) The Changing Labour Market 2: Women, Low Pay and Gender Equality in The Emerging Recovery, London: The Fawcett Society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err="1"/>
              <a:t>Harkness</a:t>
            </a:r>
            <a:r>
              <a:rPr lang="en-GB" sz="1800" dirty="0"/>
              <a:t>, S. and Evans, M. (2011) The Employment Effects of Recession on Couples in the UK: Women's and Household Employment Prospects and Partners’ job loss. </a:t>
            </a:r>
            <a:r>
              <a:rPr lang="en-GB" sz="1800" i="1" dirty="0"/>
              <a:t>Journal of Social </a:t>
            </a:r>
            <a:r>
              <a:rPr lang="pl-PL" sz="1800" i="1" dirty="0"/>
              <a:t>Policy</a:t>
            </a:r>
            <a:r>
              <a:rPr lang="pl-PL" sz="1800" dirty="0"/>
              <a:t>, 40 (4). pp. 675-693.</a:t>
            </a:r>
            <a:endParaRPr lang="en-GB" sz="1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IES (2015) </a:t>
            </a:r>
            <a:r>
              <a:rPr lang="en-GB" sz="1800" u="sng" dirty="0">
                <a:hlinkClick r:id="rId2"/>
              </a:rPr>
              <a:t>http://nces.ed.gov/programs/coe/indicator_cbc.asp</a:t>
            </a:r>
            <a:endParaRPr lang="en-GB" sz="1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ONS (2013)</a:t>
            </a:r>
            <a:r>
              <a:rPr lang="en-GB" sz="1800" i="1" dirty="0"/>
              <a:t> Labour Market Statistics, 2013, </a:t>
            </a:r>
            <a:r>
              <a:rPr lang="en-GB" sz="1800" dirty="0"/>
              <a:t>London: ONS.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ONS (2013) </a:t>
            </a:r>
            <a:r>
              <a:rPr lang="en-GB" sz="1800" i="1" dirty="0"/>
              <a:t>Full Report - Graduates in the UK Labour Market 2013, </a:t>
            </a:r>
            <a:r>
              <a:rPr lang="en-GB" sz="1800" dirty="0"/>
              <a:t> London: ONS.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ONS (2014) ‘Ethnicity and the Labour Market, 2011 Census, England and Wales’, London: ONS.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ONS (2015) UK Labour Market, January 2015, London: ONS.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University of Bradford (2012) Employment Legislation – Timeline and Definitions Equality and Anti-discrimination Legislation, Bradford: University of Bradford.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972041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769</TotalTime>
  <Words>893</Words>
  <Application>Microsoft Office PowerPoint</Application>
  <PresentationFormat>On-screen Show (4:3)</PresentationFormat>
  <Paragraphs>106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UWTSD PPT Template</vt:lpstr>
      <vt:lpstr>PowerPoint Presentation</vt:lpstr>
      <vt:lpstr>Recap of last session</vt:lpstr>
      <vt:lpstr>Equality in the Workplace?</vt:lpstr>
      <vt:lpstr>Gender</vt:lpstr>
      <vt:lpstr>Gender: Public/Private Sector</vt:lpstr>
      <vt:lpstr>Ethnicity</vt:lpstr>
      <vt:lpstr>Ethnicity: Employment Rates by Gender</vt:lpstr>
      <vt:lpstr>Level of Education</vt:lpstr>
      <vt:lpstr>% Graduates in Population</vt:lpstr>
      <vt:lpstr>Education: Headline   Labour Market Figures</vt:lpstr>
      <vt:lpstr>Education: Type of Employment</vt:lpstr>
      <vt:lpstr>Employment by  Main Subject of Degree</vt:lpstr>
      <vt:lpstr>Values in the Workplace: Valuing Work</vt:lpstr>
      <vt:lpstr>Values in the Workplace: Valuing Work</vt:lpstr>
      <vt:lpstr>Values in the Workplace: Valuing Work</vt:lpstr>
      <vt:lpstr>Part-Time versus Full-Time: Gender</vt:lpstr>
      <vt:lpstr>Accountability</vt:lpstr>
      <vt:lpstr>Integration</vt:lpstr>
      <vt:lpstr>Vocabulary </vt:lpstr>
      <vt:lpstr>Common Core Skills and Knowledge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75</cp:revision>
  <dcterms:created xsi:type="dcterms:W3CDTF">2016-09-29T11:33:04Z</dcterms:created>
  <dcterms:modified xsi:type="dcterms:W3CDTF">2019-10-30T17:58:48Z</dcterms:modified>
</cp:coreProperties>
</file>