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handoutMasterIdLst>
    <p:handoutMasterId r:id="rId15"/>
  </p:handoutMasterIdLst>
  <p:sldIdLst>
    <p:sldId id="256" r:id="rId2"/>
    <p:sldId id="257" r:id="rId3"/>
    <p:sldId id="258" r:id="rId4"/>
    <p:sldId id="259" r:id="rId5"/>
    <p:sldId id="261" r:id="rId6"/>
    <p:sldId id="262" r:id="rId7"/>
    <p:sldId id="263" r:id="rId8"/>
    <p:sldId id="264" r:id="rId9"/>
    <p:sldId id="269" r:id="rId10"/>
    <p:sldId id="265" r:id="rId11"/>
    <p:sldId id="266" r:id="rId12"/>
    <p:sldId id="267" r:id="rId13"/>
  </p:sldIdLst>
  <p:sldSz cx="12192000" cy="6858000"/>
  <p:notesSz cx="12192000" cy="6858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15">
          <p15:clr>
            <a:srgbClr val="A4A3A4"/>
          </p15:clr>
        </p15:guide>
        <p15:guide id="2" pos="21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uliana-Gabriela Vasile" initials="IGV" lastIdx="1" clrIdx="0">
    <p:extLst>
      <p:ext uri="{19B8F6BF-5375-455C-9EA6-DF929625EA0E}">
        <p15:presenceInfo xmlns:p15="http://schemas.microsoft.com/office/powerpoint/2012/main" userId="S::2022387@student.uwtsd.ac.uk::900b9347-5584-4d4f-a65e-ac117f50c0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36" y="-84"/>
      </p:cViewPr>
      <p:guideLst>
        <p:guide orient="horz" pos="2815"/>
        <p:guide pos="213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commentAuthors" Target="commentAuthors.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handoutMaster" Target="handoutMasters/handoutMaster1.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5-22T20:58:39.218" idx="1">
    <p:pos x="7837" y="0"/>
    <p:text>Student Name: Iuliana G Vasile 
Student Number:2022387
Lecturer: Charlotte Joyner
Module: Hospitality and Guest Services (BMIH4003)</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091"/>
          </a:xfrm>
          <a:prstGeom prst="rect">
            <a:avLst/>
          </a:prstGeom>
        </p:spPr>
        <p:txBody>
          <a:bodyPr vert="horz" lIns="91440" tIns="45720" rIns="91440" bIns="45720" rtlCol="0"/>
          <a:lstStyle>
            <a:lvl1pPr algn="l">
              <a:defRPr sz="900"/>
            </a:lvl1pPr>
          </a:lstStyle>
          <a:p>
            <a:endParaRPr lang="en-US"/>
          </a:p>
        </p:txBody>
      </p:sp>
      <p:sp>
        <p:nvSpPr>
          <p:cNvPr id="3" name="Date Placeholder 2"/>
          <p:cNvSpPr>
            <a:spLocks noGrp="1"/>
          </p:cNvSpPr>
          <p:nvPr>
            <p:ph type="dt" sz="quarter" idx="1"/>
          </p:nvPr>
        </p:nvSpPr>
        <p:spPr>
          <a:xfrm>
            <a:off x="6905979" y="0"/>
            <a:ext cx="5283200" cy="344091"/>
          </a:xfrm>
          <a:prstGeom prst="rect">
            <a:avLst/>
          </a:prstGeom>
        </p:spPr>
        <p:txBody>
          <a:bodyPr vert="horz" lIns="91440" tIns="45720" rIns="91440" bIns="45720" rtlCol="0"/>
          <a:lstStyle>
            <a:lvl1pPr algn="r">
              <a:defRPr sz="900"/>
            </a:lvl1pPr>
          </a:lstStyle>
          <a:p>
            <a:fld id="{696C064A-D61B-4B21-B757-51A9B82445B8}" type="datetimeFigureOut">
              <a:rPr lang="en-US" smtClean="0"/>
              <a:t>5/22/2023</a:t>
            </a:fld>
            <a:endParaRPr lang="en-US"/>
          </a:p>
        </p:txBody>
      </p:sp>
      <p:sp>
        <p:nvSpPr>
          <p:cNvPr id="4" name="Footer Placeholder 3"/>
          <p:cNvSpPr>
            <a:spLocks noGrp="1"/>
          </p:cNvSpPr>
          <p:nvPr>
            <p:ph type="ftr" sz="quarter" idx="2"/>
          </p:nvPr>
        </p:nvSpPr>
        <p:spPr>
          <a:xfrm>
            <a:off x="0" y="6513910"/>
            <a:ext cx="5283200" cy="344090"/>
          </a:xfrm>
          <a:prstGeom prst="rect">
            <a:avLst/>
          </a:prstGeom>
        </p:spPr>
        <p:txBody>
          <a:bodyPr vert="horz" lIns="91440" tIns="45720" rIns="91440" bIns="45720" rtlCol="0" anchor="b"/>
          <a:lstStyle>
            <a:lvl1pPr algn="l">
              <a:defRPr sz="900"/>
            </a:lvl1pPr>
          </a:lstStyle>
          <a:p>
            <a:endParaRPr lang="en-US"/>
          </a:p>
        </p:txBody>
      </p:sp>
      <p:sp>
        <p:nvSpPr>
          <p:cNvPr id="5" name="Slide Number Placeholder 4"/>
          <p:cNvSpPr>
            <a:spLocks noGrp="1"/>
          </p:cNvSpPr>
          <p:nvPr>
            <p:ph type="sldNum" sz="quarter" idx="3"/>
          </p:nvPr>
        </p:nvSpPr>
        <p:spPr>
          <a:xfrm>
            <a:off x="6905979" y="6513910"/>
            <a:ext cx="5283200" cy="344090"/>
          </a:xfrm>
          <a:prstGeom prst="rect">
            <a:avLst/>
          </a:prstGeom>
        </p:spPr>
        <p:txBody>
          <a:bodyPr vert="horz" lIns="91440" tIns="45720" rIns="91440" bIns="45720" rtlCol="0" anchor="b"/>
          <a:lstStyle>
            <a:lvl1pPr algn="r">
              <a:defRPr sz="900"/>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979" y="0"/>
            <a:ext cx="5283200" cy="344091"/>
          </a:xfrm>
          <a:prstGeom prst="rect">
            <a:avLst/>
          </a:prstGeom>
        </p:spPr>
        <p:txBody>
          <a:bodyPr vert="horz" lIns="91440" tIns="45720" rIns="91440" bIns="45720" rtlCol="0"/>
          <a:lstStyle>
            <a:lvl1pPr algn="r">
              <a:defRPr sz="1200"/>
            </a:lvl1pPr>
          </a:lstStyle>
          <a:p>
            <a:fld id="{3EFD42F7-718C-4B98-AAEC-167E6DDD60A7}" type="datetimeFigureOut">
              <a:rPr lang="en-US" smtClean="0"/>
              <a:t>5/22/2023</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52832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979" y="6513910"/>
            <a:ext cx="5283200" cy="344090"/>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Arial" panose="020B0604020202020204"/>
                <a:cs typeface="Arial" panose="020B0604020202020204"/>
              </a:defRPr>
            </a:lvl1pPr>
          </a:lstStyle>
          <a:p>
            <a:endParaRPr/>
          </a:p>
        </p:txBody>
      </p:sp>
      <p:sp>
        <p:nvSpPr>
          <p:cNvPr id="3" name="Holder 3"/>
          <p:cNvSpPr>
            <a:spLocks noGrp="1"/>
          </p:cNvSpPr>
          <p:nvPr>
            <p:ph type="body" idx="1"/>
          </p:nvPr>
        </p:nvSpPr>
        <p:spPr/>
        <p:txBody>
          <a:bodyPr lIns="0" tIns="0" rIns="0" bIns="0"/>
          <a:lstStyle>
            <a:lvl1pPr>
              <a:defRPr sz="12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Arial" panose="020B0604020202020204"/>
                <a:cs typeface="Arial" panose="020B0604020202020204"/>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1"/>
                </a:solidFill>
                <a:latin typeface="Arial" panose="020B0604020202020204"/>
                <a:cs typeface="Arial" panose="020B0604020202020204"/>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a:t>5/22/2023</a:t>
            </a:fld>
            <a:endParaRPr lang="en-US"/>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B6F15528-21DE-4FAA-801E-634DDDAF4B2B}"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 Id="rId9"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2000" cy="6858000"/>
          </a:xfrm>
          <a:prstGeom prst="rect">
            <a:avLst/>
          </a:prstGeom>
        </p:spPr>
      </p:pic>
      <p:sp>
        <p:nvSpPr>
          <p:cNvPr id="17" name="bg object 17"/>
          <p:cNvSpPr/>
          <p:nvPr/>
        </p:nvSpPr>
        <p:spPr>
          <a:xfrm>
            <a:off x="607060" y="609600"/>
            <a:ext cx="10972800" cy="5638800"/>
          </a:xfrm>
          <a:custGeom>
            <a:avLst/>
            <a:gdLst/>
            <a:ahLst/>
            <a:cxnLst/>
            <a:rect l="l" t="t" r="r" b="b"/>
            <a:pathLst>
              <a:path w="10972800" h="5638800">
                <a:moveTo>
                  <a:pt x="5486400" y="5638800"/>
                </a:moveTo>
                <a:lnTo>
                  <a:pt x="0" y="5638800"/>
                </a:lnTo>
                <a:lnTo>
                  <a:pt x="0" y="0"/>
                </a:lnTo>
                <a:lnTo>
                  <a:pt x="10972800" y="0"/>
                </a:lnTo>
                <a:lnTo>
                  <a:pt x="10972800" y="5638800"/>
                </a:lnTo>
                <a:lnTo>
                  <a:pt x="5486400" y="5638800"/>
                </a:lnTo>
                <a:close/>
              </a:path>
            </a:pathLst>
          </a:custGeom>
          <a:ln w="15813">
            <a:solidFill>
              <a:srgbClr val="B05D27"/>
            </a:solidFill>
          </a:ln>
        </p:spPr>
        <p:txBody>
          <a:bodyPr wrap="square" lIns="0" tIns="0" rIns="0" bIns="0" rtlCol="0"/>
          <a:lstStyle/>
          <a:p>
            <a:endParaRPr/>
          </a:p>
        </p:txBody>
      </p:sp>
      <p:pic>
        <p:nvPicPr>
          <p:cNvPr id="18" name="bg object 18"/>
          <p:cNvPicPr/>
          <p:nvPr/>
        </p:nvPicPr>
        <p:blipFill>
          <a:blip r:embed="rId9" cstate="print"/>
          <a:stretch>
            <a:fillRect/>
          </a:stretch>
        </p:blipFill>
        <p:spPr>
          <a:xfrm>
            <a:off x="5783580" y="0"/>
            <a:ext cx="604520" cy="759460"/>
          </a:xfrm>
          <a:prstGeom prst="rect">
            <a:avLst/>
          </a:prstGeom>
        </p:spPr>
      </p:pic>
      <p:pic>
        <p:nvPicPr>
          <p:cNvPr id="19" name="bg object 19"/>
          <p:cNvPicPr/>
          <p:nvPr/>
        </p:nvPicPr>
        <p:blipFill>
          <a:blip r:embed="rId9" cstate="print"/>
          <a:stretch>
            <a:fillRect/>
          </a:stretch>
        </p:blipFill>
        <p:spPr>
          <a:xfrm>
            <a:off x="5783580" y="6098540"/>
            <a:ext cx="604520" cy="758190"/>
          </a:xfrm>
          <a:prstGeom prst="rect">
            <a:avLst/>
          </a:prstGeom>
        </p:spPr>
      </p:pic>
      <p:sp>
        <p:nvSpPr>
          <p:cNvPr id="2" name="Holder 2"/>
          <p:cNvSpPr>
            <a:spLocks noGrp="1"/>
          </p:cNvSpPr>
          <p:nvPr>
            <p:ph type="title"/>
          </p:nvPr>
        </p:nvSpPr>
        <p:spPr>
          <a:xfrm>
            <a:off x="1287780" y="604520"/>
            <a:ext cx="1802764" cy="391159"/>
          </a:xfrm>
          <a:prstGeom prst="rect">
            <a:avLst/>
          </a:prstGeom>
        </p:spPr>
        <p:txBody>
          <a:bodyPr wrap="square" lIns="0" tIns="0" rIns="0" bIns="0">
            <a:spAutoFit/>
          </a:bodyPr>
          <a:lstStyle>
            <a:lvl1pPr>
              <a:defRPr sz="2400" b="1" i="0">
                <a:solidFill>
                  <a:schemeClr val="tx1"/>
                </a:solidFill>
                <a:latin typeface="Arial" panose="020B0604020202020204"/>
                <a:cs typeface="Arial" panose="020B0604020202020204"/>
              </a:defRPr>
            </a:lvl1pPr>
          </a:lstStyle>
          <a:p>
            <a:endParaRPr/>
          </a:p>
        </p:txBody>
      </p:sp>
      <p:sp>
        <p:nvSpPr>
          <p:cNvPr id="3" name="Holder 3"/>
          <p:cNvSpPr>
            <a:spLocks noGrp="1"/>
          </p:cNvSpPr>
          <p:nvPr>
            <p:ph type="body" idx="1"/>
          </p:nvPr>
        </p:nvSpPr>
        <p:spPr>
          <a:xfrm>
            <a:off x="762000" y="1379220"/>
            <a:ext cx="7364730" cy="4401820"/>
          </a:xfrm>
          <a:prstGeom prst="rect">
            <a:avLst/>
          </a:prstGeom>
        </p:spPr>
        <p:txBody>
          <a:bodyPr wrap="square" lIns="0" tIns="0" rIns="0" bIns="0">
            <a:spAutoFit/>
          </a:bodyPr>
          <a:lstStyle>
            <a:lvl1pPr>
              <a:defRPr sz="1200" b="0" i="0">
                <a:solidFill>
                  <a:schemeClr val="tx1"/>
                </a:solidFill>
                <a:latin typeface="Arial MT"/>
                <a:cs typeface="Arial M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5/22/2023</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2.xml" /><Relationship Id="rId4" Type="http://schemas.openxmlformats.org/officeDocument/2006/relationships/comments" Target="../comments/commen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 name="object 3"/>
          <p:cNvGrpSpPr/>
          <p:nvPr/>
        </p:nvGrpSpPr>
        <p:grpSpPr>
          <a:xfrm>
            <a:off x="122903" y="0"/>
            <a:ext cx="12319128" cy="6977063"/>
            <a:chOff x="2327909" y="0"/>
            <a:chExt cx="7543800" cy="6857998"/>
          </a:xfrm>
        </p:grpSpPr>
        <p:sp>
          <p:nvSpPr>
            <p:cNvPr id="4" name="object 4"/>
            <p:cNvSpPr/>
            <p:nvPr/>
          </p:nvSpPr>
          <p:spPr>
            <a:xfrm>
              <a:off x="2327909" y="1398905"/>
              <a:ext cx="7543800" cy="3977005"/>
            </a:xfrm>
            <a:custGeom>
              <a:avLst/>
              <a:gdLst/>
              <a:ahLst/>
              <a:cxnLst/>
              <a:rect l="l" t="t" r="r" b="b"/>
              <a:pathLst>
                <a:path w="7543800" h="3835400">
                  <a:moveTo>
                    <a:pt x="3771900" y="3835400"/>
                  </a:moveTo>
                  <a:lnTo>
                    <a:pt x="0" y="3835400"/>
                  </a:lnTo>
                  <a:lnTo>
                    <a:pt x="0" y="0"/>
                  </a:lnTo>
                  <a:lnTo>
                    <a:pt x="7543800" y="0"/>
                  </a:lnTo>
                  <a:lnTo>
                    <a:pt x="7543800" y="3835400"/>
                  </a:lnTo>
                  <a:lnTo>
                    <a:pt x="3771900" y="3835400"/>
                  </a:lnTo>
                  <a:close/>
                </a:path>
              </a:pathLst>
            </a:custGeom>
            <a:ln w="15813">
              <a:solidFill>
                <a:srgbClr val="B05D27"/>
              </a:solidFill>
            </a:ln>
          </p:spPr>
          <p:txBody>
            <a:bodyPr wrap="square" lIns="0" tIns="0" rIns="0" bIns="0" rtlCol="0"/>
            <a:lstStyle/>
            <a:p>
              <a:endParaRPr i="1" u="sng">
                <a:latin typeface="Times New Roman" panose="02020603050405020304" charset="0"/>
                <a:cs typeface="Times New Roman" panose="02020603050405020304" charset="0"/>
              </a:endParaRPr>
            </a:p>
          </p:txBody>
        </p:sp>
        <p:pic>
          <p:nvPicPr>
            <p:cNvPr id="5" name="object 5"/>
            <p:cNvPicPr/>
            <p:nvPr/>
          </p:nvPicPr>
          <p:blipFill>
            <a:blip r:embed="rId2" cstate="print"/>
            <a:stretch>
              <a:fillRect/>
            </a:stretch>
          </p:blipFill>
          <p:spPr>
            <a:xfrm>
              <a:off x="5775959" y="0"/>
              <a:ext cx="612140" cy="1362710"/>
            </a:xfrm>
            <a:prstGeom prst="rect">
              <a:avLst/>
            </a:prstGeom>
          </p:spPr>
        </p:pic>
        <p:pic>
          <p:nvPicPr>
            <p:cNvPr id="6" name="object 6"/>
            <p:cNvPicPr/>
            <p:nvPr/>
          </p:nvPicPr>
          <p:blipFill>
            <a:blip r:embed="rId3" cstate="print"/>
            <a:stretch>
              <a:fillRect/>
            </a:stretch>
          </p:blipFill>
          <p:spPr>
            <a:xfrm>
              <a:off x="5775959" y="5376825"/>
              <a:ext cx="610870" cy="1481173"/>
            </a:xfrm>
            <a:prstGeom prst="rect">
              <a:avLst/>
            </a:prstGeom>
          </p:spPr>
        </p:pic>
        <p:sp>
          <p:nvSpPr>
            <p:cNvPr id="7" name="object 7"/>
            <p:cNvSpPr/>
            <p:nvPr/>
          </p:nvSpPr>
          <p:spPr>
            <a:xfrm>
              <a:off x="2692399" y="3521709"/>
              <a:ext cx="6816090" cy="0"/>
            </a:xfrm>
            <a:custGeom>
              <a:avLst/>
              <a:gdLst/>
              <a:ahLst/>
              <a:cxnLst/>
              <a:rect l="l" t="t" r="r" b="b"/>
              <a:pathLst>
                <a:path w="6816090">
                  <a:moveTo>
                    <a:pt x="0" y="0"/>
                  </a:moveTo>
                  <a:lnTo>
                    <a:pt x="6816090" y="0"/>
                  </a:lnTo>
                </a:path>
              </a:pathLst>
            </a:custGeom>
            <a:ln w="15813">
              <a:solidFill>
                <a:srgbClr val="B05D27"/>
              </a:solidFill>
            </a:ln>
          </p:spPr>
          <p:txBody>
            <a:bodyPr wrap="square" lIns="0" tIns="0" rIns="0" bIns="0" rtlCol="0"/>
            <a:lstStyle/>
            <a:p>
              <a:endParaRPr i="1" u="sng" dirty="0">
                <a:latin typeface="Times New Roman" panose="02020603050405020304" charset="0"/>
                <a:cs typeface="Times New Roman" panose="02020603050405020304" charset="0"/>
              </a:endParaRPr>
            </a:p>
          </p:txBody>
        </p:sp>
      </p:grpSp>
      <p:sp>
        <p:nvSpPr>
          <p:cNvPr id="8" name="object 8"/>
          <p:cNvSpPr txBox="1">
            <a:spLocks noGrp="1"/>
          </p:cNvSpPr>
          <p:nvPr>
            <p:ph type="title"/>
          </p:nvPr>
        </p:nvSpPr>
        <p:spPr>
          <a:xfrm>
            <a:off x="3211459" y="1177600"/>
            <a:ext cx="7584819" cy="751488"/>
          </a:xfrm>
          <a:prstGeom prst="rect">
            <a:avLst/>
          </a:prstGeom>
        </p:spPr>
        <p:txBody>
          <a:bodyPr vert="horz" wrap="square" lIns="0" tIns="12700" rIns="0" bIns="0" rtlCol="0">
            <a:spAutoFit/>
          </a:bodyPr>
          <a:lstStyle/>
          <a:p>
            <a:pPr marL="1574165" marR="5080" indent="-1562100" algn="ctr">
              <a:lnSpc>
                <a:spcPct val="100000"/>
              </a:lnSpc>
              <a:spcBef>
                <a:spcPts val="100"/>
              </a:spcBef>
              <a:tabLst>
                <a:tab pos="2978785" algn="l"/>
                <a:tab pos="3214370" algn="l"/>
                <a:tab pos="5954395" algn="l"/>
              </a:tabLst>
            </a:pPr>
            <a:r>
              <a:rPr lang="en-US" dirty="0"/>
              <a:t>Hospitality and Guest Services</a:t>
            </a:r>
            <a:br>
              <a:rPr lang="en-US" dirty="0"/>
            </a:br>
            <a:endParaRPr lang="en-US" dirty="0"/>
          </a:p>
        </p:txBody>
      </p:sp>
      <p:sp>
        <p:nvSpPr>
          <p:cNvPr id="2" name="CasetăText 1">
            <a:extLst>
              <a:ext uri="{FF2B5EF4-FFF2-40B4-BE49-F238E27FC236}">
                <a16:creationId xmlns:a16="http://schemas.microsoft.com/office/drawing/2014/main" id="{24BC6DCB-C06D-F1F6-6523-7FC6794C3038}"/>
              </a:ext>
            </a:extLst>
          </p:cNvPr>
          <p:cNvSpPr txBox="1"/>
          <p:nvPr/>
        </p:nvSpPr>
        <p:spPr>
          <a:xfrm>
            <a:off x="5586412" y="2574131"/>
            <a:ext cx="1828800" cy="1828800"/>
          </a:xfrm>
          <a:prstGeom prst="rect">
            <a:avLst/>
          </a:prstGeom>
          <a:noFill/>
        </p:spPr>
        <p:txBody>
          <a:bodyPr wrap="square" rtlCol="0">
            <a:spAutoFit/>
          </a:bodyPr>
          <a:lstStyle/>
          <a:p>
            <a:pPr algn="l"/>
            <a:endParaRPr lang="ro-RO" dirty="0"/>
          </a:p>
        </p:txBody>
      </p:sp>
      <p:sp>
        <p:nvSpPr>
          <p:cNvPr id="9" name="CasetăText 8">
            <a:extLst>
              <a:ext uri="{FF2B5EF4-FFF2-40B4-BE49-F238E27FC236}">
                <a16:creationId xmlns:a16="http://schemas.microsoft.com/office/drawing/2014/main" id="{9C791FEE-D7AA-340E-FE63-007681B6ADD6}"/>
              </a:ext>
            </a:extLst>
          </p:cNvPr>
          <p:cNvSpPr txBox="1"/>
          <p:nvPr/>
        </p:nvSpPr>
        <p:spPr>
          <a:xfrm rot="10800000" flipV="1">
            <a:off x="864172" y="2294490"/>
            <a:ext cx="7093743" cy="1200329"/>
          </a:xfrm>
          <a:prstGeom prst="rect">
            <a:avLst/>
          </a:prstGeom>
          <a:noFill/>
          <a:ln>
            <a:solidFill>
              <a:schemeClr val="accent1"/>
            </a:solidFill>
          </a:ln>
        </p:spPr>
        <p:txBody>
          <a:bodyPr wrap="square" rtlCol="0">
            <a:spAutoFit/>
          </a:bodyPr>
          <a:lstStyle/>
          <a:p>
            <a:pPr algn="l"/>
            <a:r>
              <a:rPr lang="ro-RO" b="1" dirty="0"/>
              <a:t>Student </a:t>
            </a:r>
            <a:r>
              <a:rPr lang="ro-RO" b="1" dirty="0" err="1"/>
              <a:t>name:Iuliana</a:t>
            </a:r>
            <a:r>
              <a:rPr lang="ro-RO" b="1" dirty="0"/>
              <a:t> G Vasile </a:t>
            </a:r>
          </a:p>
          <a:p>
            <a:pPr algn="l"/>
            <a:r>
              <a:rPr lang="ro-RO" b="1" dirty="0"/>
              <a:t>Student number:2022387</a:t>
            </a:r>
          </a:p>
          <a:p>
            <a:pPr algn="l"/>
            <a:r>
              <a:rPr lang="ro-RO" b="1" dirty="0" err="1"/>
              <a:t>Lecturer</a:t>
            </a:r>
            <a:r>
              <a:rPr lang="ro-RO" b="1" dirty="0"/>
              <a:t>: Charlotte </a:t>
            </a:r>
            <a:r>
              <a:rPr lang="ro-RO" b="1" dirty="0" err="1"/>
              <a:t>Joyner</a:t>
            </a:r>
            <a:r>
              <a:rPr lang="ro-RO" b="1" dirty="0"/>
              <a:t> </a:t>
            </a:r>
          </a:p>
          <a:p>
            <a:pPr algn="l"/>
            <a:r>
              <a:rPr lang="ro-RO" b="1" dirty="0"/>
              <a:t>Module: </a:t>
            </a:r>
            <a:r>
              <a:rPr lang="ro-RO" b="1" dirty="0" err="1"/>
              <a:t>Hospitality</a:t>
            </a:r>
            <a:r>
              <a:rPr lang="ro-RO" b="1" dirty="0"/>
              <a:t> </a:t>
            </a:r>
            <a:r>
              <a:rPr lang="ro-RO" b="1" dirty="0" err="1"/>
              <a:t>and</a:t>
            </a:r>
            <a:r>
              <a:rPr lang="ro-RO" b="1" dirty="0"/>
              <a:t> </a:t>
            </a:r>
            <a:r>
              <a:rPr lang="ro-RO" b="1" dirty="0" err="1"/>
              <a:t>Guest</a:t>
            </a:r>
            <a:r>
              <a:rPr lang="ro-RO" b="1" dirty="0"/>
              <a:t> Services (BMIH4003)</a:t>
            </a:r>
          </a:p>
        </p:txBody>
      </p:sp>
      <p:sp>
        <p:nvSpPr>
          <p:cNvPr id="10" name="CasetăText 9">
            <a:extLst>
              <a:ext uri="{FF2B5EF4-FFF2-40B4-BE49-F238E27FC236}">
                <a16:creationId xmlns:a16="http://schemas.microsoft.com/office/drawing/2014/main" id="{6C86AC48-5169-6E91-8087-ABD6C292F6F9}"/>
              </a:ext>
            </a:extLst>
          </p:cNvPr>
          <p:cNvSpPr txBox="1"/>
          <p:nvPr/>
        </p:nvSpPr>
        <p:spPr>
          <a:xfrm>
            <a:off x="5586412" y="2562225"/>
            <a:ext cx="1828800" cy="1828800"/>
          </a:xfrm>
          <a:prstGeom prst="rect">
            <a:avLst/>
          </a:prstGeom>
          <a:noFill/>
        </p:spPr>
        <p:txBody>
          <a:bodyPr wrap="square" rtlCol="0">
            <a:spAutoFit/>
          </a:bodyPr>
          <a:lstStyle/>
          <a:p>
            <a:pPr algn="l"/>
            <a:endParaRPr lang="ro-RO" dirty="0"/>
          </a:p>
        </p:txBody>
      </p:sp>
      <p:sp>
        <p:nvSpPr>
          <p:cNvPr id="11" name="CasetăText 10">
            <a:extLst>
              <a:ext uri="{FF2B5EF4-FFF2-40B4-BE49-F238E27FC236}">
                <a16:creationId xmlns:a16="http://schemas.microsoft.com/office/drawing/2014/main" id="{3C9573E2-E3DC-9A68-E88C-1345BD85AD15}"/>
              </a:ext>
            </a:extLst>
          </p:cNvPr>
          <p:cNvSpPr txBox="1"/>
          <p:nvPr/>
        </p:nvSpPr>
        <p:spPr>
          <a:xfrm>
            <a:off x="5586278" y="2352083"/>
            <a:ext cx="1828800" cy="1828800"/>
          </a:xfrm>
          <a:prstGeom prst="rect">
            <a:avLst/>
          </a:prstGeom>
          <a:noFill/>
        </p:spPr>
        <p:txBody>
          <a:bodyPr wrap="square" rtlCol="0">
            <a:spAutoFit/>
          </a:bodyPr>
          <a:lstStyle/>
          <a:p>
            <a:pPr algn="l"/>
            <a:endParaRPr lang="ro-RO"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1506219" y="6170929"/>
            <a:ext cx="150495" cy="452120"/>
          </a:xfrm>
          <a:prstGeom prst="rect">
            <a:avLst/>
          </a:prstGeom>
        </p:spPr>
        <p:txBody>
          <a:bodyPr vert="horz" wrap="square" lIns="0" tIns="12700" rIns="0" bIns="0" rtlCol="0">
            <a:spAutoFit/>
          </a:bodyPr>
          <a:lstStyle/>
          <a:p>
            <a:pPr marL="12700">
              <a:lnSpc>
                <a:spcPct val="100000"/>
              </a:lnSpc>
              <a:spcBef>
                <a:spcPts val="100"/>
              </a:spcBef>
            </a:pPr>
            <a:r>
              <a:rPr sz="2800" dirty="0">
                <a:latin typeface="Arial MT"/>
                <a:cs typeface="Arial MT"/>
              </a:rPr>
              <a:t>•</a:t>
            </a:r>
            <a:endParaRPr sz="2800">
              <a:latin typeface="Arial MT"/>
              <a:cs typeface="Arial MT"/>
            </a:endParaRPr>
          </a:p>
        </p:txBody>
      </p:sp>
      <p:sp>
        <p:nvSpPr>
          <p:cNvPr id="7" name="object 7"/>
          <p:cNvSpPr txBox="1"/>
          <p:nvPr/>
        </p:nvSpPr>
        <p:spPr>
          <a:xfrm>
            <a:off x="1981200" y="1219200"/>
            <a:ext cx="6910070" cy="3180080"/>
          </a:xfrm>
          <a:prstGeom prst="rect">
            <a:avLst/>
          </a:prstGeom>
        </p:spPr>
        <p:txBody>
          <a:bodyPr vert="horz" wrap="square" lIns="0" tIns="12700" rIns="0" bIns="0" rtlCol="0">
            <a:spAutoFit/>
          </a:bodyPr>
          <a:lstStyle/>
          <a:p>
            <a:pPr marL="469900" indent="-457200">
              <a:lnSpc>
                <a:spcPct val="100000"/>
              </a:lnSpc>
              <a:spcBef>
                <a:spcPts val="100"/>
              </a:spcBef>
              <a:buFont typeface="Wingdings" panose="05000000000000000000" charset="0"/>
              <a:buChar char="§"/>
            </a:pPr>
            <a:r>
              <a:rPr sz="2000" spc="150" dirty="0">
                <a:latin typeface="Times New Roman" panose="02020603050405020304" charset="0"/>
                <a:cs typeface="Times New Roman" panose="02020603050405020304" charset="0"/>
              </a:rPr>
              <a:t>Introduction</a:t>
            </a:r>
            <a:endParaRPr sz="2000">
              <a:latin typeface="Times New Roman" panose="02020603050405020304" charset="0"/>
              <a:cs typeface="Times New Roman" panose="02020603050405020304" charset="0"/>
            </a:endParaRP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Overview of the </a:t>
            </a:r>
            <a:r>
              <a:rPr lang="en-US" sz="2000" spc="150" dirty="0">
                <a:latin typeface="Times New Roman" panose="02020603050405020304" charset="0"/>
                <a:cs typeface="Times New Roman" panose="02020603050405020304" charset="0"/>
              </a:rPr>
              <a:t>Fairmont Hotels &amp; Resorts </a:t>
            </a:r>
            <a:endParaRPr sz="2000" spc="150" dirty="0">
              <a:latin typeface="Times New Roman" panose="02020603050405020304" charset="0"/>
              <a:cs typeface="Times New Roman" panose="02020603050405020304" charset="0"/>
            </a:endParaRP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Identify the hotel’s main consumers</a:t>
            </a: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Scope and role of the guest  services and facilities that are  provided to these guests.</a:t>
            </a: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Role and function of guest services</a:t>
            </a: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The importance of hospitality  and how hotels meet or exceed this.</a:t>
            </a: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Conclusion </a:t>
            </a:r>
          </a:p>
          <a:p>
            <a:pPr marL="469900" indent="-457200" algn="l">
              <a:lnSpc>
                <a:spcPct val="100000"/>
              </a:lnSpc>
              <a:spcBef>
                <a:spcPts val="100"/>
              </a:spcBef>
              <a:buClrTx/>
              <a:buSzTx/>
              <a:buFont typeface="Wingdings" panose="05000000000000000000" charset="0"/>
              <a:buChar char="§"/>
            </a:pPr>
            <a:r>
              <a:rPr sz="2000" spc="150" dirty="0">
                <a:latin typeface="Times New Roman" panose="02020603050405020304" charset="0"/>
                <a:cs typeface="Times New Roman" panose="02020603050405020304" charset="0"/>
              </a:rPr>
              <a:t>References</a:t>
            </a:r>
          </a:p>
        </p:txBody>
      </p:sp>
      <p:sp>
        <p:nvSpPr>
          <p:cNvPr id="8" name="object 8"/>
          <p:cNvSpPr txBox="1">
            <a:spLocks noGrp="1"/>
          </p:cNvSpPr>
          <p:nvPr>
            <p:ph type="title"/>
          </p:nvPr>
        </p:nvSpPr>
        <p:spPr>
          <a:xfrm>
            <a:off x="4419599" y="714374"/>
            <a:ext cx="4027804" cy="320040"/>
          </a:xfrm>
          <a:prstGeom prst="rect">
            <a:avLst/>
          </a:prstGeom>
        </p:spPr>
        <p:txBody>
          <a:bodyPr vert="horz" wrap="square" lIns="0" tIns="12700" rIns="0" bIns="0" rtlCol="0">
            <a:spAutoFit/>
          </a:bodyPr>
          <a:lstStyle/>
          <a:p>
            <a:pPr marL="12700" algn="ctr">
              <a:lnSpc>
                <a:spcPct val="100000"/>
              </a:lnSpc>
              <a:spcBef>
                <a:spcPts val="100"/>
              </a:spcBef>
              <a:tabLst>
                <a:tab pos="1377950" algn="l"/>
                <a:tab pos="1965960" algn="l"/>
              </a:tabLst>
            </a:pPr>
            <a:r>
              <a:rPr sz="2000" spc="30" dirty="0">
                <a:latin typeface="Times New Roman" panose="02020603050405020304" charset="0"/>
                <a:cs typeface="Times New Roman" panose="02020603050405020304" charset="0"/>
              </a:rPr>
              <a:t>T</a:t>
            </a:r>
            <a:r>
              <a:rPr sz="2000" spc="330" dirty="0">
                <a:latin typeface="Times New Roman" panose="02020603050405020304" charset="0"/>
                <a:cs typeface="Times New Roman" panose="02020603050405020304" charset="0"/>
              </a:rPr>
              <a:t>a</a:t>
            </a:r>
            <a:r>
              <a:rPr sz="2000" spc="375" dirty="0">
                <a:latin typeface="Times New Roman" panose="02020603050405020304" charset="0"/>
                <a:cs typeface="Times New Roman" panose="02020603050405020304" charset="0"/>
              </a:rPr>
              <a:t>b</a:t>
            </a:r>
            <a:r>
              <a:rPr sz="2000" spc="215" dirty="0">
                <a:latin typeface="Times New Roman" panose="02020603050405020304" charset="0"/>
                <a:cs typeface="Times New Roman" panose="02020603050405020304" charset="0"/>
              </a:rPr>
              <a:t>l</a:t>
            </a:r>
            <a:r>
              <a:rPr sz="2000" spc="335" dirty="0">
                <a:latin typeface="Times New Roman" panose="02020603050405020304" charset="0"/>
                <a:cs typeface="Times New Roman" panose="02020603050405020304" charset="0"/>
              </a:rPr>
              <a:t>e</a:t>
            </a:r>
            <a:r>
              <a:rPr lang="en-US" sz="2000" spc="335" dirty="0">
                <a:latin typeface="Times New Roman" panose="02020603050405020304" charset="0"/>
                <a:cs typeface="Times New Roman" panose="02020603050405020304" charset="0"/>
              </a:rPr>
              <a:t> </a:t>
            </a:r>
            <a:r>
              <a:rPr sz="2000" spc="310" dirty="0">
                <a:latin typeface="Times New Roman" panose="02020603050405020304" charset="0"/>
                <a:cs typeface="Times New Roman" panose="02020603050405020304" charset="0"/>
              </a:rPr>
              <a:t>o</a:t>
            </a:r>
            <a:r>
              <a:rPr sz="2000" spc="330" dirty="0">
                <a:latin typeface="Times New Roman" panose="02020603050405020304" charset="0"/>
                <a:cs typeface="Times New Roman" panose="02020603050405020304" charset="0"/>
              </a:rPr>
              <a:t>f</a:t>
            </a:r>
            <a:r>
              <a:rPr lang="en-US" sz="2000" spc="330" dirty="0">
                <a:latin typeface="Times New Roman" panose="02020603050405020304" charset="0"/>
                <a:cs typeface="Times New Roman" panose="02020603050405020304" charset="0"/>
              </a:rPr>
              <a:t> </a:t>
            </a:r>
            <a:r>
              <a:rPr sz="2000" spc="710" dirty="0">
                <a:latin typeface="Times New Roman" panose="02020603050405020304" charset="0"/>
                <a:cs typeface="Times New Roman" panose="02020603050405020304" charset="0"/>
              </a:rPr>
              <a:t>C</a:t>
            </a:r>
            <a:r>
              <a:rPr sz="2000" spc="310" dirty="0">
                <a:latin typeface="Times New Roman" panose="02020603050405020304" charset="0"/>
                <a:cs typeface="Times New Roman" panose="02020603050405020304" charset="0"/>
              </a:rPr>
              <a:t>o</a:t>
            </a:r>
            <a:r>
              <a:rPr sz="2000" spc="430" dirty="0">
                <a:latin typeface="Times New Roman" panose="02020603050405020304" charset="0"/>
                <a:cs typeface="Times New Roman" panose="02020603050405020304" charset="0"/>
              </a:rPr>
              <a:t>n</a:t>
            </a:r>
            <a:r>
              <a:rPr sz="2000" spc="254" dirty="0">
                <a:latin typeface="Times New Roman" panose="02020603050405020304" charset="0"/>
                <a:cs typeface="Times New Roman" panose="02020603050405020304" charset="0"/>
              </a:rPr>
              <a:t>t</a:t>
            </a:r>
            <a:r>
              <a:rPr sz="2000" spc="335" dirty="0">
                <a:latin typeface="Times New Roman" panose="02020603050405020304" charset="0"/>
                <a:cs typeface="Times New Roman" panose="02020603050405020304" charset="0"/>
              </a:rPr>
              <a:t>e</a:t>
            </a:r>
            <a:r>
              <a:rPr sz="2000" spc="430" dirty="0">
                <a:latin typeface="Times New Roman" panose="02020603050405020304" charset="0"/>
                <a:cs typeface="Times New Roman" panose="02020603050405020304" charset="0"/>
              </a:rPr>
              <a:t>n</a:t>
            </a:r>
            <a:r>
              <a:rPr sz="2000" spc="265" dirty="0">
                <a:latin typeface="Times New Roman" panose="02020603050405020304" charset="0"/>
                <a:cs typeface="Times New Roman" panose="02020603050405020304" charset="0"/>
              </a:rPr>
              <a:t>t</a:t>
            </a:r>
            <a:r>
              <a:rPr sz="2000" spc="330" dirty="0">
                <a:latin typeface="Times New Roman" panose="02020603050405020304" charset="0"/>
                <a:cs typeface="Times New Roman" panose="02020603050405020304" charset="0"/>
              </a:rPr>
              <a:t>s</a:t>
            </a:r>
            <a:endParaRPr sz="2000">
              <a:latin typeface="Times New Roman" panose="02020603050405020304" charset="0"/>
              <a:cs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838200" y="1066800"/>
            <a:ext cx="6796405" cy="3400425"/>
          </a:xfrm>
          <a:prstGeom prst="rect">
            <a:avLst/>
          </a:prstGeom>
        </p:spPr>
        <p:txBody>
          <a:bodyPr vert="horz" wrap="square" lIns="0" tIns="12700" rIns="0" bIns="0" rtlCol="0">
            <a:spAutoFit/>
          </a:bodyPr>
          <a:lstStyle/>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This study evaluates the overview of the Fairmont Hotel brand. </a:t>
            </a:r>
          </a:p>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This study also elaborates on the main customers of Fairmont.</a:t>
            </a:r>
          </a:p>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Which consists of different types of customers such as tourists, vacationers, business travellers and event organisers.</a:t>
            </a:r>
          </a:p>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In addition, this study also examines the role and scope of guest services and facilities in the hotel business.</a:t>
            </a:r>
          </a:p>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Moreover, it will illustrate the role and function of guest services </a:t>
            </a:r>
          </a:p>
          <a:p>
            <a:pPr marL="298450" marR="5080" indent="-285750" algn="just">
              <a:lnSpc>
                <a:spcPct val="150000"/>
              </a:lnSpc>
              <a:spcBef>
                <a:spcPts val="100"/>
              </a:spcBef>
              <a:buFont typeface="Wingdings" panose="05000000000000000000" charset="0"/>
              <a:buChar char="§"/>
            </a:pPr>
            <a:r>
              <a:rPr dirty="0">
                <a:latin typeface="Times New Roman" panose="02020603050405020304" charset="0"/>
                <a:cs typeface="Times New Roman" panose="02020603050405020304" charset="0"/>
              </a:rPr>
              <a:t>The study will </a:t>
            </a:r>
            <a:r>
              <a:rPr lang="en-US" dirty="0">
                <a:latin typeface="Times New Roman" panose="02020603050405020304" charset="0"/>
                <a:cs typeface="Times New Roman" panose="02020603050405020304" charset="0"/>
              </a:rPr>
              <a:t>finally </a:t>
            </a:r>
            <a:r>
              <a:rPr dirty="0">
                <a:latin typeface="Times New Roman" panose="02020603050405020304" charset="0"/>
                <a:cs typeface="Times New Roman" panose="02020603050405020304" charset="0"/>
              </a:rPr>
              <a:t>highlight the importance of hospitality</a:t>
            </a:r>
            <a:r>
              <a:rPr lang="en-US" dirty="0">
                <a:latin typeface="Times New Roman" panose="02020603050405020304" charset="0"/>
                <a:cs typeface="Times New Roman" panose="02020603050405020304" charset="0"/>
              </a:rPr>
              <a:t>.</a:t>
            </a:r>
          </a:p>
        </p:txBody>
      </p:sp>
      <p:sp>
        <p:nvSpPr>
          <p:cNvPr id="7" name="object 7"/>
          <p:cNvSpPr txBox="1">
            <a:spLocks noGrp="1"/>
          </p:cNvSpPr>
          <p:nvPr>
            <p:ph type="title"/>
          </p:nvPr>
        </p:nvSpPr>
        <p:spPr>
          <a:xfrm>
            <a:off x="3505200" y="609600"/>
            <a:ext cx="1802764" cy="289560"/>
          </a:xfrm>
          <a:prstGeom prst="rect">
            <a:avLst/>
          </a:prstGeom>
        </p:spPr>
        <p:txBody>
          <a:bodyPr vert="horz" wrap="square" lIns="0" tIns="12700" rIns="0" bIns="0" rtlCol="0">
            <a:spAutoFit/>
          </a:bodyPr>
          <a:lstStyle/>
          <a:p>
            <a:pPr marL="12700" algn="ctr">
              <a:lnSpc>
                <a:spcPct val="100000"/>
              </a:lnSpc>
              <a:spcBef>
                <a:spcPts val="100"/>
              </a:spcBef>
            </a:pPr>
            <a:r>
              <a:rPr sz="1800" spc="-5" dirty="0">
                <a:latin typeface="Times New Roman" panose="02020603050405020304" charset="0"/>
                <a:cs typeface="Times New Roman" panose="02020603050405020304" charset="0"/>
              </a:rPr>
              <a:t>Introduction</a:t>
            </a:r>
          </a:p>
        </p:txBody>
      </p:sp>
      <p:sp>
        <p:nvSpPr>
          <p:cNvPr id="11" name="Content Placeholder 10"/>
          <p:cNvSpPr>
            <a:spLocks noGrp="1"/>
          </p:cNvSpPr>
          <p:nvPr>
            <p:ph sz="half" idx="2"/>
          </p:nvPr>
        </p:nvSpPr>
        <p:spPr>
          <a:xfrm>
            <a:off x="7772400" y="4724400"/>
            <a:ext cx="3502025" cy="215265"/>
          </a:xfrm>
        </p:spPr>
        <p:txBody>
          <a:bodyPr wrap="square"/>
          <a:lstStyle/>
          <a:p>
            <a:r>
              <a:rPr lang="en-US" sz="1400" b="1">
                <a:latin typeface="Times New Roman" panose="02020603050405020304" charset="0"/>
                <a:cs typeface="Times New Roman" panose="02020603050405020304" charset="0"/>
              </a:rPr>
              <a:t>Source:</a:t>
            </a:r>
            <a:r>
              <a:rPr lang="en-US" sz="1400">
                <a:latin typeface="Times New Roman" panose="02020603050405020304" charset="0"/>
                <a:cs typeface="Times New Roman" panose="02020603050405020304" charset="0"/>
              </a:rPr>
              <a:t>thegastrojob.com</a:t>
            </a:r>
          </a:p>
        </p:txBody>
      </p:sp>
      <p:pic>
        <p:nvPicPr>
          <p:cNvPr id="108" name="Content Placeholder 107"/>
          <p:cNvPicPr>
            <a:picLocks noGrp="1"/>
          </p:cNvPicPr>
          <p:nvPr>
            <p:ph sz="half" idx="3"/>
          </p:nvPr>
        </p:nvPicPr>
        <p:blipFill>
          <a:blip r:embed="rId2"/>
          <a:stretch>
            <a:fillRect/>
          </a:stretch>
        </p:blipFill>
        <p:spPr>
          <a:xfrm>
            <a:off x="7772400" y="1143000"/>
            <a:ext cx="3896360" cy="3562350"/>
          </a:xfrm>
          <a:prstGeom prst="rect">
            <a:avLst/>
          </a:prstGeom>
          <a:noFill/>
          <a:ln w="9525">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14400" y="1243965"/>
            <a:ext cx="6281420" cy="4231640"/>
          </a:xfrm>
          <a:prstGeom prst="rect">
            <a:avLst/>
          </a:prstGeom>
        </p:spPr>
        <p:txBody>
          <a:bodyPr vert="horz" wrap="square" lIns="0" tIns="12700" rIns="0" bIns="0" rtlCol="0">
            <a:spAutoFit/>
          </a:bodyPr>
          <a:lstStyle/>
          <a:p>
            <a:pPr marL="298450" marR="6985" indent="-285750">
              <a:lnSpc>
                <a:spcPct val="149000"/>
              </a:lnSpc>
              <a:spcBef>
                <a:spcPts val="100"/>
              </a:spcBef>
              <a:buFont typeface="Wingdings" panose="05000000000000000000" charset="0"/>
              <a:buChar char="§"/>
              <a:tabLst>
                <a:tab pos="184150" algn="l"/>
              </a:tabLst>
            </a:pPr>
            <a:r>
              <a:rPr lang="en-US" sz="1400">
                <a:latin typeface="Times New Roman" panose="02020603050405020304" charset="0"/>
                <a:cs typeface="Times New Roman" panose="02020603050405020304" charset="0"/>
              </a:rPr>
              <a:t>By reflecting each location's spirit, culture, and history, Fairmont Hotels &amp; Resorts introduces visitors to the greatest parts of its travel destinations worldwide. </a:t>
            </a:r>
          </a:p>
          <a:p>
            <a:pPr marL="298450" marR="6985" indent="-285750">
              <a:lnSpc>
                <a:spcPct val="149000"/>
              </a:lnSpc>
              <a:spcBef>
                <a:spcPts val="100"/>
              </a:spcBef>
              <a:buFont typeface="Wingdings" panose="05000000000000000000" charset="0"/>
              <a:buChar char="§"/>
              <a:tabLst>
                <a:tab pos="184150" algn="l"/>
              </a:tabLst>
            </a:pPr>
            <a:r>
              <a:rPr lang="en-US" sz="1400">
                <a:latin typeface="Times New Roman" panose="02020603050405020304" charset="0"/>
                <a:cs typeface="Times New Roman" panose="02020603050405020304" charset="0"/>
              </a:rPr>
              <a:t>Passionate travellers favour the luxury hotel brand because it may provide unique accommodations, individualized service, and unforgettable travel experiences.</a:t>
            </a:r>
          </a:p>
          <a:p>
            <a:pPr marL="298450" marR="6985" indent="-285750">
              <a:lnSpc>
                <a:spcPct val="149000"/>
              </a:lnSpc>
              <a:spcBef>
                <a:spcPts val="100"/>
              </a:spcBef>
              <a:buFont typeface="Wingdings" panose="05000000000000000000" charset="0"/>
              <a:buChar char="§"/>
              <a:tabLst>
                <a:tab pos="184150" algn="l"/>
              </a:tabLst>
            </a:pPr>
            <a:r>
              <a:rPr lang="en-US" sz="1400">
                <a:latin typeface="Times New Roman" panose="02020603050405020304" charset="0"/>
                <a:cs typeface="Times New Roman" panose="02020603050405020304" charset="0"/>
              </a:rPr>
              <a:t> Fairmont hotels feature locally-inspired food, lively bars and lounges, distinctive design and décor, and a constant commitment to environmental and social values. They serve as authentic gateways to their locations(Fisher,2019).</a:t>
            </a:r>
          </a:p>
          <a:p>
            <a:pPr marL="298450" marR="6985" indent="-285750">
              <a:lnSpc>
                <a:spcPct val="149000"/>
              </a:lnSpc>
              <a:spcBef>
                <a:spcPts val="100"/>
              </a:spcBef>
              <a:buFont typeface="Wingdings" panose="05000000000000000000" charset="0"/>
              <a:buChar char="§"/>
              <a:tabLst>
                <a:tab pos="184150" algn="l"/>
              </a:tabLst>
            </a:pPr>
            <a:r>
              <a:rPr lang="en-US" sz="1400">
                <a:latin typeface="Times New Roman" panose="02020603050405020304" charset="0"/>
                <a:cs typeface="Times New Roman" panose="02020603050405020304" charset="0"/>
              </a:rPr>
              <a:t>The Fairmont collection includes iconic hotels, including The Plaza in New York and Fairmont Peace Hotel in Shanghai, with more than 65 properties worldwide and many more under construction. For instance, The Savoy, St. Andrews, and Windsor Park are examples of Fairmont luxury and premium hotels in the UK. </a:t>
            </a:r>
          </a:p>
          <a:p>
            <a:pPr marL="298450" marR="6985" indent="-285750">
              <a:lnSpc>
                <a:spcPct val="149000"/>
              </a:lnSpc>
              <a:spcBef>
                <a:spcPts val="100"/>
              </a:spcBef>
              <a:buFont typeface="Wingdings" panose="05000000000000000000" charset="0"/>
              <a:buChar char="§"/>
              <a:tabLst>
                <a:tab pos="184150" algn="l"/>
              </a:tabLst>
            </a:pPr>
            <a:r>
              <a:rPr lang="en-US" sz="1400">
                <a:latin typeface="Times New Roman" panose="02020603050405020304" charset="0"/>
                <a:cs typeface="Times New Roman" panose="02020603050405020304" charset="0"/>
              </a:rPr>
              <a:t>Fairmont is part of the world-renowned Accor group, which provides distinctive experiences in more than 5,000 hotels and residences in 110 countries.</a:t>
            </a:r>
          </a:p>
        </p:txBody>
      </p:sp>
      <p:sp>
        <p:nvSpPr>
          <p:cNvPr id="3" name="object 3"/>
          <p:cNvSpPr txBox="1">
            <a:spLocks noGrp="1"/>
          </p:cNvSpPr>
          <p:nvPr>
            <p:ph type="title"/>
          </p:nvPr>
        </p:nvSpPr>
        <p:spPr>
          <a:xfrm>
            <a:off x="1371600" y="762000"/>
            <a:ext cx="4187825" cy="289560"/>
          </a:xfrm>
          <a:prstGeom prst="rect">
            <a:avLst/>
          </a:prstGeom>
        </p:spPr>
        <p:txBody>
          <a:bodyPr vert="horz" wrap="square" lIns="0" tIns="12700" rIns="0" bIns="0" rtlCol="0">
            <a:spAutoFit/>
          </a:bodyPr>
          <a:lstStyle/>
          <a:p>
            <a:pPr marL="12700" algn="ctr">
              <a:lnSpc>
                <a:spcPct val="100000"/>
              </a:lnSpc>
              <a:spcBef>
                <a:spcPts val="100"/>
              </a:spcBef>
            </a:pPr>
            <a:r>
              <a:rPr sz="1800" spc="-10" dirty="0">
                <a:latin typeface="Times New Roman" panose="02020603050405020304" charset="0"/>
                <a:cs typeface="Times New Roman" panose="02020603050405020304" charset="0"/>
              </a:rPr>
              <a:t>Overview</a:t>
            </a:r>
            <a:r>
              <a:rPr sz="1800" spc="-5" dirty="0">
                <a:latin typeface="Times New Roman" panose="02020603050405020304" charset="0"/>
                <a:cs typeface="Times New Roman" panose="02020603050405020304" charset="0"/>
              </a:rPr>
              <a:t> of</a:t>
            </a:r>
            <a:r>
              <a:rPr sz="1800" dirty="0">
                <a:latin typeface="Times New Roman" panose="02020603050405020304" charset="0"/>
                <a:cs typeface="Times New Roman" panose="02020603050405020304" charset="0"/>
              </a:rPr>
              <a:t> </a:t>
            </a:r>
            <a:r>
              <a:rPr lang="en-US" sz="1800" dirty="0">
                <a:latin typeface="Times New Roman" panose="02020603050405020304" charset="0"/>
                <a:cs typeface="Times New Roman" panose="02020603050405020304" charset="0"/>
              </a:rPr>
              <a:t> Fairmont  Hotel</a:t>
            </a:r>
          </a:p>
        </p:txBody>
      </p:sp>
      <p:sp>
        <p:nvSpPr>
          <p:cNvPr id="5" name="Content Placeholder 4"/>
          <p:cNvSpPr>
            <a:spLocks noGrp="1"/>
          </p:cNvSpPr>
          <p:nvPr>
            <p:ph sz="half" idx="3"/>
          </p:nvPr>
        </p:nvSpPr>
        <p:spPr>
          <a:xfrm>
            <a:off x="7239000" y="4876165"/>
            <a:ext cx="2649220" cy="215265"/>
          </a:xfrm>
        </p:spPr>
        <p:txBody>
          <a:bodyPr wrap="square"/>
          <a:lstStyle/>
          <a:p>
            <a:r>
              <a:rPr lang="en-US" sz="1400" b="1">
                <a:latin typeface="Times New Roman" panose="02020603050405020304" charset="0"/>
                <a:cs typeface="Times New Roman" panose="02020603050405020304" charset="0"/>
              </a:rPr>
              <a:t>Source</a:t>
            </a:r>
            <a:r>
              <a:rPr lang="en-US" sz="1400">
                <a:latin typeface="Times New Roman" panose="02020603050405020304" charset="0"/>
                <a:cs typeface="Times New Roman" panose="02020603050405020304" charset="0"/>
              </a:rPr>
              <a:t>:Fairmont Windsor Park</a:t>
            </a:r>
          </a:p>
        </p:txBody>
      </p:sp>
      <p:pic>
        <p:nvPicPr>
          <p:cNvPr id="109" name="Content Placeholder 108"/>
          <p:cNvPicPr>
            <a:picLocks noGrp="1" noChangeAspect="1"/>
          </p:cNvPicPr>
          <p:nvPr>
            <p:ph sz="half" idx="2"/>
          </p:nvPr>
        </p:nvPicPr>
        <p:blipFill>
          <a:blip r:embed="rId2"/>
          <a:stretch>
            <a:fillRect/>
          </a:stretch>
        </p:blipFill>
        <p:spPr>
          <a:xfrm>
            <a:off x="7239635" y="1143635"/>
            <a:ext cx="4114165" cy="3732530"/>
          </a:xfrm>
          <a:prstGeom prst="rect">
            <a:avLst/>
          </a:prstGeom>
          <a:noFill/>
          <a:ln w="9525">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ject 10"/>
          <p:cNvSpPr txBox="1"/>
          <p:nvPr/>
        </p:nvSpPr>
        <p:spPr>
          <a:xfrm>
            <a:off x="762000" y="894080"/>
            <a:ext cx="7198995" cy="5231765"/>
          </a:xfrm>
          <a:prstGeom prst="rect">
            <a:avLst/>
          </a:prstGeom>
        </p:spPr>
        <p:txBody>
          <a:bodyPr vert="horz" wrap="square" lIns="0" tIns="12700" rIns="0" bIns="0" rtlCol="0">
            <a:spAutoFit/>
          </a:bodyPr>
          <a:lstStyle/>
          <a:p>
            <a:pPr marL="184150" marR="6350" indent="-171450">
              <a:lnSpc>
                <a:spcPct val="149000"/>
              </a:lnSpc>
              <a:spcBef>
                <a:spcPts val="100"/>
              </a:spcBef>
              <a:buFont typeface="Wingdings" panose="05000000000000000000" charset="0"/>
              <a:buChar char="§"/>
            </a:pPr>
            <a:r>
              <a:rPr sz="1400">
                <a:latin typeface="Times New Roman" panose="02020603050405020304" charset="0"/>
                <a:cs typeface="Times New Roman" panose="02020603050405020304" charset="0"/>
              </a:rPr>
              <a:t>The hotel sector serves diverse customers who reserve their stays for various reasons.</a:t>
            </a:r>
          </a:p>
          <a:p>
            <a:pPr marL="184150" marR="6350" indent="-171450">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Customers come from every age group, socioeconomic group, geographical region, and nationality on Earth (Griffin, 2020).</a:t>
            </a:r>
          </a:p>
          <a:p>
            <a:pPr marL="184150" marR="6350" indent="-171450">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Since hotel guests come from various backgrounds and have different wants and expectations, you must be able to fulfil all of these intricacies.</a:t>
            </a:r>
          </a:p>
          <a:p>
            <a:pPr marL="184150" marR="6350" indent="-171450">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The following categories may be used to categorize hotel customers based on their specific needs:</a:t>
            </a:r>
          </a:p>
          <a:p>
            <a:pPr marL="184150" marR="6350" indent="-171450">
              <a:lnSpc>
                <a:spcPct val="149000"/>
              </a:lnSpc>
              <a:spcBef>
                <a:spcPts val="100"/>
              </a:spcBef>
              <a:buClrTx/>
              <a:buSzTx/>
              <a:buFont typeface="Wingdings" panose="05000000000000000000" charset="0"/>
              <a:buChar char="§"/>
            </a:pPr>
            <a:r>
              <a:rPr sz="1400" b="1">
                <a:latin typeface="Times New Roman" panose="02020603050405020304" charset="0"/>
                <a:cs typeface="Times New Roman" panose="02020603050405020304" charset="0"/>
              </a:rPr>
              <a:t>Tourists</a:t>
            </a:r>
            <a:r>
              <a:rPr sz="1400">
                <a:latin typeface="Times New Roman" panose="02020603050405020304" charset="0"/>
                <a:cs typeface="Times New Roman" panose="02020603050405020304" charset="0"/>
              </a:rPr>
              <a:t>: Tourists typically select how much they will spend on meals, souvenirs, and sightseeing only after they arrive at their location, even though they frequently reserve housing and other services in advance (Stoyanova, 2017).</a:t>
            </a:r>
          </a:p>
          <a:p>
            <a:pPr marL="184150" marR="6350" indent="-171450">
              <a:lnSpc>
                <a:spcPct val="149000"/>
              </a:lnSpc>
              <a:spcBef>
                <a:spcPts val="100"/>
              </a:spcBef>
              <a:buClrTx/>
              <a:buSzTx/>
              <a:buFont typeface="Wingdings" panose="05000000000000000000" charset="0"/>
              <a:buChar char="§"/>
            </a:pPr>
            <a:r>
              <a:rPr sz="1400" b="1">
                <a:latin typeface="Times New Roman" panose="02020603050405020304" charset="0"/>
                <a:cs typeface="Times New Roman" panose="02020603050405020304" charset="0"/>
              </a:rPr>
              <a:t>Vacationers</a:t>
            </a:r>
            <a:r>
              <a:rPr sz="1400">
                <a:latin typeface="Times New Roman" panose="02020603050405020304" charset="0"/>
                <a:cs typeface="Times New Roman" panose="02020603050405020304" charset="0"/>
              </a:rPr>
              <a:t>: Visitors and vacationers place a higher value on peace when they are away from home than on having access to museums and other cultural activities.</a:t>
            </a:r>
          </a:p>
          <a:p>
            <a:pPr marL="184150" marR="6350" indent="-171450">
              <a:lnSpc>
                <a:spcPct val="149000"/>
              </a:lnSpc>
              <a:spcBef>
                <a:spcPts val="100"/>
              </a:spcBef>
              <a:buClrTx/>
              <a:buSzTx/>
              <a:buFont typeface="Wingdings" panose="05000000000000000000" charset="0"/>
              <a:buChar char="§"/>
            </a:pPr>
            <a:r>
              <a:rPr sz="1400" b="1">
                <a:latin typeface="Times New Roman" panose="02020603050405020304" charset="0"/>
                <a:cs typeface="Times New Roman" panose="02020603050405020304" charset="0"/>
              </a:rPr>
              <a:t>Business travellers</a:t>
            </a:r>
            <a:r>
              <a:rPr sz="1400">
                <a:latin typeface="Times New Roman" panose="02020603050405020304" charset="0"/>
                <a:cs typeface="Times New Roman" panose="02020603050405020304" charset="0"/>
              </a:rPr>
              <a:t> are more likely to book hotels, have stricter expectations for accuracy and punctuality, prefer to pay by bank transfer and use a wider range of supplemental communication and transportation services. Bank Business travellers also prefer bank transfers et al., 2016).</a:t>
            </a:r>
          </a:p>
          <a:p>
            <a:pPr marL="184150" marR="6350" indent="-171450">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Contractors look for less expensive housing options ranging from a few months to a full year or more because they frequently stay in one place for extended periods.</a:t>
            </a:r>
          </a:p>
        </p:txBody>
      </p:sp>
      <p:sp>
        <p:nvSpPr>
          <p:cNvPr id="11" name="object 11"/>
          <p:cNvSpPr txBox="1">
            <a:spLocks noGrp="1"/>
          </p:cNvSpPr>
          <p:nvPr>
            <p:ph type="title"/>
          </p:nvPr>
        </p:nvSpPr>
        <p:spPr>
          <a:xfrm>
            <a:off x="1287780" y="604520"/>
            <a:ext cx="4469130" cy="289560"/>
          </a:xfrm>
          <a:prstGeom prst="rect">
            <a:avLst/>
          </a:prstGeom>
        </p:spPr>
        <p:txBody>
          <a:bodyPr vert="horz" wrap="square" lIns="0" tIns="12700" rIns="0" bIns="0" rtlCol="0">
            <a:spAutoFit/>
          </a:bodyPr>
          <a:lstStyle/>
          <a:p>
            <a:pPr marL="12700">
              <a:lnSpc>
                <a:spcPct val="100000"/>
              </a:lnSpc>
              <a:spcBef>
                <a:spcPts val="100"/>
              </a:spcBef>
            </a:pPr>
            <a:r>
              <a:rPr sz="1800" spc="-5" dirty="0">
                <a:latin typeface="Times New Roman" panose="02020603050405020304" charset="0"/>
                <a:cs typeface="Times New Roman" panose="02020603050405020304" charset="0"/>
              </a:rPr>
              <a:t>Identify</a:t>
            </a:r>
            <a:r>
              <a:rPr sz="1800" spc="-15" dirty="0">
                <a:latin typeface="Times New Roman" panose="02020603050405020304" charset="0"/>
                <a:cs typeface="Times New Roman" panose="02020603050405020304" charset="0"/>
              </a:rPr>
              <a:t> </a:t>
            </a:r>
            <a:r>
              <a:rPr lang="en-US" sz="1800" spc="-15" dirty="0">
                <a:latin typeface="Times New Roman" panose="02020603050405020304" charset="0"/>
                <a:cs typeface="Times New Roman" panose="02020603050405020304" charset="0"/>
              </a:rPr>
              <a:t>t</a:t>
            </a:r>
            <a:r>
              <a:rPr sz="1800" spc="-5" dirty="0">
                <a:latin typeface="Times New Roman" panose="02020603050405020304" charset="0"/>
                <a:cs typeface="Times New Roman" panose="02020603050405020304" charset="0"/>
              </a:rPr>
              <a:t>he</a:t>
            </a:r>
            <a:r>
              <a:rPr sz="1800" spc="-10" dirty="0">
                <a:latin typeface="Times New Roman" panose="02020603050405020304" charset="0"/>
                <a:cs typeface="Times New Roman" panose="02020603050405020304" charset="0"/>
              </a:rPr>
              <a:t> </a:t>
            </a:r>
            <a:r>
              <a:rPr sz="1800" spc="-15" dirty="0">
                <a:latin typeface="Times New Roman" panose="02020603050405020304" charset="0"/>
                <a:cs typeface="Times New Roman" panose="02020603050405020304" charset="0"/>
              </a:rPr>
              <a:t>Hotel’s </a:t>
            </a:r>
            <a:r>
              <a:rPr sz="1800" spc="-5" dirty="0">
                <a:latin typeface="Times New Roman" panose="02020603050405020304" charset="0"/>
                <a:cs typeface="Times New Roman" panose="02020603050405020304" charset="0"/>
              </a:rPr>
              <a:t>Main</a:t>
            </a:r>
            <a:r>
              <a:rPr sz="1800" spc="-15" dirty="0">
                <a:latin typeface="Times New Roman" panose="02020603050405020304" charset="0"/>
                <a:cs typeface="Times New Roman" panose="02020603050405020304" charset="0"/>
              </a:rPr>
              <a:t> </a:t>
            </a:r>
            <a:r>
              <a:rPr sz="1800" spc="-5" dirty="0">
                <a:latin typeface="Times New Roman" panose="02020603050405020304" charset="0"/>
                <a:cs typeface="Times New Roman" panose="02020603050405020304" charset="0"/>
              </a:rPr>
              <a:t>Consumers</a:t>
            </a:r>
            <a:endParaRPr sz="1800">
              <a:latin typeface="Times New Roman" panose="02020603050405020304" charset="0"/>
              <a:cs typeface="Times New Roman" panose="02020603050405020304" charset="0"/>
            </a:endParaRPr>
          </a:p>
        </p:txBody>
      </p:sp>
      <p:sp>
        <p:nvSpPr>
          <p:cNvPr id="15" name="Content Placeholder 14"/>
          <p:cNvSpPr>
            <a:spLocks noGrp="1"/>
          </p:cNvSpPr>
          <p:nvPr>
            <p:ph sz="half" idx="3"/>
          </p:nvPr>
        </p:nvSpPr>
        <p:spPr>
          <a:xfrm>
            <a:off x="8153400" y="4708525"/>
            <a:ext cx="3049905" cy="184150"/>
          </a:xfrm>
        </p:spPr>
        <p:txBody>
          <a:bodyPr wrap="square"/>
          <a:lstStyle/>
          <a:p>
            <a:r>
              <a:rPr lang="en-US" b="1">
                <a:latin typeface="Times New Roman" panose="02020603050405020304" charset="0"/>
                <a:cs typeface="Times New Roman" panose="02020603050405020304" charset="0"/>
              </a:rPr>
              <a:t>Source</a:t>
            </a:r>
            <a:r>
              <a:rPr lang="en-US">
                <a:latin typeface="Times New Roman" panose="02020603050405020304" charset="0"/>
                <a:cs typeface="Times New Roman" panose="02020603050405020304" charset="0"/>
              </a:rPr>
              <a:t>:Cvent </a:t>
            </a:r>
          </a:p>
        </p:txBody>
      </p:sp>
      <p:pic>
        <p:nvPicPr>
          <p:cNvPr id="110" name="Content Placeholder 109"/>
          <p:cNvPicPr>
            <a:picLocks noGrp="1"/>
          </p:cNvPicPr>
          <p:nvPr>
            <p:ph sz="half" idx="2"/>
          </p:nvPr>
        </p:nvPicPr>
        <p:blipFill>
          <a:blip r:embed="rId2"/>
          <a:stretch>
            <a:fillRect/>
          </a:stretch>
        </p:blipFill>
        <p:spPr>
          <a:xfrm>
            <a:off x="7996555" y="969010"/>
            <a:ext cx="3519170" cy="3739515"/>
          </a:xfrm>
          <a:prstGeom prst="rect">
            <a:avLst/>
          </a:prstGeom>
          <a:noFill/>
          <a:ln w="9525">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ject 9"/>
          <p:cNvSpPr txBox="1"/>
          <p:nvPr/>
        </p:nvSpPr>
        <p:spPr>
          <a:xfrm>
            <a:off x="914400" y="1295400"/>
            <a:ext cx="10183495" cy="4908550"/>
          </a:xfrm>
          <a:prstGeom prst="rect">
            <a:avLst/>
          </a:prstGeom>
        </p:spPr>
        <p:txBody>
          <a:bodyPr vert="horz" wrap="square" lIns="0" tIns="13335" rIns="0" bIns="0" rtlCol="0">
            <a:spAutoFit/>
          </a:bodyPr>
          <a:lstStyle/>
          <a:p>
            <a:pPr marL="184150" marR="5080" indent="-171450" algn="just">
              <a:lnSpc>
                <a:spcPct val="150000"/>
              </a:lnSpc>
              <a:spcBef>
                <a:spcPts val="105"/>
              </a:spcBef>
              <a:buFont typeface="Wingdings" panose="05000000000000000000" charset="0"/>
              <a:buChar char="§"/>
            </a:pPr>
            <a:r>
              <a:rPr sz="1600">
                <a:latin typeface="Times New Roman" panose="02020603050405020304" charset="0"/>
                <a:cs typeface="Times New Roman" panose="02020603050405020304" charset="0"/>
              </a:rPr>
              <a:t>According to Kansakar et al. (2019), </a:t>
            </a:r>
            <a:r>
              <a:rPr sz="1600" b="1">
                <a:latin typeface="Times New Roman" panose="02020603050405020304" charset="0"/>
                <a:cs typeface="Times New Roman" panose="02020603050405020304" charset="0"/>
              </a:rPr>
              <a:t>event planner</a:t>
            </a:r>
            <a:r>
              <a:rPr sz="1600">
                <a:latin typeface="Times New Roman" panose="02020603050405020304" charset="0"/>
                <a:cs typeface="Times New Roman" panose="02020603050405020304" charset="0"/>
              </a:rPr>
              <a:t>s are more likely to act as middlemen, reserve many rooms, utilize additional hotel meetings and conference space, and cancel their reservations more frequently.</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Lingering </a:t>
            </a:r>
            <a:r>
              <a:rPr sz="1600" b="1">
                <a:latin typeface="Times New Roman" panose="02020603050405020304" charset="0"/>
                <a:cs typeface="Times New Roman" panose="02020603050405020304" charset="0"/>
              </a:rPr>
              <a:t>overnight</a:t>
            </a:r>
            <a:r>
              <a:rPr sz="1600">
                <a:latin typeface="Times New Roman" panose="02020603050405020304" charset="0"/>
                <a:cs typeface="Times New Roman" panose="02020603050405020304" charset="0"/>
              </a:rPr>
              <a:t> is the act of remaining in one place all night to rest and sleep, whether one is passing through or is there for personal reasons.</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This phrase is appropriate whether one is passing through or travelling for personal reasons.</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People interested in the subject at hand from various backgrounds have come together for this event.</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A few examples are a university recruitment drive, a scientific conference, a festival celebrating culture, or even a sporting event (DeMicco, 2016).</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More space should be provided for the newlyweds' belongings, and comfort and service should be prioritized.</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The following criteria best describe these potential guests:Customers, enterprises, and both residents and visitors can achieve profitability.</a:t>
            </a:r>
          </a:p>
          <a:p>
            <a:pPr marL="184150" marR="5080" indent="-171450" algn="just">
              <a:lnSpc>
                <a:spcPct val="150000"/>
              </a:lnSpc>
              <a:spcBef>
                <a:spcPts val="105"/>
              </a:spcBef>
              <a:buClrTx/>
              <a:buSzTx/>
              <a:buFont typeface="Wingdings" panose="05000000000000000000" charset="0"/>
              <a:buChar char="§"/>
            </a:pPr>
            <a:r>
              <a:rPr sz="1600">
                <a:latin typeface="Times New Roman" panose="02020603050405020304" charset="0"/>
                <a:cs typeface="Times New Roman" panose="02020603050405020304" charset="0"/>
              </a:rPr>
              <a:t>Whether travelling alone, with a friend, with your family, or with a large group of strangers makes no difference (Naumov, 2019).</a:t>
            </a:r>
          </a:p>
        </p:txBody>
      </p:sp>
      <p:sp>
        <p:nvSpPr>
          <p:cNvPr id="10" name="object 10"/>
          <p:cNvSpPr txBox="1">
            <a:spLocks noGrp="1"/>
          </p:cNvSpPr>
          <p:nvPr>
            <p:ph type="title"/>
          </p:nvPr>
        </p:nvSpPr>
        <p:spPr>
          <a:xfrm>
            <a:off x="1600200" y="803910"/>
            <a:ext cx="4840605" cy="289560"/>
          </a:xfrm>
          <a:prstGeom prst="rect">
            <a:avLst/>
          </a:prstGeom>
        </p:spPr>
        <p:txBody>
          <a:bodyPr vert="horz" wrap="square" lIns="0" tIns="12700" rIns="0" bIns="0" rtlCol="0">
            <a:spAutoFit/>
          </a:bodyPr>
          <a:lstStyle/>
          <a:p>
            <a:pPr marL="12700" algn="ctr">
              <a:lnSpc>
                <a:spcPct val="100000"/>
              </a:lnSpc>
              <a:spcBef>
                <a:spcPts val="100"/>
              </a:spcBef>
            </a:pPr>
            <a:r>
              <a:rPr lang="en-US" sz="1800">
                <a:latin typeface="Times New Roman" panose="02020603050405020304" charset="0"/>
                <a:cs typeface="Times New Roman" panose="02020603050405020304" charset="0"/>
              </a:rPr>
              <a:t>Cont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718185" y="1219200"/>
            <a:ext cx="10756265" cy="3803015"/>
          </a:xfrm>
          <a:prstGeom prst="rect">
            <a:avLst/>
          </a:prstGeom>
        </p:spPr>
        <p:txBody>
          <a:bodyPr vert="horz" wrap="square" lIns="0" tIns="12700" rIns="0" bIns="0" rtlCol="0">
            <a:spAutoFit/>
          </a:bodyPr>
          <a:lstStyle/>
          <a:p>
            <a:pPr marL="354965" marR="7620" indent="-171450">
              <a:lnSpc>
                <a:spcPct val="150000"/>
              </a:lnSpc>
              <a:spcBef>
                <a:spcPts val="100"/>
              </a:spcBef>
              <a:buFont typeface="Wingdings" panose="05000000000000000000" charset="0"/>
              <a:buChar char="§"/>
            </a:pPr>
            <a:r>
              <a:rPr>
                <a:latin typeface="Times New Roman" panose="02020603050405020304" charset="0"/>
                <a:cs typeface="Times New Roman" panose="02020603050405020304" charset="0"/>
              </a:rPr>
              <a:t>Any hospitality business must provide excellent customer service to attract and sustain repeat customers.</a:t>
            </a:r>
          </a:p>
          <a:p>
            <a:pPr marL="354965" marR="7620" indent="-171450">
              <a:lnSpc>
                <a:spcPct val="150000"/>
              </a:lnSpc>
              <a:spcBef>
                <a:spcPts val="100"/>
              </a:spcBef>
              <a:buFont typeface="Wingdings" panose="05000000000000000000" charset="0"/>
              <a:buChar char="§"/>
            </a:pPr>
            <a:r>
              <a:rPr>
                <a:latin typeface="Times New Roman" panose="02020603050405020304" charset="0"/>
                <a:cs typeface="Times New Roman" panose="02020603050405020304" charset="0"/>
              </a:rPr>
              <a:t>Unlike many other industries, the hospitality business is best understood through personal experience (Ionel, 2016).</a:t>
            </a:r>
          </a:p>
          <a:p>
            <a:pPr marL="354965" marR="7620" indent="-171450">
              <a:lnSpc>
                <a:spcPct val="150000"/>
              </a:lnSpc>
              <a:spcBef>
                <a:spcPts val="100"/>
              </a:spcBef>
              <a:buFont typeface="Wingdings" panose="05000000000000000000" charset="0"/>
              <a:buChar char="§"/>
            </a:pPr>
            <a:r>
              <a:rPr>
                <a:latin typeface="Times New Roman" panose="02020603050405020304" charset="0"/>
                <a:cs typeface="Times New Roman" panose="02020603050405020304" charset="0"/>
              </a:rPr>
              <a:t>A few ways to interact are through spoken words, eye contact, facial expressions, physical touch, and body language.</a:t>
            </a:r>
          </a:p>
          <a:p>
            <a:pPr marL="354965" marR="7620" indent="-171450">
              <a:lnSpc>
                <a:spcPct val="150000"/>
              </a:lnSpc>
              <a:spcBef>
                <a:spcPts val="100"/>
              </a:spcBef>
              <a:buFont typeface="Wingdings" panose="05000000000000000000" charset="0"/>
              <a:buChar char="§"/>
            </a:pPr>
            <a:r>
              <a:rPr>
                <a:latin typeface="Times New Roman" panose="02020603050405020304" charset="0"/>
                <a:cs typeface="Times New Roman" panose="02020603050405020304" charset="0"/>
              </a:rPr>
              <a:t>Customers participate in or observe these interactions, whether making reservations, utilizing a product or service in person, posting or sharing information on social media, or participating in a loyalty program.</a:t>
            </a:r>
          </a:p>
          <a:p>
            <a:pPr marL="354965" marR="7620" indent="-171450">
              <a:lnSpc>
                <a:spcPct val="150000"/>
              </a:lnSpc>
              <a:spcBef>
                <a:spcPts val="100"/>
              </a:spcBef>
              <a:buFont typeface="Wingdings" panose="05000000000000000000" charset="0"/>
              <a:buChar char="§"/>
            </a:pPr>
            <a:r>
              <a:rPr>
                <a:latin typeface="Times New Roman" panose="02020603050405020304" charset="0"/>
                <a:cs typeface="Times New Roman" panose="02020603050405020304" charset="0"/>
              </a:rPr>
              <a:t>As technology-mediated services have become the norm, virtual and digital interfaces between businesses and their customers have grown significantly (Stoyanova, 2017).</a:t>
            </a:r>
          </a:p>
        </p:txBody>
      </p:sp>
      <p:sp>
        <p:nvSpPr>
          <p:cNvPr id="7" name="object 7"/>
          <p:cNvSpPr txBox="1">
            <a:spLocks noGrp="1"/>
          </p:cNvSpPr>
          <p:nvPr>
            <p:ph type="title"/>
          </p:nvPr>
        </p:nvSpPr>
        <p:spPr>
          <a:xfrm>
            <a:off x="685800" y="762000"/>
            <a:ext cx="10132695" cy="381635"/>
          </a:xfrm>
          <a:prstGeom prst="rect">
            <a:avLst/>
          </a:prstGeom>
        </p:spPr>
        <p:txBody>
          <a:bodyPr vert="horz" wrap="square" lIns="0" tIns="12700" rIns="0" bIns="0" rtlCol="0">
            <a:spAutoFit/>
          </a:bodyPr>
          <a:lstStyle/>
          <a:p>
            <a:pPr marL="12700" marR="5080" algn="ctr">
              <a:lnSpc>
                <a:spcPct val="150000"/>
              </a:lnSpc>
              <a:spcBef>
                <a:spcPts val="100"/>
              </a:spcBef>
            </a:pPr>
            <a:r>
              <a:rPr sz="1600" spc="-5" dirty="0">
                <a:latin typeface="Times New Roman" panose="02020603050405020304" charset="0"/>
                <a:cs typeface="Times New Roman" panose="02020603050405020304" charset="0"/>
              </a:rPr>
              <a:t>Scope</a:t>
            </a:r>
            <a:r>
              <a:rPr sz="1600" spc="25" dirty="0">
                <a:latin typeface="Times New Roman" panose="02020603050405020304" charset="0"/>
                <a:cs typeface="Times New Roman" panose="02020603050405020304" charset="0"/>
              </a:rPr>
              <a:t> </a:t>
            </a:r>
            <a:r>
              <a:rPr lang="en-US" sz="1600" spc="25" dirty="0">
                <a:latin typeface="Times New Roman" panose="02020603050405020304" charset="0"/>
                <a:cs typeface="Times New Roman" panose="02020603050405020304" charset="0"/>
              </a:rPr>
              <a:t>a</a:t>
            </a:r>
            <a:r>
              <a:rPr sz="1600" spc="-5" dirty="0">
                <a:latin typeface="Times New Roman" panose="02020603050405020304" charset="0"/>
                <a:cs typeface="Times New Roman" panose="02020603050405020304" charset="0"/>
              </a:rPr>
              <a:t>nd</a:t>
            </a:r>
            <a:r>
              <a:rPr sz="1600" spc="95" dirty="0">
                <a:latin typeface="Times New Roman" panose="02020603050405020304" charset="0"/>
                <a:cs typeface="Times New Roman" panose="02020603050405020304" charset="0"/>
              </a:rPr>
              <a:t> </a:t>
            </a:r>
            <a:r>
              <a:rPr sz="1600" dirty="0">
                <a:latin typeface="Times New Roman" panose="02020603050405020304" charset="0"/>
                <a:cs typeface="Times New Roman" panose="02020603050405020304" charset="0"/>
              </a:rPr>
              <a:t>Role</a:t>
            </a:r>
            <a:r>
              <a:rPr sz="1600" spc="100" dirty="0">
                <a:latin typeface="Times New Roman" panose="02020603050405020304" charset="0"/>
                <a:cs typeface="Times New Roman" panose="02020603050405020304" charset="0"/>
              </a:rPr>
              <a:t> </a:t>
            </a:r>
            <a:r>
              <a:rPr lang="en-US" sz="1600" spc="100" dirty="0">
                <a:latin typeface="Times New Roman" panose="02020603050405020304" charset="0"/>
                <a:cs typeface="Times New Roman" panose="02020603050405020304" charset="0"/>
              </a:rPr>
              <a:t>o</a:t>
            </a:r>
            <a:r>
              <a:rPr sz="1600" spc="-5" dirty="0">
                <a:latin typeface="Times New Roman" panose="02020603050405020304" charset="0"/>
                <a:cs typeface="Times New Roman" panose="02020603050405020304" charset="0"/>
              </a:rPr>
              <a:t>f</a:t>
            </a:r>
            <a:r>
              <a:rPr sz="1600" spc="100" dirty="0">
                <a:latin typeface="Times New Roman" panose="02020603050405020304" charset="0"/>
                <a:cs typeface="Times New Roman" panose="02020603050405020304" charset="0"/>
              </a:rPr>
              <a:t> </a:t>
            </a:r>
            <a:r>
              <a:rPr lang="en-US" sz="1600" spc="100" dirty="0">
                <a:latin typeface="Times New Roman" panose="02020603050405020304" charset="0"/>
                <a:cs typeface="Times New Roman" panose="02020603050405020304" charset="0"/>
              </a:rPr>
              <a:t>t</a:t>
            </a:r>
            <a:r>
              <a:rPr sz="1600" dirty="0">
                <a:latin typeface="Times New Roman" panose="02020603050405020304" charset="0"/>
                <a:cs typeface="Times New Roman" panose="02020603050405020304" charset="0"/>
              </a:rPr>
              <a:t>he</a:t>
            </a:r>
            <a:r>
              <a:rPr sz="1600" spc="100" dirty="0">
                <a:latin typeface="Times New Roman" panose="02020603050405020304" charset="0"/>
                <a:cs typeface="Times New Roman" panose="02020603050405020304" charset="0"/>
              </a:rPr>
              <a:t> </a:t>
            </a:r>
            <a:r>
              <a:rPr sz="1600" spc="-5" dirty="0">
                <a:latin typeface="Times New Roman" panose="02020603050405020304" charset="0"/>
                <a:cs typeface="Times New Roman" panose="02020603050405020304" charset="0"/>
              </a:rPr>
              <a:t>Guest</a:t>
            </a:r>
            <a:r>
              <a:rPr sz="1600" spc="100" dirty="0">
                <a:latin typeface="Times New Roman" panose="02020603050405020304" charset="0"/>
                <a:cs typeface="Times New Roman" panose="02020603050405020304" charset="0"/>
              </a:rPr>
              <a:t> </a:t>
            </a:r>
            <a:r>
              <a:rPr sz="1600" spc="-10" dirty="0">
                <a:latin typeface="Times New Roman" panose="02020603050405020304" charset="0"/>
                <a:cs typeface="Times New Roman" panose="02020603050405020304" charset="0"/>
              </a:rPr>
              <a:t>Services</a:t>
            </a:r>
            <a:r>
              <a:rPr sz="1600" spc="20" dirty="0">
                <a:latin typeface="Times New Roman" panose="02020603050405020304" charset="0"/>
                <a:cs typeface="Times New Roman" panose="02020603050405020304" charset="0"/>
              </a:rPr>
              <a:t> </a:t>
            </a:r>
            <a:r>
              <a:rPr lang="en-US" sz="1600" spc="20" dirty="0">
                <a:latin typeface="Times New Roman" panose="02020603050405020304" charset="0"/>
                <a:cs typeface="Times New Roman" panose="02020603050405020304" charset="0"/>
              </a:rPr>
              <a:t>a</a:t>
            </a:r>
            <a:r>
              <a:rPr sz="1600" spc="-5" dirty="0">
                <a:latin typeface="Times New Roman" panose="02020603050405020304" charset="0"/>
                <a:cs typeface="Times New Roman" panose="02020603050405020304" charset="0"/>
              </a:rPr>
              <a:t>nd</a:t>
            </a:r>
            <a:r>
              <a:rPr sz="1600" spc="110" dirty="0">
                <a:latin typeface="Times New Roman" panose="02020603050405020304" charset="0"/>
                <a:cs typeface="Times New Roman" panose="02020603050405020304" charset="0"/>
              </a:rPr>
              <a:t> </a:t>
            </a:r>
            <a:r>
              <a:rPr sz="1600" spc="-5" dirty="0">
                <a:latin typeface="Times New Roman" panose="02020603050405020304" charset="0"/>
                <a:cs typeface="Times New Roman" panose="02020603050405020304" charset="0"/>
              </a:rPr>
              <a:t>Facilities </a:t>
            </a:r>
            <a:r>
              <a:rPr sz="1600" spc="-484" dirty="0">
                <a:latin typeface="Times New Roman" panose="02020603050405020304" charset="0"/>
                <a:cs typeface="Times New Roman" panose="02020603050405020304" charset="0"/>
              </a:rPr>
              <a:t> </a:t>
            </a:r>
            <a:r>
              <a:rPr sz="1600" spc="-5" dirty="0">
                <a:latin typeface="Times New Roman" panose="02020603050405020304" charset="0"/>
                <a:cs typeface="Times New Roman" panose="02020603050405020304" charset="0"/>
              </a:rPr>
              <a:t>That</a:t>
            </a:r>
            <a:r>
              <a:rPr sz="1600" spc="-75" dirty="0">
                <a:latin typeface="Times New Roman" panose="02020603050405020304" charset="0"/>
                <a:cs typeface="Times New Roman" panose="02020603050405020304" charset="0"/>
              </a:rPr>
              <a:t> </a:t>
            </a:r>
            <a:r>
              <a:rPr lang="en-US" sz="1600" spc="-75" dirty="0">
                <a:latin typeface="Times New Roman" panose="02020603050405020304" charset="0"/>
                <a:cs typeface="Times New Roman" panose="02020603050405020304" charset="0"/>
              </a:rPr>
              <a:t>a</a:t>
            </a:r>
            <a:r>
              <a:rPr sz="1600" spc="-5" dirty="0">
                <a:latin typeface="Times New Roman" panose="02020603050405020304" charset="0"/>
                <a:cs typeface="Times New Roman" panose="02020603050405020304" charset="0"/>
              </a:rPr>
              <a:t>re </a:t>
            </a:r>
            <a:r>
              <a:rPr lang="en-US" sz="1600" spc="-5" dirty="0">
                <a:latin typeface="Times New Roman" panose="02020603050405020304" charset="0"/>
                <a:cs typeface="Times New Roman" panose="02020603050405020304" charset="0"/>
              </a:rPr>
              <a:t>p</a:t>
            </a:r>
            <a:r>
              <a:rPr sz="1600" spc="-5" dirty="0">
                <a:latin typeface="Times New Roman" panose="02020603050405020304" charset="0"/>
                <a:cs typeface="Times New Roman" panose="02020603050405020304" charset="0"/>
              </a:rPr>
              <a:t>rovided</a:t>
            </a:r>
            <a:r>
              <a:rPr sz="1600" dirty="0">
                <a:latin typeface="Times New Roman" panose="02020603050405020304" charset="0"/>
                <a:cs typeface="Times New Roman" panose="02020603050405020304" charset="0"/>
              </a:rPr>
              <a:t> </a:t>
            </a:r>
            <a:r>
              <a:rPr lang="en-US" sz="1600" dirty="0">
                <a:latin typeface="Times New Roman" panose="02020603050405020304" charset="0"/>
                <a:cs typeface="Times New Roman" panose="02020603050405020304" charset="0"/>
              </a:rPr>
              <a:t>t</a:t>
            </a:r>
            <a:r>
              <a:rPr sz="1600" spc="-75" dirty="0">
                <a:latin typeface="Times New Roman" panose="02020603050405020304" charset="0"/>
                <a:cs typeface="Times New Roman" panose="02020603050405020304" charset="0"/>
              </a:rPr>
              <a:t>o</a:t>
            </a:r>
            <a:r>
              <a:rPr sz="1600" spc="-10" dirty="0">
                <a:latin typeface="Times New Roman" panose="02020603050405020304" charset="0"/>
                <a:cs typeface="Times New Roman" panose="02020603050405020304" charset="0"/>
              </a:rPr>
              <a:t> </a:t>
            </a:r>
            <a:r>
              <a:rPr lang="en-US" sz="1600" spc="-10" dirty="0">
                <a:latin typeface="Times New Roman" panose="02020603050405020304" charset="0"/>
                <a:cs typeface="Times New Roman" panose="02020603050405020304" charset="0"/>
              </a:rPr>
              <a:t>t</a:t>
            </a:r>
            <a:r>
              <a:rPr sz="1600" spc="-5" dirty="0">
                <a:latin typeface="Times New Roman" panose="02020603050405020304" charset="0"/>
                <a:cs typeface="Times New Roman" panose="02020603050405020304" charset="0"/>
              </a:rPr>
              <a:t>hese Guests</a:t>
            </a:r>
            <a:endParaRPr sz="1600">
              <a:latin typeface="Times New Roman" panose="02020603050405020304" charset="0"/>
              <a:cs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p:cNvSpPr>
            <a:spLocks noGrp="1"/>
          </p:cNvSpPr>
          <p:nvPr>
            <p:ph sz="half" idx="3"/>
          </p:nvPr>
        </p:nvSpPr>
        <p:spPr>
          <a:xfrm>
            <a:off x="7391400" y="4953000"/>
            <a:ext cx="3874135" cy="215265"/>
          </a:xfrm>
        </p:spPr>
        <p:txBody>
          <a:bodyPr wrap="square"/>
          <a:lstStyle/>
          <a:p>
            <a:r>
              <a:rPr lang="en-US" sz="1400" b="1">
                <a:latin typeface="Times New Roman" panose="02020603050405020304" charset="0"/>
                <a:cs typeface="Times New Roman" panose="02020603050405020304" charset="0"/>
              </a:rPr>
              <a:t>Source</a:t>
            </a:r>
            <a:r>
              <a:rPr lang="en-US" sz="1400">
                <a:latin typeface="Times New Roman" panose="02020603050405020304" charset="0"/>
                <a:cs typeface="Times New Roman" panose="02020603050405020304" charset="0"/>
              </a:rPr>
              <a:t>:Sunstar</a:t>
            </a:r>
          </a:p>
        </p:txBody>
      </p:sp>
      <p:sp>
        <p:nvSpPr>
          <p:cNvPr id="8" name="object 8"/>
          <p:cNvSpPr txBox="1"/>
          <p:nvPr/>
        </p:nvSpPr>
        <p:spPr>
          <a:xfrm>
            <a:off x="685800" y="1170940"/>
            <a:ext cx="6602730" cy="4924425"/>
          </a:xfrm>
          <a:prstGeom prst="rect">
            <a:avLst/>
          </a:prstGeom>
        </p:spPr>
        <p:txBody>
          <a:bodyPr vert="horz" wrap="square" lIns="0" tIns="12700" rIns="0" bIns="0" rtlCol="0">
            <a:spAutoFit/>
          </a:bodyPr>
          <a:lstStyle/>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In the hotel industry, a company's capacity to maintain long-lasting client connections frequently determines its level of success.</a:t>
            </a:r>
          </a:p>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The growth of hyper-connected virtual platforms like social networking sites and user-generated content and the entry of new service actors like self-service technologies and artificial intelligence have coincided with rising consumer competition over the past ten years (Bastawroos, 2017).</a:t>
            </a:r>
          </a:p>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The global spread of Covid-19 forced us to investigate service connections in fresh ways.</a:t>
            </a:r>
          </a:p>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Whether or not businesses can serve customers with their best interests in mind arises from developing new touchpoints and digital exchanges throughout the tourist experience.</a:t>
            </a:r>
          </a:p>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The greatest strategy for hospitality managers to learn about their visitors' attitudes and behaviours through talk is to ask questions about them.</a:t>
            </a:r>
          </a:p>
          <a:p>
            <a:pPr marL="354965" marR="6985" indent="-171450">
              <a:lnSpc>
                <a:spcPct val="150000"/>
              </a:lnSpc>
              <a:spcBef>
                <a:spcPts val="100"/>
              </a:spcBef>
              <a:buFont typeface="Wingdings" panose="05000000000000000000" charset="0"/>
              <a:buChar char="§"/>
            </a:pPr>
            <a:r>
              <a:rPr sz="1400" spc="-5" dirty="0">
                <a:latin typeface="Times New Roman" panose="02020603050405020304" charset="0"/>
                <a:cs typeface="Times New Roman" panose="02020603050405020304" charset="0"/>
              </a:rPr>
              <a:t>In order to better explain the importance of service links and help businesses utilize them more effectively, this article builds on recent scientific discoveries (Teng, 2019).</a:t>
            </a:r>
          </a:p>
        </p:txBody>
      </p:sp>
      <p:sp>
        <p:nvSpPr>
          <p:cNvPr id="9" name="object 9"/>
          <p:cNvSpPr txBox="1">
            <a:spLocks noGrp="1"/>
          </p:cNvSpPr>
          <p:nvPr>
            <p:ph type="title"/>
          </p:nvPr>
        </p:nvSpPr>
        <p:spPr>
          <a:xfrm>
            <a:off x="1311275" y="604520"/>
            <a:ext cx="4438015" cy="289560"/>
          </a:xfrm>
          <a:prstGeom prst="rect">
            <a:avLst/>
          </a:prstGeom>
        </p:spPr>
        <p:txBody>
          <a:bodyPr vert="horz" wrap="square" lIns="0" tIns="12700" rIns="0" bIns="0" rtlCol="0">
            <a:spAutoFit/>
          </a:bodyPr>
          <a:lstStyle/>
          <a:p>
            <a:pPr marL="12700" algn="ctr">
              <a:lnSpc>
                <a:spcPct val="100000"/>
              </a:lnSpc>
              <a:spcBef>
                <a:spcPts val="100"/>
              </a:spcBef>
            </a:pPr>
            <a:r>
              <a:rPr lang="en-US" sz="1800">
                <a:latin typeface="Times New Roman" panose="02020603050405020304" charset="0"/>
                <a:cs typeface="Times New Roman" panose="02020603050405020304" charset="0"/>
              </a:rPr>
              <a:t>Cont</a:t>
            </a:r>
          </a:p>
        </p:txBody>
      </p:sp>
      <p:pic>
        <p:nvPicPr>
          <p:cNvPr id="105" name="Content Placeholder 104"/>
          <p:cNvPicPr>
            <a:picLocks noGrp="1" noChangeAspect="1"/>
          </p:cNvPicPr>
          <p:nvPr>
            <p:ph sz="half" idx="2"/>
          </p:nvPr>
        </p:nvPicPr>
        <p:blipFill>
          <a:blip r:embed="rId2"/>
          <a:stretch>
            <a:fillRect/>
          </a:stretch>
        </p:blipFill>
        <p:spPr>
          <a:xfrm>
            <a:off x="7372985" y="990600"/>
            <a:ext cx="4138930" cy="3962400"/>
          </a:xfrm>
          <a:prstGeom prst="rect">
            <a:avLst/>
          </a:prstGeom>
          <a:noFill/>
          <a:ln w="9525">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52600" y="838200"/>
            <a:ext cx="5539105" cy="307340"/>
          </a:xfrm>
        </p:spPr>
        <p:txBody>
          <a:bodyPr wrap="square"/>
          <a:lstStyle/>
          <a:p>
            <a:pPr algn="ctr"/>
            <a:r>
              <a:rPr lang="en-US" sz="1800">
                <a:latin typeface="Times New Roman" panose="02020603050405020304" charset="0"/>
                <a:cs typeface="Times New Roman" panose="02020603050405020304" charset="0"/>
              </a:rPr>
              <a:t>Role and Function of Guest Service in General</a:t>
            </a:r>
            <a:r>
              <a:rPr lang="en-US" sz="2000">
                <a:latin typeface="Times New Roman" panose="02020603050405020304" charset="0"/>
                <a:cs typeface="Times New Roman" panose="02020603050405020304" charset="0"/>
              </a:rPr>
              <a:t> </a:t>
            </a:r>
          </a:p>
        </p:txBody>
      </p:sp>
      <p:sp>
        <p:nvSpPr>
          <p:cNvPr id="5" name="Text Placeholder 4"/>
          <p:cNvSpPr>
            <a:spLocks noGrp="1"/>
          </p:cNvSpPr>
          <p:nvPr>
            <p:ph type="body" idx="1"/>
          </p:nvPr>
        </p:nvSpPr>
        <p:spPr>
          <a:xfrm>
            <a:off x="762000" y="1219200"/>
            <a:ext cx="10814685" cy="5354955"/>
          </a:xfrm>
        </p:spPr>
        <p:txBody>
          <a:bodyPr wrap="square"/>
          <a:lstStyle/>
          <a:p>
            <a:endParaRPr lang="en-US"/>
          </a:p>
          <a:p>
            <a:pPr marL="171450" indent="-171450">
              <a:buFont typeface="Wingdings" panose="05000000000000000000" charset="0"/>
              <a:buChar char="§"/>
            </a:pPr>
            <a:r>
              <a:rPr lang="en-US" sz="2400">
                <a:latin typeface="Times New Roman" panose="02020603050405020304" charset="0"/>
                <a:cs typeface="Times New Roman" panose="02020603050405020304" charset="0"/>
              </a:rPr>
              <a:t>The hospitality sector includes the area of guest services. </a:t>
            </a:r>
          </a:p>
          <a:p>
            <a:pPr marL="171450" indent="-171450" algn="l">
              <a:buClrTx/>
              <a:buSzTx/>
              <a:buFont typeface="Wingdings" panose="05000000000000000000" charset="0"/>
              <a:buChar char="§"/>
            </a:pPr>
            <a:r>
              <a:rPr lang="en-US" sz="2400">
                <a:latin typeface="Times New Roman" panose="02020603050405020304" charset="0"/>
                <a:cs typeface="Times New Roman" panose="02020603050405020304" charset="0"/>
              </a:rPr>
              <a:t> In the hotel and spa sector, as well as in sports facilities and event sites, guest services aim to give patrons a pleasurable experience.  </a:t>
            </a:r>
          </a:p>
          <a:p>
            <a:pPr marL="171450" indent="-171450" algn="l">
              <a:buClrTx/>
              <a:buSzTx/>
              <a:buFont typeface="Wingdings" panose="05000000000000000000" charset="0"/>
              <a:buChar char="§"/>
            </a:pPr>
            <a:r>
              <a:rPr lang="en-US" sz="2400">
                <a:latin typeface="Times New Roman" panose="02020603050405020304" charset="0"/>
                <a:cs typeface="Times New Roman" panose="02020603050405020304" charset="0"/>
              </a:rPr>
              <a:t>A guest service representative's responsibilities can, for instance, include welcoming and assisting visitors, accommodating requests, taking calls, issuing keys, processing payments, making recommendations, and more. </a:t>
            </a:r>
          </a:p>
          <a:p>
            <a:pPr marL="171450" indent="-171450" algn="l">
              <a:buClrTx/>
              <a:buSzTx/>
              <a:buFont typeface="Wingdings" panose="05000000000000000000" charset="0"/>
              <a:buChar char="§"/>
            </a:pPr>
            <a:r>
              <a:rPr lang="en-US" sz="2400">
                <a:latin typeface="Times New Roman" panose="02020603050405020304" charset="0"/>
                <a:cs typeface="Times New Roman" panose="02020603050405020304" charset="0"/>
              </a:rPr>
              <a:t>To offer good customer service and quick access to customer information, guest services are often positioned near the front desk.    </a:t>
            </a:r>
          </a:p>
          <a:p>
            <a:pPr marL="171450" indent="-171450" algn="l">
              <a:buClrTx/>
              <a:buSzTx/>
              <a:buFont typeface="Wingdings" panose="05000000000000000000" charset="0"/>
              <a:buChar char="§"/>
            </a:pPr>
            <a:r>
              <a:rPr lang="en-US" sz="2400">
                <a:latin typeface="Times New Roman" panose="02020603050405020304" charset="0"/>
                <a:cs typeface="Times New Roman" panose="02020603050405020304" charset="0"/>
              </a:rPr>
              <a:t>In some hotels, the person in charge of guest services is known as a concierge, and their duties are booking bookings, organizing tours for visitors, and making sure the rooms are comfortable. Thus the guest service is a vital aspect that should always be considered in the hotel industry(</a:t>
            </a:r>
            <a:r>
              <a:rPr sz="2400" spc="60" dirty="0">
                <a:latin typeface="Times New Roman" panose="02020603050405020304" charset="0"/>
                <a:cs typeface="Times New Roman" panose="02020603050405020304" charset="0"/>
                <a:sym typeface="+mn-ea"/>
              </a:rPr>
              <a:t>Perez</a:t>
            </a:r>
            <a:r>
              <a:rPr lang="en-US" sz="2400" spc="60" dirty="0">
                <a:latin typeface="Times New Roman" panose="02020603050405020304" charset="0"/>
                <a:cs typeface="Times New Roman" panose="02020603050405020304" charset="0"/>
                <a:sym typeface="+mn-ea"/>
              </a:rPr>
              <a:t>,2019).</a:t>
            </a:r>
            <a:endParaRPr lang="en-US" sz="2400">
              <a:latin typeface="Times New Roman" panose="02020603050405020304" charset="0"/>
              <a:cs typeface="Times New Roman" panose="02020603050405020304" charset="0"/>
            </a:endParaRPr>
          </a:p>
          <a:p>
            <a:pPr marL="171450" indent="-171450" algn="l">
              <a:buClrTx/>
              <a:buSzTx/>
              <a:buFont typeface="Wingdings" panose="05000000000000000000" charset="0"/>
              <a:buChar char="§"/>
            </a:pPr>
            <a:endParaRPr lang="en-US"/>
          </a:p>
          <a:p>
            <a:endParaRPr lang="en-US"/>
          </a:p>
          <a:p>
            <a:endParaRPr lang="en-US"/>
          </a:p>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sz="half" idx="3"/>
          </p:nvPr>
        </p:nvSpPr>
        <p:spPr>
          <a:xfrm>
            <a:off x="7391400" y="5680075"/>
            <a:ext cx="3788410" cy="184150"/>
          </a:xfrm>
        </p:spPr>
        <p:txBody>
          <a:bodyPr wrap="square"/>
          <a:lstStyle/>
          <a:p>
            <a:r>
              <a:rPr lang="en-US" b="1">
                <a:latin typeface="Times New Roman" panose="02020603050405020304" charset="0"/>
                <a:cs typeface="Times New Roman" panose="02020603050405020304" charset="0"/>
              </a:rPr>
              <a:t>Source</a:t>
            </a:r>
            <a:r>
              <a:rPr lang="en-US">
                <a:latin typeface="Times New Roman" panose="02020603050405020304" charset="0"/>
                <a:cs typeface="Times New Roman" panose="02020603050405020304" charset="0"/>
              </a:rPr>
              <a:t> :Cox Blue </a:t>
            </a:r>
          </a:p>
        </p:txBody>
      </p:sp>
      <p:sp>
        <p:nvSpPr>
          <p:cNvPr id="7" name="object 7"/>
          <p:cNvSpPr txBox="1"/>
          <p:nvPr/>
        </p:nvSpPr>
        <p:spPr>
          <a:xfrm>
            <a:off x="772160" y="1371600"/>
            <a:ext cx="6532880" cy="4577715"/>
          </a:xfrm>
          <a:prstGeom prst="rect">
            <a:avLst/>
          </a:prstGeom>
        </p:spPr>
        <p:txBody>
          <a:bodyPr vert="horz" wrap="square" lIns="0" tIns="12700" rIns="0" bIns="0" rtlCol="0">
            <a:spAutoFit/>
          </a:bodyPr>
          <a:lstStyle/>
          <a:p>
            <a:pPr marL="355600" marR="5080" indent="-171450">
              <a:lnSpc>
                <a:spcPct val="149000"/>
              </a:lnSpc>
              <a:spcBef>
                <a:spcPts val="100"/>
              </a:spcBef>
              <a:buFont typeface="Wingdings" panose="05000000000000000000" charset="0"/>
              <a:buChar char="§"/>
            </a:pPr>
            <a:r>
              <a:rPr sz="1400">
                <a:latin typeface="Times New Roman" panose="02020603050405020304" charset="0"/>
                <a:cs typeface="Times New Roman" panose="02020603050405020304" charset="0"/>
              </a:rPr>
              <a:t>Travellers value getting their money's worth, staying in opulent hotels, and receiving prompt, courteous treatment.</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Although comforts and other pleasures may lose some of their worth over time, more is needed to lessen the importance of such things.</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Customers' expectations quickly excite when a hotel or resort exceeds them (Myo et al., 2019).</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Their expectations mainly focus on the promises made to them during check-in.</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The best word-of-mouth recommendations from prior visitors and repeat business are the most effective advertising for a hotel or resort.</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They will try to write testimonials that everyone will read despite having more pressing obligations.</a:t>
            </a:r>
          </a:p>
          <a:p>
            <a:pPr marL="355600" marR="5080" indent="-171450" algn="l">
              <a:lnSpc>
                <a:spcPct val="149000"/>
              </a:lnSpc>
              <a:spcBef>
                <a:spcPts val="100"/>
              </a:spcBef>
              <a:buClrTx/>
              <a:buSzTx/>
              <a:buFont typeface="Wingdings" panose="05000000000000000000" charset="0"/>
              <a:buChar char="§"/>
            </a:pPr>
            <a:r>
              <a:rPr sz="1400">
                <a:latin typeface="Times New Roman" panose="02020603050405020304" charset="0"/>
                <a:cs typeface="Times New Roman" panose="02020603050405020304" charset="0"/>
              </a:rPr>
              <a:t>The most reliable indicator of the standards to which hotel guests hold throughout their stay is the hotel's marketing activities, which are displayed in a variety of media, including the Internet, social networks, and print (Griffin, 202</a:t>
            </a:r>
          </a:p>
        </p:txBody>
      </p:sp>
      <p:sp>
        <p:nvSpPr>
          <p:cNvPr id="8" name="object 8"/>
          <p:cNvSpPr txBox="1">
            <a:spLocks noGrp="1"/>
          </p:cNvSpPr>
          <p:nvPr>
            <p:ph type="title"/>
          </p:nvPr>
        </p:nvSpPr>
        <p:spPr>
          <a:xfrm>
            <a:off x="1295400" y="838200"/>
            <a:ext cx="7305675" cy="289560"/>
          </a:xfrm>
          <a:prstGeom prst="rect">
            <a:avLst/>
          </a:prstGeom>
        </p:spPr>
        <p:txBody>
          <a:bodyPr vert="horz" wrap="square" lIns="0" tIns="12700" rIns="0" bIns="0" rtlCol="0">
            <a:spAutoFit/>
          </a:bodyPr>
          <a:lstStyle/>
          <a:p>
            <a:pPr marL="12700" algn="ctr">
              <a:lnSpc>
                <a:spcPct val="100000"/>
              </a:lnSpc>
              <a:spcBef>
                <a:spcPts val="100"/>
              </a:spcBef>
            </a:pPr>
            <a:r>
              <a:rPr sz="1800" dirty="0">
                <a:latin typeface="Times New Roman" panose="02020603050405020304" charset="0"/>
                <a:cs typeface="Times New Roman" panose="02020603050405020304" charset="0"/>
              </a:rPr>
              <a:t>The</a:t>
            </a:r>
            <a:r>
              <a:rPr sz="1800" spc="-20" dirty="0">
                <a:latin typeface="Times New Roman" panose="02020603050405020304" charset="0"/>
                <a:cs typeface="Times New Roman" panose="02020603050405020304" charset="0"/>
              </a:rPr>
              <a:t> </a:t>
            </a:r>
            <a:r>
              <a:rPr lang="en-US" sz="1800" spc="-20" dirty="0">
                <a:latin typeface="Times New Roman" panose="02020603050405020304" charset="0"/>
                <a:cs typeface="Times New Roman" panose="02020603050405020304" charset="0"/>
              </a:rPr>
              <a:t>I</a:t>
            </a:r>
            <a:r>
              <a:rPr sz="1800" spc="-5" dirty="0">
                <a:latin typeface="Times New Roman" panose="02020603050405020304" charset="0"/>
                <a:cs typeface="Times New Roman" panose="02020603050405020304" charset="0"/>
              </a:rPr>
              <a:t>mportance</a:t>
            </a:r>
            <a:r>
              <a:rPr sz="1800" spc="-20" dirty="0">
                <a:latin typeface="Times New Roman" panose="02020603050405020304" charset="0"/>
                <a:cs typeface="Times New Roman" panose="02020603050405020304" charset="0"/>
              </a:rPr>
              <a:t> </a:t>
            </a:r>
            <a:r>
              <a:rPr sz="1800" spc="-5" dirty="0">
                <a:latin typeface="Times New Roman" panose="02020603050405020304" charset="0"/>
                <a:cs typeface="Times New Roman" panose="02020603050405020304" charset="0"/>
              </a:rPr>
              <a:t>of</a:t>
            </a:r>
            <a:r>
              <a:rPr sz="1800" spc="-10" dirty="0">
                <a:latin typeface="Times New Roman" panose="02020603050405020304" charset="0"/>
                <a:cs typeface="Times New Roman" panose="02020603050405020304" charset="0"/>
              </a:rPr>
              <a:t> </a:t>
            </a:r>
            <a:r>
              <a:rPr lang="en-US" sz="1800" spc="-10" dirty="0">
                <a:latin typeface="Times New Roman" panose="02020603050405020304" charset="0"/>
                <a:cs typeface="Times New Roman" panose="02020603050405020304" charset="0"/>
              </a:rPr>
              <a:t>H</a:t>
            </a:r>
            <a:r>
              <a:rPr sz="1800" spc="-5" dirty="0">
                <a:latin typeface="Times New Roman" panose="02020603050405020304" charset="0"/>
                <a:cs typeface="Times New Roman" panose="02020603050405020304" charset="0"/>
              </a:rPr>
              <a:t>ospitality</a:t>
            </a:r>
            <a:r>
              <a:rPr lang="en-US" sz="1800" spc="-5" dirty="0">
                <a:latin typeface="Times New Roman" panose="02020603050405020304" charset="0"/>
                <a:cs typeface="Times New Roman" panose="02020603050405020304" charset="0"/>
              </a:rPr>
              <a:t> and How Hotel’s Meet or Exceed This </a:t>
            </a:r>
          </a:p>
        </p:txBody>
      </p:sp>
      <p:pic>
        <p:nvPicPr>
          <p:cNvPr id="106" name="Content Placeholder 105"/>
          <p:cNvPicPr>
            <a:picLocks noGrp="1"/>
          </p:cNvPicPr>
          <p:nvPr>
            <p:ph sz="half" idx="2"/>
          </p:nvPr>
        </p:nvPicPr>
        <p:blipFill>
          <a:blip r:embed="rId2"/>
          <a:stretch>
            <a:fillRect/>
          </a:stretch>
        </p:blipFill>
        <p:spPr>
          <a:xfrm>
            <a:off x="7341870" y="1288415"/>
            <a:ext cx="4320540" cy="4391660"/>
          </a:xfrm>
          <a:prstGeom prst="rect">
            <a:avLst/>
          </a:prstGeom>
          <a:noFill/>
          <a:ln w="9525">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0730" y="688340"/>
            <a:ext cx="7200900" cy="289560"/>
          </a:xfrm>
          <a:prstGeom prst="rect">
            <a:avLst/>
          </a:prstGeom>
        </p:spPr>
        <p:txBody>
          <a:bodyPr vert="horz" wrap="square" lIns="0" tIns="12700" rIns="0" bIns="0" rtlCol="0">
            <a:spAutoFit/>
          </a:bodyPr>
          <a:lstStyle/>
          <a:p>
            <a:pPr marL="12700" algn="ctr">
              <a:lnSpc>
                <a:spcPct val="100000"/>
              </a:lnSpc>
              <a:spcBef>
                <a:spcPts val="100"/>
              </a:spcBef>
            </a:pPr>
            <a:r>
              <a:rPr lang="en-US" sz="1800">
                <a:latin typeface="Times New Roman" panose="02020603050405020304" charset="0"/>
                <a:cs typeface="Times New Roman" panose="02020603050405020304" charset="0"/>
              </a:rPr>
              <a:t>Cont</a:t>
            </a:r>
          </a:p>
        </p:txBody>
      </p:sp>
      <p:sp>
        <p:nvSpPr>
          <p:cNvPr id="7" name="object 7"/>
          <p:cNvSpPr txBox="1">
            <a:spLocks noGrp="1"/>
          </p:cNvSpPr>
          <p:nvPr>
            <p:ph type="body" idx="1"/>
          </p:nvPr>
        </p:nvSpPr>
        <p:spPr>
          <a:xfrm>
            <a:off x="812800" y="1321435"/>
            <a:ext cx="8851265" cy="4577715"/>
          </a:xfrm>
          <a:prstGeom prst="rect">
            <a:avLst/>
          </a:prstGeom>
        </p:spPr>
        <p:txBody>
          <a:bodyPr vert="horz" wrap="square" lIns="0" tIns="12700" rIns="0" bIns="0" rtlCol="0">
            <a:spAutoFit/>
          </a:bodyPr>
          <a:lstStyle/>
          <a:p>
            <a:pPr marL="354330" marR="6985" indent="-171450">
              <a:lnSpc>
                <a:spcPct val="149000"/>
              </a:lnSpc>
              <a:spcBef>
                <a:spcPts val="100"/>
              </a:spcBef>
              <a:buFont typeface="Wingdings" panose="05000000000000000000" charset="0"/>
              <a:buChar char="§"/>
            </a:pPr>
            <a:r>
              <a:rPr sz="1400" dirty="0">
                <a:latin typeface="Times New Roman" panose="02020603050405020304" charset="0"/>
                <a:cs typeface="Times New Roman" panose="02020603050405020304" charset="0"/>
              </a:rPr>
              <a:t>The hotel or resort would always accept accurate and accurate information, and it will be impossible to give clients a positive experience.</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The days when courteous manners and a simple "please" and "thank you" were sufficient for visitors are long gone.</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It has always been essential to delivering great service, even though this is no longer sufficient (Quinn and Buzzetto, 2019).</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When guests like their stay at a hotel or resort, they frequently return with the expectation of receiving the same level of service.</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Customers can tell if a hotel values them as people and wants to build a lasting relationship with them by the great level of service it offers instead of just trying to make a quick buck.</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In order to not only meet the expectations of specific customers but also anticipate and satisfy the demands of consumers who are similar to those customers, hotel and resort management should actively seek out guest input and respond to it promptly.</a:t>
            </a:r>
          </a:p>
          <a:p>
            <a:pPr marL="354330" marR="6985" indent="-171450" algn="l">
              <a:lnSpc>
                <a:spcPct val="149000"/>
              </a:lnSpc>
              <a:spcBef>
                <a:spcPts val="100"/>
              </a:spcBef>
              <a:buClrTx/>
              <a:buSzTx/>
              <a:buFont typeface="Wingdings" panose="05000000000000000000" charset="0"/>
              <a:buChar char="§"/>
            </a:pPr>
            <a:r>
              <a:rPr sz="1400" dirty="0">
                <a:latin typeface="Times New Roman" panose="02020603050405020304" charset="0"/>
                <a:cs typeface="Times New Roman" panose="02020603050405020304" charset="0"/>
              </a:rPr>
              <a:t>Management must be tenacious in its pursuit of feedback if it wants to constantly meet and exceed the expectations of its guests (Pizam et al., 2016).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2759" y="149859"/>
            <a:ext cx="1254125" cy="299720"/>
          </a:xfrm>
          <a:prstGeom prst="rect">
            <a:avLst/>
          </a:prstGeom>
        </p:spPr>
        <p:txBody>
          <a:bodyPr vert="horz" wrap="square" lIns="0" tIns="12700" rIns="0" bIns="0" rtlCol="0">
            <a:spAutoFit/>
          </a:bodyPr>
          <a:lstStyle/>
          <a:p>
            <a:pPr marL="12700">
              <a:lnSpc>
                <a:spcPct val="100000"/>
              </a:lnSpc>
              <a:spcBef>
                <a:spcPts val="100"/>
              </a:spcBef>
            </a:pPr>
            <a:r>
              <a:rPr sz="1800" spc="-10" dirty="0"/>
              <a:t>References</a:t>
            </a:r>
            <a:endParaRPr sz="1800"/>
          </a:p>
        </p:txBody>
      </p:sp>
      <p:sp>
        <p:nvSpPr>
          <p:cNvPr id="15" name="object 15"/>
          <p:cNvSpPr txBox="1"/>
          <p:nvPr/>
        </p:nvSpPr>
        <p:spPr>
          <a:xfrm>
            <a:off x="1007745" y="1503680"/>
            <a:ext cx="9760585" cy="4588510"/>
          </a:xfrm>
          <a:prstGeom prst="rect">
            <a:avLst/>
          </a:prstGeom>
        </p:spPr>
        <p:txBody>
          <a:bodyPr vert="horz" wrap="square" lIns="0" tIns="12700" rIns="0" bIns="0" rtlCol="0">
            <a:spAutoFit/>
          </a:bodyPr>
          <a:lstStyle/>
          <a:p>
            <a:pPr marL="298450" marR="7620" indent="-285750" algn="l">
              <a:lnSpc>
                <a:spcPts val="1680"/>
              </a:lnSpc>
              <a:spcBef>
                <a:spcPts val="45"/>
              </a:spcBef>
              <a:buFont typeface="Wingdings" panose="05000000000000000000" charset="0"/>
              <a:buChar char="§"/>
            </a:pPr>
            <a:r>
              <a:rPr sz="1400" spc="60" dirty="0">
                <a:latin typeface="Times New Roman" panose="02020603050405020304" charset="0"/>
                <a:cs typeface="Times New Roman" panose="02020603050405020304" charset="0"/>
              </a:rPr>
              <a:t>Griffin, </a:t>
            </a:r>
            <a:r>
              <a:rPr sz="1400" spc="25" dirty="0">
                <a:latin typeface="Times New Roman" panose="02020603050405020304" charset="0"/>
                <a:cs typeface="Times New Roman" panose="02020603050405020304" charset="0"/>
              </a:rPr>
              <a:t>W.C.,</a:t>
            </a:r>
            <a:r>
              <a:rPr sz="1400" spc="30" dirty="0">
                <a:latin typeface="Times New Roman" panose="02020603050405020304" charset="0"/>
                <a:cs typeface="Times New Roman" panose="02020603050405020304" charset="0"/>
              </a:rPr>
              <a:t> </a:t>
            </a:r>
            <a:r>
              <a:rPr sz="1400" spc="60" dirty="0">
                <a:latin typeface="Times New Roman" panose="02020603050405020304" charset="0"/>
                <a:cs typeface="Times New Roman" panose="02020603050405020304" charset="0"/>
              </a:rPr>
              <a:t>2020. </a:t>
            </a:r>
            <a:r>
              <a:rPr sz="1400" spc="75" dirty="0">
                <a:latin typeface="Times New Roman" panose="02020603050405020304" charset="0"/>
                <a:cs typeface="Times New Roman" panose="02020603050405020304" charset="0"/>
              </a:rPr>
              <a:t>Hospitality </a:t>
            </a:r>
            <a:r>
              <a:rPr sz="1400" spc="80" dirty="0">
                <a:latin typeface="Times New Roman" panose="02020603050405020304" charset="0"/>
                <a:cs typeface="Times New Roman" panose="02020603050405020304" charset="0"/>
              </a:rPr>
              <a:t>faculty: </a:t>
            </a:r>
            <a:r>
              <a:rPr sz="1400" spc="125" dirty="0">
                <a:latin typeface="Times New Roman" panose="02020603050405020304" charset="0"/>
                <a:cs typeface="Times New Roman" panose="02020603050405020304" charset="0"/>
              </a:rPr>
              <a:t>are </a:t>
            </a:r>
            <a:r>
              <a:rPr sz="1400" spc="155" dirty="0">
                <a:latin typeface="Times New Roman" panose="02020603050405020304" charset="0"/>
                <a:cs typeface="Times New Roman" panose="02020603050405020304" charset="0"/>
              </a:rPr>
              <a:t>we </a:t>
            </a:r>
            <a:r>
              <a:rPr sz="1400" spc="105" dirty="0">
                <a:latin typeface="Times New Roman" panose="02020603050405020304" charset="0"/>
                <a:cs typeface="Times New Roman" panose="02020603050405020304" charset="0"/>
              </a:rPr>
              <a:t>meeting the demands </a:t>
            </a:r>
            <a:r>
              <a:rPr sz="1400" spc="70" dirty="0">
                <a:latin typeface="Times New Roman" panose="02020603050405020304" charset="0"/>
                <a:cs typeface="Times New Roman" panose="02020603050405020304" charset="0"/>
              </a:rPr>
              <a:t>of </a:t>
            </a:r>
            <a:r>
              <a:rPr sz="1400" spc="80" dirty="0">
                <a:latin typeface="Times New Roman" panose="02020603050405020304" charset="0"/>
                <a:cs typeface="Times New Roman" panose="02020603050405020304" charset="0"/>
              </a:rPr>
              <a:t>industry?. </a:t>
            </a:r>
            <a:r>
              <a:rPr sz="1400" i="1" spc="25" dirty="0">
                <a:latin typeface="Times New Roman" panose="02020603050405020304" charset="0"/>
                <a:cs typeface="Times New Roman" panose="02020603050405020304" charset="0"/>
              </a:rPr>
              <a:t>Journal  </a:t>
            </a:r>
            <a:r>
              <a:rPr sz="1400" i="1" spc="70" dirty="0">
                <a:latin typeface="Times New Roman" panose="02020603050405020304" charset="0"/>
                <a:cs typeface="Times New Roman" panose="02020603050405020304" charset="0"/>
              </a:rPr>
              <a:t>of </a:t>
            </a:r>
            <a:r>
              <a:rPr sz="1400" i="1" spc="75" dirty="0">
                <a:latin typeface="Times New Roman" panose="02020603050405020304" charset="0"/>
                <a:cs typeface="Times New Roman" panose="02020603050405020304" charset="0"/>
              </a:rPr>
              <a:t>Teaching </a:t>
            </a:r>
            <a:r>
              <a:rPr sz="1400" i="1" spc="80" dirty="0">
                <a:latin typeface="Times New Roman" panose="02020603050405020304" charset="0"/>
                <a:cs typeface="Times New Roman" panose="02020603050405020304" charset="0"/>
              </a:rPr>
              <a:t> </a:t>
            </a:r>
            <a:r>
              <a:rPr sz="1400" i="1" spc="50" dirty="0">
                <a:latin typeface="Times New Roman" panose="02020603050405020304" charset="0"/>
                <a:cs typeface="Times New Roman" panose="02020603050405020304" charset="0"/>
              </a:rPr>
              <a:t>in</a:t>
            </a:r>
            <a:r>
              <a:rPr sz="1400" i="1" spc="95" dirty="0">
                <a:latin typeface="Times New Roman" panose="02020603050405020304" charset="0"/>
                <a:cs typeface="Times New Roman" panose="02020603050405020304" charset="0"/>
              </a:rPr>
              <a:t> </a:t>
            </a:r>
            <a:r>
              <a:rPr sz="1400" i="1" spc="60" dirty="0">
                <a:latin typeface="Times New Roman" panose="02020603050405020304" charset="0"/>
                <a:cs typeface="Times New Roman" panose="02020603050405020304" charset="0"/>
              </a:rPr>
              <a:t>Travel</a:t>
            </a:r>
            <a:r>
              <a:rPr sz="1400" i="1" spc="100" dirty="0">
                <a:latin typeface="Times New Roman" panose="02020603050405020304" charset="0"/>
                <a:cs typeface="Times New Roman" panose="02020603050405020304" charset="0"/>
              </a:rPr>
              <a:t> </a:t>
            </a:r>
            <a:r>
              <a:rPr sz="1400" i="1" spc="250" dirty="0">
                <a:latin typeface="Times New Roman" panose="02020603050405020304" charset="0"/>
                <a:cs typeface="Times New Roman" panose="02020603050405020304" charset="0"/>
              </a:rPr>
              <a:t>&amp;</a:t>
            </a:r>
            <a:r>
              <a:rPr sz="1400" i="1" spc="100" dirty="0">
                <a:latin typeface="Times New Roman" panose="02020603050405020304" charset="0"/>
                <a:cs typeface="Times New Roman" panose="02020603050405020304" charset="0"/>
              </a:rPr>
              <a:t> </a:t>
            </a:r>
            <a:r>
              <a:rPr sz="1400" i="1" spc="60" dirty="0">
                <a:latin typeface="Times New Roman" panose="02020603050405020304" charset="0"/>
                <a:cs typeface="Times New Roman" panose="02020603050405020304" charset="0"/>
              </a:rPr>
              <a:t>Tourism</a:t>
            </a:r>
            <a:r>
              <a:rPr sz="1400" spc="60" dirty="0">
                <a:latin typeface="Times New Roman" panose="02020603050405020304" charset="0"/>
                <a:cs typeface="Times New Roman" panose="02020603050405020304" charset="0"/>
              </a:rPr>
              <a:t>,</a:t>
            </a:r>
            <a:r>
              <a:rPr sz="1400" spc="95" dirty="0">
                <a:latin typeface="Times New Roman" panose="02020603050405020304" charset="0"/>
                <a:cs typeface="Times New Roman" panose="02020603050405020304" charset="0"/>
              </a:rPr>
              <a:t> </a:t>
            </a:r>
            <a:r>
              <a:rPr sz="1400" i="1" spc="55" dirty="0">
                <a:latin typeface="Times New Roman" panose="02020603050405020304" charset="0"/>
                <a:cs typeface="Times New Roman" panose="02020603050405020304" charset="0"/>
              </a:rPr>
              <a:t>20</a:t>
            </a:r>
            <a:r>
              <a:rPr sz="1400" spc="55" dirty="0">
                <a:latin typeface="Times New Roman" panose="02020603050405020304" charset="0"/>
                <a:cs typeface="Times New Roman" panose="02020603050405020304" charset="0"/>
              </a:rPr>
              <a:t>(4),</a:t>
            </a:r>
            <a:r>
              <a:rPr sz="1400" spc="100" dirty="0">
                <a:latin typeface="Times New Roman" panose="02020603050405020304" charset="0"/>
                <a:cs typeface="Times New Roman" panose="02020603050405020304" charset="0"/>
              </a:rPr>
              <a:t> </a:t>
            </a:r>
            <a:r>
              <a:rPr sz="1400" spc="75" dirty="0">
                <a:latin typeface="Times New Roman" panose="02020603050405020304" charset="0"/>
                <a:cs typeface="Times New Roman" panose="02020603050405020304" charset="0"/>
              </a:rPr>
              <a:t>pp.262-283.</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Fisher, K. (2019). The Luxurious History of the Fairmont Hotels. [online] Pursuitist. Available at: https://pursuitist.com/the-luxurious-history-of-the-fairmont-hotels/ [Accessed 20 May 2023].</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Ionel, M., 2016. Hospitality industry. Ovidius University Annals: Economic Sciences Series, 1(1),  pp.187-191.</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Kansakar, P., Munir, A. and Shabani, N., 2019. Technology in the hospitality industry: Prospects and  challenges. IEEE Consumer Electronics Magazine, 8(3), pp.60-65.</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Myo, Y.N., Khalifa, G.S. and Aye, T.T., 2019. The impact of service quality on customer loyalty of  Myanmar hospitality industry: the mediating role of customer satisfaction. International Journal of  Management and Human Science (IJMHS), 3(3), pp.1-11.</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Naumov, N., 2019. The impact of robots, artificial intelligence, and service automation on service</a:t>
            </a:r>
            <a:r>
              <a:rPr lang="en-US" sz="1400" spc="60" dirty="0">
                <a:latin typeface="Times New Roman" panose="02020603050405020304" charset="0"/>
                <a:cs typeface="Times New Roman" panose="02020603050405020304" charset="0"/>
              </a:rPr>
              <a:t> </a:t>
            </a:r>
            <a:r>
              <a:rPr sz="1400" spc="60" dirty="0">
                <a:latin typeface="Times New Roman" panose="02020603050405020304" charset="0"/>
                <a:cs typeface="Times New Roman" panose="02020603050405020304" charset="0"/>
              </a:rPr>
              <a:t>quality and service experience in hospitality. In Robots, artificial  intelligence, and  service automation  in travel, tourism and hospitality. Emerald Publishing Limited.</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Pizam, A., Shapoval, V. and Ellis, T., 2016. Customer satisfaction and its measurement in hospitality  enterprises: a revisit and update. International journal of contemporary hospitality management.</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Perez, M. (2019). 5 Reasons Customer Service is Important | Moment. [online] Moment Blog. Available at: https://www.momentcrm.com/blog/why-customer-service-important/ [Accessed 21 May 2023].</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Quinn, K. and Buzzetto-Hollywood, N., 2019. Faculty and student perceptions of the importance of  management skills in the hospitality industry.</a:t>
            </a:r>
          </a:p>
          <a:p>
            <a:pPr marL="298450" marR="7620" indent="-285750" algn="l">
              <a:lnSpc>
                <a:spcPts val="1680"/>
              </a:lnSpc>
              <a:spcBef>
                <a:spcPts val="45"/>
              </a:spcBef>
              <a:buClrTx/>
              <a:buSzTx/>
              <a:buFont typeface="Wingdings" panose="05000000000000000000" charset="0"/>
              <a:buChar char="§"/>
            </a:pPr>
            <a:r>
              <a:rPr sz="1400" spc="60" dirty="0">
                <a:latin typeface="Times New Roman" panose="02020603050405020304" charset="0"/>
                <a:cs typeface="Times New Roman" panose="02020603050405020304" charset="0"/>
              </a:rPr>
              <a:t>Teng, H.Y., 2019. Job crafting and customer service behaviors in the hospitality industry: Mediating  effect of job passion. International Journal of Hospitality Management, 81, pp.34-42.</a:t>
            </a:r>
          </a:p>
        </p:txBody>
      </p:sp>
      <p:sp>
        <p:nvSpPr>
          <p:cNvPr id="16" name="object 16"/>
          <p:cNvSpPr txBox="1"/>
          <p:nvPr/>
        </p:nvSpPr>
        <p:spPr>
          <a:xfrm>
            <a:off x="3810000" y="762000"/>
            <a:ext cx="3654425" cy="778510"/>
          </a:xfrm>
          <a:prstGeom prst="rect">
            <a:avLst/>
          </a:prstGeom>
        </p:spPr>
        <p:txBody>
          <a:bodyPr vert="horz" wrap="square" lIns="0" tIns="165735" rIns="0" bIns="0" rtlCol="0">
            <a:spAutoFit/>
          </a:bodyPr>
          <a:lstStyle/>
          <a:p>
            <a:pPr marL="12700" algn="ctr">
              <a:lnSpc>
                <a:spcPct val="100000"/>
              </a:lnSpc>
              <a:spcBef>
                <a:spcPts val="1305"/>
              </a:spcBef>
            </a:pPr>
            <a:r>
              <a:rPr sz="1800" b="1" spc="195" dirty="0">
                <a:latin typeface="Cambria" panose="02040503050406030204"/>
                <a:cs typeface="Cambria" panose="02040503050406030204"/>
              </a:rPr>
              <a:t>References</a:t>
            </a:r>
            <a:endParaRPr sz="1800">
              <a:latin typeface="Cambria" panose="02040503050406030204"/>
              <a:cs typeface="Cambria" panose="02040503050406030204"/>
            </a:endParaRPr>
          </a:p>
          <a:p>
            <a:pPr marL="277495" marR="55245" algn="ctr">
              <a:lnSpc>
                <a:spcPct val="100000"/>
              </a:lnSpc>
              <a:spcBef>
                <a:spcPts val="940"/>
              </a:spcBef>
            </a:pPr>
            <a:endParaRPr sz="1400">
              <a:latin typeface="Times New Roman" panose="02020603050405020304" charset="0"/>
              <a:cs typeface="Times New Roman" panose="0202060305040502030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11176</Words>
  <Application>Microsoft Office PowerPoint</Application>
  <PresentationFormat>Ecran lat</PresentationFormat>
  <Paragraphs>137</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Hospitality and Guest Services </vt:lpstr>
      <vt:lpstr>Table of Contents</vt:lpstr>
      <vt:lpstr>Introduction</vt:lpstr>
      <vt:lpstr>Overview of  Fairmont  Hotel</vt:lpstr>
      <vt:lpstr>Identify the Hotel’s Main Consumers</vt:lpstr>
      <vt:lpstr>Cont</vt:lpstr>
      <vt:lpstr>Scope and Role of the Guest Services and Facilities  That are provided to these Guests</vt:lpstr>
      <vt:lpstr>Cont</vt:lpstr>
      <vt:lpstr>Role and Function of Guest Service in General </vt:lpstr>
      <vt:lpstr>The Importance of Hospitality and How Hotel’s Meet or Exceed This </vt:lpstr>
      <vt:lpstr>Cont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by(Name) </dc:title>
  <dc:creator>BlueRays Computers</dc:creator>
  <cp:lastModifiedBy>Iuliana-Gabriela Vasile</cp:lastModifiedBy>
  <cp:revision>7</cp:revision>
  <dcterms:created xsi:type="dcterms:W3CDTF">2023-05-20T13:16:50Z</dcterms:created>
  <dcterms:modified xsi:type="dcterms:W3CDTF">2023-05-22T20:07:40Z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2022-12-31T03:00:00Z</vt:filetime>
  </property>
  <property fmtid="{D5CDD505-2E9C-101B-9397-08002B2CF9AE}" pid="3" name="Creator">
    <vt:lpwstr>Impress</vt:lpwstr>
  </property>
  <property fmtid="{D5CDD505-2E9C-101B-9397-08002B2CF9AE}" pid="4" name="LastSaved">
    <vt:filetime>2022-12-31T03:00:00Z</vt:filetime>
  </property>
  <property fmtid="{D5CDD505-2E9C-101B-9397-08002B2CF9AE}" pid="5" name="ICV">
    <vt:lpwstr>B3C6A6354046474A925B22990A7F5E15</vt:lpwstr>
  </property>
  <property fmtid="{D5CDD505-2E9C-101B-9397-08002B2CF9AE}" pid="6" name="KSOProductBuildVer">
    <vt:lpwstr>1033-11.2.0.11537</vt:lpwstr>
  </property>
</Properties>
</file>