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9"/>
  </p:notesMasterIdLst>
  <p:handoutMasterIdLst>
    <p:handoutMasterId r:id="rId30"/>
  </p:handoutMasterIdLst>
  <p:sldIdLst>
    <p:sldId id="256" r:id="rId5"/>
    <p:sldId id="258" r:id="rId6"/>
    <p:sldId id="269" r:id="rId7"/>
    <p:sldId id="270" r:id="rId8"/>
    <p:sldId id="271" r:id="rId9"/>
    <p:sldId id="261" r:id="rId10"/>
    <p:sldId id="272" r:id="rId11"/>
    <p:sldId id="273" r:id="rId12"/>
    <p:sldId id="274" r:id="rId13"/>
    <p:sldId id="275" r:id="rId14"/>
    <p:sldId id="276" r:id="rId15"/>
    <p:sldId id="277" r:id="rId16"/>
    <p:sldId id="278" r:id="rId17"/>
    <p:sldId id="279" r:id="rId18"/>
    <p:sldId id="280" r:id="rId19"/>
    <p:sldId id="281" r:id="rId20"/>
    <p:sldId id="298" r:id="rId21"/>
    <p:sldId id="300" r:id="rId22"/>
    <p:sldId id="299" r:id="rId23"/>
    <p:sldId id="263" r:id="rId24"/>
    <p:sldId id="293" r:id="rId25"/>
    <p:sldId id="262" r:id="rId26"/>
    <p:sldId id="264" r:id="rId27"/>
    <p:sldId id="28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sorterViewPr>
    <p:cViewPr>
      <p:scale>
        <a:sx n="80" d="100"/>
        <a:sy n="80" d="100"/>
      </p:scale>
      <p:origin x="0" y="-1968"/>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10/07/2018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96B571-223F-4B8C-B57B-105DE7ACA4A8}" type="datetimeFigureOut">
              <a:rPr lang="en-GB" smtClean="0"/>
              <a:t>10/07/2018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24FB40-D716-49CE-A91C-561D7E9FB285}" type="slidenum">
              <a:rPr lang="en-GB" smtClean="0"/>
              <a:t>‹#›</a:t>
            </a:fld>
            <a:endParaRPr lang="en-GB"/>
          </a:p>
        </p:txBody>
      </p:sp>
    </p:spTree>
    <p:extLst>
      <p:ext uri="{BB962C8B-B14F-4D97-AF65-F5344CB8AC3E}">
        <p14:creationId xmlns:p14="http://schemas.microsoft.com/office/powerpoint/2010/main" val="59908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F622EAA-3B31-4001-80DC-3EF351C83433}" type="datetime1">
              <a:rPr lang="en-GB" smtClean="0"/>
              <a:t>10/07/2018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7C9A9-1A76-4F3A-82DD-841F170ED4B4}" type="datetime1">
              <a:rPr lang="en-GB" smtClean="0"/>
              <a:t>10/07/2018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915F0-68E5-4D4B-9D44-037EBC73D2F7}" type="datetime1">
              <a:rPr lang="en-GB" smtClean="0"/>
              <a:t>10/07/2018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6E7B56-0FA7-44DB-ACF7-2B5D4EB6CD48}" type="datetime1">
              <a:rPr lang="en-GB" smtClean="0"/>
              <a:t>10/07/2018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3B2F5E-1B3A-449B-9E39-C1753B49B8A1}" type="datetime1">
              <a:rPr lang="en-GB" smtClean="0"/>
              <a:t>10/07/2018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0CFCEE-5899-43A4-8561-BC7DC2037DE1}" type="datetime1">
              <a:rPr lang="en-GB" smtClean="0"/>
              <a:t>10/07/2018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2C509-13D6-4180-9624-B2FFF2F99AF4}" type="datetime1">
              <a:rPr lang="en-GB" smtClean="0"/>
              <a:t>10/07/2018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232370-06E3-4CEB-8F50-19A531F72AC6}" type="datetime1">
              <a:rPr lang="en-GB" smtClean="0"/>
              <a:t>10/07/2018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55E1F5-9036-4DDA-B079-BC5609550EEA}" type="datetime1">
              <a:rPr lang="en-GB" smtClean="0"/>
              <a:t>10/07/2018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66A63F-A2EC-4694-9F68-14B5E00298E9}" type="datetime1">
              <a:rPr lang="en-GB" smtClean="0"/>
              <a:t>10/07/2018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5B1B7B-59A6-4B2D-817C-9BAEA4671AB0}" type="datetime1">
              <a:rPr lang="en-GB" smtClean="0"/>
              <a:t>10/07/2018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BB90B1-769C-4E4E-A63A-85558D118FB4}" type="datetime1">
              <a:rPr lang="en-GB" smtClean="0"/>
              <a:t>10/07/2018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edglossary.org/critical-frien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qr9rtFG7fK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2.le.ac.uk/offices/ld/resources/study-guides-pdfs/writing-skills-pdfs/critical-writing-v1%200.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268760"/>
            <a:ext cx="7128792" cy="1470025"/>
          </a:xfrm>
        </p:spPr>
        <p:txBody>
          <a:bodyPr>
            <a:normAutofit/>
          </a:bodyPr>
          <a:lstStyle/>
          <a:p>
            <a:r>
              <a:rPr lang="en-GB" dirty="0"/>
              <a:t>Expectations at </a:t>
            </a:r>
            <a:r>
              <a:rPr lang="en-GB"/>
              <a:t>Masters  </a:t>
            </a:r>
            <a:r>
              <a:rPr lang="en-GB" dirty="0" err="1"/>
              <a:t>Level</a:t>
            </a:r>
            <a:r>
              <a:rPr lang="en-GB" dirty="0"/>
              <a:t> 7</a:t>
            </a:r>
          </a:p>
        </p:txBody>
      </p:sp>
      <p:sp>
        <p:nvSpPr>
          <p:cNvPr id="3" name="Subtitle 2"/>
          <p:cNvSpPr>
            <a:spLocks noGrp="1"/>
          </p:cNvSpPr>
          <p:nvPr>
            <p:ph type="subTitle" idx="1"/>
          </p:nvPr>
        </p:nvSpPr>
        <p:spPr>
          <a:xfrm>
            <a:off x="107504" y="4437112"/>
            <a:ext cx="4392488" cy="1296144"/>
          </a:xfrm>
        </p:spPr>
        <p:txBody>
          <a:bodyPr>
            <a:normAutofit/>
          </a:bodyPr>
          <a:lstStyle/>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Role and purpose of intersessional tasks and trust groups/ triads</a:t>
            </a:r>
          </a:p>
        </p:txBody>
      </p:sp>
      <p:sp>
        <p:nvSpPr>
          <p:cNvPr id="3" name="Content Placeholder 2"/>
          <p:cNvSpPr>
            <a:spLocks noGrp="1"/>
          </p:cNvSpPr>
          <p:nvPr>
            <p:ph idx="1"/>
          </p:nvPr>
        </p:nvSpPr>
        <p:spPr/>
        <p:txBody>
          <a:bodyPr/>
          <a:lstStyle/>
          <a:p>
            <a:pPr marL="0" indent="0">
              <a:buNone/>
            </a:pPr>
            <a:r>
              <a:rPr lang="en-GB" dirty="0"/>
              <a:t>Ways of building thinking – </a:t>
            </a:r>
          </a:p>
          <a:p>
            <a:r>
              <a:rPr lang="en-GB" dirty="0"/>
              <a:t>Inter-sessional tasks – steps to support the final assessment</a:t>
            </a:r>
          </a:p>
          <a:p>
            <a:r>
              <a:rPr lang="en-GB" dirty="0"/>
              <a:t>Trust groups – broadening our outlook through discussion; through the valid experiences of others; re-framing our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334908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r>
              <a:rPr lang="en-GB" dirty="0"/>
              <a:t>A </a:t>
            </a:r>
            <a:r>
              <a:rPr lang="en-GB" b="1" dirty="0"/>
              <a:t>critical friend</a:t>
            </a:r>
            <a:r>
              <a:rPr lang="en-GB" dirty="0"/>
              <a:t> is someone who is encouraging and supportive, but who also provides honest and often candid feedback that may be uncomfortable or difficult to hear. In short, a </a:t>
            </a:r>
            <a:r>
              <a:rPr lang="en-GB" b="1" dirty="0"/>
              <a:t>critical friend</a:t>
            </a:r>
            <a:r>
              <a:rPr lang="en-GB" dirty="0"/>
              <a:t> is someone who agrees to speak truthfully, but constructively, about weaknesses, problems, and emotionally charged issues. (28 Oct 2013)</a:t>
            </a:r>
          </a:p>
          <a:p>
            <a:r>
              <a:rPr lang="en-GB" dirty="0">
                <a:hlinkClick r:id="rId2"/>
              </a:rPr>
              <a:t>https://www.edglossary.org/</a:t>
            </a:r>
            <a:r>
              <a:rPr lang="en-GB">
                <a:hlinkClick r:id="rId2"/>
              </a:rPr>
              <a:t>critical-friend/</a:t>
            </a:r>
            <a:endParaRPr lang="en-GB"/>
          </a:p>
          <a:p>
            <a:endParaRPr lang="en-GB" dirty="0"/>
          </a:p>
        </p:txBody>
      </p:sp>
      <p:sp>
        <p:nvSpPr>
          <p:cNvPr id="2" name="Slide Number Placeholder 1"/>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501871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herald.co.zw/wp-content/uploads/2014/05/Chatham-Hou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aquarianconspiracy.com/chatham%20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700808"/>
            <a:ext cx="3048000" cy="36004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p:cNvSpPr txBox="1"/>
          <p:nvPr/>
        </p:nvSpPr>
        <p:spPr>
          <a:xfrm>
            <a:off x="539552" y="4950342"/>
            <a:ext cx="4222631" cy="701731"/>
          </a:xfrm>
          <a:prstGeom prst="rect">
            <a:avLst/>
          </a:prstGeom>
          <a:noFill/>
        </p:spPr>
        <p:txBody>
          <a:bodyPr wrap="none" rtlCol="0">
            <a:spAutoFit/>
          </a:bodyPr>
          <a:lstStyle/>
          <a:p>
            <a:pPr lvl="1" algn="ctr">
              <a:lnSpc>
                <a:spcPct val="90000"/>
              </a:lnSpc>
            </a:pPr>
            <a:r>
              <a:rPr lang="en-US" altLang="en-US" sz="4400" dirty="0">
                <a:solidFill>
                  <a:srgbClr val="0070C0"/>
                </a:solidFill>
              </a:rPr>
              <a:t>Think ethically</a:t>
            </a:r>
          </a:p>
        </p:txBody>
      </p:sp>
    </p:spTree>
    <p:extLst>
      <p:ext uri="{BB962C8B-B14F-4D97-AF65-F5344CB8AC3E}">
        <p14:creationId xmlns:p14="http://schemas.microsoft.com/office/powerpoint/2010/main" val="38934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 Chatham House Rule: Participants are free to use the&#10;information received, but neither the identity nor the&#10;affiliat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27384"/>
            <a:ext cx="9180512" cy="688538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5</a:t>
            </a:fld>
            <a:endParaRPr lang="en-GB"/>
          </a:p>
        </p:txBody>
      </p:sp>
      <p:sp>
        <p:nvSpPr>
          <p:cNvPr id="3" name="Flowchart: Connector 2"/>
          <p:cNvSpPr/>
          <p:nvPr/>
        </p:nvSpPr>
        <p:spPr>
          <a:xfrm>
            <a:off x="8100392" y="188640"/>
            <a:ext cx="516632" cy="648072"/>
          </a:xfrm>
          <a:prstGeom prst="flowChartConnector">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7515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expectations</a:t>
            </a:r>
          </a:p>
        </p:txBody>
      </p:sp>
      <p:sp>
        <p:nvSpPr>
          <p:cNvPr id="3" name="Content Placeholder 2"/>
          <p:cNvSpPr>
            <a:spLocks noGrp="1"/>
          </p:cNvSpPr>
          <p:nvPr>
            <p:ph idx="1"/>
          </p:nvPr>
        </p:nvSpPr>
        <p:spPr/>
        <p:txBody>
          <a:bodyPr/>
          <a:lstStyle/>
          <a:p>
            <a:r>
              <a:rPr lang="en-GB" dirty="0"/>
              <a:t>Read…read…read</a:t>
            </a:r>
          </a:p>
          <a:p>
            <a:r>
              <a:rPr lang="en-GB" dirty="0"/>
              <a:t>Read widely – text books, technical books, professional magazines, journal articles, government documents, on-line materials from a reliable source</a:t>
            </a:r>
          </a:p>
          <a:p>
            <a:pPr marL="0" indent="0">
              <a:buNone/>
            </a:pPr>
            <a:endParaRPr lang="en-GB" dirty="0"/>
          </a:p>
          <a:p>
            <a:r>
              <a:rPr lang="en-GB" dirty="0"/>
              <a:t>Read critically – is that true?</a:t>
            </a:r>
          </a:p>
        </p:txBody>
      </p:sp>
      <p:sp>
        <p:nvSpPr>
          <p:cNvPr id="4" name="Slide Number Placeholder 3"/>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802309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a:t>Ways of Knowing</a:t>
            </a:r>
          </a:p>
        </p:txBody>
      </p:sp>
      <p:sp>
        <p:nvSpPr>
          <p:cNvPr id="10243" name="Rectangle 3"/>
          <p:cNvSpPr>
            <a:spLocks noGrp="1" noChangeArrowheads="1"/>
          </p:cNvSpPr>
          <p:nvPr>
            <p:ph type="body" idx="1"/>
          </p:nvPr>
        </p:nvSpPr>
        <p:spPr/>
        <p:txBody>
          <a:bodyPr>
            <a:normAutofit lnSpcReduction="10000"/>
          </a:bodyPr>
          <a:lstStyle/>
          <a:p>
            <a:pPr eaLnBrk="1" hangingPunct="1"/>
            <a:r>
              <a:rPr lang="en-US" altLang="en-US" dirty="0"/>
              <a:t>Five ways we can </a:t>
            </a:r>
            <a:r>
              <a:rPr lang="en-US" altLang="en-US" i="1" dirty="0"/>
              <a:t>know</a:t>
            </a:r>
            <a:r>
              <a:rPr lang="en-US" altLang="en-US" dirty="0"/>
              <a:t> something</a:t>
            </a:r>
          </a:p>
          <a:p>
            <a:pPr marL="914400" lvl="1" indent="-457200" eaLnBrk="1" hangingPunct="1">
              <a:buFont typeface="+mj-lt"/>
              <a:buAutoNum type="arabicPeriod"/>
            </a:pPr>
            <a:r>
              <a:rPr lang="en-US" altLang="en-US" dirty="0"/>
              <a:t>Personal experience</a:t>
            </a:r>
          </a:p>
          <a:p>
            <a:pPr marL="914400" lvl="1" indent="-457200" eaLnBrk="1" hangingPunct="1">
              <a:buFont typeface="+mj-lt"/>
              <a:buAutoNum type="arabicPeriod"/>
            </a:pPr>
            <a:r>
              <a:rPr lang="en-US" altLang="en-US" dirty="0"/>
              <a:t>Tradition</a:t>
            </a:r>
          </a:p>
          <a:p>
            <a:pPr marL="914400" lvl="1" indent="-457200" eaLnBrk="1" hangingPunct="1">
              <a:buFont typeface="+mj-lt"/>
              <a:buAutoNum type="arabicPeriod"/>
            </a:pPr>
            <a:r>
              <a:rPr lang="en-US" altLang="en-US" dirty="0"/>
              <a:t>Experts and authorities</a:t>
            </a:r>
          </a:p>
          <a:p>
            <a:pPr marL="914400" lvl="1" indent="-457200" eaLnBrk="1" hangingPunct="1">
              <a:buFont typeface="+mj-lt"/>
              <a:buAutoNum type="arabicPeriod"/>
            </a:pPr>
            <a:r>
              <a:rPr lang="en-US" altLang="en-US" dirty="0"/>
              <a:t>Logic</a:t>
            </a:r>
          </a:p>
          <a:p>
            <a:pPr lvl="2"/>
            <a:r>
              <a:rPr lang="en-US" altLang="en-US" dirty="0"/>
              <a:t>Inductive</a:t>
            </a:r>
          </a:p>
          <a:p>
            <a:pPr lvl="2"/>
            <a:r>
              <a:rPr lang="en-US" altLang="en-US" dirty="0"/>
              <a:t>Deductive</a:t>
            </a:r>
          </a:p>
          <a:p>
            <a:pPr marL="914400" lvl="1" indent="-457200" eaLnBrk="1" hangingPunct="1">
              <a:buFont typeface="+mj-lt"/>
              <a:buAutoNum type="arabicPeriod"/>
            </a:pPr>
            <a:r>
              <a:rPr lang="en-US" altLang="en-US" dirty="0"/>
              <a:t>Research</a:t>
            </a:r>
          </a:p>
          <a:p>
            <a:pPr lvl="1" eaLnBrk="1" hangingPunct="1"/>
            <a:endParaRPr lang="en-US" altLang="en-US" dirty="0"/>
          </a:p>
        </p:txBody>
      </p:sp>
      <p:sp>
        <p:nvSpPr>
          <p:cNvPr id="10244" name="Text Box 4"/>
          <p:cNvSpPr txBox="1">
            <a:spLocks noChangeArrowheads="1"/>
          </p:cNvSpPr>
          <p:nvPr/>
        </p:nvSpPr>
        <p:spPr bwMode="auto">
          <a:xfrm>
            <a:off x="7258050" y="6248400"/>
            <a:ext cx="5715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eaLnBrk="1" hangingPunct="1">
              <a:spcBef>
                <a:spcPct val="50000"/>
              </a:spcBef>
            </a:pPr>
            <a:r>
              <a:rPr lang="en-US" altLang="en-US" sz="1200"/>
              <a:t>Obj. 1.2</a:t>
            </a:r>
          </a:p>
        </p:txBody>
      </p:sp>
      <p:sp>
        <p:nvSpPr>
          <p:cNvPr id="3" name="Slide Number Placeholder 2"/>
          <p:cNvSpPr>
            <a:spLocks noGrp="1"/>
          </p:cNvSpPr>
          <p:nvPr>
            <p:ph type="sldNum" sz="quarter" idx="12"/>
          </p:nvPr>
        </p:nvSpPr>
        <p:spPr/>
        <p:txBody>
          <a:bodyPr/>
          <a:lstStyle/>
          <a:p>
            <a:fld id="{6D22F896-40B5-4ADD-8801-0D06FADFA095}" type="slidenum">
              <a:rPr lang="en-US" smtClean="0"/>
              <a:t>7</a:t>
            </a:fld>
            <a:endParaRPr lang="en-US" dirty="0"/>
          </a:p>
        </p:txBody>
      </p:sp>
    </p:spTree>
    <p:extLst>
      <p:ext uri="{BB962C8B-B14F-4D97-AF65-F5344CB8AC3E}">
        <p14:creationId xmlns:p14="http://schemas.microsoft.com/office/powerpoint/2010/main" val="1867568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dirty="0"/>
              <a:t>Ways of Knowing 1</a:t>
            </a:r>
          </a:p>
        </p:txBody>
      </p:sp>
      <p:sp>
        <p:nvSpPr>
          <p:cNvPr id="11267" name="Rectangle 3"/>
          <p:cNvSpPr>
            <a:spLocks noGrp="1" noChangeArrowheads="1"/>
          </p:cNvSpPr>
          <p:nvPr>
            <p:ph type="body" idx="1"/>
          </p:nvPr>
        </p:nvSpPr>
        <p:spPr/>
        <p:txBody>
          <a:bodyPr>
            <a:normAutofit lnSpcReduction="10000"/>
          </a:bodyPr>
          <a:lstStyle/>
          <a:p>
            <a:pPr eaLnBrk="1" hangingPunct="1"/>
            <a:r>
              <a:rPr lang="en-US" altLang="en-US" dirty="0"/>
              <a:t>Personal experience</a:t>
            </a:r>
          </a:p>
          <a:p>
            <a:pPr lvl="1" eaLnBrk="1" hangingPunct="1"/>
            <a:r>
              <a:rPr lang="en-US" altLang="en-US" dirty="0"/>
              <a:t>Relying on one’s knowledge of prior experiences</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How one is affected by an event depends on who one is</a:t>
            </a:r>
          </a:p>
          <a:p>
            <a:pPr lvl="2" eaLnBrk="1" hangingPunct="1"/>
            <a:r>
              <a:rPr lang="en-US" altLang="en-US" dirty="0"/>
              <a:t>One frequently needs to know something that cannot by learned through experience</a:t>
            </a:r>
          </a:p>
        </p:txBody>
      </p:sp>
      <p:sp>
        <p:nvSpPr>
          <p:cNvPr id="3" name="Slide Number Placeholder 2"/>
          <p:cNvSpPr>
            <a:spLocks noGrp="1"/>
          </p:cNvSpPr>
          <p:nvPr>
            <p:ph type="sldNum" sz="quarter" idx="12"/>
          </p:nvPr>
        </p:nvSpPr>
        <p:spPr/>
        <p:txBody>
          <a:bodyPr/>
          <a:lstStyle/>
          <a:p>
            <a:fld id="{6D22F896-40B5-4ADD-8801-0D06FADFA095}" type="slidenum">
              <a:rPr lang="en-US" smtClean="0"/>
              <a:t>8</a:t>
            </a:fld>
            <a:endParaRPr lang="en-US" dirty="0"/>
          </a:p>
        </p:txBody>
      </p:sp>
    </p:spTree>
    <p:extLst>
      <p:ext uri="{BB962C8B-B14F-4D97-AF65-F5344CB8AC3E}">
        <p14:creationId xmlns:p14="http://schemas.microsoft.com/office/powerpoint/2010/main" val="4201752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dirty="0"/>
              <a:t>Ways of Knowing 2</a:t>
            </a:r>
          </a:p>
        </p:txBody>
      </p:sp>
      <p:sp>
        <p:nvSpPr>
          <p:cNvPr id="12291" name="Rectangle 3"/>
          <p:cNvSpPr>
            <a:spLocks noGrp="1" noChangeArrowheads="1"/>
          </p:cNvSpPr>
          <p:nvPr>
            <p:ph type="body" idx="1"/>
          </p:nvPr>
        </p:nvSpPr>
        <p:spPr/>
        <p:txBody>
          <a:bodyPr>
            <a:normAutofit/>
          </a:bodyPr>
          <a:lstStyle/>
          <a:p>
            <a:pPr eaLnBrk="1" hangingPunct="1">
              <a:lnSpc>
                <a:spcPct val="90000"/>
              </a:lnSpc>
            </a:pPr>
            <a:r>
              <a:rPr lang="en-US" altLang="en-US" sz="2800" dirty="0"/>
              <a:t>Tradition</a:t>
            </a:r>
          </a:p>
          <a:p>
            <a:pPr lvl="1" eaLnBrk="1" hangingPunct="1">
              <a:lnSpc>
                <a:spcPct val="90000"/>
              </a:lnSpc>
            </a:pPr>
            <a:r>
              <a:rPr lang="en-US" altLang="en-US" sz="2400" dirty="0"/>
              <a:t>Doing things as they have always been done</a:t>
            </a:r>
          </a:p>
          <a:p>
            <a:pPr lvl="1" eaLnBrk="1" hangingPunct="1">
              <a:lnSpc>
                <a:spcPct val="90000"/>
              </a:lnSpc>
            </a:pPr>
            <a:endParaRPr lang="en-US" altLang="en-US" sz="2400" dirty="0"/>
          </a:p>
          <a:p>
            <a:pPr lvl="1" eaLnBrk="1" hangingPunct="1">
              <a:lnSpc>
                <a:spcPct val="90000"/>
              </a:lnSpc>
            </a:pPr>
            <a:r>
              <a:rPr lang="en-US" altLang="en-US" sz="2400" dirty="0"/>
              <a:t>Limitations</a:t>
            </a:r>
          </a:p>
          <a:p>
            <a:pPr lvl="2" eaLnBrk="1" hangingPunct="1">
              <a:lnSpc>
                <a:spcPct val="90000"/>
              </a:lnSpc>
            </a:pPr>
            <a:r>
              <a:rPr lang="en-US" altLang="en-US" sz="2000" dirty="0"/>
              <a:t>Traditions are often based on an idealized past</a:t>
            </a:r>
          </a:p>
          <a:p>
            <a:pPr lvl="2" eaLnBrk="1" hangingPunct="1">
              <a:lnSpc>
                <a:spcPct val="90000"/>
              </a:lnSpc>
            </a:pPr>
            <a:r>
              <a:rPr lang="en-US" altLang="en-US" sz="2000" dirty="0"/>
              <a:t>Traditions can be distant from current realities and the complexities associated with them</a:t>
            </a:r>
          </a:p>
        </p:txBody>
      </p:sp>
      <p:sp>
        <p:nvSpPr>
          <p:cNvPr id="3" name="Slide Number Placeholder 2"/>
          <p:cNvSpPr>
            <a:spLocks noGrp="1"/>
          </p:cNvSpPr>
          <p:nvPr>
            <p:ph type="sldNum" sz="quarter" idx="12"/>
          </p:nvPr>
        </p:nvSpPr>
        <p:spPr/>
        <p:txBody>
          <a:bodyPr/>
          <a:lstStyle/>
          <a:p>
            <a:fld id="{6D22F896-40B5-4ADD-8801-0D06FADFA095}" type="slidenum">
              <a:rPr lang="en-US" smtClean="0"/>
              <a:t>9</a:t>
            </a:fld>
            <a:endParaRPr lang="en-US" dirty="0"/>
          </a:p>
        </p:txBody>
      </p:sp>
    </p:spTree>
    <p:extLst>
      <p:ext uri="{BB962C8B-B14F-4D97-AF65-F5344CB8AC3E}">
        <p14:creationId xmlns:p14="http://schemas.microsoft.com/office/powerpoint/2010/main" val="2925526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Ways of knowing 3</a:t>
            </a:r>
          </a:p>
        </p:txBody>
      </p:sp>
      <p:sp>
        <p:nvSpPr>
          <p:cNvPr id="3" name="Content Placeholder 2"/>
          <p:cNvSpPr>
            <a:spLocks noGrp="1"/>
          </p:cNvSpPr>
          <p:nvPr>
            <p:ph idx="1"/>
          </p:nvPr>
        </p:nvSpPr>
        <p:spPr/>
        <p:txBody>
          <a:bodyPr/>
          <a:lstStyle/>
          <a:p>
            <a:pPr>
              <a:lnSpc>
                <a:spcPct val="90000"/>
              </a:lnSpc>
            </a:pPr>
            <a:r>
              <a:rPr lang="en-US" altLang="en-US" sz="2800" dirty="0"/>
              <a:t>Experts or authorities</a:t>
            </a:r>
          </a:p>
          <a:p>
            <a:pPr marL="0" indent="0">
              <a:lnSpc>
                <a:spcPct val="90000"/>
              </a:lnSpc>
              <a:buNone/>
            </a:pPr>
            <a:endParaRPr lang="en-US" altLang="en-US" sz="2800" dirty="0"/>
          </a:p>
          <a:p>
            <a:pPr lvl="1">
              <a:lnSpc>
                <a:spcPct val="90000"/>
              </a:lnSpc>
            </a:pPr>
            <a:r>
              <a:rPr lang="en-US" altLang="en-US" sz="2400" dirty="0"/>
              <a:t>Relying on the expertise or authority of others</a:t>
            </a:r>
          </a:p>
          <a:p>
            <a:pPr lvl="1">
              <a:lnSpc>
                <a:spcPct val="90000"/>
              </a:lnSpc>
            </a:pPr>
            <a:endParaRPr lang="en-US" altLang="en-US" sz="2400" dirty="0"/>
          </a:p>
          <a:p>
            <a:pPr lvl="1">
              <a:lnSpc>
                <a:spcPct val="90000"/>
              </a:lnSpc>
            </a:pPr>
            <a:r>
              <a:rPr lang="en-US" altLang="en-US" sz="2400" dirty="0"/>
              <a:t>Limitations</a:t>
            </a:r>
          </a:p>
          <a:p>
            <a:pPr lvl="2">
              <a:lnSpc>
                <a:spcPct val="90000"/>
              </a:lnSpc>
            </a:pPr>
            <a:r>
              <a:rPr lang="en-US" altLang="en-US" sz="2000" dirty="0"/>
              <a:t>Experts can be wrong</a:t>
            </a:r>
          </a:p>
          <a:p>
            <a:pPr lvl="2">
              <a:lnSpc>
                <a:spcPct val="90000"/>
              </a:lnSpc>
            </a:pPr>
            <a:r>
              <a:rPr lang="en-US" altLang="en-US" sz="2000" dirty="0"/>
              <a:t>Experts can disagree among themselves, as in a “second opinion”</a:t>
            </a:r>
          </a:p>
          <a:p>
            <a:endParaRPr lang="en-GB" dirty="0"/>
          </a:p>
        </p:txBody>
      </p:sp>
      <p:sp>
        <p:nvSpPr>
          <p:cNvPr id="5" name="Slide Number Placeholder 4"/>
          <p:cNvSpPr>
            <a:spLocks noGrp="1"/>
          </p:cNvSpPr>
          <p:nvPr>
            <p:ph type="sldNum" sz="quarter" idx="12"/>
          </p:nvPr>
        </p:nvSpPr>
        <p:spPr/>
        <p:txBody>
          <a:bodyPr/>
          <a:lstStyle/>
          <a:p>
            <a:fld id="{6D22F896-40B5-4ADD-8801-0D06FADFA095}" type="slidenum">
              <a:rPr lang="en-US" smtClean="0"/>
              <a:t>10</a:t>
            </a:fld>
            <a:endParaRPr lang="en-US" dirty="0"/>
          </a:p>
        </p:txBody>
      </p:sp>
    </p:spTree>
    <p:extLst>
      <p:ext uri="{BB962C8B-B14F-4D97-AF65-F5344CB8AC3E}">
        <p14:creationId xmlns:p14="http://schemas.microsoft.com/office/powerpoint/2010/main" val="4133233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altLang="en-US" dirty="0"/>
              <a:t>Ways of Knowing 4: Logic (inductive)</a:t>
            </a:r>
          </a:p>
        </p:txBody>
      </p:sp>
      <p:sp>
        <p:nvSpPr>
          <p:cNvPr id="13315" name="Rectangle 3"/>
          <p:cNvSpPr>
            <a:spLocks noGrp="1" noChangeArrowheads="1"/>
          </p:cNvSpPr>
          <p:nvPr>
            <p:ph type="body" idx="1"/>
          </p:nvPr>
        </p:nvSpPr>
        <p:spPr/>
        <p:txBody>
          <a:bodyPr>
            <a:normAutofit lnSpcReduction="10000"/>
          </a:bodyPr>
          <a:lstStyle/>
          <a:p>
            <a:pPr eaLnBrk="1" hangingPunct="1"/>
            <a:r>
              <a:rPr lang="en-US" altLang="en-US" dirty="0"/>
              <a:t>Inductive reasoning</a:t>
            </a:r>
          </a:p>
          <a:p>
            <a:pPr lvl="1" eaLnBrk="1" hangingPunct="1"/>
            <a:r>
              <a:rPr lang="en-US" altLang="en-US" dirty="0"/>
              <a:t>Reasoning from the specific to the general</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In order to be certain of a conclusion one must observe all examples</a:t>
            </a:r>
          </a:p>
          <a:p>
            <a:pPr lvl="2" eaLnBrk="1" hangingPunct="1"/>
            <a:r>
              <a:rPr lang="en-US" altLang="en-US" dirty="0"/>
              <a:t>All examples can be observed only in very limited situations where there are few members of the group</a:t>
            </a:r>
          </a:p>
        </p:txBody>
      </p:sp>
      <p:sp>
        <p:nvSpPr>
          <p:cNvPr id="3" name="Slide Number Placeholder 2"/>
          <p:cNvSpPr>
            <a:spLocks noGrp="1"/>
          </p:cNvSpPr>
          <p:nvPr>
            <p:ph type="sldNum" sz="quarter" idx="12"/>
          </p:nvPr>
        </p:nvSpPr>
        <p:spPr/>
        <p:txBody>
          <a:bodyPr/>
          <a:lstStyle/>
          <a:p>
            <a:fld id="{6D22F896-40B5-4ADD-8801-0D06FADFA095}" type="slidenum">
              <a:rPr lang="en-US" smtClean="0"/>
              <a:t>11</a:t>
            </a:fld>
            <a:endParaRPr lang="en-US" dirty="0"/>
          </a:p>
        </p:txBody>
      </p:sp>
    </p:spTree>
    <p:extLst>
      <p:ext uri="{BB962C8B-B14F-4D97-AF65-F5344CB8AC3E}">
        <p14:creationId xmlns:p14="http://schemas.microsoft.com/office/powerpoint/2010/main" val="1454860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eaLnBrk="1" hangingPunct="1"/>
            <a:r>
              <a:rPr lang="en-US" altLang="en-US" dirty="0"/>
              <a:t>Ways of Knowing 4: logic (deductive)</a:t>
            </a:r>
          </a:p>
        </p:txBody>
      </p:sp>
      <p:sp>
        <p:nvSpPr>
          <p:cNvPr id="14339" name="Rectangle 3"/>
          <p:cNvSpPr>
            <a:spLocks noGrp="1" noChangeArrowheads="1"/>
          </p:cNvSpPr>
          <p:nvPr>
            <p:ph type="body" idx="1"/>
          </p:nvPr>
        </p:nvSpPr>
        <p:spPr/>
        <p:txBody>
          <a:bodyPr/>
          <a:lstStyle/>
          <a:p>
            <a:pPr eaLnBrk="1" hangingPunct="1"/>
            <a:r>
              <a:rPr lang="en-US" altLang="en-US" dirty="0"/>
              <a:t>Deductive reasoning</a:t>
            </a:r>
          </a:p>
          <a:p>
            <a:pPr lvl="1" eaLnBrk="1" hangingPunct="1"/>
            <a:r>
              <a:rPr lang="en-US" altLang="en-US" dirty="0"/>
              <a:t>Reasoning from the general to the specific</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You must begin with true premises in order to arrive at true conclusions</a:t>
            </a:r>
          </a:p>
          <a:p>
            <a:pPr lvl="2" eaLnBrk="1" hangingPunct="1"/>
            <a:r>
              <a:rPr lang="en-US" altLang="en-US" dirty="0"/>
              <a:t>Deductive reasoning only organizes what is already known</a:t>
            </a:r>
          </a:p>
        </p:txBody>
      </p:sp>
      <p:sp>
        <p:nvSpPr>
          <p:cNvPr id="3" name="Slide Number Placeholder 2"/>
          <p:cNvSpPr>
            <a:spLocks noGrp="1"/>
          </p:cNvSpPr>
          <p:nvPr>
            <p:ph type="sldNum" sz="quarter" idx="12"/>
          </p:nvPr>
        </p:nvSpPr>
        <p:spPr/>
        <p:txBody>
          <a:bodyPr/>
          <a:lstStyle/>
          <a:p>
            <a:fld id="{6D22F896-40B5-4ADD-8801-0D06FADFA095}" type="slidenum">
              <a:rPr lang="en-US" smtClean="0"/>
              <a:t>12</a:t>
            </a:fld>
            <a:endParaRPr lang="en-US" dirty="0"/>
          </a:p>
        </p:txBody>
      </p:sp>
    </p:spTree>
    <p:extLst>
      <p:ext uri="{BB962C8B-B14F-4D97-AF65-F5344CB8AC3E}">
        <p14:creationId xmlns:p14="http://schemas.microsoft.com/office/powerpoint/2010/main" val="3116349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p:txBody>
          <a:bodyPr>
            <a:normAutofit/>
          </a:bodyPr>
          <a:lstStyle/>
          <a:p>
            <a:pPr eaLnBrk="1" hangingPunct="1"/>
            <a:r>
              <a:rPr lang="en-US" altLang="en-US" dirty="0"/>
              <a:t>Ways of knowing 5: Research</a:t>
            </a:r>
          </a:p>
        </p:txBody>
      </p:sp>
      <p:sp>
        <p:nvSpPr>
          <p:cNvPr id="15363" name="Rectangle 1027"/>
          <p:cNvSpPr>
            <a:spLocks noGrp="1" noChangeArrowheads="1"/>
          </p:cNvSpPr>
          <p:nvPr>
            <p:ph type="body" idx="1"/>
          </p:nvPr>
        </p:nvSpPr>
        <p:spPr>
          <a:xfrm>
            <a:off x="611560" y="1340768"/>
            <a:ext cx="7632848" cy="4114800"/>
          </a:xfrm>
        </p:spPr>
        <p:txBody>
          <a:bodyPr/>
          <a:lstStyle/>
          <a:p>
            <a:pPr eaLnBrk="1" hangingPunct="1"/>
            <a:r>
              <a:rPr lang="en-US" altLang="en-US" sz="2800" dirty="0"/>
              <a:t>Purpose of research is to explain, predict, and/or control phenomena</a:t>
            </a:r>
          </a:p>
          <a:p>
            <a:pPr eaLnBrk="1" hangingPunct="1"/>
            <a:r>
              <a:rPr lang="en-US" altLang="en-US" sz="2800" dirty="0"/>
              <a:t>This involves the acquisition of knowledge and the development and testing of theory</a:t>
            </a:r>
          </a:p>
          <a:p>
            <a:pPr eaLnBrk="1" hangingPunct="1"/>
            <a:r>
              <a:rPr lang="en-US" altLang="en-US" sz="2800" dirty="0"/>
              <a:t>Several methodologies and method but most are based on ‘the scientific method’</a:t>
            </a:r>
          </a:p>
        </p:txBody>
      </p:sp>
      <p:sp>
        <p:nvSpPr>
          <p:cNvPr id="3" name="Slide Number Placeholder 2"/>
          <p:cNvSpPr>
            <a:spLocks noGrp="1"/>
          </p:cNvSpPr>
          <p:nvPr>
            <p:ph type="sldNum" sz="quarter" idx="12"/>
          </p:nvPr>
        </p:nvSpPr>
        <p:spPr/>
        <p:txBody>
          <a:bodyPr/>
          <a:lstStyle/>
          <a:p>
            <a:fld id="{6D22F896-40B5-4ADD-8801-0D06FADFA095}" type="slidenum">
              <a:rPr lang="en-US" smtClean="0"/>
              <a:t>13</a:t>
            </a:fld>
            <a:endParaRPr lang="en-US" dirty="0"/>
          </a:p>
        </p:txBody>
      </p:sp>
    </p:spTree>
    <p:extLst>
      <p:ext uri="{BB962C8B-B14F-4D97-AF65-F5344CB8AC3E}">
        <p14:creationId xmlns:p14="http://schemas.microsoft.com/office/powerpoint/2010/main" val="1705545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a:t>The Scientific Method</a:t>
            </a:r>
          </a:p>
        </p:txBody>
      </p:sp>
      <p:sp>
        <p:nvSpPr>
          <p:cNvPr id="16387" name="Rectangle 3"/>
          <p:cNvSpPr>
            <a:spLocks noGrp="1" noChangeArrowheads="1"/>
          </p:cNvSpPr>
          <p:nvPr>
            <p:ph type="body" idx="1"/>
          </p:nvPr>
        </p:nvSpPr>
        <p:spPr/>
        <p:txBody>
          <a:bodyPr/>
          <a:lstStyle/>
          <a:p>
            <a:pPr eaLnBrk="1" hangingPunct="1"/>
            <a:r>
              <a:rPr lang="en-US" altLang="en-US"/>
              <a:t>Five steps in the scientific method</a:t>
            </a:r>
          </a:p>
          <a:p>
            <a:pPr lvl="1" eaLnBrk="1" hangingPunct="1"/>
            <a:r>
              <a:rPr lang="en-US" altLang="en-US"/>
              <a:t>Recognition and definition of the problem</a:t>
            </a:r>
          </a:p>
          <a:p>
            <a:pPr lvl="1" eaLnBrk="1" hangingPunct="1"/>
            <a:r>
              <a:rPr lang="en-US" altLang="en-US"/>
              <a:t>Formulation of hypotheses</a:t>
            </a:r>
          </a:p>
          <a:p>
            <a:pPr lvl="1" eaLnBrk="1" hangingPunct="1"/>
            <a:r>
              <a:rPr lang="en-US" altLang="en-US"/>
              <a:t>Collection of data</a:t>
            </a:r>
          </a:p>
          <a:p>
            <a:pPr lvl="1" eaLnBrk="1" hangingPunct="1"/>
            <a:r>
              <a:rPr lang="en-US" altLang="en-US"/>
              <a:t>Analysis of data</a:t>
            </a:r>
          </a:p>
          <a:p>
            <a:pPr lvl="1" eaLnBrk="1" hangingPunct="1"/>
            <a:r>
              <a:rPr lang="en-US" altLang="en-US"/>
              <a:t>Stating conclusions</a:t>
            </a:r>
          </a:p>
        </p:txBody>
      </p:sp>
      <p:sp>
        <p:nvSpPr>
          <p:cNvPr id="3" name="Slide Number Placeholder 2"/>
          <p:cNvSpPr>
            <a:spLocks noGrp="1"/>
          </p:cNvSpPr>
          <p:nvPr>
            <p:ph type="sldNum" sz="quarter" idx="12"/>
          </p:nvPr>
        </p:nvSpPr>
        <p:spPr/>
        <p:txBody>
          <a:bodyPr/>
          <a:lstStyle/>
          <a:p>
            <a:fld id="{6D22F896-40B5-4ADD-8801-0D06FADFA095}" type="slidenum">
              <a:rPr lang="en-US" smtClean="0"/>
              <a:t>14</a:t>
            </a:fld>
            <a:endParaRPr lang="en-US" dirty="0"/>
          </a:p>
        </p:txBody>
      </p:sp>
    </p:spTree>
    <p:extLst>
      <p:ext uri="{BB962C8B-B14F-4D97-AF65-F5344CB8AC3E}">
        <p14:creationId xmlns:p14="http://schemas.microsoft.com/office/powerpoint/2010/main" val="706423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a:t>The Scientific Method</a:t>
            </a:r>
          </a:p>
        </p:txBody>
      </p:sp>
      <p:sp>
        <p:nvSpPr>
          <p:cNvPr id="17411" name="Rectangle 3"/>
          <p:cNvSpPr>
            <a:spLocks noGrp="1" noChangeArrowheads="1"/>
          </p:cNvSpPr>
          <p:nvPr>
            <p:ph type="body" idx="1"/>
          </p:nvPr>
        </p:nvSpPr>
        <p:spPr/>
        <p:txBody>
          <a:bodyPr/>
          <a:lstStyle/>
          <a:p>
            <a:pPr eaLnBrk="1" hangingPunct="1"/>
            <a:r>
              <a:rPr lang="en-US" altLang="en-US"/>
              <a:t>Limitations of the scientific method</a:t>
            </a:r>
          </a:p>
          <a:p>
            <a:pPr lvl="1" eaLnBrk="1" hangingPunct="1"/>
            <a:r>
              <a:rPr lang="en-US" altLang="en-US"/>
              <a:t>Inability to answer value-based questions involving “should”</a:t>
            </a:r>
          </a:p>
          <a:p>
            <a:pPr lvl="1" eaLnBrk="1" hangingPunct="1"/>
            <a:r>
              <a:rPr lang="en-US" altLang="en-US"/>
              <a:t>Inability to capture the full richness and complexities of the participants</a:t>
            </a:r>
          </a:p>
          <a:p>
            <a:pPr lvl="1" eaLnBrk="1" hangingPunct="1"/>
            <a:r>
              <a:rPr lang="en-US" altLang="en-US"/>
              <a:t>Limitations of our measurement instruments</a:t>
            </a:r>
          </a:p>
          <a:p>
            <a:pPr lvl="1" eaLnBrk="1" hangingPunct="1"/>
            <a:r>
              <a:rPr lang="en-US" altLang="en-US"/>
              <a:t>Ethical and legal responsibilities</a:t>
            </a:r>
          </a:p>
        </p:txBody>
      </p:sp>
      <p:sp>
        <p:nvSpPr>
          <p:cNvPr id="3" name="Slide Number Placeholder 2"/>
          <p:cNvSpPr>
            <a:spLocks noGrp="1"/>
          </p:cNvSpPr>
          <p:nvPr>
            <p:ph type="sldNum" sz="quarter" idx="12"/>
          </p:nvPr>
        </p:nvSpPr>
        <p:spPr/>
        <p:txBody>
          <a:bodyPr/>
          <a:lstStyle/>
          <a:p>
            <a:fld id="{6D22F896-40B5-4ADD-8801-0D06FADFA095}" type="slidenum">
              <a:rPr lang="en-US" smtClean="0"/>
              <a:t>15</a:t>
            </a:fld>
            <a:endParaRPr lang="en-US" dirty="0"/>
          </a:p>
        </p:txBody>
      </p:sp>
    </p:spTree>
    <p:extLst>
      <p:ext uri="{BB962C8B-B14F-4D97-AF65-F5344CB8AC3E}">
        <p14:creationId xmlns:p14="http://schemas.microsoft.com/office/powerpoint/2010/main" val="691973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a:t>Educational Research</a:t>
            </a:r>
          </a:p>
        </p:txBody>
      </p:sp>
      <p:sp>
        <p:nvSpPr>
          <p:cNvPr id="20483" name="Rectangle 3"/>
          <p:cNvSpPr>
            <a:spLocks noGrp="1" noChangeArrowheads="1"/>
          </p:cNvSpPr>
          <p:nvPr>
            <p:ph type="body" idx="1"/>
          </p:nvPr>
        </p:nvSpPr>
        <p:spPr/>
        <p:txBody>
          <a:bodyPr>
            <a:normAutofit lnSpcReduction="10000"/>
          </a:bodyPr>
          <a:lstStyle/>
          <a:p>
            <a:pPr eaLnBrk="1" hangingPunct="1">
              <a:lnSpc>
                <a:spcPct val="90000"/>
              </a:lnSpc>
            </a:pPr>
            <a:r>
              <a:rPr lang="en-US" altLang="en-US" sz="2800" dirty="0"/>
              <a:t>Difficulties conducting educational research</a:t>
            </a:r>
          </a:p>
          <a:p>
            <a:pPr lvl="1" eaLnBrk="1" hangingPunct="1">
              <a:lnSpc>
                <a:spcPct val="90000"/>
              </a:lnSpc>
            </a:pPr>
            <a:r>
              <a:rPr lang="en-US" altLang="en-US" sz="2400" dirty="0"/>
              <a:t>Involves human beings and the complexities associated with them</a:t>
            </a:r>
          </a:p>
          <a:p>
            <a:pPr lvl="1" eaLnBrk="1" hangingPunct="1">
              <a:lnSpc>
                <a:spcPct val="90000"/>
              </a:lnSpc>
            </a:pPr>
            <a:r>
              <a:rPr lang="en-US" altLang="en-US" sz="2400" dirty="0"/>
              <a:t>Difficulties generalizing from specific studies</a:t>
            </a:r>
          </a:p>
          <a:p>
            <a:pPr lvl="1" eaLnBrk="1" hangingPunct="1">
              <a:lnSpc>
                <a:spcPct val="90000"/>
              </a:lnSpc>
            </a:pPr>
            <a:r>
              <a:rPr lang="en-US" altLang="en-US" sz="2400" dirty="0"/>
              <a:t>Problems when imposing sufficient controls to conduct research in educational settings</a:t>
            </a:r>
          </a:p>
          <a:p>
            <a:pPr lvl="1" eaLnBrk="1" hangingPunct="1">
              <a:lnSpc>
                <a:spcPct val="90000"/>
              </a:lnSpc>
            </a:pPr>
            <a:r>
              <a:rPr lang="en-US" altLang="en-US" sz="2400" dirty="0"/>
              <a:t>Complications when observing in educational settings</a:t>
            </a:r>
          </a:p>
          <a:p>
            <a:pPr lvl="1" eaLnBrk="1" hangingPunct="1">
              <a:lnSpc>
                <a:spcPct val="90000"/>
              </a:lnSpc>
            </a:pPr>
            <a:r>
              <a:rPr lang="en-US" altLang="en-US" sz="2400" dirty="0"/>
              <a:t>Indirect measurement of the variables being studied</a:t>
            </a:r>
          </a:p>
          <a:p>
            <a:pPr lvl="1" eaLnBrk="1" hangingPunct="1">
              <a:lnSpc>
                <a:spcPct val="90000"/>
              </a:lnSpc>
            </a:pPr>
            <a:endParaRPr lang="en-US" altLang="en-US" sz="2400" dirty="0"/>
          </a:p>
          <a:p>
            <a:pPr marL="457200" lvl="1" indent="0" algn="ctr" eaLnBrk="1" hangingPunct="1">
              <a:lnSpc>
                <a:spcPct val="90000"/>
              </a:lnSpc>
              <a:buNone/>
            </a:pPr>
            <a:r>
              <a:rPr lang="en-US" altLang="en-US" sz="4400" dirty="0">
                <a:solidFill>
                  <a:srgbClr val="0070C0"/>
                </a:solidFill>
              </a:rPr>
              <a:t>Think ethically</a:t>
            </a:r>
          </a:p>
        </p:txBody>
      </p:sp>
      <p:sp>
        <p:nvSpPr>
          <p:cNvPr id="3" name="Slide Number Placeholder 2"/>
          <p:cNvSpPr>
            <a:spLocks noGrp="1"/>
          </p:cNvSpPr>
          <p:nvPr>
            <p:ph type="sldNum" sz="quarter" idx="12"/>
          </p:nvPr>
        </p:nvSpPr>
        <p:spPr/>
        <p:txBody>
          <a:bodyPr/>
          <a:lstStyle/>
          <a:p>
            <a:fld id="{6D22F896-40B5-4ADD-8801-0D06FADFA095}" type="slidenum">
              <a:rPr lang="en-US" smtClean="0"/>
              <a:t>16</a:t>
            </a:fld>
            <a:endParaRPr lang="en-US" dirty="0"/>
          </a:p>
        </p:txBody>
      </p:sp>
    </p:spTree>
    <p:extLst>
      <p:ext uri="{BB962C8B-B14F-4D97-AF65-F5344CB8AC3E}">
        <p14:creationId xmlns:p14="http://schemas.microsoft.com/office/powerpoint/2010/main" val="260289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Human Rights</a:t>
            </a:r>
          </a:p>
        </p:txBody>
      </p:sp>
      <p:sp>
        <p:nvSpPr>
          <p:cNvPr id="3" name="Content Placeholder 2"/>
          <p:cNvSpPr>
            <a:spLocks noGrp="1"/>
          </p:cNvSpPr>
          <p:nvPr>
            <p:ph idx="1"/>
          </p:nvPr>
        </p:nvSpPr>
        <p:spPr>
          <a:xfrm>
            <a:off x="457200" y="1052736"/>
            <a:ext cx="8229600" cy="4464497"/>
          </a:xfrm>
        </p:spPr>
        <p:txBody>
          <a:bodyPr>
            <a:normAutofit fontScale="62500" lnSpcReduction="20000"/>
          </a:bodyPr>
          <a:lstStyle/>
          <a:p>
            <a:pPr marL="0" indent="0">
              <a:buNone/>
            </a:pPr>
            <a:r>
              <a:rPr lang="en-GB" dirty="0"/>
              <a:t>The instruments of the international human rights framework are the Universal Declaration of Human Rights and the six core human rights treaties: </a:t>
            </a:r>
          </a:p>
          <a:p>
            <a:r>
              <a:rPr lang="en-GB" dirty="0"/>
              <a:t>the International Covenant on Civil and Political Rights; </a:t>
            </a:r>
          </a:p>
          <a:p>
            <a:r>
              <a:rPr lang="en-GB" dirty="0"/>
              <a:t>the International Covenant on Economic, Social and Cultural Rights;</a:t>
            </a:r>
          </a:p>
          <a:p>
            <a:r>
              <a:rPr lang="en-GB" dirty="0"/>
              <a:t>the Convention on the Rights of the Child;</a:t>
            </a:r>
          </a:p>
          <a:p>
            <a:r>
              <a:rPr lang="en-GB" dirty="0"/>
              <a:t>the Convention against Torture and other Cruel, Inhuman or Degrading Treatment or Punishment;</a:t>
            </a:r>
          </a:p>
          <a:p>
            <a:r>
              <a:rPr lang="en-GB" dirty="0"/>
              <a:t>the International Convention on the Elimination of All Forms of Racial Discrimination;</a:t>
            </a:r>
          </a:p>
          <a:p>
            <a:r>
              <a:rPr lang="en-GB" dirty="0"/>
              <a:t>the Convention on the Elimination of All Forms of Discrimination against Women</a:t>
            </a:r>
          </a:p>
          <a:p>
            <a:pPr marL="0" indent="0">
              <a:buNone/>
            </a:pPr>
            <a:r>
              <a:rPr lang="en-GB" dirty="0"/>
              <a:t>Every country in the world has ratified at least one of these, and many have ratified most of them. These treaties are important tools for holding governments accountable for the respect for, protection of and realization of the rights of individuals in their country.</a:t>
            </a:r>
          </a:p>
        </p:txBody>
      </p:sp>
      <p:sp>
        <p:nvSpPr>
          <p:cNvPr id="4" name="Slide Number Placeholder 3"/>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769954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ethically</a:t>
            </a:r>
          </a:p>
        </p:txBody>
      </p:sp>
      <p:sp>
        <p:nvSpPr>
          <p:cNvPr id="3" name="Content Placeholder 2"/>
          <p:cNvSpPr>
            <a:spLocks noGrp="1"/>
          </p:cNvSpPr>
          <p:nvPr>
            <p:ph idx="1"/>
          </p:nvPr>
        </p:nvSpPr>
        <p:spPr/>
        <p:txBody>
          <a:bodyPr/>
          <a:lstStyle/>
          <a:p>
            <a:pPr marL="0" indent="0">
              <a:buNone/>
            </a:pPr>
            <a:r>
              <a:rPr lang="en-GB" dirty="0"/>
              <a:t>Examples:</a:t>
            </a:r>
          </a:p>
          <a:p>
            <a:r>
              <a:rPr lang="en-GB" dirty="0"/>
              <a:t>Pupil voice</a:t>
            </a:r>
          </a:p>
          <a:p>
            <a:r>
              <a:rPr lang="en-GB" dirty="0"/>
              <a:t>Choosing to talk to them in their free time</a:t>
            </a:r>
          </a:p>
          <a:p>
            <a:r>
              <a:rPr lang="en-GB" dirty="0"/>
              <a:t>Insistence on participation</a:t>
            </a:r>
          </a:p>
          <a:p>
            <a:r>
              <a:rPr lang="en-GB" dirty="0"/>
              <a:t>Parental consent</a:t>
            </a:r>
          </a:p>
          <a:p>
            <a:r>
              <a:rPr lang="en-GB" dirty="0"/>
              <a:t>Disadvantage through ‘control’ groups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701038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19</a:t>
            </a:fld>
            <a:endParaRPr lang="en-GB"/>
          </a:p>
        </p:txBody>
      </p:sp>
      <p:sp>
        <p:nvSpPr>
          <p:cNvPr id="5" name="Rectangle 4"/>
          <p:cNvSpPr/>
          <p:nvPr/>
        </p:nvSpPr>
        <p:spPr>
          <a:xfrm>
            <a:off x="0" y="0"/>
            <a:ext cx="9036496" cy="5816977"/>
          </a:xfrm>
          <a:prstGeom prst="rect">
            <a:avLst/>
          </a:prstGeom>
        </p:spPr>
        <p:txBody>
          <a:bodyPr wrap="square">
            <a:spAutoFit/>
          </a:bodyPr>
          <a:lstStyle/>
          <a:p>
            <a:r>
              <a:rPr lang="en-GB" sz="1100" dirty="0"/>
              <a:t>Article 1 (Definition of the child): The Convention defines a 'child' as a person below the age of 18, unless the laws of a particular country set the legal age for adulthood younger.</a:t>
            </a:r>
          </a:p>
          <a:p>
            <a:endParaRPr lang="en-GB" sz="1100" dirty="0"/>
          </a:p>
          <a:p>
            <a:r>
              <a:rPr lang="en-GB" sz="1100" dirty="0"/>
              <a:t>Article 2 (Non-discrimination): The Convention applies to all children, whatever their race, religion or abilities; whatever they think or say, whatever type of family they come from. It doesn’t matter where children live, what language they speak, what their parents do, whether they are boys or girls, what their culture is, whether they have a disability or whether they are rich or poor. </a:t>
            </a:r>
            <a:r>
              <a:rPr lang="en-GB" sz="1100" b="1" dirty="0"/>
              <a:t>No child should be treated unfairly on any basis. </a:t>
            </a:r>
          </a:p>
          <a:p>
            <a:endParaRPr lang="en-GB" sz="1100" dirty="0"/>
          </a:p>
          <a:p>
            <a:r>
              <a:rPr lang="en-GB" sz="1100" dirty="0"/>
              <a:t>Article 3 (Best interests of the child): The best interests of children must be the primary concern in making decisions that may affect them. All adults should do what is best for children. </a:t>
            </a:r>
            <a:r>
              <a:rPr lang="en-GB" sz="1100" b="1" dirty="0"/>
              <a:t>When adults make decisions, they should think about how their decisions will affect children</a:t>
            </a:r>
            <a:r>
              <a:rPr lang="en-GB" sz="1100" dirty="0"/>
              <a:t>. This particularly applies to budget, policy and law makers. </a:t>
            </a:r>
          </a:p>
          <a:p>
            <a:endParaRPr lang="en-GB" sz="1100" dirty="0"/>
          </a:p>
          <a:p>
            <a:r>
              <a:rPr lang="en-GB" sz="1100" dirty="0"/>
              <a:t>Article 5 (Parental guidance): Governments should respect the rights and responsibilities of families to direct and guide their children so that, as they grow, they learn to use their rights properly. Helping children to understand their rights does not mean pushing them to make choices with consequences that they are too young to handle. Article 5 encourages parents to deal with rights issues "in a manner consistent with the evolving capacities of the child". The Convention does not take responsibility for children away from their parents and give more authority to governments. It does place on governments the responsibility to protect and assist families in fulfilling their essential role as nurturers of children.</a:t>
            </a:r>
          </a:p>
          <a:p>
            <a:endParaRPr lang="en-GB" sz="1100" dirty="0"/>
          </a:p>
          <a:p>
            <a:r>
              <a:rPr lang="en-GB" sz="1100" dirty="0"/>
              <a:t>Article 12 (Respect for the views of the child): </a:t>
            </a:r>
            <a:r>
              <a:rPr lang="en-GB" sz="1100" b="1" dirty="0"/>
              <a:t>When adults are making decisions that affect children, children have the right to say what they think should happen and have their opinions taken into account</a:t>
            </a:r>
            <a:r>
              <a:rPr lang="en-GB" sz="1100" dirty="0"/>
              <a:t>. This does not mean that children can now tell their parents what to do. This Convention encourages adults to listen to the opinions of children and involve them in decision-making -- not give children authority over adults. Article 12 does not interfere with parents' right and responsibility to express their views on matters affecting their children. </a:t>
            </a:r>
            <a:r>
              <a:rPr lang="en-GB" sz="1100" b="1" dirty="0"/>
              <a:t>Moreover, the Convention recognizes that the level of a child’s participation in decisions must be appropriate to the child's level of maturity</a:t>
            </a:r>
            <a:r>
              <a:rPr lang="en-GB" sz="1100" dirty="0"/>
              <a:t>. Children's ability to form and express their opinions develops with age and most adults will naturally give the views of teenagers greater weight than those of a pre-schooler, whether in family, legal or administrative decisions.  When adults are making decisions that affect children, children have the right to say what they think should happen and have their opinions taken into account. </a:t>
            </a:r>
          </a:p>
          <a:p>
            <a:endParaRPr lang="en-GB" sz="1100" dirty="0"/>
          </a:p>
          <a:p>
            <a:r>
              <a:rPr lang="en-GB" sz="1100" dirty="0"/>
              <a:t>Article 16 (Right to privacy): </a:t>
            </a:r>
            <a:r>
              <a:rPr lang="en-GB" sz="1100" b="1" dirty="0"/>
              <a:t>Children have a right to privacy. </a:t>
            </a:r>
            <a:r>
              <a:rPr lang="en-GB" sz="1100" dirty="0"/>
              <a:t>The law should protect them from attacks against their way of life, their good name, their families and their homes.</a:t>
            </a:r>
          </a:p>
          <a:p>
            <a:endParaRPr lang="en-GB" sz="1100" dirty="0"/>
          </a:p>
          <a:p>
            <a:r>
              <a:rPr lang="en-GB" sz="1100" dirty="0"/>
              <a:t>Article 31 (Leisure, play and culture): Children have the right to relax and play, and to join in a wide range of cultural, artistic and other recreational activities.</a:t>
            </a:r>
          </a:p>
          <a:p>
            <a:endParaRPr lang="en-GB" sz="900" dirty="0"/>
          </a:p>
        </p:txBody>
      </p:sp>
    </p:spTree>
    <p:extLst>
      <p:ext uri="{BB962C8B-B14F-4D97-AF65-F5344CB8AC3E}">
        <p14:creationId xmlns:p14="http://schemas.microsoft.com/office/powerpoint/2010/main" val="3479438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899592" y="332656"/>
            <a:ext cx="7772400" cy="1143000"/>
          </a:xfrm>
        </p:spPr>
        <p:txBody>
          <a:bodyPr>
            <a:normAutofit fontScale="90000"/>
          </a:bodyPr>
          <a:lstStyle/>
          <a:p>
            <a:pPr algn="ctr" fontAlgn="auto">
              <a:spcAft>
                <a:spcPts val="0"/>
              </a:spcAft>
              <a:defRPr/>
            </a:pPr>
            <a:r>
              <a:rPr lang="en-US" altLang="en-US" dirty="0"/>
              <a:t>Critically reviewing education research literature</a:t>
            </a:r>
            <a:endParaRPr lang="cy-GB" altLang="en-US" dirty="0"/>
          </a:p>
        </p:txBody>
      </p:sp>
      <p:sp>
        <p:nvSpPr>
          <p:cNvPr id="7171" name="Rectangle 3"/>
          <p:cNvSpPr>
            <a:spLocks noGrp="1" noChangeArrowheads="1"/>
          </p:cNvSpPr>
          <p:nvPr>
            <p:ph idx="1"/>
          </p:nvPr>
        </p:nvSpPr>
        <p:spPr>
          <a:xfrm>
            <a:off x="684213" y="1700808"/>
            <a:ext cx="7772400" cy="3755430"/>
          </a:xfrm>
        </p:spPr>
        <p:txBody>
          <a:bodyPr>
            <a:normAutofit fontScale="85000" lnSpcReduction="10000"/>
          </a:bodyPr>
          <a:lstStyle/>
          <a:p>
            <a:r>
              <a:rPr lang="en-US" altLang="en-US" dirty="0"/>
              <a:t>How do we critically evaluate research literature?</a:t>
            </a:r>
          </a:p>
          <a:p>
            <a:r>
              <a:rPr lang="en-US" altLang="en-US" dirty="0"/>
              <a:t> (government documents, trusted on-line sources, books, journal articles)</a:t>
            </a:r>
          </a:p>
          <a:p>
            <a:pPr lvl="1"/>
            <a:r>
              <a:rPr lang="en-US" altLang="en-US" dirty="0"/>
              <a:t>At the level of the article</a:t>
            </a:r>
          </a:p>
          <a:p>
            <a:pPr lvl="1"/>
            <a:r>
              <a:rPr lang="en-US" altLang="en-US" dirty="0"/>
              <a:t>At the level of the field of interest</a:t>
            </a:r>
            <a:endParaRPr lang="en-GB" altLang="en-US" dirty="0"/>
          </a:p>
          <a:p>
            <a:r>
              <a:rPr lang="en-US" altLang="en-US" i="1" dirty="0"/>
              <a:t>It’s all published so should it be the ‘final word’?</a:t>
            </a:r>
            <a:endParaRPr lang="en-GB" altLang="en-US" i="1" dirty="0"/>
          </a:p>
          <a:p>
            <a:r>
              <a:rPr lang="cy-GB" altLang="en-US" dirty="0"/>
              <a:t>Be wary of: newspapers, non-academic webpages</a:t>
            </a:r>
          </a:p>
          <a:p>
            <a:endParaRPr lang="cy-GB" altLang="en-US" dirty="0"/>
          </a:p>
        </p:txBody>
      </p:sp>
      <p:sp>
        <p:nvSpPr>
          <p:cNvPr id="2" name="Slide Number Placeholder 1"/>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803585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b="1" dirty="0"/>
              <a:t>What are sources?</a:t>
            </a:r>
            <a:endParaRPr lang="en-GB" dirty="0"/>
          </a:p>
        </p:txBody>
      </p:sp>
      <p:sp>
        <p:nvSpPr>
          <p:cNvPr id="3" name="Content Placeholder 2"/>
          <p:cNvSpPr>
            <a:spLocks noGrp="1"/>
          </p:cNvSpPr>
          <p:nvPr>
            <p:ph idx="1"/>
          </p:nvPr>
        </p:nvSpPr>
        <p:spPr>
          <a:xfrm>
            <a:off x="457200" y="1124744"/>
            <a:ext cx="8229600" cy="4392489"/>
          </a:xfrm>
        </p:spPr>
        <p:txBody>
          <a:bodyPr>
            <a:normAutofit fontScale="62500" lnSpcReduction="20000"/>
          </a:bodyPr>
          <a:lstStyle/>
          <a:p>
            <a:r>
              <a:rPr lang="en-GB" dirty="0"/>
              <a:t>The term sources refer to print, electronic or visual materials necessary for your research. Sources are classified into primary, secondary and tertiary.</a:t>
            </a:r>
          </a:p>
          <a:p>
            <a:endParaRPr lang="en-GB" dirty="0"/>
          </a:p>
          <a:p>
            <a:r>
              <a:rPr lang="en-GB" dirty="0"/>
              <a:t>Examples of </a:t>
            </a:r>
            <a:r>
              <a:rPr lang="en-GB" b="1" i="1" dirty="0"/>
              <a:t>primary sources</a:t>
            </a:r>
            <a:r>
              <a:rPr lang="en-GB" dirty="0"/>
              <a:t>: letters/correspondence, diaries, memoirs, autobiographies, official or research reports, patents and designs, and empirical research articles.</a:t>
            </a:r>
          </a:p>
          <a:p>
            <a:endParaRPr lang="en-GB" dirty="0"/>
          </a:p>
          <a:p>
            <a:r>
              <a:rPr lang="en-GB" dirty="0"/>
              <a:t>Examples of </a:t>
            </a:r>
            <a:r>
              <a:rPr lang="en-GB" b="1" i="1" dirty="0"/>
              <a:t>secondary sources</a:t>
            </a:r>
            <a:r>
              <a:rPr lang="en-GB" dirty="0"/>
              <a:t>: academic journal articles (other than empirical research articles or reports), conference proceedings, government documents, books (monographs or chapters’ books), documentaries</a:t>
            </a:r>
          </a:p>
          <a:p>
            <a:endParaRPr lang="en-GB" dirty="0"/>
          </a:p>
          <a:p>
            <a:r>
              <a:rPr lang="en-GB" dirty="0"/>
              <a:t>Examples of</a:t>
            </a:r>
            <a:r>
              <a:rPr lang="en-GB" b="1" dirty="0"/>
              <a:t> </a:t>
            </a:r>
            <a:r>
              <a:rPr lang="en-GB" b="1" i="1" dirty="0"/>
              <a:t>tertiary sources</a:t>
            </a:r>
            <a:r>
              <a:rPr lang="en-GB" dirty="0"/>
              <a:t>: Encyclopaedias, dictionaries, handbooks, atlas</a:t>
            </a:r>
          </a:p>
          <a:p>
            <a:r>
              <a:rPr lang="en-GB" altLang="en-US" sz="1800" dirty="0">
                <a:hlinkClick r:id="rId2"/>
              </a:rPr>
              <a:t>https://www.youtube.com/watch?v=qr9rtFG7fKM</a:t>
            </a:r>
            <a:r>
              <a:rPr lang="en-GB" altLang="en-US" sz="1800" dirty="0"/>
              <a:t>  4 min 53 secs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565854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lgn="ctr" fontAlgn="auto">
              <a:spcAft>
                <a:spcPts val="0"/>
              </a:spcAft>
              <a:defRPr/>
            </a:pPr>
            <a:r>
              <a:rPr lang="en-GB" altLang="en-US" dirty="0"/>
              <a:t>Your ‘voice’</a:t>
            </a:r>
          </a:p>
        </p:txBody>
      </p:sp>
      <p:sp>
        <p:nvSpPr>
          <p:cNvPr id="9219" name="Content Placeholder 2"/>
          <p:cNvSpPr>
            <a:spLocks noGrp="1"/>
          </p:cNvSpPr>
          <p:nvPr>
            <p:ph idx="1"/>
          </p:nvPr>
        </p:nvSpPr>
        <p:spPr>
          <a:xfrm>
            <a:off x="1042988" y="1773238"/>
            <a:ext cx="7643812" cy="3024187"/>
          </a:xfrm>
        </p:spPr>
        <p:txBody>
          <a:bodyPr>
            <a:normAutofit fontScale="77500" lnSpcReduction="20000"/>
          </a:bodyPr>
          <a:lstStyle/>
          <a:p>
            <a:r>
              <a:rPr lang="en-GB" altLang="en-US" dirty="0"/>
              <a:t>You are the audience for the material you will hear or read</a:t>
            </a:r>
          </a:p>
          <a:p>
            <a:endParaRPr lang="en-GB" altLang="en-US" dirty="0"/>
          </a:p>
          <a:p>
            <a:r>
              <a:rPr lang="en-GB" altLang="en-US" dirty="0"/>
              <a:t>Therefore, your </a:t>
            </a:r>
            <a:r>
              <a:rPr lang="en-GB" altLang="en-US" i="1" dirty="0"/>
              <a:t>considered</a:t>
            </a:r>
            <a:r>
              <a:rPr lang="en-GB" altLang="en-US" dirty="0"/>
              <a:t> opinion is valued in judging any research </a:t>
            </a:r>
          </a:p>
          <a:p>
            <a:endParaRPr lang="en-GB" altLang="en-US" dirty="0"/>
          </a:p>
          <a:p>
            <a:r>
              <a:rPr lang="en-GB" altLang="en-US" dirty="0"/>
              <a:t>You are able to undertake </a:t>
            </a:r>
            <a:r>
              <a:rPr lang="en-GB" altLang="en-US" i="1" dirty="0"/>
              <a:t>academically critical</a:t>
            </a:r>
            <a:r>
              <a:rPr lang="en-GB" altLang="en-US" dirty="0"/>
              <a:t> consideration </a:t>
            </a:r>
          </a:p>
        </p:txBody>
      </p:sp>
      <p:sp>
        <p:nvSpPr>
          <p:cNvPr id="2" name="Slide Number Placeholder 1"/>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644524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lgn="ctr" fontAlgn="auto">
              <a:spcAft>
                <a:spcPts val="0"/>
              </a:spcAft>
              <a:defRPr/>
            </a:pPr>
            <a:r>
              <a:rPr lang="en-GB" altLang="en-US" dirty="0"/>
              <a:t>Critical and </a:t>
            </a:r>
            <a:r>
              <a:rPr lang="en-GB" altLang="en-US" i="1" dirty="0"/>
              <a:t>critical </a:t>
            </a:r>
          </a:p>
        </p:txBody>
      </p:sp>
      <p:sp>
        <p:nvSpPr>
          <p:cNvPr id="4099" name="Content Placeholder 2"/>
          <p:cNvSpPr>
            <a:spLocks noGrp="1"/>
          </p:cNvSpPr>
          <p:nvPr>
            <p:ph idx="1"/>
          </p:nvPr>
        </p:nvSpPr>
        <p:spPr>
          <a:xfrm>
            <a:off x="827088" y="1916113"/>
            <a:ext cx="7859712" cy="3529012"/>
          </a:xfrm>
          <a:solidFill>
            <a:schemeClr val="bg1"/>
          </a:solidFill>
        </p:spPr>
        <p:txBody>
          <a:bodyPr rtlCol="0">
            <a:normAutofit fontScale="70000" lnSpcReduction="20000"/>
          </a:bodyPr>
          <a:lstStyle/>
          <a:p>
            <a:pPr marL="182880" indent="-182880" fontAlgn="auto">
              <a:spcAft>
                <a:spcPts val="0"/>
              </a:spcAft>
              <a:buFontTx/>
              <a:buNone/>
              <a:defRPr/>
            </a:pPr>
            <a:endParaRPr lang="en-GB" altLang="en-US" i="1" dirty="0"/>
          </a:p>
          <a:p>
            <a:pPr marL="182880" indent="-182880" fontAlgn="auto">
              <a:spcAft>
                <a:spcPts val="0"/>
              </a:spcAft>
              <a:buFontTx/>
              <a:buNone/>
              <a:defRPr/>
            </a:pPr>
            <a:r>
              <a:rPr lang="en-GB" altLang="en-US" i="1" dirty="0"/>
              <a:t>‘well, I think it’s rubbish because I don’t agree; my year 3s / year7s would never respond like that’ </a:t>
            </a:r>
          </a:p>
          <a:p>
            <a:pPr marL="182880" indent="-182880" fontAlgn="auto">
              <a:spcAft>
                <a:spcPts val="0"/>
              </a:spcAft>
              <a:buFontTx/>
              <a:buNone/>
              <a:defRPr/>
            </a:pPr>
            <a:endParaRPr lang="en-GB" altLang="en-US" i="1" dirty="0"/>
          </a:p>
          <a:p>
            <a:pPr marL="182880" indent="-182880" fontAlgn="auto">
              <a:spcAft>
                <a:spcPts val="0"/>
              </a:spcAft>
              <a:buFontTx/>
              <a:buNone/>
              <a:defRPr/>
            </a:pPr>
            <a:r>
              <a:rPr lang="en-GB" altLang="en-US" i="1" dirty="0"/>
              <a:t>‘I like it, I know the author is a professor and I agree that phonics is the way forward; it’s how I learnt after all’ </a:t>
            </a:r>
          </a:p>
          <a:p>
            <a:pPr marL="182880" indent="-182880" fontAlgn="auto">
              <a:spcAft>
                <a:spcPts val="0"/>
              </a:spcAft>
              <a:buFontTx/>
              <a:buNone/>
              <a:defRPr/>
            </a:pPr>
            <a:endParaRPr lang="en-GB" altLang="en-US" i="1" dirty="0"/>
          </a:p>
          <a:p>
            <a:pPr marL="182880" indent="-182880" fontAlgn="auto">
              <a:spcAft>
                <a:spcPts val="0"/>
              </a:spcAft>
              <a:buFontTx/>
              <a:buNone/>
              <a:defRPr/>
            </a:pPr>
            <a:endParaRPr lang="en-GB" altLang="en-US" i="1" dirty="0"/>
          </a:p>
          <a:p>
            <a:pPr marL="182880" indent="-182880" fontAlgn="auto">
              <a:spcAft>
                <a:spcPts val="0"/>
              </a:spcAft>
              <a:defRPr/>
            </a:pPr>
            <a:r>
              <a:rPr lang="en-GB" altLang="en-US" dirty="0"/>
              <a:t>Being academically critical ... </a:t>
            </a:r>
          </a:p>
          <a:p>
            <a:pPr marL="182880" indent="-182880" fontAlgn="auto">
              <a:spcAft>
                <a:spcPts val="0"/>
              </a:spcAft>
              <a:defRPr/>
            </a:pPr>
            <a:r>
              <a:rPr lang="en-GB" altLang="en-US">
                <a:hlinkClick r:id="rId2"/>
              </a:rPr>
              <a:t>http://www2.le.ac.uk/offices/ld/resources/study-guides-pdfs/writing-skills-pdfs/critical-writing-v1%200.pdf</a:t>
            </a:r>
            <a:endParaRPr lang="en-GB" altLang="en-US"/>
          </a:p>
          <a:p>
            <a:pPr marL="182880" indent="-182880" fontAlgn="auto">
              <a:spcAft>
                <a:spcPts val="0"/>
              </a:spcAft>
              <a:defRPr/>
            </a:pPr>
            <a:endParaRPr lang="en-GB" altLang="en-US" dirty="0"/>
          </a:p>
        </p:txBody>
      </p:sp>
      <p:sp>
        <p:nvSpPr>
          <p:cNvPr id="2" name="Slide Number Placeholder 1"/>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1759687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academically critical</a:t>
            </a:r>
          </a:p>
        </p:txBody>
      </p:sp>
      <p:sp>
        <p:nvSpPr>
          <p:cNvPr id="3" name="Content Placeholder 2"/>
          <p:cNvSpPr>
            <a:spLocks noGrp="1"/>
          </p:cNvSpPr>
          <p:nvPr>
            <p:ph idx="1"/>
          </p:nvPr>
        </p:nvSpPr>
        <p:spPr/>
        <p:txBody>
          <a:bodyPr/>
          <a:lstStyle/>
          <a:p>
            <a:r>
              <a:rPr lang="en-GB" dirty="0"/>
              <a:t>What you hear: check - Chatham House rules</a:t>
            </a:r>
          </a:p>
          <a:p>
            <a:r>
              <a:rPr lang="en-GB" dirty="0"/>
              <a:t>What you read: check – other source?</a:t>
            </a:r>
          </a:p>
          <a:p>
            <a:r>
              <a:rPr lang="en-GB" dirty="0"/>
              <a:t>What you think: check  - is there another viewpoint?</a:t>
            </a:r>
          </a:p>
          <a:p>
            <a:r>
              <a:rPr lang="en-GB" dirty="0"/>
              <a:t>What you write: check – would someone else follow this?</a:t>
            </a:r>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29584576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383</TotalTime>
  <Words>1480</Words>
  <Application>Microsoft Office PowerPoint</Application>
  <PresentationFormat>On-screen Show (4:3)</PresentationFormat>
  <Paragraphs>173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Tahoma</vt:lpstr>
      <vt:lpstr>20140311PresentationUWTSDTemplate</vt:lpstr>
      <vt:lpstr>Expectations at Masters  Level 7</vt:lpstr>
      <vt:lpstr>Role and purpose of intersessional tasks and trust groups/ triads</vt:lpstr>
      <vt:lpstr>PowerPoint Presentation</vt:lpstr>
      <vt:lpstr>PowerPoint Presentation</vt:lpstr>
      <vt:lpstr>PowerPoint Presentation</vt:lpstr>
      <vt:lpstr>Research expectations</vt:lpstr>
      <vt:lpstr>Ways of Knowing</vt:lpstr>
      <vt:lpstr>Ways of Knowing 1</vt:lpstr>
      <vt:lpstr>Ways of Knowing 2</vt:lpstr>
      <vt:lpstr>Ways of knowing 3</vt:lpstr>
      <vt:lpstr>Ways of Knowing 4: Logic (inductive)</vt:lpstr>
      <vt:lpstr>Ways of Knowing 4: logic (deductive)</vt:lpstr>
      <vt:lpstr>Ways of knowing 5: Research</vt:lpstr>
      <vt:lpstr>The Scientific Method</vt:lpstr>
      <vt:lpstr>The Scientific Method</vt:lpstr>
      <vt:lpstr>Educational Research</vt:lpstr>
      <vt:lpstr>Human Rights</vt:lpstr>
      <vt:lpstr>Choosing ethically</vt:lpstr>
      <vt:lpstr>PowerPoint Presentation</vt:lpstr>
      <vt:lpstr>Critically reviewing education research literature</vt:lpstr>
      <vt:lpstr>What are sources?</vt:lpstr>
      <vt:lpstr>Your ‘voice’</vt:lpstr>
      <vt:lpstr>Critical and critical </vt:lpstr>
      <vt:lpstr>Being academically critical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James</cp:lastModifiedBy>
  <cp:revision>31</cp:revision>
  <dcterms:created xsi:type="dcterms:W3CDTF">2015-04-14T15:21:28Z</dcterms:created>
  <dcterms:modified xsi:type="dcterms:W3CDTF">2018-07-10T09:58:17Z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