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1" r:id="rId7"/>
    <p:sldId id="258" r:id="rId8"/>
    <p:sldId id="259" r:id="rId9"/>
    <p:sldId id="260"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8686-386B-46CE-BEFE-3A1AB2C184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24BF17-5F18-433E-8403-878D044AD6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4C99FA-9A56-477B-855A-EB47EEE68F6E}"/>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ADF37E7C-FDB2-416C-A4E1-4B8F20B28D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A68560-8E2B-4B56-B1B8-6045C663C694}"/>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197403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AF927-429E-4245-8984-DB879208EF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F3E8EA-9993-4B1E-8FDC-AE84E8972B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21822B-90F7-4C3F-8E28-BF7DE1025927}"/>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3848DB5B-618C-49F1-B0AC-A7B663BAE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FF376F-4409-4055-8220-34FC9F32AB13}"/>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135208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D6A8D-66C3-4803-8CC8-77CF5E1E5F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17A422-5BB0-470A-9731-16D1BE48652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0A72607-FE8C-4508-B871-EB990AD62D9D}"/>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5482AD95-E85D-4362-9500-758FF3B964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47DC6-5C2F-4B55-92B3-D3923B1C3E14}"/>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4012602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98ED-620A-46A3-97B6-1A16C854A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3B8B9C-67C9-4F21-B706-F10DCF289F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0BDAF1-7CFB-4694-A96E-D8135B2ED7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4555EC-3E16-4C13-8BE1-5B920754F47C}"/>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6" name="Footer Placeholder 5">
            <a:extLst>
              <a:ext uri="{FF2B5EF4-FFF2-40B4-BE49-F238E27FC236}">
                <a16:creationId xmlns:a16="http://schemas.microsoft.com/office/drawing/2014/main" id="{D92B64C5-486F-4C6A-99B2-0C08052A8F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29DCB4-3278-4308-AC0A-88E82CE5CA0C}"/>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1803637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37F0A-6E01-4717-8A9E-0E4B7F35E9D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023D7A-2401-40E2-ABE6-13B8EA93D4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8D995B-9668-4674-9F94-7308AA9C5D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18A0D42-1ECC-44E6-9639-83405ACC47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559DBB-08D6-4EDB-A3E4-B6EC7F4803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64137E-ED6D-4634-9730-159656B6E587}"/>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8" name="Footer Placeholder 7">
            <a:extLst>
              <a:ext uri="{FF2B5EF4-FFF2-40B4-BE49-F238E27FC236}">
                <a16:creationId xmlns:a16="http://schemas.microsoft.com/office/drawing/2014/main" id="{DF828934-3C84-427B-A1A3-5FEF3DE45A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962FEB-E7EA-4CFB-B172-1F759DA4667A}"/>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154757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362B7-342E-4D17-A726-1FCA122C9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DCCBC8-DEAB-45EA-857F-368A90D1F43D}"/>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4" name="Footer Placeholder 3">
            <a:extLst>
              <a:ext uri="{FF2B5EF4-FFF2-40B4-BE49-F238E27FC236}">
                <a16:creationId xmlns:a16="http://schemas.microsoft.com/office/drawing/2014/main" id="{47670689-19D5-40F8-B17E-4635EE6CF1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D30B6B-195F-42B6-9C79-1816F63EF3BA}"/>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8989837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D88547-4805-475A-83FA-95AF2E6EDE6F}"/>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3" name="Footer Placeholder 2">
            <a:extLst>
              <a:ext uri="{FF2B5EF4-FFF2-40B4-BE49-F238E27FC236}">
                <a16:creationId xmlns:a16="http://schemas.microsoft.com/office/drawing/2014/main" id="{893316B3-713A-4B0D-9051-E4DB5CE7A6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89F9C2-97BF-4909-8D70-E29F8C5F6CC8}"/>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2760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66882-541B-46B2-8C6B-88006BB429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84BD4B-208E-43B2-8061-4A177E7CB4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F38852-9427-45F1-B2D4-D027F71A8F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B387D2-F756-42DD-AF1C-EF7C1A190B77}"/>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6" name="Footer Placeholder 5">
            <a:extLst>
              <a:ext uri="{FF2B5EF4-FFF2-40B4-BE49-F238E27FC236}">
                <a16:creationId xmlns:a16="http://schemas.microsoft.com/office/drawing/2014/main" id="{FB7CCBEE-E2B0-428D-A94A-4D2C4A4D2A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7C0184-F406-4B55-9C96-08F7EC7CD013}"/>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1214418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C121D-575B-481B-9B8B-E4C2C50532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DEE663E-512C-4836-8194-60392ECAD4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285075-4787-419F-8870-17A9D3FB34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3B7C6B6-9600-41D3-9F57-7D190065C452}"/>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6" name="Footer Placeholder 5">
            <a:extLst>
              <a:ext uri="{FF2B5EF4-FFF2-40B4-BE49-F238E27FC236}">
                <a16:creationId xmlns:a16="http://schemas.microsoft.com/office/drawing/2014/main" id="{1CE38517-E2AE-4913-9FC8-1148B040CA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7EFE52-F745-4C6D-AF4D-49B3F521D06E}"/>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42914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38D5D-7E8C-4A52-8C67-9F47BBE455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832400-A85E-4F65-A018-0776179743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9181A4-E451-4D1A-8AD3-08FA72F129C7}"/>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E193DE8B-E312-4447-B075-7D68170FD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A31EA-92CC-460B-982A-3A642988BCDE}"/>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2815729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629908-3CCD-42CA-97E8-0BA5936614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2390A08-1857-4D84-BCCB-0009E963C3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6FA5F-FC2D-48A3-AA46-4929D082A24D}"/>
              </a:ext>
            </a:extLst>
          </p:cNvPr>
          <p:cNvSpPr>
            <a:spLocks noGrp="1"/>
          </p:cNvSpPr>
          <p:nvPr>
            <p:ph type="dt" sz="half" idx="10"/>
          </p:nvPr>
        </p:nvSpPr>
        <p:spPr/>
        <p:txBody>
          <a:body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9EA7D31C-9A8F-449A-B956-0A05D541D2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FEB43A-C968-4C1F-ABC0-CB3F731AC7FD}"/>
              </a:ext>
            </a:extLst>
          </p:cNvPr>
          <p:cNvSpPr>
            <a:spLocks noGrp="1"/>
          </p:cNvSpPr>
          <p:nvPr>
            <p:ph type="sldNum" sz="quarter" idx="12"/>
          </p:nvPr>
        </p:nvSpPr>
        <p:spPr/>
        <p:txBody>
          <a:bodyPr/>
          <a:lstStyle/>
          <a:p>
            <a:fld id="{2C4EE5E1-365A-461C-BAEE-024460068B5C}" type="slidenum">
              <a:rPr lang="en-GB" smtClean="0"/>
              <a:t>‹#›</a:t>
            </a:fld>
            <a:endParaRPr lang="en-GB"/>
          </a:p>
        </p:txBody>
      </p:sp>
    </p:spTree>
    <p:extLst>
      <p:ext uri="{BB962C8B-B14F-4D97-AF65-F5344CB8AC3E}">
        <p14:creationId xmlns:p14="http://schemas.microsoft.com/office/powerpoint/2010/main" val="3842465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A6095-5865-4A39-878B-6F8B83F85C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4EB985-99B1-4FC8-9B75-1785B03EE8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6FB098-D240-4A7F-993E-74D0E7C801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51D02F-CC1A-4395-BFDD-38F88BF2609B}" type="datetimeFigureOut">
              <a:rPr lang="en-GB" smtClean="0"/>
              <a:t>15/11/2021</a:t>
            </a:fld>
            <a:endParaRPr lang="en-GB"/>
          </a:p>
        </p:txBody>
      </p:sp>
      <p:sp>
        <p:nvSpPr>
          <p:cNvPr id="5" name="Footer Placeholder 4">
            <a:extLst>
              <a:ext uri="{FF2B5EF4-FFF2-40B4-BE49-F238E27FC236}">
                <a16:creationId xmlns:a16="http://schemas.microsoft.com/office/drawing/2014/main" id="{1F5CE124-3891-414D-A88A-7E423911E6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88307AF-F2B1-499E-A3E2-F486C7CC64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4EE5E1-365A-461C-BAEE-024460068B5C}" type="slidenum">
              <a:rPr lang="en-GB" smtClean="0"/>
              <a:t>‹#›</a:t>
            </a:fld>
            <a:endParaRPr lang="en-GB"/>
          </a:p>
        </p:txBody>
      </p:sp>
    </p:spTree>
    <p:extLst>
      <p:ext uri="{BB962C8B-B14F-4D97-AF65-F5344CB8AC3E}">
        <p14:creationId xmlns:p14="http://schemas.microsoft.com/office/powerpoint/2010/main" val="3776831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5" descr="Toy plastic numbers">
            <a:extLst>
              <a:ext uri="{FF2B5EF4-FFF2-40B4-BE49-F238E27FC236}">
                <a16:creationId xmlns:a16="http://schemas.microsoft.com/office/drawing/2014/main" id="{4745F94F-56B6-452C-98A3-ABBECD5296D2}"/>
              </a:ext>
            </a:extLst>
          </p:cNvPr>
          <p:cNvPicPr>
            <a:picLocks noChangeAspect="1"/>
          </p:cNvPicPr>
          <p:nvPr/>
        </p:nvPicPr>
        <p:blipFill rotWithShape="1">
          <a:blip r:embed="rId2">
            <a:alphaModFix amt="50000"/>
          </a:blip>
          <a:srcRect t="9380" b="6350"/>
          <a:stretch/>
        </p:blipFill>
        <p:spPr>
          <a:xfrm>
            <a:off x="20" y="1"/>
            <a:ext cx="12191980" cy="6857999"/>
          </a:xfrm>
          <a:prstGeom prst="rect">
            <a:avLst/>
          </a:prstGeom>
        </p:spPr>
      </p:pic>
      <p:sp>
        <p:nvSpPr>
          <p:cNvPr id="2" name="Title 1">
            <a:extLst>
              <a:ext uri="{FF2B5EF4-FFF2-40B4-BE49-F238E27FC236}">
                <a16:creationId xmlns:a16="http://schemas.microsoft.com/office/drawing/2014/main" id="{658EA02C-7CF7-4742-BBCB-2805A2F1FC8D}"/>
              </a:ext>
            </a:extLst>
          </p:cNvPr>
          <p:cNvSpPr>
            <a:spLocks noGrp="1"/>
          </p:cNvSpPr>
          <p:nvPr>
            <p:ph type="ctrTitle"/>
          </p:nvPr>
        </p:nvSpPr>
        <p:spPr>
          <a:xfrm>
            <a:off x="1524000" y="1122362"/>
            <a:ext cx="9144000" cy="2900518"/>
          </a:xfrm>
        </p:spPr>
        <p:txBody>
          <a:bodyPr vert="horz" lIns="91440" tIns="45720" rIns="91440" bIns="45720" rtlCol="0" anchor="b">
            <a:normAutofit fontScale="90000"/>
          </a:bodyPr>
          <a:lstStyle/>
          <a:p>
            <a:br>
              <a:rPr lang="en-US" sz="2000" dirty="0">
                <a:solidFill>
                  <a:srgbClr val="FFFFFF"/>
                </a:solidFill>
              </a:rPr>
            </a:br>
            <a:br>
              <a:rPr lang="en-US" sz="2000" dirty="0">
                <a:solidFill>
                  <a:srgbClr val="FFFFFF"/>
                </a:solidFill>
              </a:rPr>
            </a:br>
            <a:br>
              <a:rPr lang="en-US" sz="2000" dirty="0">
                <a:solidFill>
                  <a:srgbClr val="FFFFFF"/>
                </a:solidFill>
              </a:rPr>
            </a:br>
            <a:br>
              <a:rPr lang="en-US" sz="2000" dirty="0">
                <a:solidFill>
                  <a:srgbClr val="FFFFFF"/>
                </a:solidFill>
              </a:rPr>
            </a:br>
            <a:br>
              <a:rPr lang="en-US" sz="2000" dirty="0">
                <a:solidFill>
                  <a:srgbClr val="FFFFFF"/>
                </a:solidFill>
              </a:rPr>
            </a:br>
            <a:br>
              <a:rPr lang="en-US" sz="2000" dirty="0">
                <a:solidFill>
                  <a:srgbClr val="FFFFFF"/>
                </a:solidFill>
              </a:rPr>
            </a:br>
            <a:br>
              <a:rPr lang="en-US" sz="2000" dirty="0">
                <a:solidFill>
                  <a:srgbClr val="FFFFFF"/>
                </a:solidFill>
              </a:rPr>
            </a:br>
            <a:r>
              <a:rPr lang="en-US" dirty="0">
                <a:solidFill>
                  <a:srgbClr val="FFFFFF"/>
                </a:solidFill>
              </a:rPr>
              <a:t>A Child’s experience between the </a:t>
            </a:r>
            <a:br>
              <a:rPr lang="en-US" dirty="0">
                <a:solidFill>
                  <a:srgbClr val="FFFFFF"/>
                </a:solidFill>
              </a:rPr>
            </a:br>
            <a:r>
              <a:rPr lang="en-US" dirty="0">
                <a:solidFill>
                  <a:srgbClr val="FFFFFF"/>
                </a:solidFill>
              </a:rPr>
              <a:t>ages of 0 – 5 years can affect the rest </a:t>
            </a:r>
            <a:br>
              <a:rPr lang="en-US" dirty="0">
                <a:solidFill>
                  <a:srgbClr val="FFFFFF"/>
                </a:solidFill>
              </a:rPr>
            </a:br>
            <a:r>
              <a:rPr lang="en-US" dirty="0">
                <a:solidFill>
                  <a:srgbClr val="FFFFFF"/>
                </a:solidFill>
              </a:rPr>
              <a:t>of their lives”</a:t>
            </a:r>
          </a:p>
        </p:txBody>
      </p:sp>
      <p:sp>
        <p:nvSpPr>
          <p:cNvPr id="4" name="TextBox 3">
            <a:extLst>
              <a:ext uri="{FF2B5EF4-FFF2-40B4-BE49-F238E27FC236}">
                <a16:creationId xmlns:a16="http://schemas.microsoft.com/office/drawing/2014/main" id="{F1164A29-3B61-4E10-BF5C-8E953EE0CC79}"/>
              </a:ext>
            </a:extLst>
          </p:cNvPr>
          <p:cNvSpPr txBox="1"/>
          <p:nvPr/>
        </p:nvSpPr>
        <p:spPr>
          <a:xfrm>
            <a:off x="1524000" y="4159404"/>
            <a:ext cx="9144000" cy="1098395"/>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rPr>
              <a:t>Sharifa Nandoo</a:t>
            </a:r>
          </a:p>
          <a:p>
            <a:pPr algn="ctr">
              <a:lnSpc>
                <a:spcPct val="90000"/>
              </a:lnSpc>
              <a:spcBef>
                <a:spcPts val="1000"/>
              </a:spcBef>
            </a:pPr>
            <a:r>
              <a:rPr lang="en-US" sz="2400">
                <a:solidFill>
                  <a:srgbClr val="FFFFFF"/>
                </a:solidFill>
              </a:rPr>
              <a:t>2018165</a:t>
            </a:r>
          </a:p>
          <a:p>
            <a:pPr algn="ctr">
              <a:lnSpc>
                <a:spcPct val="90000"/>
              </a:lnSpc>
              <a:spcBef>
                <a:spcPts val="1000"/>
              </a:spcBef>
            </a:pPr>
            <a:endParaRPr lang="en-US" sz="2400">
              <a:solidFill>
                <a:srgbClr val="FFFFFF"/>
              </a:solidFill>
            </a:endParaRPr>
          </a:p>
        </p:txBody>
      </p:sp>
    </p:spTree>
    <p:extLst>
      <p:ext uri="{BB962C8B-B14F-4D97-AF65-F5344CB8AC3E}">
        <p14:creationId xmlns:p14="http://schemas.microsoft.com/office/powerpoint/2010/main" val="25585974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BFF42E7-C91C-4189-B561-ABFECAA784C0}"/>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Intro</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3DD960-C51A-4DCA-B1BD-AA83CE9964F2}"/>
              </a:ext>
            </a:extLst>
          </p:cNvPr>
          <p:cNvSpPr>
            <a:spLocks noGrp="1"/>
          </p:cNvSpPr>
          <p:nvPr>
            <p:ph idx="1"/>
          </p:nvPr>
        </p:nvSpPr>
        <p:spPr>
          <a:xfrm>
            <a:off x="6096000" y="1108061"/>
            <a:ext cx="5008901" cy="4571972"/>
          </a:xfrm>
        </p:spPr>
        <p:txBody>
          <a:bodyPr anchor="ctr">
            <a:normAutofit/>
          </a:bodyPr>
          <a:lstStyle/>
          <a:p>
            <a:pPr marL="0" indent="0">
              <a:buNone/>
            </a:pPr>
            <a:r>
              <a:rPr lang="en-GB" sz="2000">
                <a:solidFill>
                  <a:schemeClr val="bg1"/>
                </a:solidFill>
              </a:rPr>
              <a:t>In this presentation I will be focusing on the importance of nurturing our children from a very young age.</a:t>
            </a:r>
          </a:p>
          <a:p>
            <a:pPr marL="0" indent="0">
              <a:buNone/>
            </a:pPr>
            <a:r>
              <a:rPr lang="en-GB" sz="2000">
                <a:solidFill>
                  <a:schemeClr val="bg1"/>
                </a:solidFill>
              </a:rPr>
              <a:t>I will be discussing how important the first few years of a child's development can be towards the rest of their lives. </a:t>
            </a:r>
          </a:p>
          <a:p>
            <a:pPr marL="0" indent="0">
              <a:buNone/>
            </a:pPr>
            <a:r>
              <a:rPr lang="en-GB" sz="2000">
                <a:solidFill>
                  <a:schemeClr val="bg1"/>
                </a:solidFill>
              </a:rPr>
              <a:t>Im going to focus on the theories of Piget and Vygotski. </a:t>
            </a:r>
          </a:p>
        </p:txBody>
      </p:sp>
    </p:spTree>
    <p:extLst>
      <p:ext uri="{BB962C8B-B14F-4D97-AF65-F5344CB8AC3E}">
        <p14:creationId xmlns:p14="http://schemas.microsoft.com/office/powerpoint/2010/main" val="1618701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3" name="Content Placeholder 2">
            <a:extLst>
              <a:ext uri="{FF2B5EF4-FFF2-40B4-BE49-F238E27FC236}">
                <a16:creationId xmlns:a16="http://schemas.microsoft.com/office/drawing/2014/main" id="{B0EDDD42-F0AE-4AC3-A7AE-4D72AE689B35}"/>
              </a:ext>
            </a:extLst>
          </p:cNvPr>
          <p:cNvSpPr>
            <a:spLocks noGrp="1"/>
          </p:cNvSpPr>
          <p:nvPr>
            <p:ph idx="1"/>
          </p:nvPr>
        </p:nvSpPr>
        <p:spPr>
          <a:xfrm>
            <a:off x="1020468" y="1397120"/>
            <a:ext cx="4436066" cy="3829149"/>
          </a:xfrm>
        </p:spPr>
        <p:txBody>
          <a:bodyPr>
            <a:noAutofit/>
          </a:bodyPr>
          <a:lstStyle/>
          <a:p>
            <a:pPr marL="0" indent="0">
              <a:buNone/>
            </a:pPr>
            <a:r>
              <a:rPr lang="en-GB" sz="2000" dirty="0">
                <a:solidFill>
                  <a:schemeClr val="bg1"/>
                </a:solidFill>
              </a:rPr>
              <a:t>As new parents its very hard to know what is right and what is wrong when bringing up a child. A child learns a lot from observing there surroundings and the places and people in them.</a:t>
            </a:r>
          </a:p>
          <a:p>
            <a:pPr marL="0" indent="0">
              <a:buNone/>
            </a:pPr>
            <a:r>
              <a:rPr lang="en-GB" sz="2000" dirty="0">
                <a:solidFill>
                  <a:schemeClr val="bg1"/>
                </a:solidFill>
              </a:rPr>
              <a:t>So setting a good example to the child is detrimental to how they will grow.</a:t>
            </a:r>
          </a:p>
          <a:p>
            <a:pPr marL="0" indent="0">
              <a:buNone/>
            </a:pPr>
            <a:r>
              <a:rPr lang="en-GB" sz="2000" dirty="0">
                <a:solidFill>
                  <a:schemeClr val="bg1"/>
                </a:solidFill>
              </a:rPr>
              <a:t>Giving the child guidance from a young age can help support them through out there life journey, as the first stages of a child's life will help shape what type of adult they become.</a:t>
            </a:r>
          </a:p>
        </p:txBody>
      </p:sp>
      <p:pic>
        <p:nvPicPr>
          <p:cNvPr id="4" name="Picture 3">
            <a:extLst>
              <a:ext uri="{FF2B5EF4-FFF2-40B4-BE49-F238E27FC236}">
                <a16:creationId xmlns:a16="http://schemas.microsoft.com/office/drawing/2014/main" id="{DD17372A-E444-4025-A7B6-EFEB7FCD5A7C}"/>
              </a:ext>
            </a:extLst>
          </p:cNvPr>
          <p:cNvPicPr>
            <a:picLocks noChangeAspect="1"/>
          </p:cNvPicPr>
          <p:nvPr/>
        </p:nvPicPr>
        <p:blipFill rotWithShape="1">
          <a:blip r:embed="rId2"/>
          <a:srcRect l="1569" t="4028" r="5387" b="9305"/>
          <a:stretch/>
        </p:blipFill>
        <p:spPr>
          <a:xfrm>
            <a:off x="6735468" y="1719401"/>
            <a:ext cx="4707672" cy="3222990"/>
          </a:xfrm>
          <a:prstGeom prst="rect">
            <a:avLst/>
          </a:prstGeom>
        </p:spPr>
      </p:pic>
      <p:sp>
        <p:nvSpPr>
          <p:cNvPr id="20" name="Rectangle 1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6133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09004233-89B3-4904-80F6-4799AF45C032}"/>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Vygotsky</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3B6E7C-AE0E-426F-8854-09C7254E0DBE}"/>
              </a:ext>
            </a:extLst>
          </p:cNvPr>
          <p:cNvSpPr>
            <a:spLocks noGrp="1"/>
          </p:cNvSpPr>
          <p:nvPr>
            <p:ph idx="1"/>
          </p:nvPr>
        </p:nvSpPr>
        <p:spPr>
          <a:xfrm>
            <a:off x="897769" y="1909192"/>
            <a:ext cx="4586513" cy="3647710"/>
          </a:xfrm>
        </p:spPr>
        <p:txBody>
          <a:bodyPr>
            <a:normAutofit/>
          </a:bodyPr>
          <a:lstStyle/>
          <a:p>
            <a:r>
              <a:rPr lang="en-GB" sz="1700">
                <a:solidFill>
                  <a:schemeClr val="bg1"/>
                </a:solidFill>
              </a:rPr>
              <a:t>Believed that community and language plays a big part of the child's growing cognitive development.</a:t>
            </a:r>
          </a:p>
          <a:p>
            <a:r>
              <a:rPr lang="en-GB" sz="1700">
                <a:solidFill>
                  <a:schemeClr val="bg1"/>
                </a:solidFill>
              </a:rPr>
              <a:t>He believed development is a result of social interactions.</a:t>
            </a:r>
          </a:p>
          <a:p>
            <a:pPr marL="0" indent="0">
              <a:buNone/>
            </a:pPr>
            <a:r>
              <a:rPr lang="en-GB" sz="1700">
                <a:solidFill>
                  <a:schemeClr val="bg1"/>
                </a:solidFill>
              </a:rPr>
              <a:t>Vygotsky Followed the process that we are all born with four elementary functions.</a:t>
            </a:r>
          </a:p>
          <a:p>
            <a:pPr marL="514350" indent="-514350">
              <a:buFont typeface="+mj-lt"/>
              <a:buAutoNum type="arabicPeriod"/>
            </a:pPr>
            <a:r>
              <a:rPr lang="en-GB" sz="1700">
                <a:solidFill>
                  <a:schemeClr val="bg1"/>
                </a:solidFill>
              </a:rPr>
              <a:t>Attention</a:t>
            </a:r>
          </a:p>
          <a:p>
            <a:pPr marL="514350" indent="-514350">
              <a:buFont typeface="+mj-lt"/>
              <a:buAutoNum type="arabicPeriod"/>
            </a:pPr>
            <a:r>
              <a:rPr lang="en-GB" sz="1700">
                <a:solidFill>
                  <a:schemeClr val="bg1"/>
                </a:solidFill>
              </a:rPr>
              <a:t>Sensation</a:t>
            </a:r>
          </a:p>
          <a:p>
            <a:pPr marL="514350" indent="-514350">
              <a:buFont typeface="+mj-lt"/>
              <a:buAutoNum type="arabicPeriod"/>
            </a:pPr>
            <a:r>
              <a:rPr lang="en-GB" sz="1700">
                <a:solidFill>
                  <a:schemeClr val="bg1"/>
                </a:solidFill>
              </a:rPr>
              <a:t>Perception</a:t>
            </a:r>
          </a:p>
          <a:p>
            <a:pPr marL="514350" indent="-514350">
              <a:buFont typeface="+mj-lt"/>
              <a:buAutoNum type="arabicPeriod"/>
            </a:pPr>
            <a:r>
              <a:rPr lang="en-GB" sz="1700">
                <a:solidFill>
                  <a:schemeClr val="bg1"/>
                </a:solidFill>
              </a:rPr>
              <a:t>Memory </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334A1DE-83CC-40ED-965C-508320FA82E2}"/>
              </a:ext>
            </a:extLst>
          </p:cNvPr>
          <p:cNvPicPr>
            <a:picLocks noChangeAspect="1"/>
          </p:cNvPicPr>
          <p:nvPr/>
        </p:nvPicPr>
        <p:blipFill rotWithShape="1">
          <a:blip r:embed="rId2"/>
          <a:srcRect r="-1" b="12247"/>
          <a:stretch/>
        </p:blipFill>
        <p:spPr>
          <a:xfrm>
            <a:off x="6525453" y="10"/>
            <a:ext cx="5666547" cy="6857990"/>
          </a:xfrm>
          <a:prstGeom prst="rect">
            <a:avLst/>
          </a:prstGeom>
        </p:spPr>
      </p:pic>
    </p:spTree>
    <p:extLst>
      <p:ext uri="{BB962C8B-B14F-4D97-AF65-F5344CB8AC3E}">
        <p14:creationId xmlns:p14="http://schemas.microsoft.com/office/powerpoint/2010/main" val="2610567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DF57545-2396-4BEA-8F5F-710FDD4EFA1B}"/>
              </a:ext>
            </a:extLst>
          </p:cNvPr>
          <p:cNvPicPr>
            <a:picLocks noChangeAspect="1"/>
          </p:cNvPicPr>
          <p:nvPr/>
        </p:nvPicPr>
        <p:blipFill rotWithShape="1">
          <a:blip r:embed="rId2"/>
          <a:srcRect t="9091" r="23289"/>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CBA8690-F46E-4592-B28F-916E11DAD977}"/>
              </a:ext>
            </a:extLst>
          </p:cNvPr>
          <p:cNvSpPr>
            <a:spLocks noGrp="1"/>
          </p:cNvSpPr>
          <p:nvPr>
            <p:ph type="title"/>
          </p:nvPr>
        </p:nvSpPr>
        <p:spPr>
          <a:xfrm>
            <a:off x="371094" y="1161288"/>
            <a:ext cx="3438144" cy="1124712"/>
          </a:xfrm>
        </p:spPr>
        <p:txBody>
          <a:bodyPr anchor="b">
            <a:normAutofit/>
          </a:bodyPr>
          <a:lstStyle/>
          <a:p>
            <a:r>
              <a:rPr lang="en-GB" sz="2800"/>
              <a:t>Vgotsky’s Beliefs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C13724B-1E0A-4EDD-8EC3-DB1CEB4CE2D0}"/>
              </a:ext>
            </a:extLst>
          </p:cNvPr>
          <p:cNvSpPr>
            <a:spLocks noGrp="1"/>
          </p:cNvSpPr>
          <p:nvPr>
            <p:ph idx="1"/>
          </p:nvPr>
        </p:nvSpPr>
        <p:spPr>
          <a:xfrm>
            <a:off x="371094" y="2718054"/>
            <a:ext cx="3438906" cy="3207258"/>
          </a:xfrm>
        </p:spPr>
        <p:txBody>
          <a:bodyPr anchor="t">
            <a:normAutofit/>
          </a:bodyPr>
          <a:lstStyle/>
          <a:p>
            <a:pPr marL="0" indent="0">
              <a:buNone/>
            </a:pPr>
            <a:r>
              <a:rPr lang="en-GB" sz="1700"/>
              <a:t>Any child learning with a significant mentor can then progress to there fully ability.</a:t>
            </a:r>
          </a:p>
          <a:p>
            <a:pPr marL="0" indent="0">
              <a:buNone/>
            </a:pPr>
            <a:endParaRPr lang="en-GB" sz="1700"/>
          </a:p>
          <a:p>
            <a:pPr marL="0" indent="0">
              <a:buNone/>
            </a:pPr>
            <a:r>
              <a:rPr lang="en-GB" sz="1700"/>
              <a:t>If a child is taugh skills beyond there years they can proceed past there stages of development with skills that go against natural maturity.</a:t>
            </a:r>
          </a:p>
        </p:txBody>
      </p:sp>
    </p:spTree>
    <p:extLst>
      <p:ext uri="{BB962C8B-B14F-4D97-AF65-F5344CB8AC3E}">
        <p14:creationId xmlns:p14="http://schemas.microsoft.com/office/powerpoint/2010/main" val="200568617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D83763B-F1DF-4F84-B7D6-BFA2BFE570D6}"/>
              </a:ext>
            </a:extLst>
          </p:cNvPr>
          <p:cNvSpPr>
            <a:spLocks noGrp="1"/>
          </p:cNvSpPr>
          <p:nvPr>
            <p:ph type="title"/>
          </p:nvPr>
        </p:nvSpPr>
        <p:spPr>
          <a:xfrm>
            <a:off x="838200" y="448721"/>
            <a:ext cx="4707671" cy="1225650"/>
          </a:xfrm>
        </p:spPr>
        <p:txBody>
          <a:bodyPr anchor="b">
            <a:normAutofit/>
          </a:bodyPr>
          <a:lstStyle/>
          <a:p>
            <a:r>
              <a:rPr lang="en-GB" sz="3800">
                <a:solidFill>
                  <a:schemeClr val="bg1"/>
                </a:solidFill>
              </a:rPr>
              <a:t>Piget</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7D77B51-0E24-4301-B84D-A3EDD6991CEF}"/>
              </a:ext>
            </a:extLst>
          </p:cNvPr>
          <p:cNvSpPr>
            <a:spLocks noGrp="1"/>
          </p:cNvSpPr>
          <p:nvPr>
            <p:ph idx="1"/>
          </p:nvPr>
        </p:nvSpPr>
        <p:spPr>
          <a:xfrm>
            <a:off x="897769" y="1909192"/>
            <a:ext cx="4586513" cy="3647710"/>
          </a:xfrm>
        </p:spPr>
        <p:txBody>
          <a:bodyPr>
            <a:normAutofit/>
          </a:bodyPr>
          <a:lstStyle/>
          <a:p>
            <a:r>
              <a:rPr lang="en-GB" sz="2000">
                <a:solidFill>
                  <a:schemeClr val="bg1"/>
                </a:solidFill>
              </a:rPr>
              <a:t>Piget believed in four stages of cognitive development.</a:t>
            </a:r>
          </a:p>
          <a:p>
            <a:pPr marL="514350" indent="-514350">
              <a:buFont typeface="+mj-lt"/>
              <a:buAutoNum type="arabicPeriod"/>
            </a:pPr>
            <a:r>
              <a:rPr lang="en-GB" sz="2000">
                <a:solidFill>
                  <a:schemeClr val="bg1"/>
                </a:solidFill>
              </a:rPr>
              <a:t>Sensory motor stage.</a:t>
            </a:r>
          </a:p>
          <a:p>
            <a:pPr marL="514350" indent="-514350">
              <a:buFont typeface="+mj-lt"/>
              <a:buAutoNum type="arabicPeriod"/>
            </a:pPr>
            <a:r>
              <a:rPr lang="en-GB" sz="2000">
                <a:solidFill>
                  <a:schemeClr val="bg1"/>
                </a:solidFill>
              </a:rPr>
              <a:t>Pre-operational stage.</a:t>
            </a:r>
          </a:p>
          <a:p>
            <a:pPr marL="514350" indent="-514350">
              <a:buFont typeface="+mj-lt"/>
              <a:buAutoNum type="arabicPeriod"/>
            </a:pPr>
            <a:r>
              <a:rPr lang="en-GB" sz="2000">
                <a:solidFill>
                  <a:schemeClr val="bg1"/>
                </a:solidFill>
              </a:rPr>
              <a:t>Concreate operational stage.</a:t>
            </a:r>
          </a:p>
          <a:p>
            <a:pPr marL="514350" indent="-514350">
              <a:buFont typeface="+mj-lt"/>
              <a:buAutoNum type="arabicPeriod"/>
            </a:pPr>
            <a:r>
              <a:rPr lang="en-GB" sz="2000">
                <a:solidFill>
                  <a:schemeClr val="bg1"/>
                </a:solidFill>
              </a:rPr>
              <a:t>Formal operational stage.</a:t>
            </a:r>
          </a:p>
          <a:p>
            <a:pPr marL="0" indent="0">
              <a:buNone/>
            </a:pPr>
            <a:r>
              <a:rPr lang="en-GB" sz="2000">
                <a:solidFill>
                  <a:schemeClr val="bg1"/>
                </a:solidFill>
              </a:rPr>
              <a:t>Piget said once all stages are complete you can reach full human intelligence.</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A47822E-FD5B-4BF5-92D5-2A3066A89F45}"/>
              </a:ext>
            </a:extLst>
          </p:cNvPr>
          <p:cNvPicPr>
            <a:picLocks noChangeAspect="1"/>
          </p:cNvPicPr>
          <p:nvPr/>
        </p:nvPicPr>
        <p:blipFill rotWithShape="1">
          <a:blip r:embed="rId2"/>
          <a:srcRect l="18197" r="1449" b="1"/>
          <a:stretch/>
        </p:blipFill>
        <p:spPr>
          <a:xfrm>
            <a:off x="6525453" y="10"/>
            <a:ext cx="5666547" cy="6857990"/>
          </a:xfrm>
          <a:prstGeom prst="rect">
            <a:avLst/>
          </a:prstGeom>
        </p:spPr>
      </p:pic>
    </p:spTree>
    <p:extLst>
      <p:ext uri="{BB962C8B-B14F-4D97-AF65-F5344CB8AC3E}">
        <p14:creationId xmlns:p14="http://schemas.microsoft.com/office/powerpoint/2010/main" val="1006516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1D24F263-D9D2-4D27-A13E-5364BF22BB74}"/>
              </a:ext>
            </a:extLst>
          </p:cNvPr>
          <p:cNvSpPr>
            <a:spLocks noGrp="1"/>
          </p:cNvSpPr>
          <p:nvPr>
            <p:ph type="title"/>
          </p:nvPr>
        </p:nvSpPr>
        <p:spPr>
          <a:xfrm>
            <a:off x="1295398" y="669925"/>
            <a:ext cx="4686295" cy="1325563"/>
          </a:xfrm>
        </p:spPr>
        <p:txBody>
          <a:bodyPr anchor="b">
            <a:normAutofit/>
          </a:bodyPr>
          <a:lstStyle/>
          <a:p>
            <a:r>
              <a:rPr lang="en-GB" sz="3800">
                <a:solidFill>
                  <a:schemeClr val="bg1"/>
                </a:solidFill>
              </a:rPr>
              <a:t>Pigets Beilefs </a:t>
            </a:r>
          </a:p>
        </p:txBody>
      </p:sp>
      <p:sp>
        <p:nvSpPr>
          <p:cNvPr id="3" name="Content Placeholder 2">
            <a:extLst>
              <a:ext uri="{FF2B5EF4-FFF2-40B4-BE49-F238E27FC236}">
                <a16:creationId xmlns:a16="http://schemas.microsoft.com/office/drawing/2014/main" id="{A2568F47-887E-45CC-9A1A-2CDBFF1023B1}"/>
              </a:ext>
            </a:extLst>
          </p:cNvPr>
          <p:cNvSpPr>
            <a:spLocks noGrp="1"/>
          </p:cNvSpPr>
          <p:nvPr>
            <p:ph idx="1"/>
          </p:nvPr>
        </p:nvSpPr>
        <p:spPr>
          <a:xfrm>
            <a:off x="1295398" y="2400304"/>
            <a:ext cx="4686295" cy="3441692"/>
          </a:xfrm>
        </p:spPr>
        <p:txBody>
          <a:bodyPr>
            <a:normAutofit/>
          </a:bodyPr>
          <a:lstStyle/>
          <a:p>
            <a:pPr marL="0" indent="0">
              <a:buNone/>
            </a:pPr>
            <a:r>
              <a:rPr lang="en-GB" sz="1700">
                <a:solidFill>
                  <a:schemeClr val="bg1"/>
                </a:solidFill>
              </a:rPr>
              <a:t>Piget believed that a child constructs a mental model of the world, he disagreed with the idea that intelligence was a fixed trait and regarded cognitive development as a process which occurs due to biological maturation and interaction with the environment.(Alahmad2020).</a:t>
            </a:r>
          </a:p>
          <a:p>
            <a:pPr marL="0" indent="0">
              <a:buNone/>
            </a:pPr>
            <a:r>
              <a:rPr lang="en-GB" sz="1700">
                <a:solidFill>
                  <a:schemeClr val="bg1"/>
                </a:solidFill>
              </a:rPr>
              <a:t>Piget also realised that when a young children did a test they got most questions wrong but as the child got older they would get most the questions in the same test correct this showed Piget that as the child gets older they are getting more and more intelligent.</a:t>
            </a:r>
          </a:p>
        </p:txBody>
      </p:sp>
      <p:pic>
        <p:nvPicPr>
          <p:cNvPr id="4" name="Picture 3">
            <a:extLst>
              <a:ext uri="{FF2B5EF4-FFF2-40B4-BE49-F238E27FC236}">
                <a16:creationId xmlns:a16="http://schemas.microsoft.com/office/drawing/2014/main" id="{99062298-8F39-42AE-B9BF-DED0FD92E2D5}"/>
              </a:ext>
            </a:extLst>
          </p:cNvPr>
          <p:cNvPicPr>
            <a:picLocks noChangeAspect="1"/>
          </p:cNvPicPr>
          <p:nvPr/>
        </p:nvPicPr>
        <p:blipFill>
          <a:blip r:embed="rId2"/>
          <a:stretch>
            <a:fillRect/>
          </a:stretch>
        </p:blipFill>
        <p:spPr>
          <a:xfrm>
            <a:off x="5981693" y="2132583"/>
            <a:ext cx="5753102" cy="3840195"/>
          </a:xfrm>
          <a:prstGeom prst="rect">
            <a:avLst/>
          </a:prstGeom>
        </p:spPr>
      </p:pic>
      <p:cxnSp>
        <p:nvCxnSpPr>
          <p:cNvPr id="11" name="Straight Connector 10">
            <a:extLst>
              <a:ext uri="{FF2B5EF4-FFF2-40B4-BE49-F238E27FC236}">
                <a16:creationId xmlns:a16="http://schemas.microsoft.com/office/drawing/2014/main" id="{C727A21A-62F5-405C-B7A5-439FD39932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641577A-888F-4E56-B9E4-CC57AC7B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95399" y="2026340"/>
            <a:ext cx="1089660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404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0ED7DB4-463A-4DBC-BDB9-ABCFCD566E3F}"/>
              </a:ext>
            </a:extLst>
          </p:cNvPr>
          <p:cNvPicPr>
            <a:picLocks noChangeAspect="1"/>
          </p:cNvPicPr>
          <p:nvPr/>
        </p:nvPicPr>
        <p:blipFill rotWithShape="1">
          <a:blip r:embed="rId2">
            <a:alphaModFix amt="40000"/>
          </a:blip>
          <a:srcRect t="7060" b="7062"/>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D10A6DE-68C4-46D0-87F4-91B0F3EF8C4B}"/>
              </a:ext>
            </a:extLst>
          </p:cNvPr>
          <p:cNvSpPr>
            <a:spLocks noGrp="1"/>
          </p:cNvSpPr>
          <p:nvPr>
            <p:ph idx="1"/>
          </p:nvPr>
        </p:nvSpPr>
        <p:spPr>
          <a:xfrm>
            <a:off x="841248" y="3502152"/>
            <a:ext cx="10506456" cy="2670048"/>
          </a:xfrm>
        </p:spPr>
        <p:txBody>
          <a:bodyPr>
            <a:normAutofit/>
          </a:bodyPr>
          <a:lstStyle/>
          <a:p>
            <a:pPr marL="0" indent="0">
              <a:buNone/>
            </a:pPr>
            <a:r>
              <a:rPr lang="en-GB" sz="2000"/>
              <a:t>Toddlers love to move around. All physical activities – whether it's walking, running, climbing, jumping or dancing – helping their muscles, bones and brains develop.(start4life/Nhs)</a:t>
            </a:r>
          </a:p>
        </p:txBody>
      </p:sp>
    </p:spTree>
    <p:extLst>
      <p:ext uri="{BB962C8B-B14F-4D97-AF65-F5344CB8AC3E}">
        <p14:creationId xmlns:p14="http://schemas.microsoft.com/office/powerpoint/2010/main" val="344321919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F1F985-A0CD-433A-ABE0-CC9DAA2BD390}"/>
              </a:ext>
            </a:extLst>
          </p:cNvPr>
          <p:cNvPicPr>
            <a:picLocks noChangeAspect="1"/>
          </p:cNvPicPr>
          <p:nvPr/>
        </p:nvPicPr>
        <p:blipFill rotWithShape="1">
          <a:blip r:embed="rId2"/>
          <a:srcRect l="10937" r="1"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A4CE17-53A7-4955-BFAB-C49D52ABFCD6}"/>
              </a:ext>
            </a:extLst>
          </p:cNvPr>
          <p:cNvSpPr>
            <a:spLocks noGrp="1"/>
          </p:cNvSpPr>
          <p:nvPr>
            <p:ph type="title"/>
          </p:nvPr>
        </p:nvSpPr>
        <p:spPr>
          <a:xfrm>
            <a:off x="371094" y="1161288"/>
            <a:ext cx="3438144" cy="1125728"/>
          </a:xfrm>
        </p:spPr>
        <p:txBody>
          <a:bodyPr anchor="b">
            <a:normAutofit/>
          </a:bodyPr>
          <a:lstStyle/>
          <a:p>
            <a:r>
              <a:rPr lang="en-GB" sz="2800" dirty="0"/>
              <a:t>MY ADVICE…….</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859CAA0-7A6B-48B5-9BEE-67FAABE20B7D}"/>
              </a:ext>
            </a:extLst>
          </p:cNvPr>
          <p:cNvSpPr>
            <a:spLocks noGrp="1"/>
          </p:cNvSpPr>
          <p:nvPr>
            <p:ph idx="1"/>
          </p:nvPr>
        </p:nvSpPr>
        <p:spPr>
          <a:xfrm>
            <a:off x="371094" y="2718054"/>
            <a:ext cx="3438906" cy="3207258"/>
          </a:xfrm>
        </p:spPr>
        <p:txBody>
          <a:bodyPr anchor="t">
            <a:normAutofit/>
          </a:bodyPr>
          <a:lstStyle/>
          <a:p>
            <a:pPr marL="0" indent="0">
              <a:buNone/>
            </a:pPr>
            <a:r>
              <a:rPr lang="en-GB" sz="1700" dirty="0"/>
              <a:t>Keeping your child occupied is a challenging task but there is many  ways to do this while stimulating there minds:-Playing games of make belief, counting, reciting ABC’s, Reading to them, playing hide and seek, painting, physical activities like kicking a ball, playing catch and dancing can all help the child's mind to be stimulated and help the child to develop co-ordination skills along side building agility, balance and intelligence. </a:t>
            </a:r>
          </a:p>
        </p:txBody>
      </p:sp>
    </p:spTree>
    <p:extLst>
      <p:ext uri="{BB962C8B-B14F-4D97-AF65-F5344CB8AC3E}">
        <p14:creationId xmlns:p14="http://schemas.microsoft.com/office/powerpoint/2010/main" val="4078630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742981-49CD-47E6-9628-E2790CF105F0}"/>
              </a:ext>
            </a:extLst>
          </p:cNvPr>
          <p:cNvSpPr>
            <a:spLocks noGrp="1"/>
          </p:cNvSpPr>
          <p:nvPr>
            <p:ph type="title"/>
          </p:nvPr>
        </p:nvSpPr>
        <p:spPr>
          <a:xfrm>
            <a:off x="838200" y="253397"/>
            <a:ext cx="10515600" cy="1273233"/>
          </a:xfrm>
        </p:spPr>
        <p:txBody>
          <a:bodyPr>
            <a:normAutofit/>
          </a:bodyPr>
          <a:lstStyle/>
          <a:p>
            <a:r>
              <a:rPr lang="en-GB" sz="6000" dirty="0"/>
              <a:t>References </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C3EA0B7-BA63-4844-A4AD-CFB6FCE5C1F0}"/>
              </a:ext>
            </a:extLst>
          </p:cNvPr>
          <p:cNvSpPr>
            <a:spLocks noGrp="1"/>
          </p:cNvSpPr>
          <p:nvPr>
            <p:ph idx="1"/>
          </p:nvPr>
        </p:nvSpPr>
        <p:spPr>
          <a:xfrm>
            <a:off x="838200" y="1780027"/>
            <a:ext cx="10515600" cy="4392173"/>
          </a:xfrm>
        </p:spPr>
        <p:txBody>
          <a:bodyPr>
            <a:noAutofit/>
          </a:bodyPr>
          <a:lstStyle/>
          <a:p>
            <a:pPr marL="0" indent="0">
              <a:buNone/>
            </a:pPr>
            <a:endParaRPr lang="en-GB" sz="1400" dirty="0"/>
          </a:p>
          <a:p>
            <a:pPr marL="0" indent="0">
              <a:buNone/>
            </a:pPr>
            <a:r>
              <a:rPr lang="en-GB" sz="1400" dirty="0" err="1"/>
              <a:t>Alahmad</a:t>
            </a:r>
            <a:r>
              <a:rPr lang="en-GB" sz="1400" dirty="0"/>
              <a:t>, Mana. “Strengths and Weaknesses of Cognitive Theory.” Budapest International Research and Critics Institute (BIRCI-Journal): Humanities and Social Sciences, vol. 3, no. 3, 29 July 2020, pp. 1584–1593, 10.33258/birci.v3i3.1088. Accessed 29 Oct. 2020.</a:t>
            </a:r>
          </a:p>
          <a:p>
            <a:pPr marL="0" indent="0">
              <a:buNone/>
            </a:pPr>
            <a:r>
              <a:rPr lang="en-GB" sz="1400" dirty="0"/>
              <a:t>For, Organisation. Understanding the Brain : Towards a New Learning Science. Paris, </a:t>
            </a:r>
            <a:r>
              <a:rPr lang="en-GB" sz="1400" dirty="0" err="1"/>
              <a:t>Oecd</a:t>
            </a:r>
            <a:r>
              <a:rPr lang="en-GB" sz="1400" dirty="0"/>
              <a:t>, 2002.</a:t>
            </a:r>
          </a:p>
          <a:p>
            <a:pPr marL="0" indent="0">
              <a:buNone/>
            </a:pPr>
            <a:r>
              <a:rPr lang="en-GB" sz="1400" dirty="0" err="1"/>
              <a:t>Kalarama</a:t>
            </a:r>
            <a:r>
              <a:rPr lang="en-GB" sz="1400" dirty="0"/>
              <a:t>, A., and S. </a:t>
            </a:r>
            <a:r>
              <a:rPr lang="en-GB" sz="1400" dirty="0" err="1"/>
              <a:t>Punia</a:t>
            </a:r>
            <a:r>
              <a:rPr lang="en-GB" sz="1400" dirty="0"/>
              <a:t>. “Home Based Intervention Impact on </a:t>
            </a:r>
            <a:r>
              <a:rPr lang="en-GB" sz="1400" dirty="0" err="1"/>
              <a:t>Cognative</a:t>
            </a:r>
            <a:r>
              <a:rPr lang="en-GB" sz="1400" dirty="0"/>
              <a:t> Ability of </a:t>
            </a:r>
            <a:r>
              <a:rPr lang="en-GB" sz="1400" dirty="0" err="1"/>
              <a:t>Preschoolers</a:t>
            </a:r>
            <a:r>
              <a:rPr lang="en-GB" sz="1400" dirty="0"/>
              <a:t>.” Journal of Human Ecology, vol. 12, no. 5, Sept. 2001, 10.1080/09709274.2001.11907638. Accessed 7 Mar. 2020.</a:t>
            </a:r>
          </a:p>
          <a:p>
            <a:pPr marL="0" indent="0">
              <a:buNone/>
            </a:pPr>
            <a:r>
              <a:rPr lang="en-GB" sz="1400" dirty="0" err="1"/>
              <a:t>Mclead</a:t>
            </a:r>
            <a:r>
              <a:rPr lang="en-GB" sz="1400" dirty="0"/>
              <a:t>, Dr Saul. The Zone of Proximal Development and Scaffolding. 2019.</a:t>
            </a:r>
          </a:p>
          <a:p>
            <a:pPr marL="0" indent="0">
              <a:buNone/>
            </a:pPr>
            <a:r>
              <a:rPr lang="en-GB" sz="1400" dirty="0" err="1"/>
              <a:t>Mcleod</a:t>
            </a:r>
            <a:r>
              <a:rPr lang="en-GB" sz="1400" dirty="0"/>
              <a:t>, Saul. “Lev Vygotsky’s Sociocultural Theory.” Simply Psychology, 5 Aug. 2018, www.simplypsychology.org/vygotsky.html.</a:t>
            </a:r>
          </a:p>
          <a:p>
            <a:pPr marL="0" indent="0">
              <a:buNone/>
            </a:pPr>
            <a:r>
              <a:rPr lang="en-GB" sz="1400" dirty="0"/>
              <a:t>NHS. “Child Development Milestones.” Www.cambscommunityservices.nhs.uk, www.cambscommunityservices.nhs.uk/advice/staying-safe/childhood-development/milestones.</a:t>
            </a:r>
          </a:p>
          <a:p>
            <a:pPr marL="0" indent="0">
              <a:buNone/>
            </a:pPr>
            <a:r>
              <a:rPr lang="en-GB" sz="1400" dirty="0"/>
              <a:t>Playtime Activities Are Really Important for Your Child’s Development. Have a Look at These Ideas for Activities You Can Do Together.” Start4Life, 2020, www.nhs.uk/start4life/toddler/activities/.</a:t>
            </a:r>
          </a:p>
          <a:p>
            <a:pPr marL="0" indent="0">
              <a:buNone/>
            </a:pPr>
            <a:r>
              <a:rPr lang="en-GB" sz="1400" dirty="0"/>
              <a:t>Susan </a:t>
            </a:r>
            <a:r>
              <a:rPr lang="en-GB" sz="1400" dirty="0" err="1"/>
              <a:t>Bahlke</a:t>
            </a:r>
            <a:r>
              <a:rPr lang="en-GB" sz="1400" dirty="0"/>
              <a:t> Thomas, et al. Nutrition and Learning in Preschool Children. Urbana, Ill., University Of Illinois, College Of Education Curriculum Laboratory, 1972.</a:t>
            </a:r>
          </a:p>
          <a:p>
            <a:pPr marL="0" indent="0">
              <a:buNone/>
            </a:pPr>
            <a:r>
              <a:rPr lang="en-GB" sz="1400" dirty="0"/>
              <a:t>Wadsworth, Barry J. Piaget’s Theory of Cognitive and Affective Development : Foundations of Constructivism. New York, Longman, 2004.</a:t>
            </a:r>
          </a:p>
          <a:p>
            <a:endParaRPr lang="en-GB" sz="1400" dirty="0"/>
          </a:p>
        </p:txBody>
      </p:sp>
    </p:spTree>
    <p:extLst>
      <p:ext uri="{BB962C8B-B14F-4D97-AF65-F5344CB8AC3E}">
        <p14:creationId xmlns:p14="http://schemas.microsoft.com/office/powerpoint/2010/main" val="38317814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79CC29ABECA4240AC0B18D52B09841D" ma:contentTypeVersion="7" ma:contentTypeDescription="Create a new document." ma:contentTypeScope="" ma:versionID="1db94c9bf3d67d26067745710d6e05a9">
  <xsd:schema xmlns:xsd="http://www.w3.org/2001/XMLSchema" xmlns:xs="http://www.w3.org/2001/XMLSchema" xmlns:p="http://schemas.microsoft.com/office/2006/metadata/properties" xmlns:ns3="dd7bbc2b-1d05-4a2b-aef3-b6f0207d1649" xmlns:ns4="d6f7a6e2-a2bb-432a-b406-760b1b1769a2" targetNamespace="http://schemas.microsoft.com/office/2006/metadata/properties" ma:root="true" ma:fieldsID="273c8a26ffff571f5296168ca5928a1a" ns3:_="" ns4:_="">
    <xsd:import namespace="dd7bbc2b-1d05-4a2b-aef3-b6f0207d1649"/>
    <xsd:import namespace="d6f7a6e2-a2bb-432a-b406-760b1b1769a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d7bbc2b-1d05-4a2b-aef3-b6f0207d164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6f7a6e2-a2bb-432a-b406-760b1b1769a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97E8BBA-4533-4A41-963E-89DD1DB6DAFB}">
  <ds:schemaRefs>
    <ds:schemaRef ds:uri="http://purl.org/dc/elements/1.1/"/>
    <ds:schemaRef ds:uri="http://schemas.microsoft.com/office/infopath/2007/PartnerControls"/>
    <ds:schemaRef ds:uri="http://schemas.microsoft.com/office/2006/documentManagement/types"/>
    <ds:schemaRef ds:uri="http://purl.org/dc/terms/"/>
    <ds:schemaRef ds:uri="http://purl.org/dc/dcmitype/"/>
    <ds:schemaRef ds:uri="http://schemas.microsoft.com/office/2006/metadata/properties"/>
    <ds:schemaRef ds:uri="http://www.w3.org/XML/1998/namespace"/>
    <ds:schemaRef ds:uri="http://schemas.openxmlformats.org/package/2006/metadata/core-properties"/>
    <ds:schemaRef ds:uri="d6f7a6e2-a2bb-432a-b406-760b1b1769a2"/>
    <ds:schemaRef ds:uri="dd7bbc2b-1d05-4a2b-aef3-b6f0207d1649"/>
  </ds:schemaRefs>
</ds:datastoreItem>
</file>

<file path=customXml/itemProps2.xml><?xml version="1.0" encoding="utf-8"?>
<ds:datastoreItem xmlns:ds="http://schemas.openxmlformats.org/officeDocument/2006/customXml" ds:itemID="{D100D613-2224-450F-97A0-E39BAA086031}">
  <ds:schemaRefs>
    <ds:schemaRef ds:uri="http://schemas.microsoft.com/sharepoint/v3/contenttype/forms"/>
  </ds:schemaRefs>
</ds:datastoreItem>
</file>

<file path=customXml/itemProps3.xml><?xml version="1.0" encoding="utf-8"?>
<ds:datastoreItem xmlns:ds="http://schemas.openxmlformats.org/officeDocument/2006/customXml" ds:itemID="{1AA40C29-D9CE-4CD2-96C2-D8A82FB488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d7bbc2b-1d05-4a2b-aef3-b6f0207d1649"/>
    <ds:schemaRef ds:uri="d6f7a6e2-a2bb-432a-b406-760b1b1769a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21695</TotalTime>
  <Words>805</Words>
  <Application>Microsoft Office PowerPoint</Application>
  <PresentationFormat>Widescreen</PresentationFormat>
  <Paragraphs>46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       A Child’s experience between the  ages of 0 – 5 years can affect the rest  of their lives”</vt:lpstr>
      <vt:lpstr>Intro</vt:lpstr>
      <vt:lpstr>PowerPoint Presentation</vt:lpstr>
      <vt:lpstr>Vygotsky</vt:lpstr>
      <vt:lpstr>Vgotsky’s Beliefs </vt:lpstr>
      <vt:lpstr>Piget</vt:lpstr>
      <vt:lpstr>Pigets Beilefs </vt:lpstr>
      <vt:lpstr>PowerPoint Presentation</vt:lpstr>
      <vt:lpstr>MY ADVICE…….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 Child’s experience between the  ages of 0 – 5 years can affect the rest  of their lives”</dc:title>
  <dc:creator>Sharifa Kitila</dc:creator>
  <cp:lastModifiedBy>Sharifa Kitila Nandoo (2018165)</cp:lastModifiedBy>
  <cp:revision>1</cp:revision>
  <dcterms:created xsi:type="dcterms:W3CDTF">2021-10-28T00:37:44Z</dcterms:created>
  <dcterms:modified xsi:type="dcterms:W3CDTF">2021-11-15T14:04:57Z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0x010100F79CC29ABECA4240AC0B18D52B09841D</vt:lpwstr>
  </property>
</Properties>
</file>