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61" r:id="rId2"/>
    <p:sldId id="262" r:id="rId3"/>
    <p:sldId id="263" r:id="rId4"/>
    <p:sldId id="258" r:id="rId5"/>
    <p:sldId id="259" r:id="rId6"/>
    <p:sldId id="264" r:id="rId7"/>
    <p:sldId id="256" r:id="rId8"/>
    <p:sldId id="257" r:id="rId9"/>
    <p:sldId id="270" r:id="rId10"/>
    <p:sldId id="271" r:id="rId11"/>
    <p:sldId id="272" r:id="rId12"/>
    <p:sldId id="275" r:id="rId13"/>
    <p:sldId id="266" r:id="rId14"/>
    <p:sldId id="276" r:id="rId15"/>
    <p:sldId id="26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91"/>
    <p:restoredTop sz="94669"/>
  </p:normalViewPr>
  <p:slideViewPr>
    <p:cSldViewPr snapToGrid="0">
      <p:cViewPr varScale="1">
        <p:scale>
          <a:sx n="114" d="100"/>
          <a:sy n="114" d="100"/>
        </p:scale>
        <p:origin x="272" y="16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C34A37-542C-FE45-B9C0-98A5DF4DED26}" type="datetimeFigureOut">
              <a:rPr lang="en-US" smtClean="0"/>
              <a:t>8/8/26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4659A3-73A0-0447-AF89-B5B92D0206C5}" type="slidenum">
              <a:rPr lang="en-US" smtClean="0"/>
              <a:t>‹#›</a:t>
            </a:fld>
            <a:endParaRPr lang="en-US"/>
          </a:p>
        </p:txBody>
      </p:sp>
    </p:spTree>
    <p:extLst>
      <p:ext uri="{BB962C8B-B14F-4D97-AF65-F5344CB8AC3E}">
        <p14:creationId xmlns:p14="http://schemas.microsoft.com/office/powerpoint/2010/main" val="1050879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94659A3-73A0-0447-AF89-B5B92D0206C5}" type="slidenum">
              <a:rPr lang="en-US" smtClean="0"/>
              <a:t>1</a:t>
            </a:fld>
            <a:endParaRPr lang="en-US"/>
          </a:p>
        </p:txBody>
      </p:sp>
    </p:spTree>
    <p:extLst>
      <p:ext uri="{BB962C8B-B14F-4D97-AF65-F5344CB8AC3E}">
        <p14:creationId xmlns:p14="http://schemas.microsoft.com/office/powerpoint/2010/main" val="5954807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94659A3-73A0-0447-AF89-B5B92D0206C5}" type="slidenum">
              <a:rPr lang="en-US" smtClean="0"/>
              <a:t>2</a:t>
            </a:fld>
            <a:endParaRPr lang="en-US"/>
          </a:p>
        </p:txBody>
      </p:sp>
    </p:spTree>
    <p:extLst>
      <p:ext uri="{BB962C8B-B14F-4D97-AF65-F5344CB8AC3E}">
        <p14:creationId xmlns:p14="http://schemas.microsoft.com/office/powerpoint/2010/main" val="3999504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94659A3-73A0-0447-AF89-B5B92D0206C5}" type="slidenum">
              <a:rPr lang="en-US" smtClean="0"/>
              <a:t>3</a:t>
            </a:fld>
            <a:endParaRPr lang="en-US"/>
          </a:p>
        </p:txBody>
      </p:sp>
    </p:spTree>
    <p:extLst>
      <p:ext uri="{BB962C8B-B14F-4D97-AF65-F5344CB8AC3E}">
        <p14:creationId xmlns:p14="http://schemas.microsoft.com/office/powerpoint/2010/main" val="32876202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7" name="Google Shape;87;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a:solidFill>
                  <a:schemeClr val="dk1"/>
                </a:solidFill>
                <a:latin typeface="Arial"/>
                <a:ea typeface="Arial"/>
                <a:cs typeface="Arial"/>
                <a:sym typeface="Arial"/>
              </a:rPr>
              <a:t>Presenter 2: connect the literal machinery noise to Shannon and Weaver’s concept of noise in the channel. Explain that repeating the same spoken instruction does not fix an unsuitable channel. Mention that HSE also treats noise as a safety hazard because it can interfere with communication and warnings.</a:t>
            </a:r>
            <a:endParaRPr/>
          </a:p>
        </p:txBody>
      </p:sp>
      <p:sp>
        <p:nvSpPr>
          <p:cNvPr id="88" name="Google Shape;88;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5" name="Google Shape;105;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a:solidFill>
                  <a:schemeClr val="dk1"/>
                </a:solidFill>
                <a:latin typeface="Arial"/>
                <a:ea typeface="Arial"/>
                <a:cs typeface="Arial"/>
                <a:sym typeface="Arial"/>
              </a:rPr>
              <a:t>Presenter 2: distinguish source controls from communication controls. Hearing protection alone may make speech harder to hear, so critical messages need quiet zones and visual cues. Finish by handing over to language and body language.</a:t>
            </a:r>
            <a:endParaRPr/>
          </a:p>
        </p:txBody>
      </p:sp>
      <p:sp>
        <p:nvSpPr>
          <p:cNvPr id="106" name="Google Shape;106;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94659A3-73A0-0447-AF89-B5B92D0206C5}" type="slidenum">
              <a:rPr lang="en-US" smtClean="0"/>
              <a:t>15</a:t>
            </a:fld>
            <a:endParaRPr lang="en-US"/>
          </a:p>
        </p:txBody>
      </p:sp>
    </p:spTree>
    <p:extLst>
      <p:ext uri="{BB962C8B-B14F-4D97-AF65-F5344CB8AC3E}">
        <p14:creationId xmlns:p14="http://schemas.microsoft.com/office/powerpoint/2010/main" val="3308879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BA256-D686-534B-F153-08F43B86472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C8F5B84-B83F-D7BC-89EB-2A964C09E2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ED0D7B2-C8B0-5F11-48F7-0C906C5F2674}"/>
              </a:ext>
            </a:extLst>
          </p:cNvPr>
          <p:cNvSpPr>
            <a:spLocks noGrp="1"/>
          </p:cNvSpPr>
          <p:nvPr>
            <p:ph type="dt" sz="half" idx="10"/>
          </p:nvPr>
        </p:nvSpPr>
        <p:spPr/>
        <p:txBody>
          <a:bodyPr/>
          <a:lstStyle/>
          <a:p>
            <a:fld id="{856BBE4F-F252-3947-99D4-B30CE43AC828}" type="datetimeFigureOut">
              <a:rPr lang="en-US" smtClean="0"/>
              <a:t>8/8/26</a:t>
            </a:fld>
            <a:endParaRPr lang="en-US"/>
          </a:p>
        </p:txBody>
      </p:sp>
      <p:sp>
        <p:nvSpPr>
          <p:cNvPr id="5" name="Footer Placeholder 4">
            <a:extLst>
              <a:ext uri="{FF2B5EF4-FFF2-40B4-BE49-F238E27FC236}">
                <a16:creationId xmlns:a16="http://schemas.microsoft.com/office/drawing/2014/main" id="{71EFC57B-E52E-08DC-30DA-10844B671D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D26496-DFDC-BA05-EC92-2BA28528FF87}"/>
              </a:ext>
            </a:extLst>
          </p:cNvPr>
          <p:cNvSpPr>
            <a:spLocks noGrp="1"/>
          </p:cNvSpPr>
          <p:nvPr>
            <p:ph type="sldNum" sz="quarter" idx="12"/>
          </p:nvPr>
        </p:nvSpPr>
        <p:spPr/>
        <p:txBody>
          <a:bodyPr/>
          <a:lstStyle/>
          <a:p>
            <a:fld id="{ABA025BC-8196-4E4E-B241-62FA26B65938}" type="slidenum">
              <a:rPr lang="en-US" smtClean="0"/>
              <a:t>‹#›</a:t>
            </a:fld>
            <a:endParaRPr lang="en-US"/>
          </a:p>
        </p:txBody>
      </p:sp>
    </p:spTree>
    <p:extLst>
      <p:ext uri="{BB962C8B-B14F-4D97-AF65-F5344CB8AC3E}">
        <p14:creationId xmlns:p14="http://schemas.microsoft.com/office/powerpoint/2010/main" val="1934841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75D7A-F172-7CD0-909A-C55BB4C14ED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A838034-937F-7D72-3781-0E80956EAC0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62329FA-27C6-31EE-B10A-BB069B3C03CC}"/>
              </a:ext>
            </a:extLst>
          </p:cNvPr>
          <p:cNvSpPr>
            <a:spLocks noGrp="1"/>
          </p:cNvSpPr>
          <p:nvPr>
            <p:ph type="dt" sz="half" idx="10"/>
          </p:nvPr>
        </p:nvSpPr>
        <p:spPr/>
        <p:txBody>
          <a:bodyPr/>
          <a:lstStyle/>
          <a:p>
            <a:fld id="{856BBE4F-F252-3947-99D4-B30CE43AC828}" type="datetimeFigureOut">
              <a:rPr lang="en-US" smtClean="0"/>
              <a:t>8/8/26</a:t>
            </a:fld>
            <a:endParaRPr lang="en-US"/>
          </a:p>
        </p:txBody>
      </p:sp>
      <p:sp>
        <p:nvSpPr>
          <p:cNvPr id="5" name="Footer Placeholder 4">
            <a:extLst>
              <a:ext uri="{FF2B5EF4-FFF2-40B4-BE49-F238E27FC236}">
                <a16:creationId xmlns:a16="http://schemas.microsoft.com/office/drawing/2014/main" id="{062D1FDA-7F22-A43D-252E-F3E907BBE9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682403-B235-C6E0-589F-EF136077D3BE}"/>
              </a:ext>
            </a:extLst>
          </p:cNvPr>
          <p:cNvSpPr>
            <a:spLocks noGrp="1"/>
          </p:cNvSpPr>
          <p:nvPr>
            <p:ph type="sldNum" sz="quarter" idx="12"/>
          </p:nvPr>
        </p:nvSpPr>
        <p:spPr/>
        <p:txBody>
          <a:bodyPr/>
          <a:lstStyle/>
          <a:p>
            <a:fld id="{ABA025BC-8196-4E4E-B241-62FA26B65938}" type="slidenum">
              <a:rPr lang="en-US" smtClean="0"/>
              <a:t>‹#›</a:t>
            </a:fld>
            <a:endParaRPr lang="en-US"/>
          </a:p>
        </p:txBody>
      </p:sp>
    </p:spTree>
    <p:extLst>
      <p:ext uri="{BB962C8B-B14F-4D97-AF65-F5344CB8AC3E}">
        <p14:creationId xmlns:p14="http://schemas.microsoft.com/office/powerpoint/2010/main" val="35175958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76442-C97C-EE22-604F-8F0A23BEBF0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C9A1378-EE17-E7FC-0585-0AFF4954EAB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D82CD46-791C-5187-B636-8FC91938A411}"/>
              </a:ext>
            </a:extLst>
          </p:cNvPr>
          <p:cNvSpPr>
            <a:spLocks noGrp="1"/>
          </p:cNvSpPr>
          <p:nvPr>
            <p:ph type="dt" sz="half" idx="10"/>
          </p:nvPr>
        </p:nvSpPr>
        <p:spPr/>
        <p:txBody>
          <a:bodyPr/>
          <a:lstStyle/>
          <a:p>
            <a:fld id="{856BBE4F-F252-3947-99D4-B30CE43AC828}" type="datetimeFigureOut">
              <a:rPr lang="en-US" smtClean="0"/>
              <a:t>8/8/26</a:t>
            </a:fld>
            <a:endParaRPr lang="en-US"/>
          </a:p>
        </p:txBody>
      </p:sp>
      <p:sp>
        <p:nvSpPr>
          <p:cNvPr id="5" name="Footer Placeholder 4">
            <a:extLst>
              <a:ext uri="{FF2B5EF4-FFF2-40B4-BE49-F238E27FC236}">
                <a16:creationId xmlns:a16="http://schemas.microsoft.com/office/drawing/2014/main" id="{F773EE8D-AED1-1DAB-F933-11A7D8E6AE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2AF7A6-52F9-EC9E-7B6A-7206F4C50D0F}"/>
              </a:ext>
            </a:extLst>
          </p:cNvPr>
          <p:cNvSpPr>
            <a:spLocks noGrp="1"/>
          </p:cNvSpPr>
          <p:nvPr>
            <p:ph type="sldNum" sz="quarter" idx="12"/>
          </p:nvPr>
        </p:nvSpPr>
        <p:spPr/>
        <p:txBody>
          <a:bodyPr/>
          <a:lstStyle/>
          <a:p>
            <a:fld id="{ABA025BC-8196-4E4E-B241-62FA26B65938}" type="slidenum">
              <a:rPr lang="en-US" smtClean="0"/>
              <a:t>‹#›</a:t>
            </a:fld>
            <a:endParaRPr lang="en-US"/>
          </a:p>
        </p:txBody>
      </p:sp>
    </p:spTree>
    <p:extLst>
      <p:ext uri="{BB962C8B-B14F-4D97-AF65-F5344CB8AC3E}">
        <p14:creationId xmlns:p14="http://schemas.microsoft.com/office/powerpoint/2010/main" val="23756137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18CB1-FACE-02CF-091B-3E15D2E8F97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976220F-D1E4-8B95-9E42-650440D5746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E6F6C2C-FE98-ADBF-62D2-7ADF1761EBD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09376A1-709B-AF84-BD9A-3F0AEF29A196}"/>
              </a:ext>
            </a:extLst>
          </p:cNvPr>
          <p:cNvSpPr>
            <a:spLocks noGrp="1"/>
          </p:cNvSpPr>
          <p:nvPr>
            <p:ph type="dt" sz="half" idx="10"/>
          </p:nvPr>
        </p:nvSpPr>
        <p:spPr/>
        <p:txBody>
          <a:bodyPr/>
          <a:lstStyle/>
          <a:p>
            <a:fld id="{856BBE4F-F252-3947-99D4-B30CE43AC828}" type="datetimeFigureOut">
              <a:rPr lang="en-US" smtClean="0"/>
              <a:t>8/8/26</a:t>
            </a:fld>
            <a:endParaRPr lang="en-US"/>
          </a:p>
        </p:txBody>
      </p:sp>
      <p:sp>
        <p:nvSpPr>
          <p:cNvPr id="6" name="Footer Placeholder 5">
            <a:extLst>
              <a:ext uri="{FF2B5EF4-FFF2-40B4-BE49-F238E27FC236}">
                <a16:creationId xmlns:a16="http://schemas.microsoft.com/office/drawing/2014/main" id="{43E14E17-C499-1DA0-7982-76B1251F33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576BED-47FF-FAF2-A6F8-88C1EE8511F1}"/>
              </a:ext>
            </a:extLst>
          </p:cNvPr>
          <p:cNvSpPr>
            <a:spLocks noGrp="1"/>
          </p:cNvSpPr>
          <p:nvPr>
            <p:ph type="sldNum" sz="quarter" idx="12"/>
          </p:nvPr>
        </p:nvSpPr>
        <p:spPr/>
        <p:txBody>
          <a:bodyPr/>
          <a:lstStyle/>
          <a:p>
            <a:fld id="{ABA025BC-8196-4E4E-B241-62FA26B65938}" type="slidenum">
              <a:rPr lang="en-US" smtClean="0"/>
              <a:t>‹#›</a:t>
            </a:fld>
            <a:endParaRPr lang="en-US"/>
          </a:p>
        </p:txBody>
      </p:sp>
    </p:spTree>
    <p:extLst>
      <p:ext uri="{BB962C8B-B14F-4D97-AF65-F5344CB8AC3E}">
        <p14:creationId xmlns:p14="http://schemas.microsoft.com/office/powerpoint/2010/main" val="15536827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A1E52-9F7E-BFC5-08BC-D60A7710159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E7B9123-E888-67DA-8C8E-3F81AFF78F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CFBD7C3-7E8D-9894-E923-1AA660F497C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6466F7F-56DB-01E7-91E8-A8FAA9BC3C6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E48178D-29D6-9166-3917-A33C574D3E3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D2C1658-38CD-A9AB-B985-4F7269A28D56}"/>
              </a:ext>
            </a:extLst>
          </p:cNvPr>
          <p:cNvSpPr>
            <a:spLocks noGrp="1"/>
          </p:cNvSpPr>
          <p:nvPr>
            <p:ph type="dt" sz="half" idx="10"/>
          </p:nvPr>
        </p:nvSpPr>
        <p:spPr/>
        <p:txBody>
          <a:bodyPr/>
          <a:lstStyle/>
          <a:p>
            <a:fld id="{856BBE4F-F252-3947-99D4-B30CE43AC828}" type="datetimeFigureOut">
              <a:rPr lang="en-US" smtClean="0"/>
              <a:t>8/8/26</a:t>
            </a:fld>
            <a:endParaRPr lang="en-US"/>
          </a:p>
        </p:txBody>
      </p:sp>
      <p:sp>
        <p:nvSpPr>
          <p:cNvPr id="8" name="Footer Placeholder 7">
            <a:extLst>
              <a:ext uri="{FF2B5EF4-FFF2-40B4-BE49-F238E27FC236}">
                <a16:creationId xmlns:a16="http://schemas.microsoft.com/office/drawing/2014/main" id="{024EF172-364B-2DD3-25A3-7A8410B8224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42CA031-617E-9A0E-8F42-C1B3D9624671}"/>
              </a:ext>
            </a:extLst>
          </p:cNvPr>
          <p:cNvSpPr>
            <a:spLocks noGrp="1"/>
          </p:cNvSpPr>
          <p:nvPr>
            <p:ph type="sldNum" sz="quarter" idx="12"/>
          </p:nvPr>
        </p:nvSpPr>
        <p:spPr/>
        <p:txBody>
          <a:bodyPr/>
          <a:lstStyle/>
          <a:p>
            <a:fld id="{ABA025BC-8196-4E4E-B241-62FA26B65938}" type="slidenum">
              <a:rPr lang="en-US" smtClean="0"/>
              <a:t>‹#›</a:t>
            </a:fld>
            <a:endParaRPr lang="en-US"/>
          </a:p>
        </p:txBody>
      </p:sp>
    </p:spTree>
    <p:extLst>
      <p:ext uri="{BB962C8B-B14F-4D97-AF65-F5344CB8AC3E}">
        <p14:creationId xmlns:p14="http://schemas.microsoft.com/office/powerpoint/2010/main" val="3563361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95B61-7910-3318-C630-41E200E9539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DBD7CE6-254C-4831-3CD0-5C1152D1D2A6}"/>
              </a:ext>
            </a:extLst>
          </p:cNvPr>
          <p:cNvSpPr>
            <a:spLocks noGrp="1"/>
          </p:cNvSpPr>
          <p:nvPr>
            <p:ph type="dt" sz="half" idx="10"/>
          </p:nvPr>
        </p:nvSpPr>
        <p:spPr/>
        <p:txBody>
          <a:bodyPr/>
          <a:lstStyle/>
          <a:p>
            <a:fld id="{856BBE4F-F252-3947-99D4-B30CE43AC828}" type="datetimeFigureOut">
              <a:rPr lang="en-US" smtClean="0"/>
              <a:t>8/8/26</a:t>
            </a:fld>
            <a:endParaRPr lang="en-US"/>
          </a:p>
        </p:txBody>
      </p:sp>
      <p:sp>
        <p:nvSpPr>
          <p:cNvPr id="4" name="Footer Placeholder 3">
            <a:extLst>
              <a:ext uri="{FF2B5EF4-FFF2-40B4-BE49-F238E27FC236}">
                <a16:creationId xmlns:a16="http://schemas.microsoft.com/office/drawing/2014/main" id="{2E766D23-07BB-9A68-CB2E-E2C00012BD9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359F5FB-7BFE-D8E3-BC1E-09C674072EE8}"/>
              </a:ext>
            </a:extLst>
          </p:cNvPr>
          <p:cNvSpPr>
            <a:spLocks noGrp="1"/>
          </p:cNvSpPr>
          <p:nvPr>
            <p:ph type="sldNum" sz="quarter" idx="12"/>
          </p:nvPr>
        </p:nvSpPr>
        <p:spPr/>
        <p:txBody>
          <a:bodyPr/>
          <a:lstStyle/>
          <a:p>
            <a:fld id="{ABA025BC-8196-4E4E-B241-62FA26B65938}" type="slidenum">
              <a:rPr lang="en-US" smtClean="0"/>
              <a:t>‹#›</a:t>
            </a:fld>
            <a:endParaRPr lang="en-US"/>
          </a:p>
        </p:txBody>
      </p:sp>
    </p:spTree>
    <p:extLst>
      <p:ext uri="{BB962C8B-B14F-4D97-AF65-F5344CB8AC3E}">
        <p14:creationId xmlns:p14="http://schemas.microsoft.com/office/powerpoint/2010/main" val="729994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FB83A1-8CCA-4862-E16B-BE25A595C8AD}"/>
              </a:ext>
            </a:extLst>
          </p:cNvPr>
          <p:cNvSpPr>
            <a:spLocks noGrp="1"/>
          </p:cNvSpPr>
          <p:nvPr>
            <p:ph type="dt" sz="half" idx="10"/>
          </p:nvPr>
        </p:nvSpPr>
        <p:spPr/>
        <p:txBody>
          <a:bodyPr/>
          <a:lstStyle/>
          <a:p>
            <a:fld id="{856BBE4F-F252-3947-99D4-B30CE43AC828}" type="datetimeFigureOut">
              <a:rPr lang="en-US" smtClean="0"/>
              <a:t>8/8/26</a:t>
            </a:fld>
            <a:endParaRPr lang="en-US"/>
          </a:p>
        </p:txBody>
      </p:sp>
      <p:sp>
        <p:nvSpPr>
          <p:cNvPr id="3" name="Footer Placeholder 2">
            <a:extLst>
              <a:ext uri="{FF2B5EF4-FFF2-40B4-BE49-F238E27FC236}">
                <a16:creationId xmlns:a16="http://schemas.microsoft.com/office/drawing/2014/main" id="{81359D46-EAB2-DD4A-B185-8A57CC6604A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F79DFC5-1904-8D20-C7DD-C6B8F7A8C119}"/>
              </a:ext>
            </a:extLst>
          </p:cNvPr>
          <p:cNvSpPr>
            <a:spLocks noGrp="1"/>
          </p:cNvSpPr>
          <p:nvPr>
            <p:ph type="sldNum" sz="quarter" idx="12"/>
          </p:nvPr>
        </p:nvSpPr>
        <p:spPr/>
        <p:txBody>
          <a:bodyPr/>
          <a:lstStyle/>
          <a:p>
            <a:fld id="{ABA025BC-8196-4E4E-B241-62FA26B65938}" type="slidenum">
              <a:rPr lang="en-US" smtClean="0"/>
              <a:t>‹#›</a:t>
            </a:fld>
            <a:endParaRPr lang="en-US"/>
          </a:p>
        </p:txBody>
      </p:sp>
    </p:spTree>
    <p:extLst>
      <p:ext uri="{BB962C8B-B14F-4D97-AF65-F5344CB8AC3E}">
        <p14:creationId xmlns:p14="http://schemas.microsoft.com/office/powerpoint/2010/main" val="2971874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7F34F-08D5-75F5-08AE-41D7413B3E3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127A59B-D943-A3AA-F739-64A59650BA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53A114-540C-0FD8-4708-05FF1D482F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6C08635-D284-53FF-758E-37DE7DD973D5}"/>
              </a:ext>
            </a:extLst>
          </p:cNvPr>
          <p:cNvSpPr>
            <a:spLocks noGrp="1"/>
          </p:cNvSpPr>
          <p:nvPr>
            <p:ph type="dt" sz="half" idx="10"/>
          </p:nvPr>
        </p:nvSpPr>
        <p:spPr/>
        <p:txBody>
          <a:bodyPr/>
          <a:lstStyle/>
          <a:p>
            <a:fld id="{856BBE4F-F252-3947-99D4-B30CE43AC828}" type="datetimeFigureOut">
              <a:rPr lang="en-US" smtClean="0"/>
              <a:t>8/8/26</a:t>
            </a:fld>
            <a:endParaRPr lang="en-US"/>
          </a:p>
        </p:txBody>
      </p:sp>
      <p:sp>
        <p:nvSpPr>
          <p:cNvPr id="6" name="Footer Placeholder 5">
            <a:extLst>
              <a:ext uri="{FF2B5EF4-FFF2-40B4-BE49-F238E27FC236}">
                <a16:creationId xmlns:a16="http://schemas.microsoft.com/office/drawing/2014/main" id="{8AA83802-69D2-0447-FBB8-E8D0FB5ABF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9A7443B-8D9D-84BA-DDD9-F167F00F72D8}"/>
              </a:ext>
            </a:extLst>
          </p:cNvPr>
          <p:cNvSpPr>
            <a:spLocks noGrp="1"/>
          </p:cNvSpPr>
          <p:nvPr>
            <p:ph type="sldNum" sz="quarter" idx="12"/>
          </p:nvPr>
        </p:nvSpPr>
        <p:spPr/>
        <p:txBody>
          <a:bodyPr/>
          <a:lstStyle/>
          <a:p>
            <a:fld id="{ABA025BC-8196-4E4E-B241-62FA26B65938}" type="slidenum">
              <a:rPr lang="en-US" smtClean="0"/>
              <a:t>‹#›</a:t>
            </a:fld>
            <a:endParaRPr lang="en-US"/>
          </a:p>
        </p:txBody>
      </p:sp>
    </p:spTree>
    <p:extLst>
      <p:ext uri="{BB962C8B-B14F-4D97-AF65-F5344CB8AC3E}">
        <p14:creationId xmlns:p14="http://schemas.microsoft.com/office/powerpoint/2010/main" val="31814221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B2C42-3803-279F-CF86-3259F895D4B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90F1F90-E22D-4138-07E5-C2AAA72523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80AE82-5B02-0E4A-0E32-7FD7E1D212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CAF011E-50E8-254B-7EE5-A0AD05B4560F}"/>
              </a:ext>
            </a:extLst>
          </p:cNvPr>
          <p:cNvSpPr>
            <a:spLocks noGrp="1"/>
          </p:cNvSpPr>
          <p:nvPr>
            <p:ph type="dt" sz="half" idx="10"/>
          </p:nvPr>
        </p:nvSpPr>
        <p:spPr/>
        <p:txBody>
          <a:bodyPr/>
          <a:lstStyle/>
          <a:p>
            <a:fld id="{856BBE4F-F252-3947-99D4-B30CE43AC828}" type="datetimeFigureOut">
              <a:rPr lang="en-US" smtClean="0"/>
              <a:t>8/8/26</a:t>
            </a:fld>
            <a:endParaRPr lang="en-US"/>
          </a:p>
        </p:txBody>
      </p:sp>
      <p:sp>
        <p:nvSpPr>
          <p:cNvPr id="6" name="Footer Placeholder 5">
            <a:extLst>
              <a:ext uri="{FF2B5EF4-FFF2-40B4-BE49-F238E27FC236}">
                <a16:creationId xmlns:a16="http://schemas.microsoft.com/office/drawing/2014/main" id="{3D26FE30-E4E5-6F52-12E5-6F716D0747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75077FF-B8CE-300C-79DF-6D3A27CA5C18}"/>
              </a:ext>
            </a:extLst>
          </p:cNvPr>
          <p:cNvSpPr>
            <a:spLocks noGrp="1"/>
          </p:cNvSpPr>
          <p:nvPr>
            <p:ph type="sldNum" sz="quarter" idx="12"/>
          </p:nvPr>
        </p:nvSpPr>
        <p:spPr/>
        <p:txBody>
          <a:bodyPr/>
          <a:lstStyle/>
          <a:p>
            <a:fld id="{ABA025BC-8196-4E4E-B241-62FA26B65938}" type="slidenum">
              <a:rPr lang="en-US" smtClean="0"/>
              <a:t>‹#›</a:t>
            </a:fld>
            <a:endParaRPr lang="en-US"/>
          </a:p>
        </p:txBody>
      </p:sp>
    </p:spTree>
    <p:extLst>
      <p:ext uri="{BB962C8B-B14F-4D97-AF65-F5344CB8AC3E}">
        <p14:creationId xmlns:p14="http://schemas.microsoft.com/office/powerpoint/2010/main" val="1689303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BCB82-B5C0-576C-A28F-81A10D8589D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28E78A3-0819-6CD4-196E-AC4F472BAC5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DCF9AE5-0E2C-33C2-B904-FF6101AC5B9C}"/>
              </a:ext>
            </a:extLst>
          </p:cNvPr>
          <p:cNvSpPr>
            <a:spLocks noGrp="1"/>
          </p:cNvSpPr>
          <p:nvPr>
            <p:ph type="dt" sz="half" idx="10"/>
          </p:nvPr>
        </p:nvSpPr>
        <p:spPr/>
        <p:txBody>
          <a:bodyPr/>
          <a:lstStyle/>
          <a:p>
            <a:fld id="{856BBE4F-F252-3947-99D4-B30CE43AC828}" type="datetimeFigureOut">
              <a:rPr lang="en-US" smtClean="0"/>
              <a:t>8/8/26</a:t>
            </a:fld>
            <a:endParaRPr lang="en-US"/>
          </a:p>
        </p:txBody>
      </p:sp>
      <p:sp>
        <p:nvSpPr>
          <p:cNvPr id="5" name="Footer Placeholder 4">
            <a:extLst>
              <a:ext uri="{FF2B5EF4-FFF2-40B4-BE49-F238E27FC236}">
                <a16:creationId xmlns:a16="http://schemas.microsoft.com/office/drawing/2014/main" id="{BAEE6207-F285-3F0B-C159-5EEDAFDD22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0D4A3-2B9D-0255-A15E-32BE3983242C}"/>
              </a:ext>
            </a:extLst>
          </p:cNvPr>
          <p:cNvSpPr>
            <a:spLocks noGrp="1"/>
          </p:cNvSpPr>
          <p:nvPr>
            <p:ph type="sldNum" sz="quarter" idx="12"/>
          </p:nvPr>
        </p:nvSpPr>
        <p:spPr/>
        <p:txBody>
          <a:bodyPr/>
          <a:lstStyle/>
          <a:p>
            <a:fld id="{ABA025BC-8196-4E4E-B241-62FA26B65938}" type="slidenum">
              <a:rPr lang="en-US" smtClean="0"/>
              <a:t>‹#›</a:t>
            </a:fld>
            <a:endParaRPr lang="en-US"/>
          </a:p>
        </p:txBody>
      </p:sp>
    </p:spTree>
    <p:extLst>
      <p:ext uri="{BB962C8B-B14F-4D97-AF65-F5344CB8AC3E}">
        <p14:creationId xmlns:p14="http://schemas.microsoft.com/office/powerpoint/2010/main" val="498578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BF0A0E4-0CB1-38C1-7606-8D8F7DFFCD8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283A1CE-8490-8D44-16CE-E6F162D893E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E65638-52E9-FA75-E84F-028FB5293091}"/>
              </a:ext>
            </a:extLst>
          </p:cNvPr>
          <p:cNvSpPr>
            <a:spLocks noGrp="1"/>
          </p:cNvSpPr>
          <p:nvPr>
            <p:ph type="dt" sz="half" idx="10"/>
          </p:nvPr>
        </p:nvSpPr>
        <p:spPr/>
        <p:txBody>
          <a:bodyPr/>
          <a:lstStyle/>
          <a:p>
            <a:fld id="{856BBE4F-F252-3947-99D4-B30CE43AC828}" type="datetimeFigureOut">
              <a:rPr lang="en-US" smtClean="0"/>
              <a:t>8/8/26</a:t>
            </a:fld>
            <a:endParaRPr lang="en-US"/>
          </a:p>
        </p:txBody>
      </p:sp>
      <p:sp>
        <p:nvSpPr>
          <p:cNvPr id="5" name="Footer Placeholder 4">
            <a:extLst>
              <a:ext uri="{FF2B5EF4-FFF2-40B4-BE49-F238E27FC236}">
                <a16:creationId xmlns:a16="http://schemas.microsoft.com/office/drawing/2014/main" id="{03678310-1CFD-09D8-7011-879152FC8A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C1F3E5-3384-F0D6-4893-D5E87C7DB994}"/>
              </a:ext>
            </a:extLst>
          </p:cNvPr>
          <p:cNvSpPr>
            <a:spLocks noGrp="1"/>
          </p:cNvSpPr>
          <p:nvPr>
            <p:ph type="sldNum" sz="quarter" idx="12"/>
          </p:nvPr>
        </p:nvSpPr>
        <p:spPr/>
        <p:txBody>
          <a:bodyPr/>
          <a:lstStyle/>
          <a:p>
            <a:fld id="{ABA025BC-8196-4E4E-B241-62FA26B65938}" type="slidenum">
              <a:rPr lang="en-US" smtClean="0"/>
              <a:t>‹#›</a:t>
            </a:fld>
            <a:endParaRPr lang="en-US"/>
          </a:p>
        </p:txBody>
      </p:sp>
    </p:spTree>
    <p:extLst>
      <p:ext uri="{BB962C8B-B14F-4D97-AF65-F5344CB8AC3E}">
        <p14:creationId xmlns:p14="http://schemas.microsoft.com/office/powerpoint/2010/main" val="38596737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1_Title Slide" type="title">
  <p:cSld name="1_Title Slide">
    <p:spTree>
      <p:nvGrpSpPr>
        <p:cNvPr id="1" name="Shape 15"/>
        <p:cNvGrpSpPr/>
        <p:nvPr/>
      </p:nvGrpSpPr>
      <p:grpSpPr>
        <a:xfrm>
          <a:off x="0" y="0"/>
          <a:ext cx="0" cy="0"/>
          <a:chOff x="0" y="0"/>
          <a:chExt cx="0" cy="0"/>
        </a:xfrm>
      </p:grpSpPr>
    </p:spTree>
    <p:extLst>
      <p:ext uri="{BB962C8B-B14F-4D97-AF65-F5344CB8AC3E}">
        <p14:creationId xmlns:p14="http://schemas.microsoft.com/office/powerpoint/2010/main" val="27203367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736B246-EF89-BA74-00D6-3568EE88ED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3D2A563-8997-3942-FC57-D8EE8267CD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874571F-58E6-5501-D152-4FFBCC9297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56BBE4F-F252-3947-99D4-B30CE43AC828}" type="datetimeFigureOut">
              <a:rPr lang="en-US" smtClean="0"/>
              <a:t>8/8/26</a:t>
            </a:fld>
            <a:endParaRPr lang="en-US"/>
          </a:p>
        </p:txBody>
      </p:sp>
      <p:sp>
        <p:nvSpPr>
          <p:cNvPr id="5" name="Footer Placeholder 4">
            <a:extLst>
              <a:ext uri="{FF2B5EF4-FFF2-40B4-BE49-F238E27FC236}">
                <a16:creationId xmlns:a16="http://schemas.microsoft.com/office/drawing/2014/main" id="{04305B40-73C6-9CBD-309B-DE42E45CAA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23765C1-6A95-32A4-2ABD-B1D9C004C66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BA025BC-8196-4E4E-B241-62FA26B65938}" type="slidenum">
              <a:rPr lang="en-US" smtClean="0"/>
              <a:t>‹#›</a:t>
            </a:fld>
            <a:endParaRPr lang="en-US"/>
          </a:p>
        </p:txBody>
      </p:sp>
    </p:spTree>
    <p:extLst>
      <p:ext uri="{BB962C8B-B14F-4D97-AF65-F5344CB8AC3E}">
        <p14:creationId xmlns:p14="http://schemas.microsoft.com/office/powerpoint/2010/main" val="12054667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sv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2.svg"/><Relationship Id="rId18" Type="http://schemas.openxmlformats.org/officeDocument/2006/relationships/image" Target="../media/image17.png"/><Relationship Id="rId3" Type="http://schemas.openxmlformats.org/officeDocument/2006/relationships/image" Target="../media/image5.png"/><Relationship Id="rId7" Type="http://schemas.openxmlformats.org/officeDocument/2006/relationships/image" Target="../media/image7.png"/><Relationship Id="rId12" Type="http://schemas.openxmlformats.org/officeDocument/2006/relationships/image" Target="../media/image11.png"/><Relationship Id="rId17" Type="http://schemas.openxmlformats.org/officeDocument/2006/relationships/image" Target="../media/image16.svg"/><Relationship Id="rId2" Type="http://schemas.openxmlformats.org/officeDocument/2006/relationships/image" Target="../media/image5.png"/><Relationship Id="rId16" Type="http://schemas.openxmlformats.org/officeDocument/2006/relationships/image" Target="../media/image15.png"/><Relationship Id="rId20"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7.png"/><Relationship Id="rId11" Type="http://schemas.openxmlformats.org/officeDocument/2006/relationships/image" Target="../media/image10.svg"/><Relationship Id="rId5" Type="http://schemas.openxmlformats.org/officeDocument/2006/relationships/image" Target="../media/image6.png"/><Relationship Id="rId15" Type="http://schemas.openxmlformats.org/officeDocument/2006/relationships/image" Target="../media/image14.svg"/><Relationship Id="rId10" Type="http://schemas.openxmlformats.org/officeDocument/2006/relationships/image" Target="../media/image9.png"/><Relationship Id="rId19" Type="http://schemas.openxmlformats.org/officeDocument/2006/relationships/image" Target="../media/image18.png"/><Relationship Id="rId4" Type="http://schemas.openxmlformats.org/officeDocument/2006/relationships/image" Target="../media/image6.png"/><Relationship Id="rId9" Type="http://schemas.openxmlformats.org/officeDocument/2006/relationships/image" Target="../media/image8.png"/><Relationship Id="rId14" Type="http://schemas.openxmlformats.org/officeDocument/2006/relationships/image" Target="../media/image1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s://perpustakaankotajakartapusat.org/s-o-p/" TargetMode="External"/><Relationship Id="rId2" Type="http://schemas.openxmlformats.org/officeDocument/2006/relationships/image" Target="../media/image20.jpg"/><Relationship Id="rId1" Type="http://schemas.openxmlformats.org/officeDocument/2006/relationships/slideLayout" Target="../slideLayouts/slideLayout1.xml"/><Relationship Id="rId5" Type="http://schemas.openxmlformats.org/officeDocument/2006/relationships/hyperlink" Target="https://www.consumerthai.org/consumers-news/consumers-news/medicalnews/443-%E0%B8%AA%E0%B8%98-%E0%B8%88%E0%B8%B1%E0%B8%94%E0%B8%A3%E0%B8%B0%E0%B8%9A%E0%B8%9A%E0%B8%88%E0%B8%B1%E0%B8%94%E0%B8%81%E0%B8%B2%E0%B8%A3%E0%B9%80%E0%B8%A3%E0%B8%B7%E0%B9%88%E0%B8%AD%E0%B8%87%E0%B8%A3%E0%B9%89%E0%B8%AD%E0%B8%87%E0%B8%97%E0%B8%B8%E0%B8%81%E0%B8%82%E0%B9%8C-%E0%B8%82%E0%B8%B1%E0%B8%94%E0%B9%81%E0%B8%A2%E0%B9%89%E0%B8%87-%E0%B8%A5%E0%B8%94%E0%B8%9F%E0%B9%89%E0%B8%AD%E0%B8%87%E0%B8%A3%E0%B9%89%E0%B8%AD%E0%B8%87.html" TargetMode="External"/><Relationship Id="rId4" Type="http://schemas.openxmlformats.org/officeDocument/2006/relationships/image" Target="../media/image21.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rawpixel.com/search/survey" TargetMode="External"/><Relationship Id="rId2" Type="http://schemas.openxmlformats.org/officeDocument/2006/relationships/image" Target="../media/image22.jpg"/><Relationship Id="rId1" Type="http://schemas.openxmlformats.org/officeDocument/2006/relationships/slideLayout" Target="../slideLayouts/slideLayout1.xml"/><Relationship Id="rId5" Type="http://schemas.openxmlformats.org/officeDocument/2006/relationships/hyperlink" Target="https://www.publicdomainpictures.net/en/view-image.php?image=290460&amp;picture=questions-amp-answers" TargetMode="External"/><Relationship Id="rId4" Type="http://schemas.openxmlformats.org/officeDocument/2006/relationships/image" Target="../media/image23.jp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25.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cipd.org.uk/"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6.jpeg"/><Relationship Id="rId4" Type="http://schemas.openxmlformats.org/officeDocument/2006/relationships/hyperlink" Target="https://www.hse.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C1E0C2-46D4-D380-F0FB-5112425862C5}"/>
              </a:ext>
            </a:extLst>
          </p:cNvPr>
          <p:cNvSpPr>
            <a:spLocks noGrp="1"/>
          </p:cNvSpPr>
          <p:nvPr>
            <p:ph type="title"/>
          </p:nvPr>
        </p:nvSpPr>
        <p:spPr>
          <a:xfrm>
            <a:off x="1171074" y="1396686"/>
            <a:ext cx="3240506" cy="4064628"/>
          </a:xfrm>
        </p:spPr>
        <p:txBody>
          <a:bodyPr>
            <a:normAutofit/>
          </a:bodyPr>
          <a:lstStyle/>
          <a:p>
            <a:pPr algn="ctr"/>
            <a:r>
              <a:rPr lang="en-US" dirty="0">
                <a:solidFill>
                  <a:srgbClr val="FFFFFF"/>
                </a:solidFill>
              </a:rPr>
              <a:t>EFFECTIVE TEAM WORKING</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03253CE-FFBA-E80A-2FE1-FD98185867F4}"/>
              </a:ext>
            </a:extLst>
          </p:cNvPr>
          <p:cNvSpPr>
            <a:spLocks noGrp="1"/>
          </p:cNvSpPr>
          <p:nvPr>
            <p:ph idx="1"/>
          </p:nvPr>
        </p:nvSpPr>
        <p:spPr>
          <a:xfrm>
            <a:off x="5370153" y="1526033"/>
            <a:ext cx="5536397" cy="3935281"/>
          </a:xfrm>
        </p:spPr>
        <p:txBody>
          <a:bodyPr>
            <a:normAutofit/>
          </a:bodyPr>
          <a:lstStyle/>
          <a:p>
            <a:r>
              <a:rPr lang="en-US" sz="1600" dirty="0"/>
              <a:t>Submitted and Presented by: </a:t>
            </a:r>
          </a:p>
          <a:p>
            <a:pPr>
              <a:defRPr sz="1575" b="0">
                <a:solidFill>
                  <a:srgbClr val="111827"/>
                </a:solidFill>
                <a:latin typeface="Arial"/>
                <a:ea typeface="Arial"/>
                <a:cs typeface="Arial"/>
              </a:defRPr>
            </a:pPr>
            <a:r>
              <a:rPr lang="en-GB" sz="1600" dirty="0">
                <a:solidFill>
                  <a:srgbClr val="111827"/>
                </a:solidFill>
                <a:latin typeface="Arial"/>
                <a:ea typeface="Arial"/>
                <a:cs typeface="Arial"/>
              </a:rPr>
              <a:t>Rachelle Morada 2531934 (Team Leader)</a:t>
            </a:r>
          </a:p>
          <a:p>
            <a:pPr>
              <a:defRPr sz="1575" b="0">
                <a:solidFill>
                  <a:srgbClr val="111827"/>
                </a:solidFill>
                <a:latin typeface="Arial"/>
                <a:ea typeface="Arial"/>
                <a:cs typeface="Arial"/>
              </a:defRPr>
            </a:pPr>
            <a:r>
              <a:rPr lang="en-GB" sz="1600" dirty="0"/>
              <a:t>Viktoriia </a:t>
            </a:r>
            <a:r>
              <a:rPr lang="en-GB" sz="1600" dirty="0" err="1"/>
              <a:t>Vlokh</a:t>
            </a:r>
            <a:r>
              <a:rPr lang="en-GB" sz="1600" dirty="0"/>
              <a:t> 2534078</a:t>
            </a:r>
          </a:p>
          <a:p>
            <a:pPr>
              <a:defRPr sz="1575" b="0">
                <a:solidFill>
                  <a:srgbClr val="111827"/>
                </a:solidFill>
                <a:latin typeface="Arial"/>
                <a:ea typeface="Arial"/>
                <a:cs typeface="Arial"/>
              </a:defRPr>
            </a:pPr>
            <a:r>
              <a:rPr lang="en-GB" sz="1600" dirty="0">
                <a:solidFill>
                  <a:srgbClr val="111827"/>
                </a:solidFill>
                <a:latin typeface="Arial"/>
                <a:ea typeface="Arial"/>
                <a:cs typeface="Arial"/>
              </a:rPr>
              <a:t>Reinaldo Santana Ramirez 2530262</a:t>
            </a:r>
          </a:p>
          <a:p>
            <a:pPr>
              <a:defRPr sz="1575" b="0">
                <a:solidFill>
                  <a:srgbClr val="111827"/>
                </a:solidFill>
                <a:latin typeface="Arial"/>
                <a:ea typeface="Arial"/>
                <a:cs typeface="Arial"/>
              </a:defRPr>
            </a:pPr>
            <a:r>
              <a:rPr lang="en-GB" sz="1600" dirty="0">
                <a:solidFill>
                  <a:srgbClr val="111827"/>
                </a:solidFill>
                <a:latin typeface="Arial"/>
                <a:ea typeface="Arial"/>
                <a:cs typeface="Arial"/>
              </a:rPr>
              <a:t>Tedros Alem 2531435</a:t>
            </a:r>
          </a:p>
          <a:p>
            <a:pPr>
              <a:defRPr sz="1575" b="0">
                <a:solidFill>
                  <a:srgbClr val="111827"/>
                </a:solidFill>
                <a:latin typeface="Arial"/>
                <a:ea typeface="Arial"/>
                <a:cs typeface="Arial"/>
              </a:defRPr>
            </a:pPr>
            <a:r>
              <a:rPr lang="en-GB" sz="1600" dirty="0"/>
              <a:t>Abdelfattah Ahmed Suliman Mohammed 2532160</a:t>
            </a:r>
          </a:p>
          <a:p>
            <a:pPr>
              <a:defRPr sz="1575" b="0">
                <a:solidFill>
                  <a:srgbClr val="111827"/>
                </a:solidFill>
                <a:latin typeface="Arial"/>
                <a:ea typeface="Arial"/>
                <a:cs typeface="Arial"/>
              </a:defRPr>
            </a:pPr>
            <a:endParaRPr lang="en-GB" sz="1600" dirty="0"/>
          </a:p>
          <a:p>
            <a:pPr>
              <a:defRPr sz="1575" b="0">
                <a:solidFill>
                  <a:srgbClr val="111827"/>
                </a:solidFill>
                <a:latin typeface="Arial"/>
                <a:ea typeface="Arial"/>
                <a:cs typeface="Arial"/>
              </a:defRPr>
            </a:pPr>
            <a:endParaRPr lang="en-GB" sz="1600" dirty="0"/>
          </a:p>
          <a:p>
            <a:pPr>
              <a:defRPr sz="1575" b="0">
                <a:solidFill>
                  <a:srgbClr val="111827"/>
                </a:solidFill>
                <a:latin typeface="Arial"/>
                <a:ea typeface="Arial"/>
                <a:cs typeface="Arial"/>
              </a:defRPr>
            </a:pPr>
            <a:r>
              <a:rPr lang="en-GB" sz="1600" dirty="0"/>
              <a:t>Lecturer: Lloyd Beharry</a:t>
            </a:r>
          </a:p>
          <a:p>
            <a:pPr marL="0" indent="0">
              <a:buNone/>
              <a:defRPr sz="1575" b="0">
                <a:solidFill>
                  <a:srgbClr val="111827"/>
                </a:solidFill>
                <a:latin typeface="Arial"/>
                <a:ea typeface="Arial"/>
                <a:cs typeface="Arial"/>
              </a:defRPr>
            </a:pPr>
            <a:endParaRPr lang="en-GB" dirty="0">
              <a:solidFill>
                <a:srgbClr val="111827"/>
              </a:solidFill>
              <a:latin typeface="Arial"/>
              <a:ea typeface="Arial"/>
              <a:cs typeface="Arial"/>
            </a:endParaRPr>
          </a:p>
        </p:txBody>
      </p:sp>
    </p:spTree>
    <p:extLst>
      <p:ext uri="{BB962C8B-B14F-4D97-AF65-F5344CB8AC3E}">
        <p14:creationId xmlns:p14="http://schemas.microsoft.com/office/powerpoint/2010/main" val="4355297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683B11-8EB9-2478-7E6F-03B39BE3D51D}"/>
              </a:ext>
            </a:extLst>
          </p:cNvPr>
          <p:cNvSpPr>
            <a:spLocks noGrp="1"/>
          </p:cNvSpPr>
          <p:nvPr>
            <p:ph type="title"/>
          </p:nvPr>
        </p:nvSpPr>
        <p:spPr>
          <a:xfrm>
            <a:off x="1389278" y="1233241"/>
            <a:ext cx="3240506" cy="4064628"/>
          </a:xfrm>
        </p:spPr>
        <p:txBody>
          <a:bodyPr>
            <a:normAutofit/>
          </a:bodyPr>
          <a:lstStyle/>
          <a:p>
            <a:r>
              <a:rPr lang="en-US" dirty="0">
                <a:solidFill>
                  <a:srgbClr val="FFFFFF"/>
                </a:solidFill>
              </a:rPr>
              <a:t>Content </a:t>
            </a:r>
            <a:r>
              <a:rPr lang="en-US" dirty="0" err="1">
                <a:solidFill>
                  <a:srgbClr val="FFFFFF"/>
                </a:solidFill>
              </a:rPr>
              <a:t>Overwiew</a:t>
            </a:r>
            <a:endParaRPr lang="en-US" dirty="0">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A0FA983-28D6-9614-8AA3-2C9ECF736FB8}"/>
              </a:ext>
            </a:extLst>
          </p:cNvPr>
          <p:cNvSpPr>
            <a:spLocks noGrp="1"/>
          </p:cNvSpPr>
          <p:nvPr>
            <p:ph idx="1"/>
          </p:nvPr>
        </p:nvSpPr>
        <p:spPr>
          <a:xfrm>
            <a:off x="5532196" y="1362566"/>
            <a:ext cx="6656755" cy="3629159"/>
          </a:xfrm>
        </p:spPr>
        <p:txBody>
          <a:bodyPr anchor="t">
            <a:normAutofit/>
          </a:bodyPr>
          <a:lstStyle/>
          <a:p>
            <a:pPr marL="0" indent="0">
              <a:buNone/>
            </a:pPr>
            <a:r>
              <a:rPr lang="en-GB" sz="2000" dirty="0"/>
              <a:t>Introduction by Rachelle Morada                    Slide 1                  </a:t>
            </a:r>
          </a:p>
          <a:p>
            <a:pPr marL="0" indent="0">
              <a:buNone/>
            </a:pPr>
            <a:r>
              <a:rPr lang="en-GB" sz="2000" dirty="0"/>
              <a:t>Barrier and Solution 1 - by Tedros Alem.      Slide 2       </a:t>
            </a:r>
          </a:p>
          <a:p>
            <a:pPr marL="0" indent="0">
              <a:buNone/>
            </a:pPr>
            <a:r>
              <a:rPr lang="en-GB" sz="2000" dirty="0"/>
              <a:t>Barrier and Solution  2 – by Reinaldo Santana Ramirez</a:t>
            </a:r>
          </a:p>
          <a:p>
            <a:pPr marL="0" indent="0">
              <a:buNone/>
            </a:pPr>
            <a:r>
              <a:rPr lang="en-GB" sz="2000" dirty="0"/>
              <a:t>Barrier and Solution  3 -  by Rachelle Morada</a:t>
            </a:r>
          </a:p>
          <a:p>
            <a:pPr marL="0" indent="0">
              <a:buNone/>
            </a:pPr>
            <a:r>
              <a:rPr lang="en-GB" sz="2000" dirty="0"/>
              <a:t>Barrier and Solution  4-  by Abdelfattah Ahmed Suliman Mohammed </a:t>
            </a:r>
          </a:p>
          <a:p>
            <a:pPr marL="0" indent="0">
              <a:buNone/>
            </a:pPr>
            <a:r>
              <a:rPr lang="en-GB" sz="2000" dirty="0"/>
              <a:t>Barrier and Solution  5 – by Viktoriia </a:t>
            </a:r>
            <a:r>
              <a:rPr lang="en-GB" sz="2000" dirty="0" err="1"/>
              <a:t>Vlokh</a:t>
            </a:r>
            <a:endParaRPr lang="en-GB" sz="2000" dirty="0"/>
          </a:p>
          <a:p>
            <a:pPr marL="0" indent="0">
              <a:buNone/>
            </a:pPr>
            <a:r>
              <a:rPr lang="en-GB" sz="2000" dirty="0"/>
              <a:t>Conclusion by Viktoriia </a:t>
            </a:r>
            <a:r>
              <a:rPr lang="en-GB" sz="2000" dirty="0" err="1"/>
              <a:t>Vlokh</a:t>
            </a:r>
            <a:endParaRPr lang="en-GB" sz="2000" dirty="0"/>
          </a:p>
          <a:p>
            <a:pPr marL="0" indent="0">
              <a:buNone/>
            </a:pPr>
            <a:r>
              <a:rPr lang="en-GB" sz="2000" dirty="0"/>
              <a:t>References </a:t>
            </a:r>
          </a:p>
          <a:p>
            <a:pPr marL="0" indent="0">
              <a:buNone/>
            </a:pPr>
            <a:endParaRPr lang="en-GB" sz="2000" dirty="0"/>
          </a:p>
          <a:p>
            <a:pPr marL="0" indent="0">
              <a:buNone/>
            </a:pPr>
            <a:endParaRPr lang="en-US" sz="2000"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2661224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0D5535-471E-7904-9ABD-8489337666CE}"/>
              </a:ext>
            </a:extLst>
          </p:cNvPr>
          <p:cNvSpPr>
            <a:spLocks noGrp="1"/>
          </p:cNvSpPr>
          <p:nvPr>
            <p:ph type="title"/>
          </p:nvPr>
        </p:nvSpPr>
        <p:spPr>
          <a:xfrm>
            <a:off x="1171074" y="1396686"/>
            <a:ext cx="3240506" cy="4064628"/>
          </a:xfrm>
        </p:spPr>
        <p:txBody>
          <a:bodyPr>
            <a:normAutofit/>
          </a:bodyPr>
          <a:lstStyle/>
          <a:p>
            <a:pPr algn="ctr"/>
            <a:r>
              <a:rPr lang="en-US" dirty="0">
                <a:solidFill>
                  <a:srgbClr val="FFFFFF"/>
                </a:solidFill>
              </a:rPr>
              <a:t>Introduction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023CA9D-3A5B-4054-43B9-4EB5E0C367C8}"/>
              </a:ext>
            </a:extLst>
          </p:cNvPr>
          <p:cNvSpPr>
            <a:spLocks noGrp="1"/>
          </p:cNvSpPr>
          <p:nvPr>
            <p:ph idx="1"/>
          </p:nvPr>
        </p:nvSpPr>
        <p:spPr>
          <a:xfrm>
            <a:off x="5023974" y="471377"/>
            <a:ext cx="5788426" cy="2683568"/>
          </a:xfrm>
        </p:spPr>
        <p:txBody>
          <a:bodyPr>
            <a:normAutofit lnSpcReduction="10000"/>
          </a:bodyPr>
          <a:lstStyle/>
          <a:p>
            <a:pPr marL="0" indent="0">
              <a:buNone/>
            </a:pPr>
            <a:r>
              <a:rPr lang="en-US" b="1" dirty="0"/>
              <a:t>Company Background</a:t>
            </a:r>
          </a:p>
          <a:p>
            <a:pPr marL="0" indent="0">
              <a:buNone/>
            </a:pPr>
            <a:endParaRPr lang="en-US" b="1" dirty="0"/>
          </a:p>
          <a:p>
            <a:pPr lvl="1"/>
            <a:r>
              <a:rPr lang="en-US" sz="2000" dirty="0"/>
              <a:t>Flight Foods Ltd is a business that serves ready made meals for Airlines companies. </a:t>
            </a:r>
          </a:p>
          <a:p>
            <a:pPr lvl="1"/>
            <a:r>
              <a:rPr lang="en-US" sz="2000" dirty="0"/>
              <a:t>The factory has 40 employees from 16-60 years old from 5 distinct cultural groups. </a:t>
            </a:r>
          </a:p>
          <a:p>
            <a:pPr lvl="1"/>
            <a:r>
              <a:rPr lang="en-US" sz="2000" dirty="0"/>
              <a:t>This is managed by Gary, an Englishman from London’s East End. </a:t>
            </a:r>
          </a:p>
          <a:p>
            <a:pPr lvl="1"/>
            <a:endParaRPr lang="en-US" sz="2200" dirty="0"/>
          </a:p>
          <a:p>
            <a:pPr lvl="1"/>
            <a:endParaRPr lang="en-US" dirty="0"/>
          </a:p>
        </p:txBody>
      </p:sp>
      <p:sp>
        <p:nvSpPr>
          <p:cNvPr id="4" name="TextBox 3">
            <a:extLst>
              <a:ext uri="{FF2B5EF4-FFF2-40B4-BE49-F238E27FC236}">
                <a16:creationId xmlns:a16="http://schemas.microsoft.com/office/drawing/2014/main" id="{A5FDBB82-E7E4-1E21-B4F2-9B98B1B91D42}"/>
              </a:ext>
            </a:extLst>
          </p:cNvPr>
          <p:cNvSpPr txBox="1"/>
          <p:nvPr/>
        </p:nvSpPr>
        <p:spPr>
          <a:xfrm>
            <a:off x="5173340" y="3154945"/>
            <a:ext cx="6389649" cy="1015663"/>
          </a:xfrm>
          <a:prstGeom prst="rect">
            <a:avLst/>
          </a:prstGeom>
          <a:noFill/>
        </p:spPr>
        <p:txBody>
          <a:bodyPr wrap="square" rtlCol="0">
            <a:spAutoFit/>
          </a:bodyPr>
          <a:lstStyle/>
          <a:p>
            <a:r>
              <a:rPr lang="en-US" sz="2000" b="1" dirty="0"/>
              <a:t>What is the Problem?</a:t>
            </a:r>
          </a:p>
          <a:p>
            <a:pPr marL="800100" lvl="1" indent="-342900">
              <a:buFont typeface="Arial" panose="020B0604020202020204" pitchFamily="34" charset="0"/>
              <a:buChar char="•"/>
            </a:pPr>
            <a:r>
              <a:rPr lang="en-US" sz="2000" dirty="0"/>
              <a:t>The company has been experiencing a decline in their market shares due to several factors.</a:t>
            </a:r>
          </a:p>
        </p:txBody>
      </p:sp>
      <p:sp>
        <p:nvSpPr>
          <p:cNvPr id="5" name="TextBox 4">
            <a:extLst>
              <a:ext uri="{FF2B5EF4-FFF2-40B4-BE49-F238E27FC236}">
                <a16:creationId xmlns:a16="http://schemas.microsoft.com/office/drawing/2014/main" id="{1BCF13FE-7155-EBD6-B012-83B0C001EC84}"/>
              </a:ext>
            </a:extLst>
          </p:cNvPr>
          <p:cNvSpPr txBox="1"/>
          <p:nvPr/>
        </p:nvSpPr>
        <p:spPr>
          <a:xfrm>
            <a:off x="4683784" y="4344753"/>
            <a:ext cx="7526163" cy="2523768"/>
          </a:xfrm>
          <a:prstGeom prst="rect">
            <a:avLst/>
          </a:prstGeom>
          <a:noFill/>
        </p:spPr>
        <p:txBody>
          <a:bodyPr wrap="none" rtlCol="0">
            <a:spAutoFit/>
          </a:bodyPr>
          <a:lstStyle/>
          <a:p>
            <a:pPr lvl="1"/>
            <a:r>
              <a:rPr lang="en-US" sz="2000" b="1" dirty="0"/>
              <a:t>Our Findings</a:t>
            </a:r>
          </a:p>
          <a:p>
            <a:pPr marL="1200150" lvl="2" indent="-285750">
              <a:buFont typeface="Arial" panose="020B0604020202020204" pitchFamily="34" charset="0"/>
              <a:buChar char="•"/>
            </a:pPr>
            <a:r>
              <a:rPr lang="en-US" sz="2000" dirty="0"/>
              <a:t>The team has identified several communication barriers</a:t>
            </a:r>
          </a:p>
          <a:p>
            <a:pPr marL="2114550" lvl="4" indent="-285750">
              <a:buFont typeface="Arial" panose="020B0604020202020204" pitchFamily="34" charset="0"/>
              <a:buChar char="•"/>
            </a:pPr>
            <a:r>
              <a:rPr lang="en-US" sz="2000" dirty="0"/>
              <a:t>Environment Noise</a:t>
            </a:r>
          </a:p>
          <a:p>
            <a:pPr marL="2114550" lvl="4" indent="-285750">
              <a:buFont typeface="Arial" panose="020B0604020202020204" pitchFamily="34" charset="0"/>
              <a:buChar char="•"/>
            </a:pPr>
            <a:r>
              <a:rPr lang="en-US" sz="2000" dirty="0"/>
              <a:t>Language/ Communication / Body Language</a:t>
            </a:r>
          </a:p>
          <a:p>
            <a:pPr marL="2114550" lvl="4" indent="-285750">
              <a:buFont typeface="Arial" panose="020B0604020202020204" pitchFamily="34" charset="0"/>
              <a:buChar char="•"/>
            </a:pPr>
            <a:r>
              <a:rPr lang="en-US" sz="2000" dirty="0"/>
              <a:t>Generational /Age </a:t>
            </a:r>
          </a:p>
          <a:p>
            <a:pPr marL="2114550" lvl="4" indent="-285750">
              <a:buFont typeface="Arial" panose="020B0604020202020204" pitchFamily="34" charset="0"/>
              <a:buChar char="•"/>
            </a:pPr>
            <a:r>
              <a:rPr lang="en-US" sz="2000" dirty="0"/>
              <a:t>Cultural</a:t>
            </a:r>
          </a:p>
          <a:p>
            <a:pPr marL="2114550" lvl="4" indent="-285750">
              <a:buFont typeface="Arial" panose="020B0604020202020204" pitchFamily="34" charset="0"/>
              <a:buChar char="•"/>
            </a:pPr>
            <a:r>
              <a:rPr lang="en-US" sz="2000" dirty="0"/>
              <a:t>Emotional  </a:t>
            </a:r>
          </a:p>
          <a:p>
            <a:endParaRPr lang="en-US" dirty="0"/>
          </a:p>
        </p:txBody>
      </p:sp>
    </p:spTree>
    <p:extLst>
      <p:ext uri="{BB962C8B-B14F-4D97-AF65-F5344CB8AC3E}">
        <p14:creationId xmlns:p14="http://schemas.microsoft.com/office/powerpoint/2010/main" val="5326135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AC49A245-7DDE-538C-3700-DEF302B4225D}"/>
              </a:ext>
              <a:ext uri="{C183D7F6-B498-43B3-948B-1728B52AA6E4}">
                <adec:decorative xmlns:adec="http://schemas.microsoft.com/office/drawing/2017/decorative" val="1"/>
              </a:ext>
            </a:extLst>
          </p:cNvPr>
          <p:cNvSpPr>
            <a:spLocks noMove="1" noResize="1"/>
          </p:cNvSpPr>
          <p:nvPr/>
        </p:nvSpPr>
        <p:spPr>
          <a:xfrm>
            <a:off x="3044"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Oval 9">
            <a:extLst>
              <a:ext uri="{FF2B5EF4-FFF2-40B4-BE49-F238E27FC236}">
                <a16:creationId xmlns:a16="http://schemas.microsoft.com/office/drawing/2014/main" id="{CB9C0DA1-B49C-809F-C174-DAFF1C276C10}"/>
              </a:ext>
              <a:ext uri="{C183D7F6-B498-43B3-948B-1728B52AA6E4}">
                <adec:decorative xmlns:adec="http://schemas.microsoft.com/office/drawing/2017/decorative" val="1"/>
              </a:ext>
            </a:extLst>
          </p:cNvPr>
          <p:cNvSpPr>
            <a:spLocks noMove="1" noResize="1"/>
          </p:cNvSpPr>
          <p:nvPr/>
        </p:nvSpPr>
        <p:spPr>
          <a:xfrm>
            <a:off x="489185" y="1119033"/>
            <a:ext cx="4619941" cy="461994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4" name="Title 1">
            <a:extLst>
              <a:ext uri="{FF2B5EF4-FFF2-40B4-BE49-F238E27FC236}">
                <a16:creationId xmlns:a16="http://schemas.microsoft.com/office/drawing/2014/main" id="{59CCD01A-BE38-DDEE-0121-5A0A2D78EECE}"/>
              </a:ext>
            </a:extLst>
          </p:cNvPr>
          <p:cNvSpPr txBox="1">
            <a:spLocks noGrp="1"/>
          </p:cNvSpPr>
          <p:nvPr>
            <p:ph type="title"/>
          </p:nvPr>
        </p:nvSpPr>
        <p:spPr>
          <a:xfrm>
            <a:off x="1171072" y="1396681"/>
            <a:ext cx="3240505" cy="4064626"/>
          </a:xfrm>
        </p:spPr>
        <p:txBody>
          <a:bodyPr/>
          <a:lstStyle/>
          <a:p>
            <a:pPr lvl="0"/>
            <a:r>
              <a:rPr lang="en-GB" sz="4100"/>
              <a:t>Barrier 1 – Environmental Noise (Physical)</a:t>
            </a:r>
          </a:p>
        </p:txBody>
      </p:sp>
      <p:sp>
        <p:nvSpPr>
          <p:cNvPr id="5" name="Content Placeholder 2">
            <a:extLst>
              <a:ext uri="{FF2B5EF4-FFF2-40B4-BE49-F238E27FC236}">
                <a16:creationId xmlns:a16="http://schemas.microsoft.com/office/drawing/2014/main" id="{12690C0E-0F63-E38A-0D90-7440BD0AF37C}"/>
              </a:ext>
            </a:extLst>
          </p:cNvPr>
          <p:cNvSpPr txBox="1">
            <a:spLocks noGrp="1"/>
          </p:cNvSpPr>
          <p:nvPr>
            <p:ph idx="1"/>
          </p:nvPr>
        </p:nvSpPr>
        <p:spPr>
          <a:xfrm>
            <a:off x="5370152" y="1526033"/>
            <a:ext cx="5536399" cy="3935284"/>
          </a:xfrm>
        </p:spPr>
        <p:txBody>
          <a:bodyPr>
            <a:normAutofit fontScale="85000" lnSpcReduction="20000"/>
          </a:bodyPr>
          <a:lstStyle/>
          <a:p>
            <a:pPr lvl="0">
              <a:lnSpc>
                <a:spcPct val="100000"/>
              </a:lnSpc>
            </a:pPr>
            <a:r>
              <a:rPr lang="en-GB" b="1" dirty="0"/>
              <a:t>Case study Evidence: </a:t>
            </a:r>
          </a:p>
          <a:p>
            <a:pPr marL="457200" lvl="1" indent="0">
              <a:lnSpc>
                <a:spcPct val="100000"/>
              </a:lnSpc>
              <a:buNone/>
            </a:pPr>
            <a:r>
              <a:rPr lang="en-GB" dirty="0"/>
              <a:t>The factory floor is packed with old, poorly maintained machinery that is constantly "clanking and banging." Gary describes working there as a "madhouse" where he must constantly run around to speak to staff.</a:t>
            </a:r>
          </a:p>
          <a:p>
            <a:pPr>
              <a:lnSpc>
                <a:spcPct val="100000"/>
              </a:lnSpc>
            </a:pPr>
            <a:r>
              <a:rPr lang="en-GB" b="1" dirty="0"/>
              <a:t>Theory - Shannon and Weaver Model (</a:t>
            </a:r>
            <a:r>
              <a:rPr lang="en-GB" dirty="0"/>
              <a:t>Shannon &amp; Weaver, 1949)</a:t>
            </a:r>
          </a:p>
          <a:p>
            <a:pPr lvl="1">
              <a:lnSpc>
                <a:spcPct val="100000"/>
              </a:lnSpc>
            </a:pPr>
            <a:r>
              <a:rPr lang="en-GB" dirty="0"/>
              <a:t>This linear model defines communication as a message travelling from a sender to a receiver through a channel. It introduces </a:t>
            </a:r>
            <a:r>
              <a:rPr lang="en-GB" b="1" dirty="0"/>
              <a:t>"Noise"</a:t>
            </a:r>
            <a:r>
              <a:rPr lang="en-GB" dirty="0"/>
              <a:t> as any physical disturbance that disrupts or alters the signal during transmission.</a:t>
            </a:r>
          </a:p>
          <a:p>
            <a:pPr lvl="0">
              <a:lnSpc>
                <a:spcPct val="100000"/>
              </a:lnSpc>
            </a:pPr>
            <a:endParaRPr lang="en-GB" b="1" dirty="0"/>
          </a:p>
          <a:p>
            <a:pPr lvl="0">
              <a:lnSpc>
                <a:spcPct val="100000"/>
              </a:lnSpc>
            </a:pPr>
            <a:endParaRPr lang="en-GB" dirty="0"/>
          </a:p>
        </p:txBody>
      </p:sp>
      <p:sp>
        <p:nvSpPr>
          <p:cNvPr id="6" name="Arc 11">
            <a:extLst>
              <a:ext uri="{FF2B5EF4-FFF2-40B4-BE49-F238E27FC236}">
                <a16:creationId xmlns:a16="http://schemas.microsoft.com/office/drawing/2014/main" id="{472F2D74-3607-E852-743B-12CF9C58B481}"/>
              </a:ext>
              <a:ext uri="{C183D7F6-B498-43B3-948B-1728B52AA6E4}">
                <adec:decorative xmlns:adec="http://schemas.microsoft.com/office/drawing/2017/decorative" val="1"/>
              </a:ext>
            </a:extLst>
          </p:cNvPr>
          <p:cNvSpPr>
            <a:spLocks noMove="1" noResize="1"/>
          </p:cNvSpPr>
          <p:nvPr/>
        </p:nvSpPr>
        <p:spPr>
          <a:xfrm rot="19809122">
            <a:off x="8683739" y="941143"/>
            <a:ext cx="2987902" cy="2987902"/>
          </a:xfrm>
          <a:custGeom>
            <a:avLst/>
            <a:gdLst>
              <a:gd name="f0" fmla="val 10800000"/>
              <a:gd name="f1" fmla="val 5400000"/>
              <a:gd name="f2" fmla="val 16200000"/>
              <a:gd name="f3" fmla="val 180"/>
              <a:gd name="f4" fmla="val w"/>
              <a:gd name="f5" fmla="val h"/>
              <a:gd name="f6" fmla="val ss"/>
              <a:gd name="f7" fmla="val 0"/>
              <a:gd name="f8" fmla="*/ 5419351 1 1725033"/>
              <a:gd name="f9" fmla="+- 0 0 1"/>
              <a:gd name="f10" fmla="val 173"/>
              <a:gd name="f11" fmla="val 299"/>
              <a:gd name="f12" fmla="+- 0 0 -263"/>
              <a:gd name="f13" fmla="+- 0 0 -236"/>
              <a:gd name="f14" fmla="+- 0 0 -209"/>
              <a:gd name="f15" fmla="abs f4"/>
              <a:gd name="f16" fmla="abs f5"/>
              <a:gd name="f17" fmla="abs f6"/>
              <a:gd name="f18" fmla="+- 0 0 f10"/>
              <a:gd name="f19" fmla="+- 0 0 f11"/>
              <a:gd name="f20" fmla="*/ f12 f0 1"/>
              <a:gd name="f21" fmla="*/ f13 f0 1"/>
              <a:gd name="f22" fmla="*/ f14 f0 1"/>
              <a:gd name="f23" fmla="?: f15 f4 1"/>
              <a:gd name="f24" fmla="?: f16 f5 1"/>
              <a:gd name="f25" fmla="?: f17 f6 1"/>
              <a:gd name="f26" fmla="*/ f18 f0 1"/>
              <a:gd name="f27" fmla="*/ f19 f0 1"/>
              <a:gd name="f28" fmla="*/ f20 1 f3"/>
              <a:gd name="f29" fmla="*/ f21 1 f3"/>
              <a:gd name="f30" fmla="*/ f22 1 f3"/>
              <a:gd name="f31" fmla="*/ f23 1 21600"/>
              <a:gd name="f32" fmla="*/ f24 1 21600"/>
              <a:gd name="f33" fmla="*/ 21600 f23 1"/>
              <a:gd name="f34" fmla="*/ 21600 f24 1"/>
              <a:gd name="f35" fmla="*/ f26 1 f3"/>
              <a:gd name="f36" fmla="*/ f27 1 f3"/>
              <a:gd name="f37" fmla="+- f28 0 f1"/>
              <a:gd name="f38" fmla="+- f29 0 f1"/>
              <a:gd name="f39" fmla="+- f30 0 f1"/>
              <a:gd name="f40" fmla="min f32 f31"/>
              <a:gd name="f41" fmla="*/ f33 1 f25"/>
              <a:gd name="f42" fmla="*/ f34 1 f25"/>
              <a:gd name="f43" fmla="+- f35 0 f1"/>
              <a:gd name="f44" fmla="+- f36 0 f1"/>
              <a:gd name="f45" fmla="val f41"/>
              <a:gd name="f46" fmla="val f42"/>
              <a:gd name="f47" fmla="+- 0 0 f43"/>
              <a:gd name="f48" fmla="+- 0 0 f44"/>
              <a:gd name="f49" fmla="+- f46 0 f7"/>
              <a:gd name="f50" fmla="+- f45 0 f7"/>
              <a:gd name="f51" fmla="+- f48 0 f47"/>
              <a:gd name="f52" fmla="+- f47 f1 0"/>
              <a:gd name="f53" fmla="+- f48 f1 0"/>
              <a:gd name="f54" fmla="+- 21600000 0 f47"/>
              <a:gd name="f55" fmla="+- f1 0 f47"/>
              <a:gd name="f56" fmla="+- 27000000 0 f47"/>
              <a:gd name="f57" fmla="+- f0 0 f47"/>
              <a:gd name="f58" fmla="+- 32400000 0 f47"/>
              <a:gd name="f59" fmla="+- f2 0 f47"/>
              <a:gd name="f60" fmla="+- 37800000 0 f47"/>
              <a:gd name="f61" fmla="*/ f49 1 2"/>
              <a:gd name="f62" fmla="*/ f50 1 2"/>
              <a:gd name="f63" fmla="+- f51 21600000 0"/>
              <a:gd name="f64" fmla="?: f55 f55 f56"/>
              <a:gd name="f65" fmla="?: f57 f57 f58"/>
              <a:gd name="f66" fmla="?: f59 f59 f60"/>
              <a:gd name="f67" fmla="*/ f52 f8 1"/>
              <a:gd name="f68" fmla="*/ f53 f8 1"/>
              <a:gd name="f69" fmla="+- f7 f61 0"/>
              <a:gd name="f70" fmla="+- f7 f62 0"/>
              <a:gd name="f71" fmla="?: f51 f51 f63"/>
              <a:gd name="f72" fmla="*/ f67 1 f0"/>
              <a:gd name="f73" fmla="*/ f68 1 f0"/>
              <a:gd name="f74" fmla="*/ f62 f40 1"/>
              <a:gd name="f75" fmla="*/ f61 f40 1"/>
              <a:gd name="f76" fmla="+- f71 0 f54"/>
              <a:gd name="f77" fmla="+- f71 0 f64"/>
              <a:gd name="f78" fmla="+- f71 0 f65"/>
              <a:gd name="f79" fmla="+- f71 0 f66"/>
              <a:gd name="f80" fmla="+- 0 0 f72"/>
              <a:gd name="f81" fmla="+- 0 0 f73"/>
              <a:gd name="f82" fmla="*/ f70 f40 1"/>
              <a:gd name="f83" fmla="*/ f69 f40 1"/>
              <a:gd name="f84" fmla="+- 0 0 f80"/>
              <a:gd name="f85" fmla="+- 0 0 f81"/>
              <a:gd name="f86" fmla="*/ f84 f0 1"/>
              <a:gd name="f87" fmla="*/ f85 f0 1"/>
              <a:gd name="f88" fmla="*/ f86 1 f8"/>
              <a:gd name="f89" fmla="*/ f87 1 f8"/>
              <a:gd name="f90" fmla="+- f88 0 f1"/>
              <a:gd name="f91" fmla="+- f89 0 f1"/>
              <a:gd name="f92" fmla="sin 1 f90"/>
              <a:gd name="f93" fmla="cos 1 f90"/>
              <a:gd name="f94" fmla="sin 1 f91"/>
              <a:gd name="f95" fmla="cos 1 f91"/>
              <a:gd name="f96" fmla="+- 0 0 f92"/>
              <a:gd name="f97" fmla="+- 0 0 f93"/>
              <a:gd name="f98" fmla="+- 0 0 f94"/>
              <a:gd name="f99" fmla="+- 0 0 f95"/>
              <a:gd name="f100" fmla="+- 0 0 f96"/>
              <a:gd name="f101" fmla="+- 0 0 f97"/>
              <a:gd name="f102" fmla="+- 0 0 f98"/>
              <a:gd name="f103" fmla="+- 0 0 f99"/>
              <a:gd name="f104" fmla="val f100"/>
              <a:gd name="f105" fmla="val f101"/>
              <a:gd name="f106" fmla="val f102"/>
              <a:gd name="f107" fmla="val f103"/>
              <a:gd name="f108" fmla="*/ f104 f62 1"/>
              <a:gd name="f109" fmla="*/ f105 f61 1"/>
              <a:gd name="f110" fmla="*/ f106 f62 1"/>
              <a:gd name="f111" fmla="*/ f107 f61 1"/>
              <a:gd name="f112" fmla="+- 0 0 f109"/>
              <a:gd name="f113" fmla="+- 0 0 f108"/>
              <a:gd name="f114" fmla="+- 0 0 f111"/>
              <a:gd name="f115" fmla="+- 0 0 f110"/>
              <a:gd name="f116" fmla="+- 0 0 f112"/>
              <a:gd name="f117" fmla="+- 0 0 f113"/>
              <a:gd name="f118" fmla="+- 0 0 f114"/>
              <a:gd name="f119" fmla="+- 0 0 f115"/>
              <a:gd name="f120" fmla="at2 f116 f117"/>
              <a:gd name="f121" fmla="at2 f118 f119"/>
              <a:gd name="f122" fmla="+- f120 f1 0"/>
              <a:gd name="f123" fmla="+- f121 f1 0"/>
              <a:gd name="f124" fmla="*/ f122 f8 1"/>
              <a:gd name="f125" fmla="*/ f123 f8 1"/>
              <a:gd name="f126" fmla="*/ f124 1 f0"/>
              <a:gd name="f127" fmla="*/ f125 1 f0"/>
              <a:gd name="f128" fmla="+- 0 0 f126"/>
              <a:gd name="f129" fmla="+- 0 0 f127"/>
              <a:gd name="f130" fmla="val f128"/>
              <a:gd name="f131" fmla="val f129"/>
              <a:gd name="f132" fmla="+- 0 0 f130"/>
              <a:gd name="f133" fmla="+- 0 0 f131"/>
              <a:gd name="f134" fmla="*/ f132 f0 1"/>
              <a:gd name="f135" fmla="*/ f133 f0 1"/>
              <a:gd name="f136" fmla="*/ f134 1 f8"/>
              <a:gd name="f137" fmla="*/ f135 1 f8"/>
              <a:gd name="f138" fmla="+- f136 0 f1"/>
              <a:gd name="f139" fmla="+- f137 0 f1"/>
              <a:gd name="f140" fmla="+- f138 f1 0"/>
              <a:gd name="f141" fmla="+- f139 f1 0"/>
              <a:gd name="f142" fmla="*/ f140 f8 1"/>
              <a:gd name="f143" fmla="*/ f141 f8 1"/>
              <a:gd name="f144" fmla="*/ f142 1 f0"/>
              <a:gd name="f145" fmla="*/ f143 1 f0"/>
              <a:gd name="f146" fmla="+- 0 0 f144"/>
              <a:gd name="f147" fmla="+- 0 0 f145"/>
              <a:gd name="f148" fmla="+- 0 0 f146"/>
              <a:gd name="f149" fmla="+- 0 0 f147"/>
              <a:gd name="f150" fmla="*/ f148 f0 1"/>
              <a:gd name="f151" fmla="*/ f149 f0 1"/>
              <a:gd name="f152" fmla="*/ f150 1 f8"/>
              <a:gd name="f153" fmla="*/ f151 1 f8"/>
              <a:gd name="f154" fmla="+- f152 0 f1"/>
              <a:gd name="f155" fmla="+- f153 0 f1"/>
              <a:gd name="f156" fmla="cos 1 f154"/>
              <a:gd name="f157" fmla="sin 1 f154"/>
              <a:gd name="f158" fmla="cos 1 f155"/>
              <a:gd name="f159" fmla="sin 1 f155"/>
              <a:gd name="f160" fmla="+- 0 0 f156"/>
              <a:gd name="f161" fmla="+- 0 0 f157"/>
              <a:gd name="f162" fmla="+- 0 0 f158"/>
              <a:gd name="f163" fmla="+- 0 0 f159"/>
              <a:gd name="f164" fmla="+- 0 0 f160"/>
              <a:gd name="f165" fmla="+- 0 0 f161"/>
              <a:gd name="f166" fmla="+- 0 0 f162"/>
              <a:gd name="f167" fmla="+- 0 0 f163"/>
              <a:gd name="f168" fmla="val f164"/>
              <a:gd name="f169" fmla="val f165"/>
              <a:gd name="f170" fmla="val f166"/>
              <a:gd name="f171" fmla="val f167"/>
              <a:gd name="f172" fmla="+- 0 0 f168"/>
              <a:gd name="f173" fmla="+- 0 0 f169"/>
              <a:gd name="f174" fmla="+- 0 0 f170"/>
              <a:gd name="f175" fmla="+- 0 0 f171"/>
              <a:gd name="f176" fmla="*/ f9 f172 1"/>
              <a:gd name="f177" fmla="*/ f9 f173 1"/>
              <a:gd name="f178" fmla="*/ f9 f174 1"/>
              <a:gd name="f179" fmla="*/ f9 f175 1"/>
              <a:gd name="f180" fmla="*/ f176 f62 1"/>
              <a:gd name="f181" fmla="*/ f177 f61 1"/>
              <a:gd name="f182" fmla="*/ f178 f62 1"/>
              <a:gd name="f183" fmla="*/ f179 f61 1"/>
              <a:gd name="f184" fmla="+- f70 f180 0"/>
              <a:gd name="f185" fmla="+- f69 f181 0"/>
              <a:gd name="f186" fmla="+- f70 f182 0"/>
              <a:gd name="f187" fmla="+- f69 f183 0"/>
              <a:gd name="f188" fmla="max f184 f186"/>
              <a:gd name="f189" fmla="max f185 f187"/>
              <a:gd name="f190" fmla="min f184 f186"/>
              <a:gd name="f191" fmla="min f185 f187"/>
              <a:gd name="f192" fmla="*/ f184 f40 1"/>
              <a:gd name="f193" fmla="*/ f185 f40 1"/>
              <a:gd name="f194" fmla="*/ f186 f40 1"/>
              <a:gd name="f195" fmla="*/ f187 f40 1"/>
              <a:gd name="f196" fmla="?: f76 f45 f188"/>
              <a:gd name="f197" fmla="?: f77 f46 f189"/>
              <a:gd name="f198" fmla="?: f78 f7 f190"/>
              <a:gd name="f199" fmla="?: f79 f7 f191"/>
              <a:gd name="f200" fmla="*/ f198 f40 1"/>
              <a:gd name="f201" fmla="*/ f199 f40 1"/>
              <a:gd name="f202" fmla="*/ f196 f40 1"/>
              <a:gd name="f203" fmla="*/ f197 f40 1"/>
            </a:gdLst>
            <a:ahLst/>
            <a:cxnLst>
              <a:cxn ang="3cd4">
                <a:pos x="hc" y="t"/>
              </a:cxn>
              <a:cxn ang="0">
                <a:pos x="r" y="vc"/>
              </a:cxn>
              <a:cxn ang="cd4">
                <a:pos x="hc" y="b"/>
              </a:cxn>
              <a:cxn ang="cd2">
                <a:pos x="l" y="vc"/>
              </a:cxn>
              <a:cxn ang="f37">
                <a:pos x="f192" y="f193"/>
              </a:cxn>
              <a:cxn ang="f38">
                <a:pos x="f82" y="f83"/>
              </a:cxn>
              <a:cxn ang="f39">
                <a:pos x="f194" y="f195"/>
              </a:cxn>
            </a:cxnLst>
            <a:rect l="f200" t="f201" r="f202" b="f203"/>
            <a:pathLst>
              <a:path stroke="0">
                <a:moveTo>
                  <a:pt x="f192" y="f193"/>
                </a:moveTo>
                <a:arcTo wR="f74" hR="f75" stAng="f47" swAng="f71"/>
                <a:lnTo>
                  <a:pt x="f82" y="f83"/>
                </a:lnTo>
                <a:close/>
              </a:path>
              <a:path fill="none">
                <a:moveTo>
                  <a:pt x="f192" y="f193"/>
                </a:moveTo>
                <a:arcTo wR="f74" hR="f75" stAng="f47" swAng="f71"/>
              </a:path>
            </a:pathLst>
          </a:custGeom>
          <a:noFill/>
          <a:ln w="127001" cap="rnd">
            <a:solidFill>
              <a:srgbClr val="0F9ED5"/>
            </a:solidFill>
            <a:custDash>
              <a:ds d="600000" sp="0"/>
            </a:custDash>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7" name="Oval 13">
            <a:extLst>
              <a:ext uri="{FF2B5EF4-FFF2-40B4-BE49-F238E27FC236}">
                <a16:creationId xmlns:a16="http://schemas.microsoft.com/office/drawing/2014/main" id="{74838A32-B99C-208A-4AC7-908AF5708ACE}"/>
              </a:ext>
              <a:ext uri="{C183D7F6-B498-43B3-948B-1728B52AA6E4}">
                <adec:decorative xmlns:adec="http://schemas.microsoft.com/office/drawing/2017/decorative" val="1"/>
              </a:ext>
            </a:extLst>
          </p:cNvPr>
          <p:cNvSpPr>
            <a:spLocks noMove="1" noResize="1"/>
          </p:cNvSpPr>
          <p:nvPr/>
        </p:nvSpPr>
        <p:spPr>
          <a:xfrm>
            <a:off x="910047" y="4780995"/>
            <a:ext cx="546097" cy="54609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02B9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76A46C0A-C560-8231-C678-BAA891CE84A9}"/>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Rectangle 10">
            <a:extLst>
              <a:ext uri="{FF2B5EF4-FFF2-40B4-BE49-F238E27FC236}">
                <a16:creationId xmlns:a16="http://schemas.microsoft.com/office/drawing/2014/main" id="{9C59B19A-ABD1-D743-AEE6-816AD44928E0}"/>
              </a:ext>
              <a:ext uri="{C183D7F6-B498-43B3-948B-1728B52AA6E4}">
                <adec:decorative xmlns:adec="http://schemas.microsoft.com/office/drawing/2017/decorative" val="1"/>
              </a:ext>
            </a:extLst>
          </p:cNvPr>
          <p:cNvSpPr>
            <a:spLocks noMove="1" noResize="1"/>
          </p:cNvSpPr>
          <p:nvPr/>
        </p:nvSpPr>
        <p:spPr>
          <a:xfrm flipH="1">
            <a:off x="0" y="0"/>
            <a:ext cx="12191996" cy="1575959"/>
          </a:xfrm>
          <a:prstGeom prst="rect">
            <a:avLst/>
          </a:prstGeom>
          <a:gradFill>
            <a:gsLst>
              <a:gs pos="0">
                <a:srgbClr val="000000">
                  <a:alpha val="96000"/>
                </a:srgbClr>
              </a:gs>
              <a:gs pos="100000">
                <a:srgbClr val="104862"/>
              </a:gs>
            </a:gsLst>
            <a:lin ang="8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4" name="Rectangle 12">
            <a:extLst>
              <a:ext uri="{FF2B5EF4-FFF2-40B4-BE49-F238E27FC236}">
                <a16:creationId xmlns:a16="http://schemas.microsoft.com/office/drawing/2014/main" id="{319D72D8-54D7-A864-176F-0FA2D9E00097}"/>
              </a:ext>
              <a:ext uri="{C183D7F6-B498-43B3-948B-1728B52AA6E4}">
                <adec:decorative xmlns:adec="http://schemas.microsoft.com/office/drawing/2017/decorative" val="1"/>
              </a:ext>
            </a:extLst>
          </p:cNvPr>
          <p:cNvSpPr>
            <a:spLocks noMove="1" noResize="1"/>
          </p:cNvSpPr>
          <p:nvPr/>
        </p:nvSpPr>
        <p:spPr>
          <a:xfrm rot="10800009" flipH="1">
            <a:off x="8128833" y="-28"/>
            <a:ext cx="4063145" cy="1576416"/>
          </a:xfrm>
          <a:prstGeom prst="rect">
            <a:avLst/>
          </a:prstGeom>
          <a:gradFill>
            <a:gsLst>
              <a:gs pos="0">
                <a:srgbClr val="0B3041">
                  <a:alpha val="68000"/>
                </a:srgbClr>
              </a:gs>
              <a:gs pos="100000">
                <a:srgbClr val="156082">
                  <a:alpha val="79000"/>
                </a:srgbClr>
              </a:gs>
            </a:gsLst>
            <a:lin ang="19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5" name="Rectangle 14">
            <a:extLst>
              <a:ext uri="{FF2B5EF4-FFF2-40B4-BE49-F238E27FC236}">
                <a16:creationId xmlns:a16="http://schemas.microsoft.com/office/drawing/2014/main" id="{C33D3907-0350-3235-6416-1BFA6A8FF17D}"/>
              </a:ext>
              <a:ext uri="{C183D7F6-B498-43B3-948B-1728B52AA6E4}">
                <adec:decorative xmlns:adec="http://schemas.microsoft.com/office/drawing/2017/decorative" val="1"/>
              </a:ext>
            </a:extLst>
          </p:cNvPr>
          <p:cNvSpPr>
            <a:spLocks noMove="1" noResize="1"/>
          </p:cNvSpPr>
          <p:nvPr/>
        </p:nvSpPr>
        <p:spPr>
          <a:xfrm rot="5400013">
            <a:off x="5307782" y="-5307782"/>
            <a:ext cx="1576443" cy="12192006"/>
          </a:xfrm>
          <a:prstGeom prst="rect">
            <a:avLst/>
          </a:prstGeom>
          <a:gradFill>
            <a:gsLst>
              <a:gs pos="0">
                <a:srgbClr val="156082">
                  <a:alpha val="0"/>
                </a:srgbClr>
              </a:gs>
              <a:gs pos="100000">
                <a:srgbClr val="000000">
                  <a:alpha val="74000"/>
                </a:srgbClr>
              </a:gs>
            </a:gsLst>
            <a:lin ang="20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6" name="Title 1">
            <a:extLst>
              <a:ext uri="{FF2B5EF4-FFF2-40B4-BE49-F238E27FC236}">
                <a16:creationId xmlns:a16="http://schemas.microsoft.com/office/drawing/2014/main" id="{88E3E85F-6E2D-84CA-44D4-77122AAA528A}"/>
              </a:ext>
            </a:extLst>
          </p:cNvPr>
          <p:cNvSpPr txBox="1">
            <a:spLocks noGrp="1"/>
          </p:cNvSpPr>
          <p:nvPr>
            <p:ph type="title"/>
          </p:nvPr>
        </p:nvSpPr>
        <p:spPr>
          <a:xfrm>
            <a:off x="116380" y="349113"/>
            <a:ext cx="10044025" cy="877732"/>
          </a:xfrm>
        </p:spPr>
        <p:txBody>
          <a:bodyPr/>
          <a:lstStyle/>
          <a:p>
            <a:pPr lvl="0"/>
            <a:r>
              <a:rPr lang="en-GB" sz="4000" dirty="0">
                <a:solidFill>
                  <a:schemeClr val="bg1"/>
                </a:solidFill>
              </a:rPr>
              <a:t>Solutions:</a:t>
            </a:r>
          </a:p>
        </p:txBody>
      </p:sp>
      <p:grpSp>
        <p:nvGrpSpPr>
          <p:cNvPr id="7" name="Content Placeholder 2">
            <a:extLst>
              <a:ext uri="{FF2B5EF4-FFF2-40B4-BE49-F238E27FC236}">
                <a16:creationId xmlns:a16="http://schemas.microsoft.com/office/drawing/2014/main" id="{A013449A-5A7D-F922-45FC-26651210E5DB}"/>
              </a:ext>
            </a:extLst>
          </p:cNvPr>
          <p:cNvGrpSpPr/>
          <p:nvPr/>
        </p:nvGrpSpPr>
        <p:grpSpPr>
          <a:xfrm>
            <a:off x="1409968" y="2641875"/>
            <a:ext cx="9395999" cy="3134215"/>
            <a:chOff x="1409968" y="2641875"/>
            <a:chExt cx="9395999" cy="3134215"/>
          </a:xfrm>
        </p:grpSpPr>
        <p:sp>
          <p:nvSpPr>
            <p:cNvPr id="8" name="Rectangle 7" descr="Tools">
              <a:extLst>
                <a:ext uri="{FF2B5EF4-FFF2-40B4-BE49-F238E27FC236}">
                  <a16:creationId xmlns:a16="http://schemas.microsoft.com/office/drawing/2014/main" id="{9028A4D6-ACCB-1743-67B0-10AD99F32B69}"/>
                </a:ext>
              </a:extLst>
            </p:cNvPr>
            <p:cNvSpPr/>
            <p:nvPr/>
          </p:nvSpPr>
          <p:spPr>
            <a:xfrm>
              <a:off x="2597965" y="2641875"/>
              <a:ext cx="1943996" cy="1943996"/>
            </a:xfrm>
            <a:prstGeom prst="rect">
              <a:avLst/>
            </a:prstGeom>
            <a:blipFill>
              <a:blip r:embed="rId2">
                <a:alphaModFix/>
                <a:extLst>
                  <a:ext uri="{96DAC541-7B7A-43D3-8B79-37D633B846F1}">
                    <asvg:svgBlip xmlns:asvg="http://schemas.microsoft.com/office/drawing/2016/SVG/main" r:embed="rId3"/>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Neue Haas Grotesk Text Pro"/>
              </a:endParaRPr>
            </a:p>
          </p:txBody>
        </p:sp>
        <p:sp>
          <p:nvSpPr>
            <p:cNvPr id="9" name="Free-form: Shape 8">
              <a:extLst>
                <a:ext uri="{FF2B5EF4-FFF2-40B4-BE49-F238E27FC236}">
                  <a16:creationId xmlns:a16="http://schemas.microsoft.com/office/drawing/2014/main" id="{6A6F765B-8A9A-61FC-5B3E-83855093B2EF}"/>
                </a:ext>
              </a:extLst>
            </p:cNvPr>
            <p:cNvSpPr/>
            <p:nvPr/>
          </p:nvSpPr>
          <p:spPr>
            <a:xfrm>
              <a:off x="1409968" y="5056092"/>
              <a:ext cx="4320000" cy="719998"/>
            </a:xfrm>
            <a:custGeom>
              <a:avLst/>
              <a:gdLst>
                <a:gd name="f0" fmla="val 10800000"/>
                <a:gd name="f1" fmla="val 5400000"/>
                <a:gd name="f2" fmla="val 180"/>
                <a:gd name="f3" fmla="val w"/>
                <a:gd name="f4" fmla="val h"/>
                <a:gd name="f5" fmla="val 0"/>
                <a:gd name="f6" fmla="val 4320000"/>
                <a:gd name="f7" fmla="val 720000"/>
                <a:gd name="f8" fmla="+- 0 0 -90"/>
                <a:gd name="f9" fmla="*/ f3 1 4320000"/>
                <a:gd name="f10" fmla="*/ f4 1 720000"/>
                <a:gd name="f11" fmla="+- f7 0 f5"/>
                <a:gd name="f12" fmla="+- f6 0 f5"/>
                <a:gd name="f13" fmla="*/ f8 f0 1"/>
                <a:gd name="f14" fmla="*/ f12 1 4320000"/>
                <a:gd name="f15" fmla="*/ f11 1 720000"/>
                <a:gd name="f16" fmla="*/ 0 f12 1"/>
                <a:gd name="f17" fmla="*/ 0 f11 1"/>
                <a:gd name="f18" fmla="*/ 4320000 f12 1"/>
                <a:gd name="f19" fmla="*/ 720000 f11 1"/>
                <a:gd name="f20" fmla="*/ f13 1 f2"/>
                <a:gd name="f21" fmla="*/ f16 1 4320000"/>
                <a:gd name="f22" fmla="*/ f17 1 720000"/>
                <a:gd name="f23" fmla="*/ f18 1 4320000"/>
                <a:gd name="f24" fmla="*/ f19 1 7200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320000" h="720000">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ptos"/>
                </a:rPr>
                <a:t>Service or replace old machinery parts to lower the noise levels.</a:t>
              </a:r>
              <a:endParaRPr lang="en-US" sz="2400" b="0" i="0" u="none" strike="noStrike" kern="1200" cap="none" spc="0" baseline="0">
                <a:solidFill>
                  <a:srgbClr val="000000"/>
                </a:solidFill>
                <a:uFillTx/>
                <a:latin typeface="Aptos"/>
              </a:endParaRPr>
            </a:p>
          </p:txBody>
        </p:sp>
        <p:sp>
          <p:nvSpPr>
            <p:cNvPr id="10" name="Rectangle 9" descr="Warning">
              <a:extLst>
                <a:ext uri="{FF2B5EF4-FFF2-40B4-BE49-F238E27FC236}">
                  <a16:creationId xmlns:a16="http://schemas.microsoft.com/office/drawing/2014/main" id="{D586C1B5-A8AA-1D3C-7675-2AF54D8BCB14}"/>
                </a:ext>
              </a:extLst>
            </p:cNvPr>
            <p:cNvSpPr/>
            <p:nvPr/>
          </p:nvSpPr>
          <p:spPr>
            <a:xfrm>
              <a:off x="7673973" y="2641875"/>
              <a:ext cx="1943996" cy="1943996"/>
            </a:xfrm>
            <a:prstGeom prst="rect">
              <a:avLst/>
            </a:pr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Neue Haas Grotesk Text Pro"/>
              </a:endParaRPr>
            </a:p>
          </p:txBody>
        </p:sp>
        <p:sp>
          <p:nvSpPr>
            <p:cNvPr id="11" name="Free-form: Shape 10">
              <a:extLst>
                <a:ext uri="{FF2B5EF4-FFF2-40B4-BE49-F238E27FC236}">
                  <a16:creationId xmlns:a16="http://schemas.microsoft.com/office/drawing/2014/main" id="{A29CC234-09BC-A71E-5598-F7246BCD6BFE}"/>
                </a:ext>
              </a:extLst>
            </p:cNvPr>
            <p:cNvSpPr/>
            <p:nvPr/>
          </p:nvSpPr>
          <p:spPr>
            <a:xfrm>
              <a:off x="6485967" y="5056092"/>
              <a:ext cx="4320000" cy="719998"/>
            </a:xfrm>
            <a:custGeom>
              <a:avLst/>
              <a:gdLst>
                <a:gd name="f0" fmla="val 10800000"/>
                <a:gd name="f1" fmla="val 5400000"/>
                <a:gd name="f2" fmla="val 180"/>
                <a:gd name="f3" fmla="val w"/>
                <a:gd name="f4" fmla="val h"/>
                <a:gd name="f5" fmla="val 0"/>
                <a:gd name="f6" fmla="val 4320000"/>
                <a:gd name="f7" fmla="val 720000"/>
                <a:gd name="f8" fmla="+- 0 0 -90"/>
                <a:gd name="f9" fmla="*/ f3 1 4320000"/>
                <a:gd name="f10" fmla="*/ f4 1 720000"/>
                <a:gd name="f11" fmla="+- f7 0 f5"/>
                <a:gd name="f12" fmla="+- f6 0 f5"/>
                <a:gd name="f13" fmla="*/ f8 f0 1"/>
                <a:gd name="f14" fmla="*/ f12 1 4320000"/>
                <a:gd name="f15" fmla="*/ f11 1 720000"/>
                <a:gd name="f16" fmla="*/ 0 f12 1"/>
                <a:gd name="f17" fmla="*/ 0 f11 1"/>
                <a:gd name="f18" fmla="*/ 4320000 f12 1"/>
                <a:gd name="f19" fmla="*/ 720000 f11 1"/>
                <a:gd name="f20" fmla="*/ f13 1 f2"/>
                <a:gd name="f21" fmla="*/ f16 1 4320000"/>
                <a:gd name="f22" fmla="*/ f17 1 720000"/>
                <a:gd name="f23" fmla="*/ f18 1 4320000"/>
                <a:gd name="f24" fmla="*/ f19 1 7200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320000" h="720000">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ptos"/>
                </a:rPr>
                <a:t>Install colored warning lights on machines for silent safety alerts</a:t>
              </a:r>
              <a:endParaRPr lang="en-US" sz="2400" b="0" i="0" u="none" strike="noStrike" kern="1200" cap="none" spc="0" baseline="0">
                <a:solidFill>
                  <a:srgbClr val="000000"/>
                </a:solidFill>
                <a:uFillTx/>
                <a:latin typeface="Aptos"/>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pslz="http://schemas.microsoft.com/office/powerpoint/2016/slidezoom">
        <mc:Choice Requires="pslz">
          <p:graphicFrame>
            <p:nvGraphicFramePr>
              <p:cNvPr id="4" name="Slide Zoom 3">
                <a:extLst>
                  <a:ext uri="{FF2B5EF4-FFF2-40B4-BE49-F238E27FC236}">
                    <a16:creationId xmlns:a16="http://schemas.microsoft.com/office/drawing/2014/main" id="{87E38658-1EE5-741A-CBA0-71FBF8D5CE95}"/>
                  </a:ext>
                </a:extLst>
              </p:cNvPr>
              <p:cNvGraphicFramePr>
                <a:graphicFrameLocks noChangeAspect="1"/>
              </p:cNvGraphicFramePr>
              <p:nvPr>
                <p:extLst>
                  <p:ext uri="{D42A27DB-BD31-4B8C-83A1-F6EECF244321}">
                    <p14:modId xmlns:p14="http://schemas.microsoft.com/office/powerpoint/2010/main" val="265027424"/>
                  </p:ext>
                </p:extLst>
              </p:nvPr>
            </p:nvGraphicFramePr>
            <p:xfrm>
              <a:off x="6592141" y="608784"/>
              <a:ext cx="3183371" cy="1790646"/>
            </p:xfrm>
            <a:graphic>
              <a:graphicData uri="http://schemas.microsoft.com/office/powerpoint/2016/slidezoom">
                <pslz:sldZm>
                  <pslz:sldZmObj sldId="261" cId="3019401209">
                    <pslz:zmPr id="{BCAA6E4F-BE4A-49DD-ACE1-F385D1E8C546}" returnToParent="0" transitionDur="1000">
                      <p166:blipFill xmlns:p166="http://schemas.microsoft.com/office/powerpoint/2016/6/main">
                        <a:blip r:embed="rId2"/>
                        <a:stretch>
                          <a:fillRect/>
                        </a:stretch>
                      </p166:blipFill>
                      <p166:spPr xmlns:p166="http://schemas.microsoft.com/office/powerpoint/2016/6/main">
                        <a:xfrm>
                          <a:off x="0" y="0"/>
                          <a:ext cx="3183371" cy="1790646"/>
                        </a:xfrm>
                        <a:prstGeom prst="rect">
                          <a:avLst/>
                        </a:prstGeom>
                        <a:ln w="3175">
                          <a:noFill/>
                        </a:ln>
                      </p166:spPr>
                    </pslz:zmPr>
                  </pslz:sldZmObj>
                </pslz:sldZm>
              </a:graphicData>
            </a:graphic>
          </p:graphicFrame>
        </mc:Choice>
        <mc:Fallback xmlns="">
          <p:pic>
            <p:nvPicPr>
              <p:cNvPr id="4" name="Slide Zoom 3">
                <a:extLst>
                  <a:ext uri="{FF2B5EF4-FFF2-40B4-BE49-F238E27FC236}">
                    <a16:creationId xmlns:a16="http://schemas.microsoft.com/office/drawing/2014/main" id="{87E38658-1EE5-741A-CBA0-71FBF8D5CE95}"/>
                  </a:ext>
                </a:extLst>
              </p:cNvPr>
              <p:cNvPicPr>
                <a:picLocks noGrp="1" noRot="1" noChangeAspect="1" noMove="1" noResize="1" noEditPoints="1" noAdjustHandles="1" noChangeArrowheads="1" noChangeShapeType="1"/>
              </p:cNvPicPr>
              <p:nvPr/>
            </p:nvPicPr>
            <p:blipFill>
              <a:blip r:embed="rId3"/>
              <a:stretch>
                <a:fillRect/>
              </a:stretch>
            </p:blipFill>
            <p:spPr>
              <a:xfrm>
                <a:off x="6592141" y="608784"/>
                <a:ext cx="3183371" cy="1790646"/>
              </a:xfrm>
              <a:prstGeom prst="rect">
                <a:avLst/>
              </a:prstGeom>
              <a:ln w="3175">
                <a:noFill/>
              </a:ln>
            </p:spPr>
          </p:pic>
        </mc:Fallback>
      </mc:AlternateContent>
      <mc:AlternateContent xmlns:mc="http://schemas.openxmlformats.org/markup-compatibility/2006" xmlns:pslz="http://schemas.microsoft.com/office/powerpoint/2016/slidezoom">
        <mc:Choice Requires="pslz">
          <p:graphicFrame>
            <p:nvGraphicFramePr>
              <p:cNvPr id="5" name="Slide Zoom 4">
                <a:extLst>
                  <a:ext uri="{FF2B5EF4-FFF2-40B4-BE49-F238E27FC236}">
                    <a16:creationId xmlns:a16="http://schemas.microsoft.com/office/drawing/2014/main" id="{BE4A79CC-5F6B-DA15-F1D4-6A430C42770C}"/>
                  </a:ext>
                </a:extLst>
              </p:cNvPr>
              <p:cNvGraphicFramePr>
                <a:graphicFrameLocks noChangeAspect="1"/>
              </p:cNvGraphicFramePr>
              <p:nvPr>
                <p:extLst>
                  <p:ext uri="{D42A27DB-BD31-4B8C-83A1-F6EECF244321}">
                    <p14:modId xmlns:p14="http://schemas.microsoft.com/office/powerpoint/2010/main" val="2153035567"/>
                  </p:ext>
                </p:extLst>
              </p:nvPr>
            </p:nvGraphicFramePr>
            <p:xfrm>
              <a:off x="7042192" y="2868460"/>
              <a:ext cx="3183371" cy="1790646"/>
            </p:xfrm>
            <a:graphic>
              <a:graphicData uri="http://schemas.microsoft.com/office/powerpoint/2016/slidezoom">
                <pslz:sldZm>
                  <pslz:sldZmObj sldId="260" cId="186890125">
                    <pslz:zmPr id="{474AD67D-8322-44C9-B7E4-D90616097748}" returnToParent="0" transitionDur="1000">
                      <p166:blipFill xmlns:p166="http://schemas.microsoft.com/office/powerpoint/2016/6/main">
                        <a:blip r:embed="rId4"/>
                        <a:stretch>
                          <a:fillRect/>
                        </a:stretch>
                      </p166:blipFill>
                      <p166:spPr xmlns:p166="http://schemas.microsoft.com/office/powerpoint/2016/6/main">
                        <a:xfrm>
                          <a:off x="0" y="0"/>
                          <a:ext cx="3183371" cy="1790646"/>
                        </a:xfrm>
                        <a:prstGeom prst="rect">
                          <a:avLst/>
                        </a:prstGeom>
                        <a:solidFill>
                          <a:schemeClr val="bg1">
                            <a:alpha val="0"/>
                          </a:schemeClr>
                        </a:solidFill>
                        <a:ln w="3175">
                          <a:noFill/>
                        </a:ln>
                        <a:effectLst/>
                      </p166:spPr>
                    </pslz:zmPr>
                  </pslz:sldZmObj>
                </pslz:sldZm>
              </a:graphicData>
            </a:graphic>
          </p:graphicFrame>
        </mc:Choice>
        <mc:Fallback xmlns="">
          <p:pic>
            <p:nvPicPr>
              <p:cNvPr id="5" name="Slide Zoom 4">
                <a:extLst>
                  <a:ext uri="{FF2B5EF4-FFF2-40B4-BE49-F238E27FC236}">
                    <a16:creationId xmlns:a16="http://schemas.microsoft.com/office/drawing/2014/main" id="{BE4A79CC-5F6B-DA15-F1D4-6A430C42770C}"/>
                  </a:ext>
                </a:extLst>
              </p:cNvPr>
              <p:cNvPicPr>
                <a:picLocks noGrp="1" noRot="1" noChangeAspect="1" noMove="1" noResize="1" noEditPoints="1" noAdjustHandles="1" noChangeArrowheads="1" noChangeShapeType="1"/>
              </p:cNvPicPr>
              <p:nvPr/>
            </p:nvPicPr>
            <p:blipFill>
              <a:blip r:embed="rId5"/>
              <a:stretch>
                <a:fillRect/>
              </a:stretch>
            </p:blipFill>
            <p:spPr>
              <a:xfrm>
                <a:off x="7042192" y="2868460"/>
                <a:ext cx="3183371" cy="1790646"/>
              </a:xfrm>
              <a:prstGeom prst="rect">
                <a:avLst/>
              </a:prstGeom>
              <a:solidFill>
                <a:schemeClr val="bg1">
                  <a:alpha val="0"/>
                </a:schemeClr>
              </a:solidFill>
              <a:ln w="3175">
                <a:noFill/>
              </a:ln>
              <a:effectLst/>
            </p:spPr>
          </p:pic>
        </mc:Fallback>
      </mc:AlternateContent>
      <mc:AlternateContent xmlns:mc="http://schemas.openxmlformats.org/markup-compatibility/2006" xmlns:pslz="http://schemas.microsoft.com/office/powerpoint/2016/slidezoom">
        <mc:Choice Requires="pslz">
          <p:graphicFrame>
            <p:nvGraphicFramePr>
              <p:cNvPr id="6" name="Slide Zoom 5">
                <a:extLst>
                  <a:ext uri="{FF2B5EF4-FFF2-40B4-BE49-F238E27FC236}">
                    <a16:creationId xmlns:a16="http://schemas.microsoft.com/office/drawing/2014/main" id="{17C29D0B-7738-1A2C-6A10-4B4FFC335714}"/>
                  </a:ext>
                </a:extLst>
              </p:cNvPr>
              <p:cNvGraphicFramePr>
                <a:graphicFrameLocks noChangeAspect="1"/>
              </p:cNvGraphicFramePr>
              <p:nvPr>
                <p:extLst>
                  <p:ext uri="{D42A27DB-BD31-4B8C-83A1-F6EECF244321}">
                    <p14:modId xmlns:p14="http://schemas.microsoft.com/office/powerpoint/2010/main" val="3963555049"/>
                  </p:ext>
                </p:extLst>
              </p:nvPr>
            </p:nvGraphicFramePr>
            <p:xfrm>
              <a:off x="3270376" y="4425940"/>
              <a:ext cx="2954481" cy="1914829"/>
            </p:xfrm>
            <a:graphic>
              <a:graphicData uri="http://schemas.microsoft.com/office/powerpoint/2016/slidezoom">
                <pslz:sldZm>
                  <pslz:sldZmObj sldId="259" cId="2399088350">
                    <pslz:zmPr id="{9C42CF7F-7F41-4E20-A6F9-D934E19EE325}" returnToParent="0" transitionDur="1000">
                      <p166:blipFill xmlns:p166="http://schemas.microsoft.com/office/powerpoint/2016/6/main">
                        <a:blip r:embed="rId6"/>
                        <a:stretch>
                          <a:fillRect/>
                        </a:stretch>
                      </p166:blipFill>
                      <p166:spPr xmlns:p166="http://schemas.microsoft.com/office/powerpoint/2016/6/main">
                        <a:xfrm>
                          <a:off x="0" y="0"/>
                          <a:ext cx="2954481" cy="1914829"/>
                        </a:xfrm>
                        <a:prstGeom prst="rect">
                          <a:avLst/>
                        </a:prstGeom>
                        <a:ln w="3175">
                          <a:noFill/>
                        </a:ln>
                      </p166:spPr>
                    </pslz:zmPr>
                  </pslz:sldZmObj>
                </pslz:sldZm>
              </a:graphicData>
            </a:graphic>
          </p:graphicFrame>
        </mc:Choice>
        <mc:Fallback xmlns="">
          <p:pic>
            <p:nvPicPr>
              <p:cNvPr id="6" name="Slide Zoom 5">
                <a:extLst>
                  <a:ext uri="{FF2B5EF4-FFF2-40B4-BE49-F238E27FC236}">
                    <a16:creationId xmlns:a16="http://schemas.microsoft.com/office/drawing/2014/main" id="{17C29D0B-7738-1A2C-6A10-4B4FFC335714}"/>
                  </a:ext>
                </a:extLst>
              </p:cNvPr>
              <p:cNvPicPr>
                <a:picLocks noGrp="1" noRot="1" noChangeAspect="1" noMove="1" noResize="1" noEditPoints="1" noAdjustHandles="1" noChangeArrowheads="1" noChangeShapeType="1"/>
              </p:cNvPicPr>
              <p:nvPr/>
            </p:nvPicPr>
            <p:blipFill>
              <a:blip r:embed="rId7"/>
              <a:stretch>
                <a:fillRect/>
              </a:stretch>
            </p:blipFill>
            <p:spPr>
              <a:xfrm>
                <a:off x="3270376" y="4425940"/>
                <a:ext cx="2954481" cy="1914829"/>
              </a:xfrm>
              <a:prstGeom prst="rect">
                <a:avLst/>
              </a:prstGeom>
              <a:ln w="3175">
                <a:noFill/>
              </a:ln>
            </p:spPr>
          </p:pic>
        </mc:Fallback>
      </mc:AlternateContent>
      <mc:AlternateContent xmlns:mc="http://schemas.openxmlformats.org/markup-compatibility/2006" xmlns:pslz="http://schemas.microsoft.com/office/powerpoint/2016/slidezoom">
        <mc:Choice Requires="pslz">
          <p:graphicFrame>
            <p:nvGraphicFramePr>
              <p:cNvPr id="7" name="Slide Zoom 6">
                <a:extLst>
                  <a:ext uri="{FF2B5EF4-FFF2-40B4-BE49-F238E27FC236}">
                    <a16:creationId xmlns:a16="http://schemas.microsoft.com/office/drawing/2014/main" id="{0D79E4DA-6A4E-D706-0223-FBD528315C73}"/>
                  </a:ext>
                </a:extLst>
              </p:cNvPr>
              <p:cNvGraphicFramePr>
                <a:graphicFrameLocks noChangeAspect="1"/>
              </p:cNvGraphicFramePr>
              <p:nvPr>
                <p:extLst>
                  <p:ext uri="{D42A27DB-BD31-4B8C-83A1-F6EECF244321}">
                    <p14:modId xmlns:p14="http://schemas.microsoft.com/office/powerpoint/2010/main" val="3452894576"/>
                  </p:ext>
                </p:extLst>
              </p:nvPr>
            </p:nvGraphicFramePr>
            <p:xfrm>
              <a:off x="2070736" y="1856690"/>
              <a:ext cx="3597403" cy="2023539"/>
            </p:xfrm>
            <a:graphic>
              <a:graphicData uri="http://schemas.microsoft.com/office/powerpoint/2016/slidezoom">
                <pslz:sldZm>
                  <pslz:sldZmObj sldId="258" cId="524595677">
                    <pslz:zmPr id="{FC9310C9-F206-4159-B843-77D26F17C612}" returnToParent="0" transitionDur="1000">
                      <p166:blipFill xmlns:p166="http://schemas.microsoft.com/office/powerpoint/2016/6/main">
                        <a:blip r:embed="rId8"/>
                        <a:stretch>
                          <a:fillRect/>
                        </a:stretch>
                      </p166:blipFill>
                      <p166:spPr xmlns:p166="http://schemas.microsoft.com/office/powerpoint/2016/6/main">
                        <a:xfrm>
                          <a:off x="0" y="0"/>
                          <a:ext cx="3597403" cy="2023539"/>
                        </a:xfrm>
                        <a:prstGeom prst="rect">
                          <a:avLst/>
                        </a:prstGeom>
                        <a:ln w="3175">
                          <a:noFill/>
                        </a:ln>
                      </p166:spPr>
                    </pslz:zmPr>
                  </pslz:sldZmObj>
                </pslz:sldZm>
              </a:graphicData>
            </a:graphic>
          </p:graphicFrame>
        </mc:Choice>
        <mc:Fallback xmlns="">
          <p:pic>
            <p:nvPicPr>
              <p:cNvPr id="7" name="Slide Zoom 6">
                <a:extLst>
                  <a:ext uri="{FF2B5EF4-FFF2-40B4-BE49-F238E27FC236}">
                    <a16:creationId xmlns:a16="http://schemas.microsoft.com/office/drawing/2014/main" id="{0D79E4DA-6A4E-D706-0223-FBD528315C73}"/>
                  </a:ext>
                </a:extLst>
              </p:cNvPr>
              <p:cNvPicPr>
                <a:picLocks noGrp="1" noRot="1" noChangeAspect="1" noMove="1" noResize="1" noEditPoints="1" noAdjustHandles="1" noChangeArrowheads="1" noChangeShapeType="1"/>
              </p:cNvPicPr>
              <p:nvPr/>
            </p:nvPicPr>
            <p:blipFill>
              <a:blip r:embed="rId9"/>
              <a:stretch>
                <a:fillRect/>
              </a:stretch>
            </p:blipFill>
            <p:spPr>
              <a:xfrm>
                <a:off x="2070736" y="1856690"/>
                <a:ext cx="3597403" cy="2023539"/>
              </a:xfrm>
              <a:prstGeom prst="rect">
                <a:avLst/>
              </a:prstGeom>
              <a:ln w="3175">
                <a:noFill/>
              </a:ln>
            </p:spPr>
          </p:pic>
        </mc:Fallback>
      </mc:AlternateContent>
      <p:sp>
        <p:nvSpPr>
          <p:cNvPr id="8" name="Oval 7">
            <a:extLst>
              <a:ext uri="{FF2B5EF4-FFF2-40B4-BE49-F238E27FC236}">
                <a16:creationId xmlns:a16="http://schemas.microsoft.com/office/drawing/2014/main" id="{2B23D434-F195-BA04-F27F-FB7470E1F6A2}"/>
              </a:ext>
            </a:extLst>
          </p:cNvPr>
          <p:cNvSpPr/>
          <p:nvPr/>
        </p:nvSpPr>
        <p:spPr>
          <a:xfrm>
            <a:off x="2706630" y="1894665"/>
            <a:ext cx="1933190" cy="1923574"/>
          </a:xfrm>
          <a:prstGeom prst="ellipse">
            <a:avLst/>
          </a:prstGeom>
          <a:solidFill>
            <a:schemeClr val="bg1">
              <a:lumMod val="95000"/>
            </a:schemeClr>
          </a:solidFill>
          <a:ln>
            <a:noFill/>
          </a:ln>
          <a:effectLst>
            <a:outerShdw blurRad="50800" dist="38100" dir="13500000" algn="b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150"/>
          </a:p>
        </p:txBody>
      </p:sp>
      <p:sp>
        <p:nvSpPr>
          <p:cNvPr id="9" name="Oval 8">
            <a:extLst>
              <a:ext uri="{FF2B5EF4-FFF2-40B4-BE49-F238E27FC236}">
                <a16:creationId xmlns:a16="http://schemas.microsoft.com/office/drawing/2014/main" id="{343E427D-91B6-1A78-9335-6FF0A45CED83}"/>
              </a:ext>
            </a:extLst>
          </p:cNvPr>
          <p:cNvSpPr/>
          <p:nvPr/>
        </p:nvSpPr>
        <p:spPr>
          <a:xfrm>
            <a:off x="3270376" y="3594217"/>
            <a:ext cx="841246" cy="831723"/>
          </a:xfrm>
          <a:prstGeom prst="ellipse">
            <a:avLst/>
          </a:prstGeom>
          <a:solidFill>
            <a:schemeClr val="accent2">
              <a:lumMod val="75000"/>
            </a:schemeClr>
          </a:solidFill>
          <a:ln>
            <a:noFill/>
          </a:ln>
          <a:effectLst>
            <a:outerShdw blurRad="50800" dist="38100" dir="13500000" algn="b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150"/>
          </a:p>
        </p:txBody>
      </p:sp>
      <p:sp>
        <p:nvSpPr>
          <p:cNvPr id="10" name="Oval 9">
            <a:extLst>
              <a:ext uri="{FF2B5EF4-FFF2-40B4-BE49-F238E27FC236}">
                <a16:creationId xmlns:a16="http://schemas.microsoft.com/office/drawing/2014/main" id="{9015974C-F8EF-3BEA-1920-847BB00A7172}"/>
              </a:ext>
            </a:extLst>
          </p:cNvPr>
          <p:cNvSpPr/>
          <p:nvPr/>
        </p:nvSpPr>
        <p:spPr>
          <a:xfrm>
            <a:off x="7217232" y="502648"/>
            <a:ext cx="1933190" cy="1923574"/>
          </a:xfrm>
          <a:prstGeom prst="ellipse">
            <a:avLst/>
          </a:prstGeom>
          <a:solidFill>
            <a:schemeClr val="bg1">
              <a:lumMod val="95000"/>
            </a:schemeClr>
          </a:solidFill>
          <a:ln>
            <a:noFill/>
          </a:ln>
          <a:effectLst>
            <a:outerShdw blurRad="50800" dist="38100" dir="13500000" algn="b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150"/>
          </a:p>
        </p:txBody>
      </p:sp>
      <p:sp>
        <p:nvSpPr>
          <p:cNvPr id="11" name="Oval 10">
            <a:extLst>
              <a:ext uri="{FF2B5EF4-FFF2-40B4-BE49-F238E27FC236}">
                <a16:creationId xmlns:a16="http://schemas.microsoft.com/office/drawing/2014/main" id="{21D18F46-4F94-4CF0-8B0B-DF95E0E3EE6D}"/>
              </a:ext>
            </a:extLst>
          </p:cNvPr>
          <p:cNvSpPr/>
          <p:nvPr/>
        </p:nvSpPr>
        <p:spPr>
          <a:xfrm>
            <a:off x="6716043" y="4375592"/>
            <a:ext cx="1426649" cy="1462431"/>
          </a:xfrm>
          <a:prstGeom prst="ellipse">
            <a:avLst/>
          </a:prstGeom>
          <a:solidFill>
            <a:schemeClr val="bg1">
              <a:lumMod val="85000"/>
            </a:schemeClr>
          </a:solidFill>
          <a:ln>
            <a:noFill/>
          </a:ln>
          <a:effectLst>
            <a:outerShdw blurRad="50800" dist="38100" dir="13500000" algn="b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150"/>
          </a:p>
        </p:txBody>
      </p:sp>
      <p:sp>
        <p:nvSpPr>
          <p:cNvPr id="12" name="Oval 11">
            <a:extLst>
              <a:ext uri="{FF2B5EF4-FFF2-40B4-BE49-F238E27FC236}">
                <a16:creationId xmlns:a16="http://schemas.microsoft.com/office/drawing/2014/main" id="{84C943A2-0A85-08D5-D6B2-691E893831DF}"/>
              </a:ext>
            </a:extLst>
          </p:cNvPr>
          <p:cNvSpPr/>
          <p:nvPr/>
        </p:nvSpPr>
        <p:spPr>
          <a:xfrm>
            <a:off x="3791712" y="768096"/>
            <a:ext cx="1127760" cy="1106424"/>
          </a:xfrm>
          <a:prstGeom prst="ellipse">
            <a:avLst/>
          </a:prstGeom>
          <a:solidFill>
            <a:schemeClr val="accent2">
              <a:lumMod val="20000"/>
              <a:lumOff val="80000"/>
            </a:schemeClr>
          </a:solidFill>
          <a:ln>
            <a:noFill/>
          </a:ln>
          <a:effectLst>
            <a:outerShdw blurRad="50800" dist="38100" dir="13500000" algn="b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150"/>
          </a:p>
        </p:txBody>
      </p:sp>
      <p:sp>
        <p:nvSpPr>
          <p:cNvPr id="13" name="Oval 12">
            <a:extLst>
              <a:ext uri="{FF2B5EF4-FFF2-40B4-BE49-F238E27FC236}">
                <a16:creationId xmlns:a16="http://schemas.microsoft.com/office/drawing/2014/main" id="{54B80E44-0D84-58E6-0D02-E9B813DAFBC9}"/>
              </a:ext>
            </a:extLst>
          </p:cNvPr>
          <p:cNvSpPr/>
          <p:nvPr/>
        </p:nvSpPr>
        <p:spPr>
          <a:xfrm>
            <a:off x="8520241" y="1975138"/>
            <a:ext cx="829056" cy="836676"/>
          </a:xfrm>
          <a:prstGeom prst="ellipse">
            <a:avLst/>
          </a:prstGeom>
          <a:solidFill>
            <a:schemeClr val="accent2">
              <a:lumMod val="75000"/>
            </a:schemeClr>
          </a:solidFill>
          <a:ln>
            <a:noFill/>
          </a:ln>
          <a:effectLst>
            <a:outerShdw blurRad="50800" dist="38100" dir="13500000" algn="b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150" dirty="0"/>
          </a:p>
        </p:txBody>
      </p:sp>
      <p:sp>
        <p:nvSpPr>
          <p:cNvPr id="14" name="Oval 13">
            <a:extLst>
              <a:ext uri="{FF2B5EF4-FFF2-40B4-BE49-F238E27FC236}">
                <a16:creationId xmlns:a16="http://schemas.microsoft.com/office/drawing/2014/main" id="{40270B44-D174-2A63-B5E9-71CA206489FC}"/>
              </a:ext>
            </a:extLst>
          </p:cNvPr>
          <p:cNvSpPr/>
          <p:nvPr/>
        </p:nvSpPr>
        <p:spPr>
          <a:xfrm>
            <a:off x="3869438" y="4542082"/>
            <a:ext cx="1737360" cy="1657540"/>
          </a:xfrm>
          <a:prstGeom prst="ellipse">
            <a:avLst/>
          </a:prstGeom>
          <a:solidFill>
            <a:schemeClr val="accent2">
              <a:lumMod val="40000"/>
              <a:lumOff val="60000"/>
            </a:schemeClr>
          </a:solidFill>
          <a:ln>
            <a:noFill/>
          </a:ln>
          <a:effectLst>
            <a:outerShdw blurRad="50800" dist="38100" dir="13500000" algn="b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150"/>
          </a:p>
        </p:txBody>
      </p:sp>
      <p:sp>
        <p:nvSpPr>
          <p:cNvPr id="15" name="Oval 14">
            <a:extLst>
              <a:ext uri="{FF2B5EF4-FFF2-40B4-BE49-F238E27FC236}">
                <a16:creationId xmlns:a16="http://schemas.microsoft.com/office/drawing/2014/main" id="{44CC132F-94A0-3476-CFA2-43DDFC64DDCA}"/>
              </a:ext>
            </a:extLst>
          </p:cNvPr>
          <p:cNvSpPr/>
          <p:nvPr/>
        </p:nvSpPr>
        <p:spPr>
          <a:xfrm>
            <a:off x="4295953" y="1690318"/>
            <a:ext cx="918972" cy="932688"/>
          </a:xfrm>
          <a:prstGeom prst="ellipse">
            <a:avLst/>
          </a:prstGeom>
          <a:solidFill>
            <a:schemeClr val="accent2">
              <a:lumMod val="75000"/>
            </a:schemeClr>
          </a:solidFill>
          <a:ln>
            <a:noFill/>
          </a:ln>
          <a:effectLst>
            <a:outerShdw blurRad="50800" dist="38100" dir="13500000" algn="b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150"/>
          </a:p>
        </p:txBody>
      </p:sp>
      <p:sp>
        <p:nvSpPr>
          <p:cNvPr id="16" name="Oval 15">
            <a:extLst>
              <a:ext uri="{FF2B5EF4-FFF2-40B4-BE49-F238E27FC236}">
                <a16:creationId xmlns:a16="http://schemas.microsoft.com/office/drawing/2014/main" id="{9D085F78-CDAA-4C88-A7C9-CDFEF0FE8DF0}"/>
              </a:ext>
            </a:extLst>
          </p:cNvPr>
          <p:cNvSpPr/>
          <p:nvPr/>
        </p:nvSpPr>
        <p:spPr>
          <a:xfrm>
            <a:off x="7811058" y="2891753"/>
            <a:ext cx="1882678" cy="1764049"/>
          </a:xfrm>
          <a:prstGeom prst="ellipse">
            <a:avLst/>
          </a:prstGeom>
          <a:solidFill>
            <a:schemeClr val="accent2">
              <a:lumMod val="60000"/>
              <a:lumOff val="40000"/>
            </a:schemeClr>
          </a:solidFill>
          <a:ln>
            <a:noFill/>
          </a:ln>
          <a:effectLst>
            <a:outerShdw blurRad="50800" dist="38100" dir="13500000" algn="b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150"/>
          </a:p>
        </p:txBody>
      </p:sp>
      <p:pic>
        <p:nvPicPr>
          <p:cNvPr id="17" name="Graphic 16" descr="Marketing with solid fill">
            <a:extLst>
              <a:ext uri="{FF2B5EF4-FFF2-40B4-BE49-F238E27FC236}">
                <a16:creationId xmlns:a16="http://schemas.microsoft.com/office/drawing/2014/main" id="{EAD4B0CE-30DD-9FD0-464E-EFE7ECD08DE4}"/>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4434727" y="1753475"/>
            <a:ext cx="722376" cy="722376"/>
          </a:xfrm>
          <a:prstGeom prst="rect">
            <a:avLst/>
          </a:prstGeom>
        </p:spPr>
      </p:pic>
      <p:sp>
        <p:nvSpPr>
          <p:cNvPr id="18" name="Oval 17">
            <a:extLst>
              <a:ext uri="{FF2B5EF4-FFF2-40B4-BE49-F238E27FC236}">
                <a16:creationId xmlns:a16="http://schemas.microsoft.com/office/drawing/2014/main" id="{06D8514E-22D6-A05F-AD00-9CC15FE9E9D7}"/>
              </a:ext>
            </a:extLst>
          </p:cNvPr>
          <p:cNvSpPr/>
          <p:nvPr/>
        </p:nvSpPr>
        <p:spPr>
          <a:xfrm>
            <a:off x="4275446" y="1669279"/>
            <a:ext cx="3672840" cy="3547872"/>
          </a:xfrm>
          <a:prstGeom prst="ellipse">
            <a:avLst/>
          </a:prstGeom>
          <a:solidFill>
            <a:schemeClr val="accent2">
              <a:lumMod val="75000"/>
            </a:schemeClr>
          </a:solidFill>
          <a:ln>
            <a:noFill/>
          </a:ln>
          <a:effectLst>
            <a:outerShdw blurRad="50800" dist="38100" dir="13500000" algn="b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150"/>
          </a:p>
        </p:txBody>
      </p:sp>
      <p:sp>
        <p:nvSpPr>
          <p:cNvPr id="19" name="TextBox 18">
            <a:extLst>
              <a:ext uri="{FF2B5EF4-FFF2-40B4-BE49-F238E27FC236}">
                <a16:creationId xmlns:a16="http://schemas.microsoft.com/office/drawing/2014/main" id="{B44E0887-3DBA-1BC8-2918-499573897130}"/>
              </a:ext>
            </a:extLst>
          </p:cNvPr>
          <p:cNvSpPr txBox="1"/>
          <p:nvPr/>
        </p:nvSpPr>
        <p:spPr>
          <a:xfrm>
            <a:off x="4471320" y="2650749"/>
            <a:ext cx="3862901" cy="1754326"/>
          </a:xfrm>
          <a:prstGeom prst="rect">
            <a:avLst/>
          </a:prstGeom>
          <a:noFill/>
          <a:ln>
            <a:noFill/>
          </a:ln>
          <a:effectLst>
            <a:innerShdw blurRad="114300">
              <a:prstClr val="black">
                <a:alpha val="96000"/>
              </a:prstClr>
            </a:innerShdw>
          </a:effectLst>
        </p:spPr>
        <p:txBody>
          <a:bodyPr wrap="square" rtlCol="0">
            <a:spAutoFit/>
          </a:bodyPr>
          <a:lstStyle/>
          <a:p>
            <a:r>
              <a:rPr lang="en-GB" sz="3600" dirty="0">
                <a:solidFill>
                  <a:schemeClr val="bg1">
                    <a:lumMod val="95000"/>
                  </a:schemeClr>
                </a:solidFill>
                <a:effectLst>
                  <a:outerShdw blurRad="50800" dist="38100" dir="6600000" algn="t" rotWithShape="0">
                    <a:prstClr val="black">
                      <a:alpha val="40000"/>
                    </a:prstClr>
                  </a:outerShdw>
                </a:effectLst>
              </a:rPr>
              <a:t>LANGUAGE &amp; COMUNICATION</a:t>
            </a:r>
          </a:p>
          <a:p>
            <a:r>
              <a:rPr lang="en-GB" sz="3600" dirty="0">
                <a:solidFill>
                  <a:schemeClr val="bg1">
                    <a:lumMod val="95000"/>
                  </a:schemeClr>
                </a:solidFill>
                <a:effectLst>
                  <a:outerShdw blurRad="50800" dist="38100" dir="6600000" algn="t" rotWithShape="0">
                    <a:prstClr val="black">
                      <a:alpha val="40000"/>
                    </a:prstClr>
                  </a:outerShdw>
                </a:effectLst>
              </a:rPr>
              <a:t>      BARRIERS </a:t>
            </a:r>
            <a:endParaRPr lang="en-150" sz="3600" dirty="0">
              <a:solidFill>
                <a:schemeClr val="bg1">
                  <a:lumMod val="95000"/>
                </a:schemeClr>
              </a:solidFill>
              <a:effectLst>
                <a:outerShdw blurRad="50800" dist="38100" dir="6600000" algn="t" rotWithShape="0">
                  <a:prstClr val="black">
                    <a:alpha val="40000"/>
                  </a:prstClr>
                </a:outerShdw>
              </a:effectLst>
            </a:endParaRPr>
          </a:p>
        </p:txBody>
      </p:sp>
      <p:sp>
        <p:nvSpPr>
          <p:cNvPr id="20" name="TextBox 19">
            <a:extLst>
              <a:ext uri="{FF2B5EF4-FFF2-40B4-BE49-F238E27FC236}">
                <a16:creationId xmlns:a16="http://schemas.microsoft.com/office/drawing/2014/main" id="{C1B018E8-FB63-A812-6EBA-71B6800CAB5E}"/>
              </a:ext>
            </a:extLst>
          </p:cNvPr>
          <p:cNvSpPr txBox="1"/>
          <p:nvPr/>
        </p:nvSpPr>
        <p:spPr>
          <a:xfrm>
            <a:off x="2993138" y="2091690"/>
            <a:ext cx="1502664" cy="1523494"/>
          </a:xfrm>
          <a:prstGeom prst="rect">
            <a:avLst/>
          </a:prstGeom>
          <a:noFill/>
        </p:spPr>
        <p:txBody>
          <a:bodyPr wrap="square" rtlCol="0">
            <a:spAutoFit/>
          </a:bodyPr>
          <a:lstStyle/>
          <a:p>
            <a:r>
              <a:rPr lang="en-150" sz="1000" b="1" u="sng" dirty="0"/>
              <a:t>Problem</a:t>
            </a:r>
          </a:p>
          <a:p>
            <a:pPr lvl="0"/>
            <a:r>
              <a:rPr lang="en-150" sz="1000" dirty="0"/>
              <a:t>Workers have limited English. </a:t>
            </a:r>
          </a:p>
          <a:p>
            <a:pPr lvl="0"/>
            <a:r>
              <a:rPr lang="en-150" sz="1000" dirty="0"/>
              <a:t>Gary gives instructions only in English. </a:t>
            </a:r>
          </a:p>
          <a:p>
            <a:pPr lvl="0"/>
            <a:r>
              <a:rPr lang="en-150" sz="1000" dirty="0"/>
              <a:t>Messages are often misunderstood. </a:t>
            </a:r>
          </a:p>
          <a:p>
            <a:pPr lvl="0"/>
            <a:r>
              <a:rPr lang="en-150" sz="1000" dirty="0"/>
              <a:t>Body language can also be misinterpreted.</a:t>
            </a:r>
          </a:p>
          <a:p>
            <a:endParaRPr lang="en-150" sz="300" dirty="0"/>
          </a:p>
        </p:txBody>
      </p:sp>
      <p:pic>
        <p:nvPicPr>
          <p:cNvPr id="21" name="Graphic 20" descr="Thought bubble with solid fill">
            <a:extLst>
              <a:ext uri="{FF2B5EF4-FFF2-40B4-BE49-F238E27FC236}">
                <a16:creationId xmlns:a16="http://schemas.microsoft.com/office/drawing/2014/main" id="{5D2E7425-E35F-C7F8-0573-03352097D4EC}"/>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3417739" y="3750216"/>
            <a:ext cx="586734" cy="586734"/>
          </a:xfrm>
          <a:prstGeom prst="rect">
            <a:avLst/>
          </a:prstGeom>
        </p:spPr>
      </p:pic>
      <p:sp>
        <p:nvSpPr>
          <p:cNvPr id="22" name="TextBox 21">
            <a:extLst>
              <a:ext uri="{FF2B5EF4-FFF2-40B4-BE49-F238E27FC236}">
                <a16:creationId xmlns:a16="http://schemas.microsoft.com/office/drawing/2014/main" id="{CE078AD7-97EA-E3CD-6366-18AA14DECC87}"/>
              </a:ext>
            </a:extLst>
          </p:cNvPr>
          <p:cNvSpPr txBox="1"/>
          <p:nvPr/>
        </p:nvSpPr>
        <p:spPr>
          <a:xfrm>
            <a:off x="3975333" y="4758356"/>
            <a:ext cx="1850729" cy="1477328"/>
          </a:xfrm>
          <a:prstGeom prst="rect">
            <a:avLst/>
          </a:prstGeom>
          <a:noFill/>
        </p:spPr>
        <p:txBody>
          <a:bodyPr wrap="square" rtlCol="0">
            <a:spAutoFit/>
          </a:bodyPr>
          <a:lstStyle/>
          <a:p>
            <a:r>
              <a:rPr lang="en-150" sz="1000" b="1" dirty="0"/>
              <a:t>Evidence</a:t>
            </a:r>
          </a:p>
          <a:p>
            <a:pPr lvl="0"/>
            <a:r>
              <a:rPr lang="en-150" sz="1000" dirty="0"/>
              <a:t>40 employees aged 16–60. </a:t>
            </a:r>
          </a:p>
          <a:p>
            <a:pPr lvl="0"/>
            <a:r>
              <a:rPr lang="en-150" sz="1000" dirty="0"/>
              <a:t>Workers come from </a:t>
            </a:r>
            <a:r>
              <a:rPr lang="en-150" sz="1000" b="1" dirty="0"/>
              <a:t>5 different cultural groups</a:t>
            </a:r>
            <a:r>
              <a:rPr lang="en-150" sz="1000" dirty="0"/>
              <a:t>. </a:t>
            </a:r>
          </a:p>
          <a:p>
            <a:pPr lvl="0"/>
            <a:r>
              <a:rPr lang="en-150" sz="1000" dirty="0"/>
              <a:t>Many speak minimal English. </a:t>
            </a:r>
          </a:p>
          <a:p>
            <a:pPr lvl="0"/>
            <a:r>
              <a:rPr lang="en-150" sz="1000" dirty="0"/>
              <a:t>Gary relies on English signs and verbal instructions.</a:t>
            </a:r>
          </a:p>
          <a:p>
            <a:endParaRPr lang="en-150" sz="2000" dirty="0"/>
          </a:p>
        </p:txBody>
      </p:sp>
      <p:sp>
        <p:nvSpPr>
          <p:cNvPr id="23" name="TextBox 22">
            <a:extLst>
              <a:ext uri="{FF2B5EF4-FFF2-40B4-BE49-F238E27FC236}">
                <a16:creationId xmlns:a16="http://schemas.microsoft.com/office/drawing/2014/main" id="{C6CE5236-A714-08E8-65E3-A1BE4EC61570}"/>
              </a:ext>
            </a:extLst>
          </p:cNvPr>
          <p:cNvSpPr txBox="1"/>
          <p:nvPr/>
        </p:nvSpPr>
        <p:spPr>
          <a:xfrm>
            <a:off x="7988167" y="3124377"/>
            <a:ext cx="1705569" cy="1692771"/>
          </a:xfrm>
          <a:prstGeom prst="rect">
            <a:avLst/>
          </a:prstGeom>
          <a:noFill/>
        </p:spPr>
        <p:txBody>
          <a:bodyPr wrap="square" rtlCol="0">
            <a:spAutoFit/>
          </a:bodyPr>
          <a:lstStyle/>
          <a:p>
            <a:r>
              <a:rPr lang="en-150" sz="900" b="1"/>
              <a:t>Theory Berlo's SMCR Model</a:t>
            </a:r>
            <a:r>
              <a:rPr lang="en-GB" sz="900" b="1" dirty="0"/>
              <a:t> (Berlo, 1960)  </a:t>
            </a:r>
          </a:p>
          <a:p>
            <a:r>
              <a:rPr lang="en-GB" sz="900" b="1" dirty="0"/>
              <a:t>The SMCR Model explains  communication through 4 elements</a:t>
            </a:r>
            <a:endParaRPr lang="en-150" sz="900" b="1" dirty="0"/>
          </a:p>
          <a:p>
            <a:r>
              <a:rPr lang="en-150" sz="900" b="1" dirty="0"/>
              <a:t>Source:</a:t>
            </a:r>
            <a:r>
              <a:rPr lang="en-150" sz="900" dirty="0"/>
              <a:t> Gary</a:t>
            </a:r>
          </a:p>
          <a:p>
            <a:r>
              <a:rPr lang="en-150" sz="900" b="1" dirty="0"/>
              <a:t>Message:</a:t>
            </a:r>
            <a:r>
              <a:rPr lang="en-150" sz="900" dirty="0"/>
              <a:t> Work instructions</a:t>
            </a:r>
          </a:p>
          <a:p>
            <a:r>
              <a:rPr lang="en-150" sz="900" b="1" dirty="0"/>
              <a:t>Channel:</a:t>
            </a:r>
            <a:r>
              <a:rPr lang="en-150" sz="900" dirty="0"/>
              <a:t> Speech, signs and body language</a:t>
            </a:r>
          </a:p>
          <a:p>
            <a:r>
              <a:rPr lang="en-150" sz="900" b="1" dirty="0"/>
              <a:t>Receiver:</a:t>
            </a:r>
            <a:r>
              <a:rPr lang="en-150" sz="900" dirty="0"/>
              <a:t> Employees</a:t>
            </a:r>
          </a:p>
          <a:p>
            <a:endParaRPr lang="en-150" sz="1400" dirty="0"/>
          </a:p>
        </p:txBody>
      </p:sp>
      <p:sp>
        <p:nvSpPr>
          <p:cNvPr id="24" name="TextBox 23">
            <a:extLst>
              <a:ext uri="{FF2B5EF4-FFF2-40B4-BE49-F238E27FC236}">
                <a16:creationId xmlns:a16="http://schemas.microsoft.com/office/drawing/2014/main" id="{448EEB53-F88B-A826-A32A-05CB153607D6}"/>
              </a:ext>
            </a:extLst>
          </p:cNvPr>
          <p:cNvSpPr txBox="1"/>
          <p:nvPr/>
        </p:nvSpPr>
        <p:spPr>
          <a:xfrm>
            <a:off x="7392882" y="834693"/>
            <a:ext cx="1882678" cy="1200329"/>
          </a:xfrm>
          <a:prstGeom prst="rect">
            <a:avLst/>
          </a:prstGeom>
          <a:noFill/>
        </p:spPr>
        <p:txBody>
          <a:bodyPr wrap="square" rtlCol="0">
            <a:spAutoFit/>
          </a:bodyPr>
          <a:lstStyle/>
          <a:p>
            <a:r>
              <a:rPr lang="en-150" sz="900" b="1" dirty="0"/>
              <a:t>Solutions</a:t>
            </a:r>
          </a:p>
          <a:p>
            <a:pPr marL="171450" indent="-171450">
              <a:buFont typeface="Arial" panose="020B0604020202020204" pitchFamily="34" charset="0"/>
              <a:buChar char="•"/>
            </a:pPr>
            <a:r>
              <a:rPr lang="en-GB" sz="900" dirty="0"/>
              <a:t>Replace Text-only signs with pictures and symbols (HSE, 203)</a:t>
            </a:r>
          </a:p>
          <a:p>
            <a:pPr marL="171450" indent="-171450">
              <a:buFont typeface="Arial" panose="020B0604020202020204" pitchFamily="34" charset="0"/>
              <a:buChar char="•"/>
            </a:pPr>
            <a:r>
              <a:rPr lang="en-GB" sz="900" dirty="0"/>
              <a:t>Use color-coded instructions</a:t>
            </a:r>
          </a:p>
          <a:p>
            <a:pPr marL="171450" indent="-171450">
              <a:buFont typeface="Arial" panose="020B0604020202020204" pitchFamily="34" charset="0"/>
              <a:buChar char="•"/>
            </a:pPr>
            <a:r>
              <a:rPr lang="en-GB" sz="900" dirty="0"/>
              <a:t>Practical demonstrations improves understanding and reduce errors. (CIPD, 2023)</a:t>
            </a:r>
            <a:endParaRPr lang="en-150" sz="900" dirty="0"/>
          </a:p>
        </p:txBody>
      </p:sp>
      <p:pic>
        <p:nvPicPr>
          <p:cNvPr id="25" name="Graphic 24" descr="Chat with solid fill">
            <a:extLst>
              <a:ext uri="{FF2B5EF4-FFF2-40B4-BE49-F238E27FC236}">
                <a16:creationId xmlns:a16="http://schemas.microsoft.com/office/drawing/2014/main" id="{525AAB48-385F-6179-CDC0-4180DCC2340B}"/>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6993256" y="4771846"/>
            <a:ext cx="914400" cy="914400"/>
          </a:xfrm>
          <a:prstGeom prst="rect">
            <a:avLst/>
          </a:prstGeom>
        </p:spPr>
      </p:pic>
      <p:pic>
        <p:nvPicPr>
          <p:cNvPr id="26" name="Graphic 25" descr="Business Growth with solid fill">
            <a:extLst>
              <a:ext uri="{FF2B5EF4-FFF2-40B4-BE49-F238E27FC236}">
                <a16:creationId xmlns:a16="http://schemas.microsoft.com/office/drawing/2014/main" id="{B465CE3F-9379-1004-3E35-F934AB6AD88A}"/>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8604835" y="2031784"/>
            <a:ext cx="802688" cy="802688"/>
          </a:xfrm>
          <a:prstGeom prst="rect">
            <a:avLst/>
          </a:prstGeom>
        </p:spPr>
      </p:pic>
      <p:pic>
        <p:nvPicPr>
          <p:cNvPr id="27" name="Picture 26" descr="Businessman shrugging">
            <a:extLst>
              <a:ext uri="{FF2B5EF4-FFF2-40B4-BE49-F238E27FC236}">
                <a16:creationId xmlns:a16="http://schemas.microsoft.com/office/drawing/2014/main" id="{C7EDFC04-4DEF-D0A1-2B7B-4A32D5FF97F3}"/>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2178278" y="2008851"/>
            <a:ext cx="909229" cy="2034732"/>
          </a:xfrm>
          <a:prstGeom prst="rect">
            <a:avLst/>
          </a:prstGeom>
        </p:spPr>
      </p:pic>
      <p:pic>
        <p:nvPicPr>
          <p:cNvPr id="28" name="Picture 27" descr="Young businessman thinking">
            <a:extLst>
              <a:ext uri="{FF2B5EF4-FFF2-40B4-BE49-F238E27FC236}">
                <a16:creationId xmlns:a16="http://schemas.microsoft.com/office/drawing/2014/main" id="{9C422BD7-4D19-4293-DFEA-5945653B3498}"/>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9005515" y="522762"/>
            <a:ext cx="789766" cy="1788662"/>
          </a:xfrm>
          <a:prstGeom prst="rect">
            <a:avLst/>
          </a:prstGeom>
        </p:spPr>
      </p:pic>
      <p:pic>
        <p:nvPicPr>
          <p:cNvPr id="29" name="Picture 28" descr="Business woman finger on face">
            <a:extLst>
              <a:ext uri="{FF2B5EF4-FFF2-40B4-BE49-F238E27FC236}">
                <a16:creationId xmlns:a16="http://schemas.microsoft.com/office/drawing/2014/main" id="{09065C67-AFAF-62B5-246C-01AE967216C0}"/>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3554567" y="4631071"/>
            <a:ext cx="501615" cy="1657541"/>
          </a:xfrm>
          <a:prstGeom prst="rect">
            <a:avLst/>
          </a:prstGeom>
        </p:spPr>
      </p:pic>
    </p:spTree>
    <p:extLst>
      <p:ext uri="{BB962C8B-B14F-4D97-AF65-F5344CB8AC3E}">
        <p14:creationId xmlns:p14="http://schemas.microsoft.com/office/powerpoint/2010/main" val="15950995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D28A9075-CD33-1CAE-577A-7822E20A188D}"/>
              </a:ext>
            </a:extLst>
          </p:cNvPr>
          <p:cNvSpPr>
            <a:spLocks noGrp="1"/>
          </p:cNvSpPr>
          <p:nvPr/>
        </p:nvSpPr>
        <p:spPr>
          <a:xfrm>
            <a:off x="400050" y="323850"/>
            <a:ext cx="10839450" cy="666750"/>
          </a:xfrm>
          <a:prstGeom prst="rect">
            <a:avLst/>
          </a:prstGeom>
          <a:noFill/>
          <a:ln w="0">
            <a:noFill/>
            <a:prstDash val="solid"/>
          </a:ln>
        </p:spPr>
        <p:txBody>
          <a:bodyPr anchor="t">
            <a:normAutofit fontScale="97014"/>
          </a:bodyPr>
          <a:lstStyle/>
          <a:p>
            <a:pPr algn="l">
              <a:defRPr sz="2850" b="1">
                <a:solidFill>
                  <a:srgbClr val="111827"/>
                </a:solidFill>
                <a:latin typeface="Arial"/>
                <a:ea typeface="Arial"/>
                <a:cs typeface="Arial"/>
              </a:defRPr>
            </a:pPr>
            <a:r>
              <a:rPr lang="en-GB" sz="2850" b="1" dirty="0">
                <a:solidFill>
                  <a:srgbClr val="111827"/>
                </a:solidFill>
                <a:latin typeface="Arial"/>
                <a:ea typeface="Arial"/>
                <a:cs typeface="Arial"/>
              </a:rPr>
              <a:t>CULTURAL BARRIERS</a:t>
            </a:r>
          </a:p>
        </p:txBody>
      </p:sp>
      <p:sp>
        <p:nvSpPr>
          <p:cNvPr id="23" name="Rectangle 22">
            <a:extLst>
              <a:ext uri="{FF2B5EF4-FFF2-40B4-BE49-F238E27FC236}">
                <a16:creationId xmlns:a16="http://schemas.microsoft.com/office/drawing/2014/main" id="{5552C95C-A610-DAA7-9587-97A0F8185FF4}"/>
              </a:ext>
            </a:extLst>
          </p:cNvPr>
          <p:cNvSpPr>
            <a:spLocks noGrp="1"/>
          </p:cNvSpPr>
          <p:nvPr/>
        </p:nvSpPr>
        <p:spPr>
          <a:xfrm>
            <a:off x="11277600" y="6286500"/>
            <a:ext cx="514350" cy="228600"/>
          </a:xfrm>
          <a:prstGeom prst="rect">
            <a:avLst/>
          </a:prstGeom>
          <a:noFill/>
          <a:ln w="0">
            <a:noFill/>
            <a:prstDash val="solid"/>
          </a:ln>
        </p:spPr>
        <p:txBody>
          <a:bodyPr anchor="t">
            <a:normAutofit fontScale="99808" lnSpcReduction="10000"/>
          </a:bodyPr>
          <a:lstStyle/>
          <a:p>
            <a:pPr algn="r">
              <a:defRPr sz="975" b="0">
                <a:solidFill>
                  <a:srgbClr val="4B5563"/>
                </a:solidFill>
                <a:latin typeface="Arial"/>
                <a:ea typeface="Arial"/>
                <a:cs typeface="Arial"/>
              </a:defRPr>
            </a:pPr>
            <a:r>
              <a:rPr sz="975" b="0">
                <a:solidFill>
                  <a:srgbClr val="4B5563"/>
                </a:solidFill>
                <a:latin typeface="Arial"/>
                <a:ea typeface="Arial"/>
                <a:cs typeface="Arial"/>
              </a:rPr>
              <a:t>11</a:t>
            </a:r>
          </a:p>
        </p:txBody>
      </p:sp>
      <p:sp>
        <p:nvSpPr>
          <p:cNvPr id="24" name="Rectangle 23">
            <a:extLst>
              <a:ext uri="{FF2B5EF4-FFF2-40B4-BE49-F238E27FC236}">
                <a16:creationId xmlns:a16="http://schemas.microsoft.com/office/drawing/2014/main" id="{EA429CF7-3836-5901-8CC7-53CD5C3D4CF9}"/>
              </a:ext>
            </a:extLst>
          </p:cNvPr>
          <p:cNvSpPr>
            <a:spLocks noGrp="1"/>
          </p:cNvSpPr>
          <p:nvPr/>
        </p:nvSpPr>
        <p:spPr>
          <a:xfrm>
            <a:off x="400050" y="1076325"/>
            <a:ext cx="11391900" cy="19050"/>
          </a:xfrm>
          <a:prstGeom prst="rect">
            <a:avLst/>
          </a:prstGeom>
          <a:solidFill>
            <a:srgbClr val="B8BCC4"/>
          </a:solidFill>
          <a:ln w="0">
            <a:noFill/>
            <a:prstDash val="solid"/>
          </a:ln>
        </p:spPr>
        <p:txBody>
          <a:bodyPr/>
          <a:lstStyle/>
          <a:p>
            <a:endParaRPr lang="en-US"/>
          </a:p>
        </p:txBody>
      </p:sp>
      <p:sp>
        <p:nvSpPr>
          <p:cNvPr id="25" name="Rounded Rectangle 24">
            <a:extLst>
              <a:ext uri="{FF2B5EF4-FFF2-40B4-BE49-F238E27FC236}">
                <a16:creationId xmlns:a16="http://schemas.microsoft.com/office/drawing/2014/main" id="{8CDA64E8-6BF0-8468-9DA3-B92CE2B35897}"/>
              </a:ext>
            </a:extLst>
          </p:cNvPr>
          <p:cNvSpPr>
            <a:spLocks noGrp="1"/>
          </p:cNvSpPr>
          <p:nvPr/>
        </p:nvSpPr>
        <p:spPr>
          <a:xfrm>
            <a:off x="400050" y="1352550"/>
            <a:ext cx="2333625" cy="400050"/>
          </a:xfrm>
          <a:prstGeom prst="roundRect">
            <a:avLst>
              <a:gd name="adj" fmla="val 19048"/>
            </a:avLst>
          </a:prstGeom>
          <a:solidFill>
            <a:srgbClr val="2C7A7B"/>
          </a:solidFill>
          <a:ln w="0">
            <a:noFill/>
            <a:prstDash val="solid"/>
          </a:ln>
        </p:spPr>
        <p:txBody>
          <a:bodyPr/>
          <a:lstStyle/>
          <a:p>
            <a:endParaRPr lang="en-US"/>
          </a:p>
        </p:txBody>
      </p:sp>
      <p:sp>
        <p:nvSpPr>
          <p:cNvPr id="26" name="Rectangle 25">
            <a:extLst>
              <a:ext uri="{FF2B5EF4-FFF2-40B4-BE49-F238E27FC236}">
                <a16:creationId xmlns:a16="http://schemas.microsoft.com/office/drawing/2014/main" id="{C96A3976-AE5F-759E-C498-0AB0692337C0}"/>
              </a:ext>
            </a:extLst>
          </p:cNvPr>
          <p:cNvSpPr>
            <a:spLocks noGrp="1"/>
          </p:cNvSpPr>
          <p:nvPr/>
        </p:nvSpPr>
        <p:spPr>
          <a:xfrm>
            <a:off x="514350" y="1428750"/>
            <a:ext cx="2105025" cy="228600"/>
          </a:xfrm>
          <a:prstGeom prst="rect">
            <a:avLst/>
          </a:prstGeom>
          <a:noFill/>
          <a:ln w="0">
            <a:noFill/>
            <a:prstDash val="solid"/>
          </a:ln>
        </p:spPr>
        <p:txBody>
          <a:bodyPr anchor="t">
            <a:normAutofit fontScale="90000" lnSpcReduction="20000"/>
          </a:bodyPr>
          <a:lstStyle/>
          <a:p>
            <a:pPr algn="ctr">
              <a:defRPr sz="1200" b="1">
                <a:solidFill>
                  <a:srgbClr val="FFFFFF"/>
                </a:solidFill>
                <a:latin typeface="Arial"/>
                <a:ea typeface="Arial"/>
                <a:cs typeface="Arial"/>
              </a:defRPr>
            </a:pPr>
            <a:r>
              <a:rPr lang="en-GB" sz="1200" b="1" dirty="0">
                <a:solidFill>
                  <a:srgbClr val="FFFFFF"/>
                </a:solidFill>
                <a:latin typeface="Arial"/>
                <a:ea typeface="Arial"/>
                <a:cs typeface="Arial"/>
              </a:rPr>
              <a:t>FINDINGS</a:t>
            </a:r>
            <a:endParaRPr sz="1200" b="1" dirty="0">
              <a:solidFill>
                <a:srgbClr val="FFFFFF"/>
              </a:solidFill>
              <a:latin typeface="Arial"/>
              <a:ea typeface="Arial"/>
              <a:cs typeface="Arial"/>
            </a:endParaRPr>
          </a:p>
        </p:txBody>
      </p:sp>
      <p:sp>
        <p:nvSpPr>
          <p:cNvPr id="27" name="Rectangle 26">
            <a:extLst>
              <a:ext uri="{FF2B5EF4-FFF2-40B4-BE49-F238E27FC236}">
                <a16:creationId xmlns:a16="http://schemas.microsoft.com/office/drawing/2014/main" id="{898E3EBE-5369-22BE-0B64-44F8D80F08D0}"/>
              </a:ext>
            </a:extLst>
          </p:cNvPr>
          <p:cNvSpPr>
            <a:spLocks noGrp="1"/>
          </p:cNvSpPr>
          <p:nvPr/>
        </p:nvSpPr>
        <p:spPr>
          <a:xfrm>
            <a:off x="400050" y="1952625"/>
            <a:ext cx="5238750" cy="3924300"/>
          </a:xfrm>
          <a:prstGeom prst="rect">
            <a:avLst/>
          </a:prstGeom>
          <a:solidFill>
            <a:srgbClr val="EEF1F3"/>
          </a:solidFill>
          <a:ln w="0">
            <a:noFill/>
            <a:prstDash val="solid"/>
          </a:ln>
        </p:spPr>
        <p:txBody>
          <a:bodyPr/>
          <a:lstStyle/>
          <a:p>
            <a:endParaRPr lang="en-US"/>
          </a:p>
        </p:txBody>
      </p:sp>
      <p:sp>
        <p:nvSpPr>
          <p:cNvPr id="28" name="Rectangle 27">
            <a:extLst>
              <a:ext uri="{FF2B5EF4-FFF2-40B4-BE49-F238E27FC236}">
                <a16:creationId xmlns:a16="http://schemas.microsoft.com/office/drawing/2014/main" id="{BD2DDA81-BCF6-FEEE-7C1D-AE4C61F4BF45}"/>
              </a:ext>
            </a:extLst>
          </p:cNvPr>
          <p:cNvSpPr>
            <a:spLocks noGrp="1"/>
          </p:cNvSpPr>
          <p:nvPr/>
        </p:nvSpPr>
        <p:spPr>
          <a:xfrm>
            <a:off x="400050" y="1952625"/>
            <a:ext cx="76200" cy="3924300"/>
          </a:xfrm>
          <a:prstGeom prst="rect">
            <a:avLst/>
          </a:prstGeom>
          <a:solidFill>
            <a:srgbClr val="B91C1C"/>
          </a:solidFill>
          <a:ln w="0">
            <a:noFill/>
            <a:prstDash val="solid"/>
          </a:ln>
        </p:spPr>
        <p:txBody>
          <a:bodyPr/>
          <a:lstStyle/>
          <a:p>
            <a:endParaRPr lang="en-US"/>
          </a:p>
        </p:txBody>
      </p:sp>
      <p:sp>
        <p:nvSpPr>
          <p:cNvPr id="29" name="Rectangle 28">
            <a:extLst>
              <a:ext uri="{FF2B5EF4-FFF2-40B4-BE49-F238E27FC236}">
                <a16:creationId xmlns:a16="http://schemas.microsoft.com/office/drawing/2014/main" id="{52EDA474-2CDE-D261-51F5-FF33B05F89BF}"/>
              </a:ext>
            </a:extLst>
          </p:cNvPr>
          <p:cNvSpPr>
            <a:spLocks noGrp="1"/>
          </p:cNvSpPr>
          <p:nvPr/>
        </p:nvSpPr>
        <p:spPr>
          <a:xfrm>
            <a:off x="666750" y="2181225"/>
            <a:ext cx="4781550" cy="361950"/>
          </a:xfrm>
          <a:prstGeom prst="rect">
            <a:avLst/>
          </a:prstGeom>
          <a:noFill/>
          <a:ln w="0">
            <a:noFill/>
            <a:prstDash val="solid"/>
          </a:ln>
        </p:spPr>
        <p:txBody>
          <a:bodyPr anchor="t">
            <a:normAutofit fontScale="98611" lnSpcReduction="10000"/>
          </a:bodyPr>
          <a:lstStyle/>
          <a:p>
            <a:pPr algn="l">
              <a:defRPr sz="1800" b="1">
                <a:solidFill>
                  <a:srgbClr val="B91C1C"/>
                </a:solidFill>
                <a:latin typeface="Arial"/>
                <a:ea typeface="Arial"/>
                <a:cs typeface="Arial"/>
              </a:defRPr>
            </a:pPr>
            <a:r>
              <a:rPr sz="1800" b="1" dirty="0">
                <a:solidFill>
                  <a:srgbClr val="B91C1C"/>
                </a:solidFill>
                <a:latin typeface="Arial"/>
                <a:ea typeface="Arial"/>
                <a:cs typeface="Arial"/>
              </a:rPr>
              <a:t>Evidence from the case</a:t>
            </a:r>
          </a:p>
        </p:txBody>
      </p:sp>
      <p:sp>
        <p:nvSpPr>
          <p:cNvPr id="30" name="Rectangle 29">
            <a:extLst>
              <a:ext uri="{FF2B5EF4-FFF2-40B4-BE49-F238E27FC236}">
                <a16:creationId xmlns:a16="http://schemas.microsoft.com/office/drawing/2014/main" id="{F56493E2-465C-6DBF-7502-C9BC010B96F5}"/>
              </a:ext>
            </a:extLst>
          </p:cNvPr>
          <p:cNvSpPr>
            <a:spLocks noGrp="1"/>
          </p:cNvSpPr>
          <p:nvPr/>
        </p:nvSpPr>
        <p:spPr>
          <a:xfrm>
            <a:off x="666750" y="2695575"/>
            <a:ext cx="4724400" cy="2990850"/>
          </a:xfrm>
          <a:prstGeom prst="rect">
            <a:avLst/>
          </a:prstGeom>
          <a:noFill/>
          <a:ln w="0">
            <a:noFill/>
            <a:prstDash val="solid"/>
          </a:ln>
        </p:spPr>
        <p:txBody>
          <a:bodyPr anchor="t">
            <a:normAutofit/>
          </a:bodyPr>
          <a:lstStyle/>
          <a:p>
            <a:pPr algn="l">
              <a:defRPr sz="1500" b="0">
                <a:solidFill>
                  <a:srgbClr val="111827"/>
                </a:solidFill>
                <a:latin typeface="Arial"/>
                <a:ea typeface="Arial"/>
                <a:cs typeface="Arial"/>
              </a:defRPr>
            </a:pPr>
            <a:r>
              <a:rPr sz="1500" b="0" dirty="0">
                <a:solidFill>
                  <a:srgbClr val="111827"/>
                </a:solidFill>
                <a:latin typeface="Arial"/>
                <a:ea typeface="Arial"/>
                <a:cs typeface="Arial"/>
              </a:rPr>
              <a:t>• The </a:t>
            </a:r>
            <a:r>
              <a:rPr lang="en-GB" sz="1500" b="0" dirty="0">
                <a:solidFill>
                  <a:srgbClr val="111827"/>
                </a:solidFill>
                <a:latin typeface="Arial"/>
                <a:ea typeface="Arial"/>
                <a:cs typeface="Arial"/>
              </a:rPr>
              <a:t>staff members have five different </a:t>
            </a:r>
            <a:r>
              <a:rPr sz="1500" b="0" dirty="0">
                <a:solidFill>
                  <a:srgbClr val="111827"/>
                </a:solidFill>
                <a:latin typeface="Arial"/>
                <a:ea typeface="Arial"/>
                <a:cs typeface="Arial"/>
              </a:rPr>
              <a:t>cultural </a:t>
            </a:r>
            <a:r>
              <a:rPr lang="en-GB" sz="1500" b="0" dirty="0">
                <a:solidFill>
                  <a:srgbClr val="111827"/>
                </a:solidFill>
                <a:latin typeface="Arial"/>
                <a:ea typeface="Arial"/>
                <a:cs typeface="Arial"/>
              </a:rPr>
              <a:t>backgrounds.</a:t>
            </a:r>
            <a:endParaRPr sz="1500" b="0" dirty="0">
              <a:solidFill>
                <a:srgbClr val="111827"/>
              </a:solidFill>
              <a:latin typeface="Arial"/>
              <a:ea typeface="Arial"/>
              <a:cs typeface="Arial"/>
            </a:endParaRPr>
          </a:p>
          <a:p>
            <a:pPr algn="l">
              <a:defRPr sz="1500" b="0">
                <a:solidFill>
                  <a:srgbClr val="111827"/>
                </a:solidFill>
                <a:latin typeface="Arial"/>
                <a:ea typeface="Arial"/>
                <a:cs typeface="Arial"/>
              </a:defRPr>
            </a:pPr>
            <a:r>
              <a:rPr sz="1500" b="0" dirty="0">
                <a:solidFill>
                  <a:srgbClr val="111827"/>
                </a:solidFill>
                <a:latin typeface="Arial"/>
                <a:ea typeface="Arial"/>
                <a:cs typeface="Arial"/>
              </a:rPr>
              <a:t>• Gary communicates from </a:t>
            </a:r>
            <a:r>
              <a:rPr lang="en-GB" sz="1500" dirty="0">
                <a:solidFill>
                  <a:srgbClr val="111827"/>
                </a:solidFill>
                <a:latin typeface="Arial"/>
                <a:ea typeface="Arial"/>
                <a:cs typeface="Arial"/>
              </a:rPr>
              <a:t>his own language, culture  based on assumptions that he is understood.</a:t>
            </a:r>
            <a:r>
              <a:rPr sz="1500" b="0" dirty="0">
                <a:solidFill>
                  <a:srgbClr val="111827"/>
                </a:solidFill>
                <a:latin typeface="Arial"/>
                <a:ea typeface="Arial"/>
                <a:cs typeface="Arial"/>
              </a:rPr>
              <a:t> </a:t>
            </a:r>
            <a:endParaRPr lang="en-GB" sz="1500" b="0" dirty="0">
              <a:solidFill>
                <a:srgbClr val="111827"/>
              </a:solidFill>
              <a:latin typeface="Arial"/>
              <a:ea typeface="Arial"/>
              <a:cs typeface="Arial"/>
            </a:endParaRPr>
          </a:p>
          <a:p>
            <a:pPr algn="l">
              <a:defRPr sz="1500" b="0">
                <a:solidFill>
                  <a:srgbClr val="111827"/>
                </a:solidFill>
                <a:latin typeface="Arial"/>
                <a:ea typeface="Arial"/>
                <a:cs typeface="Arial"/>
              </a:defRPr>
            </a:pPr>
            <a:r>
              <a:rPr sz="1500" b="0" dirty="0">
                <a:solidFill>
                  <a:srgbClr val="111827"/>
                </a:solidFill>
                <a:latin typeface="Arial"/>
                <a:ea typeface="Arial"/>
                <a:cs typeface="Arial"/>
              </a:rPr>
              <a:t>• Workers may </a:t>
            </a:r>
            <a:r>
              <a:rPr lang="en-GB" sz="1500" b="0" dirty="0">
                <a:solidFill>
                  <a:srgbClr val="111827"/>
                </a:solidFill>
                <a:latin typeface="Arial"/>
                <a:ea typeface="Arial"/>
                <a:cs typeface="Arial"/>
              </a:rPr>
              <a:t>have different levels of confidence </a:t>
            </a:r>
            <a:r>
              <a:rPr sz="1500" b="0" dirty="0">
                <a:solidFill>
                  <a:srgbClr val="111827"/>
                </a:solidFill>
                <a:latin typeface="Arial"/>
                <a:ea typeface="Arial"/>
                <a:cs typeface="Arial"/>
              </a:rPr>
              <a:t>question a manager or admit </a:t>
            </a:r>
            <a:r>
              <a:rPr lang="en-GB" sz="1500" b="0" dirty="0">
                <a:solidFill>
                  <a:srgbClr val="111827"/>
                </a:solidFill>
                <a:latin typeface="Arial"/>
                <a:ea typeface="Arial"/>
                <a:cs typeface="Arial"/>
              </a:rPr>
              <a:t>that they do not understand.</a:t>
            </a:r>
            <a:endParaRPr sz="1500" b="0" dirty="0">
              <a:solidFill>
                <a:srgbClr val="111827"/>
              </a:solidFill>
              <a:latin typeface="Arial"/>
              <a:ea typeface="Arial"/>
              <a:cs typeface="Arial"/>
            </a:endParaRPr>
          </a:p>
        </p:txBody>
      </p:sp>
      <p:sp>
        <p:nvSpPr>
          <p:cNvPr id="31" name="Rectangle 30">
            <a:extLst>
              <a:ext uri="{FF2B5EF4-FFF2-40B4-BE49-F238E27FC236}">
                <a16:creationId xmlns:a16="http://schemas.microsoft.com/office/drawing/2014/main" id="{B92274A2-8B13-3D23-CB17-8422A94DE589}"/>
              </a:ext>
            </a:extLst>
          </p:cNvPr>
          <p:cNvSpPr>
            <a:spLocks noGrp="1"/>
          </p:cNvSpPr>
          <p:nvPr/>
        </p:nvSpPr>
        <p:spPr>
          <a:xfrm>
            <a:off x="6008512" y="1952623"/>
            <a:ext cx="5867400" cy="2562224"/>
          </a:xfrm>
          <a:prstGeom prst="rect">
            <a:avLst/>
          </a:prstGeom>
          <a:solidFill>
            <a:srgbClr val="EEF1F3"/>
          </a:solidFill>
          <a:ln w="0">
            <a:noFill/>
            <a:prstDash val="solid"/>
          </a:ln>
        </p:spPr>
        <p:txBody>
          <a:bodyPr/>
          <a:lstStyle/>
          <a:p>
            <a:endParaRPr lang="en-US"/>
          </a:p>
        </p:txBody>
      </p:sp>
      <p:sp>
        <p:nvSpPr>
          <p:cNvPr id="32" name="Rectangle 31">
            <a:extLst>
              <a:ext uri="{FF2B5EF4-FFF2-40B4-BE49-F238E27FC236}">
                <a16:creationId xmlns:a16="http://schemas.microsoft.com/office/drawing/2014/main" id="{6A56C33D-BC73-433D-9542-2934617C69A5}"/>
              </a:ext>
            </a:extLst>
          </p:cNvPr>
          <p:cNvSpPr>
            <a:spLocks noGrp="1"/>
          </p:cNvSpPr>
          <p:nvPr/>
        </p:nvSpPr>
        <p:spPr>
          <a:xfrm>
            <a:off x="5924550" y="1952624"/>
            <a:ext cx="83962" cy="2562223"/>
          </a:xfrm>
          <a:prstGeom prst="rect">
            <a:avLst/>
          </a:prstGeom>
          <a:solidFill>
            <a:srgbClr val="2563EB"/>
          </a:solidFill>
          <a:ln w="0">
            <a:noFill/>
            <a:prstDash val="solid"/>
          </a:ln>
        </p:spPr>
        <p:txBody>
          <a:bodyPr/>
          <a:lstStyle/>
          <a:p>
            <a:endParaRPr lang="en-US"/>
          </a:p>
        </p:txBody>
      </p:sp>
      <p:sp>
        <p:nvSpPr>
          <p:cNvPr id="35" name="Rectangle 34">
            <a:extLst>
              <a:ext uri="{FF2B5EF4-FFF2-40B4-BE49-F238E27FC236}">
                <a16:creationId xmlns:a16="http://schemas.microsoft.com/office/drawing/2014/main" id="{0053E4CF-C661-C958-A442-D35D6E0E26C9}"/>
              </a:ext>
            </a:extLst>
          </p:cNvPr>
          <p:cNvSpPr>
            <a:spLocks noGrp="1"/>
          </p:cNvSpPr>
          <p:nvPr/>
        </p:nvSpPr>
        <p:spPr>
          <a:xfrm>
            <a:off x="5966531" y="4691526"/>
            <a:ext cx="5867400" cy="1204383"/>
          </a:xfrm>
          <a:prstGeom prst="rect">
            <a:avLst/>
          </a:prstGeom>
          <a:solidFill>
            <a:srgbClr val="E6F4F1"/>
          </a:solidFill>
          <a:ln w="0">
            <a:noFill/>
            <a:prstDash val="solid"/>
          </a:ln>
        </p:spPr>
        <p:txBody>
          <a:bodyPr/>
          <a:lstStyle/>
          <a:p>
            <a:endParaRPr lang="en-US"/>
          </a:p>
        </p:txBody>
      </p:sp>
      <p:sp>
        <p:nvSpPr>
          <p:cNvPr id="36" name="Rectangle 35">
            <a:extLst>
              <a:ext uri="{FF2B5EF4-FFF2-40B4-BE49-F238E27FC236}">
                <a16:creationId xmlns:a16="http://schemas.microsoft.com/office/drawing/2014/main" id="{A3EE798D-AA95-97E6-D972-4858CF503E3E}"/>
              </a:ext>
            </a:extLst>
          </p:cNvPr>
          <p:cNvSpPr>
            <a:spLocks noGrp="1"/>
          </p:cNvSpPr>
          <p:nvPr/>
        </p:nvSpPr>
        <p:spPr>
          <a:xfrm>
            <a:off x="6153150" y="4752975"/>
            <a:ext cx="4414916" cy="361945"/>
          </a:xfrm>
          <a:prstGeom prst="rect">
            <a:avLst/>
          </a:prstGeom>
          <a:noFill/>
          <a:ln w="0">
            <a:noFill/>
            <a:prstDash val="solid"/>
          </a:ln>
        </p:spPr>
        <p:txBody>
          <a:bodyPr anchor="t">
            <a:noAutofit/>
          </a:bodyPr>
          <a:lstStyle/>
          <a:p>
            <a:pPr>
              <a:defRPr sz="1500" b="1">
                <a:solidFill>
                  <a:srgbClr val="2C7A7B"/>
                </a:solidFill>
                <a:latin typeface="Arial"/>
                <a:ea typeface="Arial"/>
                <a:cs typeface="Arial"/>
              </a:defRPr>
            </a:pPr>
            <a:r>
              <a:rPr lang="en-GB" sz="2000" b="1" i="1" dirty="0">
                <a:solidFill>
                  <a:schemeClr val="accent3">
                    <a:lumMod val="75000"/>
                  </a:schemeClr>
                </a:solidFill>
                <a:latin typeface="Arial"/>
                <a:ea typeface="Arial"/>
                <a:cs typeface="Arial"/>
              </a:rPr>
              <a:t>Other Referenced Case study</a:t>
            </a:r>
            <a:endParaRPr sz="2000" b="1" dirty="0">
              <a:solidFill>
                <a:schemeClr val="accent3">
                  <a:lumMod val="75000"/>
                </a:schemeClr>
              </a:solidFill>
              <a:latin typeface="Arial"/>
              <a:ea typeface="Arial"/>
              <a:cs typeface="Arial"/>
            </a:endParaRPr>
          </a:p>
        </p:txBody>
      </p:sp>
      <p:sp>
        <p:nvSpPr>
          <p:cNvPr id="37" name="Rectangle 36">
            <a:extLst>
              <a:ext uri="{FF2B5EF4-FFF2-40B4-BE49-F238E27FC236}">
                <a16:creationId xmlns:a16="http://schemas.microsoft.com/office/drawing/2014/main" id="{F25A3519-B77B-B3AC-EAD9-C72303979EF2}"/>
              </a:ext>
            </a:extLst>
          </p:cNvPr>
          <p:cNvSpPr>
            <a:spLocks noGrp="1"/>
          </p:cNvSpPr>
          <p:nvPr/>
        </p:nvSpPr>
        <p:spPr>
          <a:xfrm>
            <a:off x="6572252" y="5114920"/>
            <a:ext cx="5334000" cy="514350"/>
          </a:xfrm>
          <a:prstGeom prst="rect">
            <a:avLst/>
          </a:prstGeom>
          <a:noFill/>
          <a:ln w="0">
            <a:noFill/>
            <a:prstDash val="solid"/>
          </a:ln>
        </p:spPr>
        <p:txBody>
          <a:bodyPr anchor="t">
            <a:normAutofit fontScale="99091"/>
          </a:bodyPr>
          <a:lstStyle/>
          <a:p>
            <a:r>
              <a:rPr lang="en-GB" sz="1600" i="1" dirty="0">
                <a:solidFill>
                  <a:srgbClr val="111827"/>
                </a:solidFill>
                <a:latin typeface="Arial"/>
                <a:ea typeface="Arial"/>
                <a:cs typeface="Arial"/>
              </a:rPr>
              <a:t>The Professor and The Villagers. </a:t>
            </a:r>
          </a:p>
          <a:p>
            <a:endParaRPr lang="en-GB" sz="1600" dirty="0"/>
          </a:p>
        </p:txBody>
      </p:sp>
      <p:sp>
        <p:nvSpPr>
          <p:cNvPr id="38" name="Rectangle 37">
            <a:extLst>
              <a:ext uri="{FF2B5EF4-FFF2-40B4-BE49-F238E27FC236}">
                <a16:creationId xmlns:a16="http://schemas.microsoft.com/office/drawing/2014/main" id="{74E5D28E-C166-227B-02E7-C2C8955B9A24}"/>
              </a:ext>
            </a:extLst>
          </p:cNvPr>
          <p:cNvSpPr>
            <a:spLocks noGrp="1"/>
          </p:cNvSpPr>
          <p:nvPr/>
        </p:nvSpPr>
        <p:spPr>
          <a:xfrm>
            <a:off x="6124575" y="2111065"/>
            <a:ext cx="5410200" cy="361950"/>
          </a:xfrm>
          <a:prstGeom prst="rect">
            <a:avLst/>
          </a:prstGeom>
          <a:noFill/>
          <a:ln w="0">
            <a:noFill/>
            <a:prstDash val="solid"/>
          </a:ln>
        </p:spPr>
        <p:txBody>
          <a:bodyPr anchor="t">
            <a:normAutofit fontScale="91111" lnSpcReduction="10000"/>
          </a:bodyPr>
          <a:lstStyle/>
          <a:p>
            <a:pPr>
              <a:defRPr sz="1800" b="1">
                <a:solidFill>
                  <a:srgbClr val="2563EB"/>
                </a:solidFill>
                <a:latin typeface="Arial"/>
                <a:ea typeface="Arial"/>
                <a:cs typeface="Arial"/>
              </a:defRPr>
            </a:pPr>
            <a:r>
              <a:rPr lang="en-GB" sz="2000" b="1" dirty="0">
                <a:solidFill>
                  <a:srgbClr val="2563EB"/>
                </a:solidFill>
                <a:latin typeface="Arial"/>
                <a:ea typeface="Arial"/>
                <a:cs typeface="Arial"/>
              </a:rPr>
              <a:t>Theory: David Berlo </a:t>
            </a:r>
            <a:r>
              <a:rPr lang="en-GB" sz="1200" b="1" dirty="0"/>
              <a:t>(Praxis Framework, 2014) </a:t>
            </a:r>
            <a:endParaRPr sz="1200" b="1" dirty="0">
              <a:solidFill>
                <a:srgbClr val="2563EB"/>
              </a:solidFill>
              <a:latin typeface="Arial"/>
              <a:ea typeface="Arial"/>
              <a:cs typeface="Arial"/>
            </a:endParaRPr>
          </a:p>
        </p:txBody>
      </p:sp>
      <p:sp>
        <p:nvSpPr>
          <p:cNvPr id="39" name="Rectangle 38">
            <a:extLst>
              <a:ext uri="{FF2B5EF4-FFF2-40B4-BE49-F238E27FC236}">
                <a16:creationId xmlns:a16="http://schemas.microsoft.com/office/drawing/2014/main" id="{31EB5113-F390-8B02-7485-464D25BCC8ED}"/>
              </a:ext>
            </a:extLst>
          </p:cNvPr>
          <p:cNvSpPr>
            <a:spLocks noGrp="1"/>
          </p:cNvSpPr>
          <p:nvPr/>
        </p:nvSpPr>
        <p:spPr>
          <a:xfrm>
            <a:off x="6572252" y="2583883"/>
            <a:ext cx="4975931" cy="1930964"/>
          </a:xfrm>
          <a:prstGeom prst="rect">
            <a:avLst/>
          </a:prstGeom>
          <a:noFill/>
          <a:ln w="0">
            <a:noFill/>
            <a:prstDash val="solid"/>
          </a:ln>
        </p:spPr>
        <p:txBody>
          <a:bodyPr anchor="t">
            <a:normAutofit/>
          </a:bodyPr>
          <a:lstStyle/>
          <a:p>
            <a:pPr marL="285750" indent="-285750" algn="l">
              <a:buFont typeface="Arial" panose="020B0604020202020204" pitchFamily="34" charset="0"/>
              <a:buChar char="•"/>
              <a:defRPr sz="1500" b="0">
                <a:solidFill>
                  <a:srgbClr val="111827"/>
                </a:solidFill>
                <a:latin typeface="Arial"/>
                <a:ea typeface="Arial"/>
                <a:cs typeface="Arial"/>
              </a:defRPr>
            </a:pPr>
            <a:r>
              <a:rPr lang="en-GB" b="0" dirty="0">
                <a:solidFill>
                  <a:srgbClr val="111827"/>
                </a:solidFill>
                <a:latin typeface="Arial"/>
                <a:ea typeface="Arial"/>
                <a:cs typeface="Arial"/>
              </a:rPr>
              <a:t>Ones culture can affect how they are interpreted in a conversation. </a:t>
            </a:r>
          </a:p>
          <a:p>
            <a:pPr algn="l">
              <a:defRPr sz="1500" b="0">
                <a:solidFill>
                  <a:srgbClr val="111827"/>
                </a:solidFill>
                <a:latin typeface="Arial"/>
                <a:ea typeface="Arial"/>
                <a:cs typeface="Arial"/>
              </a:defRPr>
            </a:pPr>
            <a:endParaRPr lang="en-GB" dirty="0">
              <a:solidFill>
                <a:srgbClr val="111827"/>
              </a:solidFill>
              <a:latin typeface="Arial"/>
              <a:ea typeface="Arial"/>
              <a:cs typeface="Arial"/>
            </a:endParaRPr>
          </a:p>
          <a:p>
            <a:pPr marL="285750" indent="-285750" algn="l">
              <a:buFont typeface="Arial" panose="020B0604020202020204" pitchFamily="34" charset="0"/>
              <a:buChar char="•"/>
              <a:defRPr sz="1500" b="0">
                <a:solidFill>
                  <a:srgbClr val="111827"/>
                </a:solidFill>
                <a:latin typeface="Arial"/>
                <a:ea typeface="Arial"/>
                <a:cs typeface="Arial"/>
              </a:defRPr>
            </a:pPr>
            <a:r>
              <a:rPr lang="en-GB" dirty="0">
                <a:solidFill>
                  <a:srgbClr val="111827"/>
                </a:solidFill>
                <a:latin typeface="Arial"/>
                <a:ea typeface="Arial"/>
                <a:cs typeface="Arial"/>
              </a:rPr>
              <a:t>Some cultures may find direct language is appropriate, but to some cultures it can be interpreted as rude.</a:t>
            </a:r>
          </a:p>
          <a:p>
            <a:pPr algn="l">
              <a:defRPr sz="1500" b="0">
                <a:solidFill>
                  <a:srgbClr val="111827"/>
                </a:solidFill>
                <a:latin typeface="Arial"/>
                <a:ea typeface="Arial"/>
                <a:cs typeface="Arial"/>
              </a:defRPr>
            </a:pPr>
            <a:endParaRPr lang="en-GB" dirty="0">
              <a:solidFill>
                <a:srgbClr val="111827"/>
              </a:solidFill>
              <a:latin typeface="Arial"/>
              <a:ea typeface="Arial"/>
              <a:cs typeface="Arial"/>
            </a:endParaRPr>
          </a:p>
          <a:p>
            <a:pPr algn="l">
              <a:defRPr sz="1500" b="0">
                <a:solidFill>
                  <a:srgbClr val="111827"/>
                </a:solidFill>
                <a:latin typeface="Arial"/>
                <a:ea typeface="Arial"/>
                <a:cs typeface="Arial"/>
              </a:defRPr>
            </a:pPr>
            <a:endParaRPr lang="en-GB" b="1" dirty="0">
              <a:solidFill>
                <a:srgbClr val="111827"/>
              </a:solidFill>
              <a:latin typeface="Arial"/>
              <a:ea typeface="Arial"/>
              <a:cs typeface="Arial"/>
            </a:endParaRPr>
          </a:p>
        </p:txBody>
      </p:sp>
    </p:spTree>
    <p:extLst>
      <p:ext uri="{BB962C8B-B14F-4D97-AF65-F5344CB8AC3E}">
        <p14:creationId xmlns:p14="http://schemas.microsoft.com/office/powerpoint/2010/main" val="32439077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C60542-D251-D597-0A10-B5F205414605}"/>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A6F108C-759A-97F6-C745-45B6AF1DE5CD}"/>
              </a:ext>
            </a:extLst>
          </p:cNvPr>
          <p:cNvSpPr>
            <a:spLocks noGrp="1"/>
          </p:cNvSpPr>
          <p:nvPr/>
        </p:nvSpPr>
        <p:spPr>
          <a:xfrm>
            <a:off x="400050" y="323850"/>
            <a:ext cx="10839450" cy="666750"/>
          </a:xfrm>
          <a:prstGeom prst="rect">
            <a:avLst/>
          </a:prstGeom>
          <a:noFill/>
          <a:ln w="0">
            <a:noFill/>
            <a:prstDash val="solid"/>
          </a:ln>
        </p:spPr>
        <p:txBody>
          <a:bodyPr anchor="t">
            <a:normAutofit/>
          </a:bodyPr>
          <a:lstStyle/>
          <a:p>
            <a:pPr algn="l">
              <a:defRPr sz="2850" b="1">
                <a:solidFill>
                  <a:srgbClr val="111827"/>
                </a:solidFill>
                <a:latin typeface="Arial"/>
                <a:ea typeface="Arial"/>
                <a:cs typeface="Arial"/>
              </a:defRPr>
            </a:pPr>
            <a:endParaRPr sz="2850" b="1" dirty="0">
              <a:solidFill>
                <a:srgbClr val="111827"/>
              </a:solidFill>
              <a:latin typeface="Arial"/>
              <a:ea typeface="Arial"/>
              <a:cs typeface="Arial"/>
            </a:endParaRPr>
          </a:p>
        </p:txBody>
      </p:sp>
      <p:sp>
        <p:nvSpPr>
          <p:cNvPr id="3" name="Rectangle 2">
            <a:extLst>
              <a:ext uri="{FF2B5EF4-FFF2-40B4-BE49-F238E27FC236}">
                <a16:creationId xmlns:a16="http://schemas.microsoft.com/office/drawing/2014/main" id="{493CA8E8-CA21-41B1-B286-46610FC4D275}"/>
              </a:ext>
            </a:extLst>
          </p:cNvPr>
          <p:cNvSpPr>
            <a:spLocks noGrp="1"/>
          </p:cNvSpPr>
          <p:nvPr/>
        </p:nvSpPr>
        <p:spPr>
          <a:xfrm>
            <a:off x="11277600" y="6286500"/>
            <a:ext cx="514350" cy="228600"/>
          </a:xfrm>
          <a:prstGeom prst="rect">
            <a:avLst/>
          </a:prstGeom>
          <a:noFill/>
          <a:ln w="0">
            <a:noFill/>
            <a:prstDash val="solid"/>
          </a:ln>
        </p:spPr>
        <p:txBody>
          <a:bodyPr anchor="t">
            <a:normAutofit fontScale="99808" lnSpcReduction="10000"/>
          </a:bodyPr>
          <a:lstStyle/>
          <a:p>
            <a:pPr algn="r">
              <a:defRPr sz="975" b="0">
                <a:solidFill>
                  <a:srgbClr val="4B5563"/>
                </a:solidFill>
                <a:latin typeface="Arial"/>
                <a:ea typeface="Arial"/>
                <a:cs typeface="Arial"/>
              </a:defRPr>
            </a:pPr>
            <a:r>
              <a:rPr sz="975" b="0">
                <a:solidFill>
                  <a:srgbClr val="4B5563"/>
                </a:solidFill>
                <a:latin typeface="Arial"/>
                <a:ea typeface="Arial"/>
                <a:cs typeface="Arial"/>
              </a:rPr>
              <a:t>12</a:t>
            </a:r>
          </a:p>
        </p:txBody>
      </p:sp>
      <p:sp>
        <p:nvSpPr>
          <p:cNvPr id="4" name="Rectangle 3">
            <a:extLst>
              <a:ext uri="{FF2B5EF4-FFF2-40B4-BE49-F238E27FC236}">
                <a16:creationId xmlns:a16="http://schemas.microsoft.com/office/drawing/2014/main" id="{328880A7-C145-8D7A-79A7-1CE4788CB961}"/>
              </a:ext>
            </a:extLst>
          </p:cNvPr>
          <p:cNvSpPr>
            <a:spLocks noGrp="1"/>
          </p:cNvSpPr>
          <p:nvPr/>
        </p:nvSpPr>
        <p:spPr>
          <a:xfrm>
            <a:off x="400050" y="1076325"/>
            <a:ext cx="11391900" cy="19050"/>
          </a:xfrm>
          <a:prstGeom prst="rect">
            <a:avLst/>
          </a:prstGeom>
          <a:solidFill>
            <a:srgbClr val="B8BCC4"/>
          </a:solidFill>
          <a:ln w="0">
            <a:noFill/>
            <a:prstDash val="solid"/>
          </a:ln>
        </p:spPr>
        <p:txBody>
          <a:bodyPr/>
          <a:lstStyle/>
          <a:p>
            <a:endParaRPr lang="en-US"/>
          </a:p>
        </p:txBody>
      </p:sp>
      <p:sp>
        <p:nvSpPr>
          <p:cNvPr id="5" name="Rounded Rectangle 4">
            <a:extLst>
              <a:ext uri="{FF2B5EF4-FFF2-40B4-BE49-F238E27FC236}">
                <a16:creationId xmlns:a16="http://schemas.microsoft.com/office/drawing/2014/main" id="{7D7A09E2-1321-6E56-85CB-5D3767F3AB99}"/>
              </a:ext>
            </a:extLst>
          </p:cNvPr>
          <p:cNvSpPr>
            <a:spLocks noGrp="1"/>
          </p:cNvSpPr>
          <p:nvPr/>
        </p:nvSpPr>
        <p:spPr>
          <a:xfrm>
            <a:off x="447675" y="1323975"/>
            <a:ext cx="2333625" cy="400050"/>
          </a:xfrm>
          <a:prstGeom prst="roundRect">
            <a:avLst>
              <a:gd name="adj" fmla="val 19048"/>
            </a:avLst>
          </a:prstGeom>
          <a:solidFill>
            <a:srgbClr val="D97706"/>
          </a:solidFill>
          <a:ln w="0">
            <a:noFill/>
            <a:prstDash val="solid"/>
          </a:ln>
        </p:spPr>
        <p:txBody>
          <a:bodyPr/>
          <a:lstStyle/>
          <a:p>
            <a:endParaRPr lang="en-US"/>
          </a:p>
        </p:txBody>
      </p:sp>
      <p:sp>
        <p:nvSpPr>
          <p:cNvPr id="6" name="Rectangle 5">
            <a:extLst>
              <a:ext uri="{FF2B5EF4-FFF2-40B4-BE49-F238E27FC236}">
                <a16:creationId xmlns:a16="http://schemas.microsoft.com/office/drawing/2014/main" id="{6B48F5F2-DCE8-9A37-5231-8BF120964F87}"/>
              </a:ext>
            </a:extLst>
          </p:cNvPr>
          <p:cNvSpPr>
            <a:spLocks noGrp="1"/>
          </p:cNvSpPr>
          <p:nvPr/>
        </p:nvSpPr>
        <p:spPr>
          <a:xfrm>
            <a:off x="514350" y="1428750"/>
            <a:ext cx="2105025" cy="228600"/>
          </a:xfrm>
          <a:prstGeom prst="rect">
            <a:avLst/>
          </a:prstGeom>
          <a:noFill/>
          <a:ln w="0">
            <a:noFill/>
            <a:prstDash val="solid"/>
          </a:ln>
        </p:spPr>
        <p:txBody>
          <a:bodyPr anchor="t">
            <a:normAutofit fontScale="90000" lnSpcReduction="20000"/>
          </a:bodyPr>
          <a:lstStyle/>
          <a:p>
            <a:pPr algn="ctr">
              <a:defRPr sz="1200" b="1">
                <a:solidFill>
                  <a:srgbClr val="FFFFFF"/>
                </a:solidFill>
                <a:latin typeface="Arial"/>
                <a:ea typeface="Arial"/>
                <a:cs typeface="Arial"/>
              </a:defRPr>
            </a:pPr>
            <a:r>
              <a:rPr lang="en-GB" sz="1200" b="1" dirty="0">
                <a:solidFill>
                  <a:srgbClr val="FFFFFF"/>
                </a:solidFill>
                <a:latin typeface="Arial"/>
                <a:ea typeface="Arial"/>
                <a:cs typeface="Arial"/>
              </a:rPr>
              <a:t>SOLUTIONS</a:t>
            </a:r>
            <a:endParaRPr sz="1200" b="1" dirty="0">
              <a:solidFill>
                <a:srgbClr val="FFFFFF"/>
              </a:solidFill>
              <a:latin typeface="Arial"/>
              <a:ea typeface="Arial"/>
              <a:cs typeface="Arial"/>
            </a:endParaRPr>
          </a:p>
        </p:txBody>
      </p:sp>
      <p:sp>
        <p:nvSpPr>
          <p:cNvPr id="8" name="Rectangle 7">
            <a:extLst>
              <a:ext uri="{FF2B5EF4-FFF2-40B4-BE49-F238E27FC236}">
                <a16:creationId xmlns:a16="http://schemas.microsoft.com/office/drawing/2014/main" id="{AE05814F-617B-5E4F-45CF-E848C7C022A1}"/>
              </a:ext>
            </a:extLst>
          </p:cNvPr>
          <p:cNvSpPr>
            <a:spLocks noGrp="1"/>
          </p:cNvSpPr>
          <p:nvPr/>
        </p:nvSpPr>
        <p:spPr>
          <a:xfrm>
            <a:off x="590550" y="2238375"/>
            <a:ext cx="571500" cy="428625"/>
          </a:xfrm>
          <a:prstGeom prst="rect">
            <a:avLst/>
          </a:prstGeom>
          <a:noFill/>
          <a:ln w="0">
            <a:noFill/>
            <a:prstDash val="solid"/>
          </a:ln>
        </p:spPr>
        <p:txBody>
          <a:bodyPr anchor="t">
            <a:normAutofit/>
          </a:bodyPr>
          <a:lstStyle/>
          <a:p>
            <a:pPr algn="l">
              <a:defRPr sz="2100" b="1">
                <a:solidFill>
                  <a:srgbClr val="2C7A7B"/>
                </a:solidFill>
                <a:latin typeface="Arial"/>
                <a:ea typeface="Arial"/>
                <a:cs typeface="Arial"/>
              </a:defRPr>
            </a:pPr>
            <a:endParaRPr sz="2100" b="1" dirty="0">
              <a:solidFill>
                <a:srgbClr val="2C7A7B"/>
              </a:solidFill>
              <a:latin typeface="Arial"/>
              <a:ea typeface="Arial"/>
              <a:cs typeface="Arial"/>
            </a:endParaRPr>
          </a:p>
        </p:txBody>
      </p:sp>
      <p:sp>
        <p:nvSpPr>
          <p:cNvPr id="9" name="Rectangle 8">
            <a:extLst>
              <a:ext uri="{FF2B5EF4-FFF2-40B4-BE49-F238E27FC236}">
                <a16:creationId xmlns:a16="http://schemas.microsoft.com/office/drawing/2014/main" id="{7228C639-D883-3B2A-F584-8C7A427CABE4}"/>
              </a:ext>
            </a:extLst>
          </p:cNvPr>
          <p:cNvSpPr>
            <a:spLocks noGrp="1"/>
          </p:cNvSpPr>
          <p:nvPr/>
        </p:nvSpPr>
        <p:spPr>
          <a:xfrm>
            <a:off x="3370124" y="4276725"/>
            <a:ext cx="2190750" cy="514350"/>
          </a:xfrm>
          <a:prstGeom prst="rect">
            <a:avLst/>
          </a:prstGeom>
          <a:noFill/>
          <a:ln w="0">
            <a:noFill/>
            <a:prstDash val="solid"/>
          </a:ln>
        </p:spPr>
        <p:txBody>
          <a:bodyPr anchor="t">
            <a:normAutofit/>
          </a:bodyPr>
          <a:lstStyle/>
          <a:p>
            <a:pPr algn="l">
              <a:defRPr sz="1725" b="1">
                <a:solidFill>
                  <a:srgbClr val="111827"/>
                </a:solidFill>
                <a:latin typeface="Arial"/>
                <a:ea typeface="Arial"/>
                <a:cs typeface="Arial"/>
              </a:defRPr>
            </a:pPr>
            <a:r>
              <a:rPr sz="1725" b="1" dirty="0">
                <a:solidFill>
                  <a:srgbClr val="111827"/>
                </a:solidFill>
                <a:latin typeface="Arial"/>
                <a:ea typeface="Arial"/>
                <a:cs typeface="Arial"/>
              </a:rPr>
              <a:t>Co-design SOPs</a:t>
            </a:r>
          </a:p>
        </p:txBody>
      </p:sp>
      <p:sp>
        <p:nvSpPr>
          <p:cNvPr id="12" name="Rectangle 11">
            <a:extLst>
              <a:ext uri="{FF2B5EF4-FFF2-40B4-BE49-F238E27FC236}">
                <a16:creationId xmlns:a16="http://schemas.microsoft.com/office/drawing/2014/main" id="{ECFA7E7E-81CE-C424-A96C-0BCC1CE77C1C}"/>
              </a:ext>
            </a:extLst>
          </p:cNvPr>
          <p:cNvSpPr>
            <a:spLocks noGrp="1"/>
          </p:cNvSpPr>
          <p:nvPr/>
        </p:nvSpPr>
        <p:spPr>
          <a:xfrm>
            <a:off x="3524250" y="2238375"/>
            <a:ext cx="571500" cy="428625"/>
          </a:xfrm>
          <a:prstGeom prst="rect">
            <a:avLst/>
          </a:prstGeom>
          <a:noFill/>
          <a:ln w="0">
            <a:noFill/>
            <a:prstDash val="solid"/>
          </a:ln>
        </p:spPr>
        <p:txBody>
          <a:bodyPr anchor="t">
            <a:normAutofit/>
          </a:bodyPr>
          <a:lstStyle/>
          <a:p>
            <a:pPr algn="l">
              <a:defRPr sz="2100" b="1">
                <a:solidFill>
                  <a:srgbClr val="2C7A7B"/>
                </a:solidFill>
                <a:latin typeface="Arial"/>
                <a:ea typeface="Arial"/>
                <a:cs typeface="Arial"/>
              </a:defRPr>
            </a:pPr>
            <a:endParaRPr sz="2100" b="1" dirty="0">
              <a:solidFill>
                <a:srgbClr val="2C7A7B"/>
              </a:solidFill>
              <a:latin typeface="Arial"/>
              <a:ea typeface="Arial"/>
              <a:cs typeface="Arial"/>
            </a:endParaRPr>
          </a:p>
        </p:txBody>
      </p:sp>
      <p:sp>
        <p:nvSpPr>
          <p:cNvPr id="13" name="Rectangle 12">
            <a:extLst>
              <a:ext uri="{FF2B5EF4-FFF2-40B4-BE49-F238E27FC236}">
                <a16:creationId xmlns:a16="http://schemas.microsoft.com/office/drawing/2014/main" id="{BCB01787-6744-1918-4AB3-2B1FA47DA978}"/>
              </a:ext>
            </a:extLst>
          </p:cNvPr>
          <p:cNvSpPr>
            <a:spLocks noGrp="1"/>
          </p:cNvSpPr>
          <p:nvPr/>
        </p:nvSpPr>
        <p:spPr>
          <a:xfrm>
            <a:off x="7029450" y="4325108"/>
            <a:ext cx="2190750" cy="514350"/>
          </a:xfrm>
          <a:prstGeom prst="rect">
            <a:avLst/>
          </a:prstGeom>
          <a:noFill/>
          <a:ln w="0">
            <a:noFill/>
            <a:prstDash val="solid"/>
          </a:ln>
        </p:spPr>
        <p:txBody>
          <a:bodyPr anchor="t">
            <a:normAutofit fontScale="85054" lnSpcReduction="10000"/>
          </a:bodyPr>
          <a:lstStyle/>
          <a:p>
            <a:pPr algn="ctr">
              <a:defRPr sz="1725" b="1">
                <a:solidFill>
                  <a:srgbClr val="111827"/>
                </a:solidFill>
                <a:latin typeface="Arial"/>
                <a:ea typeface="Arial"/>
                <a:cs typeface="Arial"/>
              </a:defRPr>
            </a:pPr>
            <a:r>
              <a:rPr sz="1725" b="1" dirty="0">
                <a:solidFill>
                  <a:srgbClr val="111827"/>
                </a:solidFill>
                <a:latin typeface="Arial"/>
                <a:ea typeface="Arial"/>
                <a:cs typeface="Arial"/>
              </a:rPr>
              <a:t>Use cultural mediators</a:t>
            </a:r>
          </a:p>
        </p:txBody>
      </p:sp>
      <p:sp>
        <p:nvSpPr>
          <p:cNvPr id="16" name="Rectangle 15">
            <a:extLst>
              <a:ext uri="{FF2B5EF4-FFF2-40B4-BE49-F238E27FC236}">
                <a16:creationId xmlns:a16="http://schemas.microsoft.com/office/drawing/2014/main" id="{E479C88F-82FA-2C70-BE78-B29D6055E41B}"/>
              </a:ext>
            </a:extLst>
          </p:cNvPr>
          <p:cNvSpPr>
            <a:spLocks noGrp="1"/>
          </p:cNvSpPr>
          <p:nvPr/>
        </p:nvSpPr>
        <p:spPr>
          <a:xfrm>
            <a:off x="6457950" y="2238375"/>
            <a:ext cx="571500" cy="428625"/>
          </a:xfrm>
          <a:prstGeom prst="rect">
            <a:avLst/>
          </a:prstGeom>
          <a:noFill/>
          <a:ln w="0">
            <a:noFill/>
            <a:prstDash val="solid"/>
          </a:ln>
        </p:spPr>
        <p:txBody>
          <a:bodyPr anchor="t">
            <a:normAutofit/>
          </a:bodyPr>
          <a:lstStyle/>
          <a:p>
            <a:pPr algn="l">
              <a:defRPr sz="2100" b="1">
                <a:solidFill>
                  <a:srgbClr val="2C7A7B"/>
                </a:solidFill>
                <a:latin typeface="Arial"/>
                <a:ea typeface="Arial"/>
                <a:cs typeface="Arial"/>
              </a:defRPr>
            </a:pPr>
            <a:endParaRPr sz="2100" b="1" dirty="0">
              <a:solidFill>
                <a:srgbClr val="2C7A7B"/>
              </a:solidFill>
              <a:latin typeface="Arial"/>
              <a:ea typeface="Arial"/>
              <a:cs typeface="Arial"/>
            </a:endParaRPr>
          </a:p>
        </p:txBody>
      </p:sp>
      <p:sp>
        <p:nvSpPr>
          <p:cNvPr id="20" name="Rectangle 19">
            <a:extLst>
              <a:ext uri="{FF2B5EF4-FFF2-40B4-BE49-F238E27FC236}">
                <a16:creationId xmlns:a16="http://schemas.microsoft.com/office/drawing/2014/main" id="{E68537B7-F390-2B19-8412-DC566401A2A4}"/>
              </a:ext>
            </a:extLst>
          </p:cNvPr>
          <p:cNvSpPr>
            <a:spLocks noGrp="1"/>
          </p:cNvSpPr>
          <p:nvPr/>
        </p:nvSpPr>
        <p:spPr>
          <a:xfrm>
            <a:off x="9391650" y="2238375"/>
            <a:ext cx="571500" cy="428625"/>
          </a:xfrm>
          <a:prstGeom prst="rect">
            <a:avLst/>
          </a:prstGeom>
          <a:noFill/>
          <a:ln w="0">
            <a:noFill/>
            <a:prstDash val="solid"/>
          </a:ln>
        </p:spPr>
        <p:txBody>
          <a:bodyPr anchor="t">
            <a:normAutofit/>
          </a:bodyPr>
          <a:lstStyle/>
          <a:p>
            <a:pPr algn="l">
              <a:defRPr sz="2100" b="1">
                <a:solidFill>
                  <a:srgbClr val="2C7A7B"/>
                </a:solidFill>
                <a:latin typeface="Arial"/>
                <a:ea typeface="Arial"/>
                <a:cs typeface="Arial"/>
              </a:defRPr>
            </a:pPr>
            <a:endParaRPr sz="2100" b="1" dirty="0">
              <a:solidFill>
                <a:srgbClr val="2C7A7B"/>
              </a:solidFill>
              <a:latin typeface="Arial"/>
              <a:ea typeface="Arial"/>
              <a:cs typeface="Arial"/>
            </a:endParaRPr>
          </a:p>
        </p:txBody>
      </p:sp>
      <p:sp>
        <p:nvSpPr>
          <p:cNvPr id="42" name="Rectangle 41">
            <a:extLst>
              <a:ext uri="{FF2B5EF4-FFF2-40B4-BE49-F238E27FC236}">
                <a16:creationId xmlns:a16="http://schemas.microsoft.com/office/drawing/2014/main" id="{DED98B8E-D172-2522-9432-490595D3B832}"/>
              </a:ext>
            </a:extLst>
          </p:cNvPr>
          <p:cNvSpPr>
            <a:spLocks noGrp="1"/>
          </p:cNvSpPr>
          <p:nvPr/>
        </p:nvSpPr>
        <p:spPr>
          <a:xfrm>
            <a:off x="609600" y="5429250"/>
            <a:ext cx="1571625" cy="238125"/>
          </a:xfrm>
          <a:prstGeom prst="rect">
            <a:avLst/>
          </a:prstGeom>
          <a:noFill/>
          <a:ln w="0">
            <a:noFill/>
            <a:prstDash val="solid"/>
          </a:ln>
        </p:spPr>
        <p:txBody>
          <a:bodyPr anchor="t">
            <a:normAutofit fontScale="87708" lnSpcReduction="20000"/>
          </a:bodyPr>
          <a:lstStyle/>
          <a:p>
            <a:pPr algn="l">
              <a:defRPr sz="1200" b="1">
                <a:solidFill>
                  <a:srgbClr val="FFFFFF"/>
                </a:solidFill>
                <a:latin typeface="Arial"/>
                <a:ea typeface="Arial"/>
                <a:cs typeface="Arial"/>
              </a:defRPr>
            </a:pPr>
            <a:r>
              <a:rPr sz="1200" b="1">
                <a:solidFill>
                  <a:srgbClr val="FFFFFF"/>
                </a:solidFill>
                <a:latin typeface="Arial"/>
                <a:ea typeface="Arial"/>
                <a:cs typeface="Arial"/>
              </a:rPr>
              <a:t>SUCCESS CHECK</a:t>
            </a:r>
          </a:p>
        </p:txBody>
      </p:sp>
      <p:sp>
        <p:nvSpPr>
          <p:cNvPr id="43" name="Rectangle 42">
            <a:extLst>
              <a:ext uri="{FF2B5EF4-FFF2-40B4-BE49-F238E27FC236}">
                <a16:creationId xmlns:a16="http://schemas.microsoft.com/office/drawing/2014/main" id="{672E09CE-6B58-385B-7EA2-3371736E5D15}"/>
              </a:ext>
            </a:extLst>
          </p:cNvPr>
          <p:cNvSpPr>
            <a:spLocks noGrp="1"/>
          </p:cNvSpPr>
          <p:nvPr/>
        </p:nvSpPr>
        <p:spPr>
          <a:xfrm>
            <a:off x="2333625" y="5391150"/>
            <a:ext cx="9191625" cy="295275"/>
          </a:xfrm>
          <a:prstGeom prst="rect">
            <a:avLst/>
          </a:prstGeom>
          <a:noFill/>
          <a:ln w="0">
            <a:noFill/>
            <a:prstDash val="solid"/>
          </a:ln>
        </p:spPr>
        <p:txBody>
          <a:bodyPr anchor="t">
            <a:normAutofit fontScale="89167"/>
          </a:bodyPr>
          <a:lstStyle/>
          <a:p>
            <a:pPr algn="l">
              <a:defRPr sz="1500" b="1">
                <a:solidFill>
                  <a:srgbClr val="FFFFFF"/>
                </a:solidFill>
                <a:latin typeface="Arial"/>
                <a:ea typeface="Arial"/>
                <a:cs typeface="Arial"/>
              </a:defRPr>
            </a:pPr>
            <a:r>
              <a:rPr sz="1500" b="1" dirty="0">
                <a:solidFill>
                  <a:srgbClr val="FFFFFF"/>
                </a:solidFill>
                <a:latin typeface="Arial"/>
                <a:ea typeface="Arial"/>
                <a:cs typeface="Arial"/>
              </a:rPr>
              <a:t>More questions and near-miss reports; fewer deviations across teams and shifts</a:t>
            </a:r>
          </a:p>
        </p:txBody>
      </p:sp>
      <p:pic>
        <p:nvPicPr>
          <p:cNvPr id="23" name="Picture 22">
            <a:extLst>
              <a:ext uri="{FF2B5EF4-FFF2-40B4-BE49-F238E27FC236}">
                <a16:creationId xmlns:a16="http://schemas.microsoft.com/office/drawing/2014/main" id="{28CEE3D8-1A92-C1D1-9933-E6F2AEDF48D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793406" y="2512861"/>
            <a:ext cx="2825853" cy="1589542"/>
          </a:xfrm>
          <a:prstGeom prst="rect">
            <a:avLst/>
          </a:prstGeom>
        </p:spPr>
      </p:pic>
      <p:pic>
        <p:nvPicPr>
          <p:cNvPr id="25" name="Picture 24">
            <a:extLst>
              <a:ext uri="{FF2B5EF4-FFF2-40B4-BE49-F238E27FC236}">
                <a16:creationId xmlns:a16="http://schemas.microsoft.com/office/drawing/2014/main" id="{11696687-D33D-CCBE-6A5C-E05C555C15A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793909" y="2404834"/>
            <a:ext cx="2604685" cy="1467306"/>
          </a:xfrm>
          <a:prstGeom prst="rect">
            <a:avLst/>
          </a:prstGeom>
        </p:spPr>
      </p:pic>
      <p:sp>
        <p:nvSpPr>
          <p:cNvPr id="33" name="TextBox 32">
            <a:extLst>
              <a:ext uri="{FF2B5EF4-FFF2-40B4-BE49-F238E27FC236}">
                <a16:creationId xmlns:a16="http://schemas.microsoft.com/office/drawing/2014/main" id="{5AC10BA2-1D44-CA50-6579-EAF66C2AB95B}"/>
              </a:ext>
            </a:extLst>
          </p:cNvPr>
          <p:cNvSpPr txBox="1"/>
          <p:nvPr/>
        </p:nvSpPr>
        <p:spPr>
          <a:xfrm>
            <a:off x="282431" y="293203"/>
            <a:ext cx="4183068" cy="523220"/>
          </a:xfrm>
          <a:prstGeom prst="rect">
            <a:avLst/>
          </a:prstGeom>
          <a:noFill/>
        </p:spPr>
        <p:txBody>
          <a:bodyPr wrap="none" rtlCol="0">
            <a:spAutoFit/>
          </a:bodyPr>
          <a:lstStyle/>
          <a:p>
            <a:r>
              <a:rPr lang="en-US" sz="2800" b="1" dirty="0">
                <a:latin typeface="Arial" panose="020B0604020202020204" pitchFamily="34" charset="0"/>
                <a:cs typeface="Arial" panose="020B0604020202020204" pitchFamily="34" charset="0"/>
              </a:rPr>
              <a:t>CULTURAL BARRIERS</a:t>
            </a:r>
          </a:p>
        </p:txBody>
      </p:sp>
      <p:sp>
        <p:nvSpPr>
          <p:cNvPr id="34" name="TextBox 33">
            <a:extLst>
              <a:ext uri="{FF2B5EF4-FFF2-40B4-BE49-F238E27FC236}">
                <a16:creationId xmlns:a16="http://schemas.microsoft.com/office/drawing/2014/main" id="{03C22B91-129E-D249-087C-52DECC0E0943}"/>
              </a:ext>
            </a:extLst>
          </p:cNvPr>
          <p:cNvSpPr txBox="1"/>
          <p:nvPr/>
        </p:nvSpPr>
        <p:spPr>
          <a:xfrm>
            <a:off x="2859152" y="4582283"/>
            <a:ext cx="3077029"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(European Food Safety Authority, 2018)</a:t>
            </a:r>
          </a:p>
          <a:p>
            <a:endParaRPr lang="en-US" sz="12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B3A6E82F-A807-8D1A-E863-18A61842EBC0}"/>
              </a:ext>
            </a:extLst>
          </p:cNvPr>
          <p:cNvSpPr txBox="1"/>
          <p:nvPr/>
        </p:nvSpPr>
        <p:spPr>
          <a:xfrm>
            <a:off x="7541171" y="4814387"/>
            <a:ext cx="1167307" cy="276999"/>
          </a:xfrm>
          <a:prstGeom prst="rect">
            <a:avLst/>
          </a:prstGeom>
          <a:noFill/>
        </p:spPr>
        <p:txBody>
          <a:bodyPr wrap="none" rtlCol="0">
            <a:spAutoFit/>
          </a:bodyPr>
          <a:lstStyle/>
          <a:p>
            <a:r>
              <a:rPr lang="en-GB" sz="1200" dirty="0"/>
              <a:t>Omori, K. 2017</a:t>
            </a:r>
            <a:endParaRPr lang="en-US" sz="1200" dirty="0"/>
          </a:p>
        </p:txBody>
      </p:sp>
    </p:spTree>
    <p:extLst>
      <p:ext uri="{BB962C8B-B14F-4D97-AF65-F5344CB8AC3E}">
        <p14:creationId xmlns:p14="http://schemas.microsoft.com/office/powerpoint/2010/main" val="14383270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32DF06-38E9-D7C5-D1A0-4DA3622A3B8D}"/>
            </a:ext>
          </a:extLst>
        </p:cNvPr>
        <p:cNvGrpSpPr/>
        <p:nvPr/>
      </p:nvGrpSpPr>
      <p:grpSpPr>
        <a:xfrm>
          <a:off x="0" y="0"/>
          <a:ext cx="0" cy="0"/>
          <a:chOff x="0" y="0"/>
          <a:chExt cx="0" cy="0"/>
        </a:xfrm>
      </p:grpSpPr>
      <p:sp>
        <p:nvSpPr>
          <p:cNvPr id="22" name="Rectangle 21">
            <a:extLst>
              <a:ext uri="{FF2B5EF4-FFF2-40B4-BE49-F238E27FC236}">
                <a16:creationId xmlns:a16="http://schemas.microsoft.com/office/drawing/2014/main" id="{CD730311-7B19-C2C0-B439-60A91A90EC89}"/>
              </a:ext>
            </a:extLst>
          </p:cNvPr>
          <p:cNvSpPr>
            <a:spLocks noGrp="1"/>
          </p:cNvSpPr>
          <p:nvPr/>
        </p:nvSpPr>
        <p:spPr>
          <a:xfrm>
            <a:off x="400050" y="323850"/>
            <a:ext cx="10839450" cy="666750"/>
          </a:xfrm>
          <a:prstGeom prst="rect">
            <a:avLst/>
          </a:prstGeom>
          <a:noFill/>
          <a:ln w="0">
            <a:noFill/>
            <a:prstDash val="solid"/>
          </a:ln>
        </p:spPr>
        <p:txBody>
          <a:bodyPr anchor="t">
            <a:normAutofit fontScale="97014"/>
          </a:bodyPr>
          <a:lstStyle/>
          <a:p>
            <a:pPr algn="l">
              <a:defRPr sz="2850" b="1">
                <a:solidFill>
                  <a:srgbClr val="111827"/>
                </a:solidFill>
                <a:latin typeface="Arial"/>
                <a:ea typeface="Arial"/>
                <a:cs typeface="Arial"/>
              </a:defRPr>
            </a:pPr>
            <a:r>
              <a:rPr lang="en-GB" sz="2850" b="1" dirty="0">
                <a:solidFill>
                  <a:srgbClr val="111827"/>
                </a:solidFill>
                <a:latin typeface="Arial"/>
                <a:ea typeface="Arial"/>
                <a:cs typeface="Arial"/>
              </a:rPr>
              <a:t>EMOTIONAL BARRIERS</a:t>
            </a:r>
          </a:p>
        </p:txBody>
      </p:sp>
      <p:sp>
        <p:nvSpPr>
          <p:cNvPr id="23" name="Rectangle 22">
            <a:extLst>
              <a:ext uri="{FF2B5EF4-FFF2-40B4-BE49-F238E27FC236}">
                <a16:creationId xmlns:a16="http://schemas.microsoft.com/office/drawing/2014/main" id="{20D139A9-592B-2FE4-2714-75C76BC50DFD}"/>
              </a:ext>
            </a:extLst>
          </p:cNvPr>
          <p:cNvSpPr>
            <a:spLocks noGrp="1"/>
          </p:cNvSpPr>
          <p:nvPr/>
        </p:nvSpPr>
        <p:spPr>
          <a:xfrm>
            <a:off x="11277600" y="6286500"/>
            <a:ext cx="514350" cy="228600"/>
          </a:xfrm>
          <a:prstGeom prst="rect">
            <a:avLst/>
          </a:prstGeom>
          <a:noFill/>
          <a:ln w="0">
            <a:noFill/>
            <a:prstDash val="solid"/>
          </a:ln>
        </p:spPr>
        <p:txBody>
          <a:bodyPr anchor="t">
            <a:normAutofit fontScale="99808" lnSpcReduction="10000"/>
          </a:bodyPr>
          <a:lstStyle/>
          <a:p>
            <a:pPr algn="r">
              <a:defRPr sz="975" b="0">
                <a:solidFill>
                  <a:srgbClr val="4B5563"/>
                </a:solidFill>
                <a:latin typeface="Arial"/>
                <a:ea typeface="Arial"/>
                <a:cs typeface="Arial"/>
              </a:defRPr>
            </a:pPr>
            <a:r>
              <a:rPr sz="975" b="0">
                <a:solidFill>
                  <a:srgbClr val="4B5563"/>
                </a:solidFill>
                <a:latin typeface="Arial"/>
                <a:ea typeface="Arial"/>
                <a:cs typeface="Arial"/>
              </a:rPr>
              <a:t>11</a:t>
            </a:r>
          </a:p>
        </p:txBody>
      </p:sp>
      <p:sp>
        <p:nvSpPr>
          <p:cNvPr id="24" name="Rectangle 23">
            <a:extLst>
              <a:ext uri="{FF2B5EF4-FFF2-40B4-BE49-F238E27FC236}">
                <a16:creationId xmlns:a16="http://schemas.microsoft.com/office/drawing/2014/main" id="{7A9FD564-2DC9-B574-0646-EC2692D5ECAE}"/>
              </a:ext>
            </a:extLst>
          </p:cNvPr>
          <p:cNvSpPr>
            <a:spLocks noGrp="1"/>
          </p:cNvSpPr>
          <p:nvPr/>
        </p:nvSpPr>
        <p:spPr>
          <a:xfrm>
            <a:off x="400050" y="1076325"/>
            <a:ext cx="11391900" cy="19050"/>
          </a:xfrm>
          <a:prstGeom prst="rect">
            <a:avLst/>
          </a:prstGeom>
          <a:solidFill>
            <a:srgbClr val="B8BCC4"/>
          </a:solidFill>
          <a:ln w="0">
            <a:noFill/>
            <a:prstDash val="solid"/>
          </a:ln>
        </p:spPr>
        <p:txBody>
          <a:bodyPr/>
          <a:lstStyle/>
          <a:p>
            <a:endParaRPr lang="en-US"/>
          </a:p>
        </p:txBody>
      </p:sp>
      <p:sp>
        <p:nvSpPr>
          <p:cNvPr id="25" name="Rounded Rectangle 24">
            <a:extLst>
              <a:ext uri="{FF2B5EF4-FFF2-40B4-BE49-F238E27FC236}">
                <a16:creationId xmlns:a16="http://schemas.microsoft.com/office/drawing/2014/main" id="{57209346-90F5-6812-56D6-3E61FFF30F7B}"/>
              </a:ext>
            </a:extLst>
          </p:cNvPr>
          <p:cNvSpPr>
            <a:spLocks noGrp="1"/>
          </p:cNvSpPr>
          <p:nvPr/>
        </p:nvSpPr>
        <p:spPr>
          <a:xfrm>
            <a:off x="400050" y="1352550"/>
            <a:ext cx="2333625" cy="400050"/>
          </a:xfrm>
          <a:prstGeom prst="roundRect">
            <a:avLst>
              <a:gd name="adj" fmla="val 19048"/>
            </a:avLst>
          </a:prstGeom>
          <a:solidFill>
            <a:srgbClr val="2C7A7B"/>
          </a:solidFill>
          <a:ln w="0">
            <a:noFill/>
            <a:prstDash val="solid"/>
          </a:ln>
        </p:spPr>
        <p:txBody>
          <a:bodyPr/>
          <a:lstStyle/>
          <a:p>
            <a:endParaRPr lang="en-US"/>
          </a:p>
        </p:txBody>
      </p:sp>
      <p:sp>
        <p:nvSpPr>
          <p:cNvPr id="26" name="Rectangle 25">
            <a:extLst>
              <a:ext uri="{FF2B5EF4-FFF2-40B4-BE49-F238E27FC236}">
                <a16:creationId xmlns:a16="http://schemas.microsoft.com/office/drawing/2014/main" id="{BD9F9F4B-58CB-6D13-1C9D-10C1A220CE94}"/>
              </a:ext>
            </a:extLst>
          </p:cNvPr>
          <p:cNvSpPr>
            <a:spLocks noGrp="1"/>
          </p:cNvSpPr>
          <p:nvPr/>
        </p:nvSpPr>
        <p:spPr>
          <a:xfrm>
            <a:off x="514350" y="1428750"/>
            <a:ext cx="2105025" cy="228600"/>
          </a:xfrm>
          <a:prstGeom prst="rect">
            <a:avLst/>
          </a:prstGeom>
          <a:noFill/>
          <a:ln w="0">
            <a:noFill/>
            <a:prstDash val="solid"/>
          </a:ln>
        </p:spPr>
        <p:txBody>
          <a:bodyPr anchor="t">
            <a:normAutofit fontScale="90000" lnSpcReduction="20000"/>
          </a:bodyPr>
          <a:lstStyle/>
          <a:p>
            <a:pPr algn="ctr">
              <a:defRPr sz="1200" b="1">
                <a:solidFill>
                  <a:srgbClr val="FFFFFF"/>
                </a:solidFill>
                <a:latin typeface="Arial"/>
                <a:ea typeface="Arial"/>
                <a:cs typeface="Arial"/>
              </a:defRPr>
            </a:pPr>
            <a:r>
              <a:rPr lang="en-GB" sz="1200" b="1" dirty="0">
                <a:solidFill>
                  <a:srgbClr val="FFFFFF"/>
                </a:solidFill>
                <a:latin typeface="Arial"/>
                <a:ea typeface="Arial"/>
                <a:cs typeface="Arial"/>
              </a:rPr>
              <a:t>FINDINGS</a:t>
            </a:r>
            <a:endParaRPr sz="1200" b="1" dirty="0">
              <a:solidFill>
                <a:srgbClr val="FFFFFF"/>
              </a:solidFill>
              <a:latin typeface="Arial"/>
              <a:ea typeface="Arial"/>
              <a:cs typeface="Arial"/>
            </a:endParaRPr>
          </a:p>
        </p:txBody>
      </p:sp>
      <p:sp>
        <p:nvSpPr>
          <p:cNvPr id="27" name="Rectangle 26">
            <a:extLst>
              <a:ext uri="{FF2B5EF4-FFF2-40B4-BE49-F238E27FC236}">
                <a16:creationId xmlns:a16="http://schemas.microsoft.com/office/drawing/2014/main" id="{630B4199-2B78-00B7-2EA0-930FDDA134E0}"/>
              </a:ext>
            </a:extLst>
          </p:cNvPr>
          <p:cNvSpPr>
            <a:spLocks noGrp="1"/>
          </p:cNvSpPr>
          <p:nvPr/>
        </p:nvSpPr>
        <p:spPr>
          <a:xfrm>
            <a:off x="400050" y="1952625"/>
            <a:ext cx="5238750" cy="3924300"/>
          </a:xfrm>
          <a:prstGeom prst="rect">
            <a:avLst/>
          </a:prstGeom>
          <a:solidFill>
            <a:srgbClr val="EEF1F3"/>
          </a:solidFill>
          <a:ln w="0">
            <a:noFill/>
            <a:prstDash val="solid"/>
          </a:ln>
        </p:spPr>
        <p:txBody>
          <a:bodyPr/>
          <a:lstStyle/>
          <a:p>
            <a:endParaRPr lang="en-US"/>
          </a:p>
        </p:txBody>
      </p:sp>
      <p:sp>
        <p:nvSpPr>
          <p:cNvPr id="28" name="Rectangle 27">
            <a:extLst>
              <a:ext uri="{FF2B5EF4-FFF2-40B4-BE49-F238E27FC236}">
                <a16:creationId xmlns:a16="http://schemas.microsoft.com/office/drawing/2014/main" id="{E3C82E20-ABD5-EFA3-820B-E82C912EEA4E}"/>
              </a:ext>
            </a:extLst>
          </p:cNvPr>
          <p:cNvSpPr>
            <a:spLocks noGrp="1"/>
          </p:cNvSpPr>
          <p:nvPr/>
        </p:nvSpPr>
        <p:spPr>
          <a:xfrm>
            <a:off x="400050" y="1952625"/>
            <a:ext cx="76200" cy="3924300"/>
          </a:xfrm>
          <a:prstGeom prst="rect">
            <a:avLst/>
          </a:prstGeom>
          <a:solidFill>
            <a:srgbClr val="B91C1C"/>
          </a:solidFill>
          <a:ln w="0">
            <a:noFill/>
            <a:prstDash val="solid"/>
          </a:ln>
        </p:spPr>
        <p:txBody>
          <a:bodyPr/>
          <a:lstStyle/>
          <a:p>
            <a:endParaRPr lang="en-US"/>
          </a:p>
        </p:txBody>
      </p:sp>
      <p:sp>
        <p:nvSpPr>
          <p:cNvPr id="29" name="Rectangle 28">
            <a:extLst>
              <a:ext uri="{FF2B5EF4-FFF2-40B4-BE49-F238E27FC236}">
                <a16:creationId xmlns:a16="http://schemas.microsoft.com/office/drawing/2014/main" id="{65E7BC0E-22EF-8F2C-6DCF-FAD2EFBFA1C6}"/>
              </a:ext>
            </a:extLst>
          </p:cNvPr>
          <p:cNvSpPr>
            <a:spLocks noGrp="1"/>
          </p:cNvSpPr>
          <p:nvPr/>
        </p:nvSpPr>
        <p:spPr>
          <a:xfrm>
            <a:off x="666750" y="2181225"/>
            <a:ext cx="4781550" cy="361950"/>
          </a:xfrm>
          <a:prstGeom prst="rect">
            <a:avLst/>
          </a:prstGeom>
          <a:noFill/>
          <a:ln w="0">
            <a:noFill/>
            <a:prstDash val="solid"/>
          </a:ln>
        </p:spPr>
        <p:txBody>
          <a:bodyPr anchor="t">
            <a:normAutofit fontScale="98611" lnSpcReduction="10000"/>
          </a:bodyPr>
          <a:lstStyle/>
          <a:p>
            <a:pPr algn="l">
              <a:defRPr sz="1800" b="1">
                <a:solidFill>
                  <a:srgbClr val="B91C1C"/>
                </a:solidFill>
                <a:latin typeface="Arial"/>
                <a:ea typeface="Arial"/>
                <a:cs typeface="Arial"/>
              </a:defRPr>
            </a:pPr>
            <a:r>
              <a:rPr sz="1800" b="1" dirty="0">
                <a:solidFill>
                  <a:srgbClr val="B91C1C"/>
                </a:solidFill>
                <a:latin typeface="Arial"/>
                <a:ea typeface="Arial"/>
                <a:cs typeface="Arial"/>
              </a:rPr>
              <a:t>Evidence from the case</a:t>
            </a:r>
          </a:p>
        </p:txBody>
      </p:sp>
      <p:sp>
        <p:nvSpPr>
          <p:cNvPr id="30" name="Rectangle 29">
            <a:extLst>
              <a:ext uri="{FF2B5EF4-FFF2-40B4-BE49-F238E27FC236}">
                <a16:creationId xmlns:a16="http://schemas.microsoft.com/office/drawing/2014/main" id="{6E051B12-8DDA-953A-F012-14B3F610E4FE}"/>
              </a:ext>
            </a:extLst>
          </p:cNvPr>
          <p:cNvSpPr>
            <a:spLocks noGrp="1"/>
          </p:cNvSpPr>
          <p:nvPr/>
        </p:nvSpPr>
        <p:spPr>
          <a:xfrm>
            <a:off x="666750" y="2695575"/>
            <a:ext cx="4724400" cy="2990850"/>
          </a:xfrm>
          <a:prstGeom prst="rect">
            <a:avLst/>
          </a:prstGeom>
          <a:noFill/>
          <a:ln w="0">
            <a:noFill/>
            <a:prstDash val="solid"/>
          </a:ln>
        </p:spPr>
        <p:txBody>
          <a:bodyPr anchor="t">
            <a:normAutofit/>
          </a:bodyPr>
          <a:lstStyle/>
          <a:p>
            <a:pPr marL="285750" indent="-285750">
              <a:buFont typeface="Arial" panose="020B0604020202020204" pitchFamily="34" charset="0"/>
              <a:buChar char="•"/>
            </a:pPr>
            <a:r>
              <a:rPr lang="en-US" sz="1600" dirty="0"/>
              <a:t>Gary becomes frustrated, stressed, and angry when employees make mistakes.</a:t>
            </a:r>
          </a:p>
          <a:p>
            <a:pPr marL="285750" indent="-285750">
              <a:buFont typeface="Arial" panose="020B0604020202020204" pitchFamily="34" charset="0"/>
              <a:buChar char="•"/>
            </a:pPr>
            <a:r>
              <a:rPr lang="en-US" sz="1600" dirty="0"/>
              <a:t>He shouts "Idiots!" instead of communicating calmly.</a:t>
            </a:r>
          </a:p>
          <a:p>
            <a:pPr algn="l">
              <a:defRPr sz="1500" b="0">
                <a:solidFill>
                  <a:srgbClr val="111827"/>
                </a:solidFill>
                <a:latin typeface="Arial"/>
                <a:ea typeface="Arial"/>
                <a:cs typeface="Arial"/>
              </a:defRPr>
            </a:pPr>
            <a:endParaRPr sz="1500" b="0" dirty="0">
              <a:solidFill>
                <a:srgbClr val="111827"/>
              </a:solidFill>
              <a:latin typeface="Arial"/>
              <a:ea typeface="Arial"/>
              <a:cs typeface="Arial"/>
            </a:endParaRPr>
          </a:p>
        </p:txBody>
      </p:sp>
      <p:sp>
        <p:nvSpPr>
          <p:cNvPr id="31" name="Rectangle 30">
            <a:extLst>
              <a:ext uri="{FF2B5EF4-FFF2-40B4-BE49-F238E27FC236}">
                <a16:creationId xmlns:a16="http://schemas.microsoft.com/office/drawing/2014/main" id="{B425F7CC-F8EB-F3D7-D0EC-FC3870A069C1}"/>
              </a:ext>
            </a:extLst>
          </p:cNvPr>
          <p:cNvSpPr>
            <a:spLocks noGrp="1"/>
          </p:cNvSpPr>
          <p:nvPr/>
        </p:nvSpPr>
        <p:spPr>
          <a:xfrm>
            <a:off x="6008512" y="1952623"/>
            <a:ext cx="5867400" cy="2562224"/>
          </a:xfrm>
          <a:prstGeom prst="rect">
            <a:avLst/>
          </a:prstGeom>
          <a:solidFill>
            <a:srgbClr val="EEF1F3"/>
          </a:solidFill>
          <a:ln w="0">
            <a:noFill/>
            <a:prstDash val="solid"/>
          </a:ln>
        </p:spPr>
        <p:txBody>
          <a:bodyPr/>
          <a:lstStyle/>
          <a:p>
            <a:endParaRPr lang="en-US"/>
          </a:p>
        </p:txBody>
      </p:sp>
      <p:sp>
        <p:nvSpPr>
          <p:cNvPr id="32" name="Rectangle 31">
            <a:extLst>
              <a:ext uri="{FF2B5EF4-FFF2-40B4-BE49-F238E27FC236}">
                <a16:creationId xmlns:a16="http://schemas.microsoft.com/office/drawing/2014/main" id="{765CCA6C-D49E-4A5D-ED59-0F4D1D6FB163}"/>
              </a:ext>
            </a:extLst>
          </p:cNvPr>
          <p:cNvSpPr>
            <a:spLocks noGrp="1"/>
          </p:cNvSpPr>
          <p:nvPr/>
        </p:nvSpPr>
        <p:spPr>
          <a:xfrm>
            <a:off x="5924550" y="1952624"/>
            <a:ext cx="83962" cy="2562223"/>
          </a:xfrm>
          <a:prstGeom prst="rect">
            <a:avLst/>
          </a:prstGeom>
          <a:solidFill>
            <a:srgbClr val="2563EB"/>
          </a:solidFill>
          <a:ln w="0">
            <a:noFill/>
            <a:prstDash val="solid"/>
          </a:ln>
        </p:spPr>
        <p:txBody>
          <a:bodyPr/>
          <a:lstStyle/>
          <a:p>
            <a:endParaRPr lang="en-US"/>
          </a:p>
        </p:txBody>
      </p:sp>
      <p:sp>
        <p:nvSpPr>
          <p:cNvPr id="35" name="Rectangle 34">
            <a:extLst>
              <a:ext uri="{FF2B5EF4-FFF2-40B4-BE49-F238E27FC236}">
                <a16:creationId xmlns:a16="http://schemas.microsoft.com/office/drawing/2014/main" id="{F32244DF-756B-8FFC-347C-276469B59486}"/>
              </a:ext>
            </a:extLst>
          </p:cNvPr>
          <p:cNvSpPr>
            <a:spLocks noGrp="1"/>
          </p:cNvSpPr>
          <p:nvPr/>
        </p:nvSpPr>
        <p:spPr>
          <a:xfrm>
            <a:off x="5966531" y="4691526"/>
            <a:ext cx="5867400" cy="1204383"/>
          </a:xfrm>
          <a:prstGeom prst="rect">
            <a:avLst/>
          </a:prstGeom>
          <a:solidFill>
            <a:srgbClr val="E6F4F1"/>
          </a:solidFill>
          <a:ln w="0">
            <a:noFill/>
            <a:prstDash val="solid"/>
          </a:ln>
        </p:spPr>
        <p:txBody>
          <a:bodyPr/>
          <a:lstStyle/>
          <a:p>
            <a:endParaRPr lang="en-US"/>
          </a:p>
        </p:txBody>
      </p:sp>
      <p:sp>
        <p:nvSpPr>
          <p:cNvPr id="36" name="Rectangle 35">
            <a:extLst>
              <a:ext uri="{FF2B5EF4-FFF2-40B4-BE49-F238E27FC236}">
                <a16:creationId xmlns:a16="http://schemas.microsoft.com/office/drawing/2014/main" id="{489A90D3-50AB-297F-B48C-CD47B5828C2E}"/>
              </a:ext>
            </a:extLst>
          </p:cNvPr>
          <p:cNvSpPr>
            <a:spLocks noGrp="1"/>
          </p:cNvSpPr>
          <p:nvPr/>
        </p:nvSpPr>
        <p:spPr>
          <a:xfrm>
            <a:off x="6153150" y="4752975"/>
            <a:ext cx="4414916" cy="361945"/>
          </a:xfrm>
          <a:prstGeom prst="rect">
            <a:avLst/>
          </a:prstGeom>
          <a:noFill/>
          <a:ln w="0">
            <a:noFill/>
            <a:prstDash val="solid"/>
          </a:ln>
        </p:spPr>
        <p:txBody>
          <a:bodyPr anchor="t">
            <a:noAutofit/>
          </a:bodyPr>
          <a:lstStyle/>
          <a:p>
            <a:pPr>
              <a:defRPr sz="1500" b="1">
                <a:solidFill>
                  <a:srgbClr val="2C7A7B"/>
                </a:solidFill>
                <a:latin typeface="Arial"/>
                <a:ea typeface="Arial"/>
                <a:cs typeface="Arial"/>
              </a:defRPr>
            </a:pPr>
            <a:r>
              <a:rPr lang="en-GB" sz="2000" b="1" i="1" dirty="0">
                <a:solidFill>
                  <a:schemeClr val="accent3">
                    <a:lumMod val="75000"/>
                  </a:schemeClr>
                </a:solidFill>
                <a:latin typeface="Arial"/>
                <a:ea typeface="Arial"/>
                <a:cs typeface="Arial"/>
              </a:rPr>
              <a:t>Other Referenced Case study</a:t>
            </a:r>
            <a:endParaRPr sz="2000" b="1" dirty="0">
              <a:solidFill>
                <a:schemeClr val="accent3">
                  <a:lumMod val="75000"/>
                </a:schemeClr>
              </a:solidFill>
              <a:latin typeface="Arial"/>
              <a:ea typeface="Arial"/>
              <a:cs typeface="Arial"/>
            </a:endParaRPr>
          </a:p>
        </p:txBody>
      </p:sp>
      <p:sp>
        <p:nvSpPr>
          <p:cNvPr id="37" name="Rectangle 36">
            <a:extLst>
              <a:ext uri="{FF2B5EF4-FFF2-40B4-BE49-F238E27FC236}">
                <a16:creationId xmlns:a16="http://schemas.microsoft.com/office/drawing/2014/main" id="{2D86DBE4-3385-4A44-7F79-A4D22B554FDB}"/>
              </a:ext>
            </a:extLst>
          </p:cNvPr>
          <p:cNvSpPr>
            <a:spLocks noGrp="1"/>
          </p:cNvSpPr>
          <p:nvPr/>
        </p:nvSpPr>
        <p:spPr>
          <a:xfrm>
            <a:off x="6572252" y="5114920"/>
            <a:ext cx="5334000" cy="514350"/>
          </a:xfrm>
          <a:prstGeom prst="rect">
            <a:avLst/>
          </a:prstGeom>
          <a:noFill/>
          <a:ln w="0">
            <a:noFill/>
            <a:prstDash val="solid"/>
          </a:ln>
        </p:spPr>
        <p:txBody>
          <a:bodyPr anchor="t">
            <a:normAutofit fontScale="99091"/>
          </a:bodyPr>
          <a:lstStyle/>
          <a:p>
            <a:endParaRPr lang="en-GB" sz="1600" dirty="0"/>
          </a:p>
        </p:txBody>
      </p:sp>
      <p:sp>
        <p:nvSpPr>
          <p:cNvPr id="38" name="Rectangle 37">
            <a:extLst>
              <a:ext uri="{FF2B5EF4-FFF2-40B4-BE49-F238E27FC236}">
                <a16:creationId xmlns:a16="http://schemas.microsoft.com/office/drawing/2014/main" id="{DCA37CAA-204D-B965-1310-25FCE06EDFAC}"/>
              </a:ext>
            </a:extLst>
          </p:cNvPr>
          <p:cNvSpPr>
            <a:spLocks noGrp="1"/>
          </p:cNvSpPr>
          <p:nvPr/>
        </p:nvSpPr>
        <p:spPr>
          <a:xfrm>
            <a:off x="6124575" y="2111065"/>
            <a:ext cx="5410200" cy="361950"/>
          </a:xfrm>
          <a:prstGeom prst="rect">
            <a:avLst/>
          </a:prstGeom>
          <a:noFill/>
          <a:ln w="0">
            <a:noFill/>
            <a:prstDash val="solid"/>
          </a:ln>
        </p:spPr>
        <p:txBody>
          <a:bodyPr anchor="t">
            <a:normAutofit fontScale="91111" lnSpcReduction="10000"/>
          </a:bodyPr>
          <a:lstStyle/>
          <a:p>
            <a:pPr>
              <a:defRPr sz="1800" b="1">
                <a:solidFill>
                  <a:srgbClr val="2563EB"/>
                </a:solidFill>
                <a:latin typeface="Arial"/>
                <a:ea typeface="Arial"/>
                <a:cs typeface="Arial"/>
              </a:defRPr>
            </a:pPr>
            <a:r>
              <a:rPr lang="en-GB" sz="2000" b="1" dirty="0">
                <a:solidFill>
                  <a:srgbClr val="2563EB"/>
                </a:solidFill>
                <a:latin typeface="Arial"/>
                <a:ea typeface="Arial"/>
                <a:cs typeface="Arial"/>
              </a:rPr>
              <a:t>Theory: Schramm’s Model (</a:t>
            </a:r>
            <a:r>
              <a:rPr lang="en-GB" b="1" dirty="0"/>
              <a:t>Schramm, 1954)</a:t>
            </a:r>
            <a:endParaRPr sz="1200" b="1" dirty="0">
              <a:solidFill>
                <a:srgbClr val="2563EB"/>
              </a:solidFill>
              <a:latin typeface="Arial"/>
              <a:ea typeface="Arial"/>
              <a:cs typeface="Arial"/>
            </a:endParaRPr>
          </a:p>
        </p:txBody>
      </p:sp>
      <p:sp>
        <p:nvSpPr>
          <p:cNvPr id="39" name="Rectangle 38">
            <a:extLst>
              <a:ext uri="{FF2B5EF4-FFF2-40B4-BE49-F238E27FC236}">
                <a16:creationId xmlns:a16="http://schemas.microsoft.com/office/drawing/2014/main" id="{592E1291-2158-5BC3-6BFB-4B1DD73B90E6}"/>
              </a:ext>
            </a:extLst>
          </p:cNvPr>
          <p:cNvSpPr>
            <a:spLocks noGrp="1"/>
          </p:cNvSpPr>
          <p:nvPr/>
        </p:nvSpPr>
        <p:spPr>
          <a:xfrm>
            <a:off x="6572252" y="2583883"/>
            <a:ext cx="4975931" cy="1930964"/>
          </a:xfrm>
          <a:prstGeom prst="rect">
            <a:avLst/>
          </a:prstGeom>
          <a:noFill/>
          <a:ln w="0">
            <a:noFill/>
            <a:prstDash val="solid"/>
          </a:ln>
        </p:spPr>
        <p:txBody>
          <a:bodyPr anchor="t">
            <a:normAutofit/>
          </a:bodyPr>
          <a:lstStyle/>
          <a:p>
            <a:pPr marL="285750" indent="-285750">
              <a:buFont typeface="Arial" panose="020B0604020202020204" pitchFamily="34" charset="0"/>
              <a:buChar char="•"/>
            </a:pPr>
            <a:r>
              <a:rPr lang="en-US" dirty="0"/>
              <a:t>Effective communication requires feedback and mutual understanding.</a:t>
            </a:r>
          </a:p>
          <a:p>
            <a:endParaRPr lang="en-GB" dirty="0">
              <a:solidFill>
                <a:srgbClr val="111827"/>
              </a:solidFill>
              <a:cs typeface="Arial"/>
            </a:endParaRPr>
          </a:p>
          <a:p>
            <a:pPr marL="285750" indent="-285750">
              <a:buFont typeface="Arial" panose="020B0604020202020204" pitchFamily="34" charset="0"/>
              <a:buChar char="•"/>
            </a:pPr>
            <a:r>
              <a:rPr lang="en-GB" dirty="0">
                <a:solidFill>
                  <a:srgbClr val="111827"/>
                </a:solidFill>
                <a:cs typeface="Arial"/>
              </a:rPr>
              <a:t>Negative emotions such as anger  blocks feedback from the receiver. </a:t>
            </a:r>
            <a:endParaRPr lang="en-US" dirty="0"/>
          </a:p>
        </p:txBody>
      </p:sp>
    </p:spTree>
    <p:extLst>
      <p:ext uri="{BB962C8B-B14F-4D97-AF65-F5344CB8AC3E}">
        <p14:creationId xmlns:p14="http://schemas.microsoft.com/office/powerpoint/2010/main" val="3179517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B56F52-C21A-6BB3-9548-24F56EE3C011}"/>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E511C999-4C0B-5BF8-95C1-A90BDE2970E0}"/>
              </a:ext>
            </a:extLst>
          </p:cNvPr>
          <p:cNvSpPr>
            <a:spLocks noGrp="1"/>
          </p:cNvSpPr>
          <p:nvPr/>
        </p:nvSpPr>
        <p:spPr>
          <a:xfrm>
            <a:off x="400050" y="323850"/>
            <a:ext cx="10839450" cy="666750"/>
          </a:xfrm>
          <a:prstGeom prst="rect">
            <a:avLst/>
          </a:prstGeom>
          <a:noFill/>
          <a:ln w="0">
            <a:noFill/>
            <a:prstDash val="solid"/>
          </a:ln>
        </p:spPr>
        <p:txBody>
          <a:bodyPr anchor="t">
            <a:normAutofit/>
          </a:bodyPr>
          <a:lstStyle/>
          <a:p>
            <a:pPr algn="l">
              <a:defRPr sz="2850" b="1">
                <a:solidFill>
                  <a:srgbClr val="111827"/>
                </a:solidFill>
                <a:latin typeface="Arial"/>
                <a:ea typeface="Arial"/>
                <a:cs typeface="Arial"/>
              </a:defRPr>
            </a:pPr>
            <a:endParaRPr sz="2850" b="1" dirty="0">
              <a:solidFill>
                <a:srgbClr val="111827"/>
              </a:solidFill>
              <a:latin typeface="Arial"/>
              <a:ea typeface="Arial"/>
              <a:cs typeface="Arial"/>
            </a:endParaRPr>
          </a:p>
        </p:txBody>
      </p:sp>
      <p:sp>
        <p:nvSpPr>
          <p:cNvPr id="3" name="Rectangle 2">
            <a:extLst>
              <a:ext uri="{FF2B5EF4-FFF2-40B4-BE49-F238E27FC236}">
                <a16:creationId xmlns:a16="http://schemas.microsoft.com/office/drawing/2014/main" id="{FBF23386-F9A1-AAD6-D0A1-C73B9E59EE46}"/>
              </a:ext>
            </a:extLst>
          </p:cNvPr>
          <p:cNvSpPr>
            <a:spLocks noGrp="1"/>
          </p:cNvSpPr>
          <p:nvPr/>
        </p:nvSpPr>
        <p:spPr>
          <a:xfrm>
            <a:off x="11277600" y="6286500"/>
            <a:ext cx="514350" cy="228600"/>
          </a:xfrm>
          <a:prstGeom prst="rect">
            <a:avLst/>
          </a:prstGeom>
          <a:noFill/>
          <a:ln w="0">
            <a:noFill/>
            <a:prstDash val="solid"/>
          </a:ln>
        </p:spPr>
        <p:txBody>
          <a:bodyPr anchor="t">
            <a:normAutofit fontScale="99808" lnSpcReduction="10000"/>
          </a:bodyPr>
          <a:lstStyle/>
          <a:p>
            <a:pPr algn="r">
              <a:defRPr sz="975" b="0">
                <a:solidFill>
                  <a:srgbClr val="4B5563"/>
                </a:solidFill>
                <a:latin typeface="Arial"/>
                <a:ea typeface="Arial"/>
                <a:cs typeface="Arial"/>
              </a:defRPr>
            </a:pPr>
            <a:r>
              <a:rPr sz="975" b="0">
                <a:solidFill>
                  <a:srgbClr val="4B5563"/>
                </a:solidFill>
                <a:latin typeface="Arial"/>
                <a:ea typeface="Arial"/>
                <a:cs typeface="Arial"/>
              </a:rPr>
              <a:t>12</a:t>
            </a:r>
          </a:p>
        </p:txBody>
      </p:sp>
      <p:sp>
        <p:nvSpPr>
          <p:cNvPr id="4" name="Rectangle 3">
            <a:extLst>
              <a:ext uri="{FF2B5EF4-FFF2-40B4-BE49-F238E27FC236}">
                <a16:creationId xmlns:a16="http://schemas.microsoft.com/office/drawing/2014/main" id="{16F69722-CD3B-9AF9-36E4-7046C0A83571}"/>
              </a:ext>
            </a:extLst>
          </p:cNvPr>
          <p:cNvSpPr>
            <a:spLocks noGrp="1"/>
          </p:cNvSpPr>
          <p:nvPr/>
        </p:nvSpPr>
        <p:spPr>
          <a:xfrm>
            <a:off x="400050" y="1076325"/>
            <a:ext cx="11391900" cy="19050"/>
          </a:xfrm>
          <a:prstGeom prst="rect">
            <a:avLst/>
          </a:prstGeom>
          <a:solidFill>
            <a:srgbClr val="B8BCC4"/>
          </a:solidFill>
          <a:ln w="0">
            <a:noFill/>
            <a:prstDash val="solid"/>
          </a:ln>
        </p:spPr>
        <p:txBody>
          <a:bodyPr/>
          <a:lstStyle/>
          <a:p>
            <a:endParaRPr lang="en-US"/>
          </a:p>
        </p:txBody>
      </p:sp>
      <p:sp>
        <p:nvSpPr>
          <p:cNvPr id="5" name="Rounded Rectangle 4">
            <a:extLst>
              <a:ext uri="{FF2B5EF4-FFF2-40B4-BE49-F238E27FC236}">
                <a16:creationId xmlns:a16="http://schemas.microsoft.com/office/drawing/2014/main" id="{643B4039-8088-E45D-48C4-D23EAA1BDDD4}"/>
              </a:ext>
            </a:extLst>
          </p:cNvPr>
          <p:cNvSpPr>
            <a:spLocks noGrp="1"/>
          </p:cNvSpPr>
          <p:nvPr/>
        </p:nvSpPr>
        <p:spPr>
          <a:xfrm>
            <a:off x="447675" y="1323975"/>
            <a:ext cx="2333625" cy="400050"/>
          </a:xfrm>
          <a:prstGeom prst="roundRect">
            <a:avLst>
              <a:gd name="adj" fmla="val 19048"/>
            </a:avLst>
          </a:prstGeom>
          <a:solidFill>
            <a:srgbClr val="D97706"/>
          </a:solidFill>
          <a:ln w="0">
            <a:noFill/>
            <a:prstDash val="solid"/>
          </a:ln>
        </p:spPr>
        <p:txBody>
          <a:bodyPr/>
          <a:lstStyle/>
          <a:p>
            <a:endParaRPr lang="en-US"/>
          </a:p>
        </p:txBody>
      </p:sp>
      <p:sp>
        <p:nvSpPr>
          <p:cNvPr id="6" name="Rectangle 5">
            <a:extLst>
              <a:ext uri="{FF2B5EF4-FFF2-40B4-BE49-F238E27FC236}">
                <a16:creationId xmlns:a16="http://schemas.microsoft.com/office/drawing/2014/main" id="{B69D4395-D95D-9429-1E4A-4F15B26525ED}"/>
              </a:ext>
            </a:extLst>
          </p:cNvPr>
          <p:cNvSpPr>
            <a:spLocks noGrp="1"/>
          </p:cNvSpPr>
          <p:nvPr/>
        </p:nvSpPr>
        <p:spPr>
          <a:xfrm>
            <a:off x="514350" y="1428750"/>
            <a:ext cx="2105025" cy="228600"/>
          </a:xfrm>
          <a:prstGeom prst="rect">
            <a:avLst/>
          </a:prstGeom>
          <a:noFill/>
          <a:ln w="0">
            <a:noFill/>
            <a:prstDash val="solid"/>
          </a:ln>
        </p:spPr>
        <p:txBody>
          <a:bodyPr anchor="t">
            <a:normAutofit fontScale="90000" lnSpcReduction="20000"/>
          </a:bodyPr>
          <a:lstStyle/>
          <a:p>
            <a:pPr algn="ctr">
              <a:defRPr sz="1200" b="1">
                <a:solidFill>
                  <a:srgbClr val="FFFFFF"/>
                </a:solidFill>
                <a:latin typeface="Arial"/>
                <a:ea typeface="Arial"/>
                <a:cs typeface="Arial"/>
              </a:defRPr>
            </a:pPr>
            <a:r>
              <a:rPr lang="en-GB" sz="1200" b="1" dirty="0">
                <a:solidFill>
                  <a:srgbClr val="FFFFFF"/>
                </a:solidFill>
                <a:latin typeface="Arial"/>
                <a:ea typeface="Arial"/>
                <a:cs typeface="Arial"/>
              </a:rPr>
              <a:t>SOLUTIONS</a:t>
            </a:r>
            <a:endParaRPr sz="1200" b="1" dirty="0">
              <a:solidFill>
                <a:srgbClr val="FFFFFF"/>
              </a:solidFill>
              <a:latin typeface="Arial"/>
              <a:ea typeface="Arial"/>
              <a:cs typeface="Arial"/>
            </a:endParaRPr>
          </a:p>
        </p:txBody>
      </p:sp>
      <p:sp>
        <p:nvSpPr>
          <p:cNvPr id="8" name="Rectangle 7">
            <a:extLst>
              <a:ext uri="{FF2B5EF4-FFF2-40B4-BE49-F238E27FC236}">
                <a16:creationId xmlns:a16="http://schemas.microsoft.com/office/drawing/2014/main" id="{E4B84E47-F695-FEB6-31E5-A3301444C2BD}"/>
              </a:ext>
            </a:extLst>
          </p:cNvPr>
          <p:cNvSpPr>
            <a:spLocks noGrp="1"/>
          </p:cNvSpPr>
          <p:nvPr/>
        </p:nvSpPr>
        <p:spPr>
          <a:xfrm>
            <a:off x="590550" y="2238375"/>
            <a:ext cx="571500" cy="428625"/>
          </a:xfrm>
          <a:prstGeom prst="rect">
            <a:avLst/>
          </a:prstGeom>
          <a:noFill/>
          <a:ln w="0">
            <a:noFill/>
            <a:prstDash val="solid"/>
          </a:ln>
        </p:spPr>
        <p:txBody>
          <a:bodyPr anchor="t">
            <a:normAutofit/>
          </a:bodyPr>
          <a:lstStyle/>
          <a:p>
            <a:pPr algn="l">
              <a:defRPr sz="2100" b="1">
                <a:solidFill>
                  <a:srgbClr val="2C7A7B"/>
                </a:solidFill>
                <a:latin typeface="Arial"/>
                <a:ea typeface="Arial"/>
                <a:cs typeface="Arial"/>
              </a:defRPr>
            </a:pPr>
            <a:endParaRPr sz="2100" b="1" dirty="0">
              <a:solidFill>
                <a:srgbClr val="2C7A7B"/>
              </a:solidFill>
              <a:latin typeface="Arial"/>
              <a:ea typeface="Arial"/>
              <a:cs typeface="Arial"/>
            </a:endParaRPr>
          </a:p>
        </p:txBody>
      </p:sp>
      <p:sp>
        <p:nvSpPr>
          <p:cNvPr id="12" name="Rectangle 11">
            <a:extLst>
              <a:ext uri="{FF2B5EF4-FFF2-40B4-BE49-F238E27FC236}">
                <a16:creationId xmlns:a16="http://schemas.microsoft.com/office/drawing/2014/main" id="{BFED2443-ADA6-1F8E-7A70-C913EE32DC51}"/>
              </a:ext>
            </a:extLst>
          </p:cNvPr>
          <p:cNvSpPr>
            <a:spLocks noGrp="1"/>
          </p:cNvSpPr>
          <p:nvPr/>
        </p:nvSpPr>
        <p:spPr>
          <a:xfrm>
            <a:off x="915324" y="4756809"/>
            <a:ext cx="5057079" cy="1195039"/>
          </a:xfrm>
          <a:prstGeom prst="rect">
            <a:avLst/>
          </a:prstGeom>
          <a:noFill/>
          <a:ln w="0">
            <a:noFill/>
            <a:prstDash val="solid"/>
          </a:ln>
        </p:spPr>
        <p:txBody>
          <a:bodyPr anchor="t">
            <a:normAutofit/>
          </a:bodyPr>
          <a:lstStyle/>
          <a:p>
            <a:r>
              <a:rPr lang="en-US" sz="2400" dirty="0"/>
              <a:t>Stay calm and give respectful feedback. </a:t>
            </a:r>
          </a:p>
          <a:p>
            <a:r>
              <a:rPr lang="en-US" dirty="0"/>
              <a:t>(</a:t>
            </a:r>
            <a:r>
              <a:rPr lang="en-GB" dirty="0"/>
              <a:t>Hattie and Timperley,2007)</a:t>
            </a:r>
            <a:endParaRPr lang="en-US" dirty="0"/>
          </a:p>
        </p:txBody>
      </p:sp>
      <p:sp>
        <p:nvSpPr>
          <p:cNvPr id="16" name="Rectangle 15">
            <a:extLst>
              <a:ext uri="{FF2B5EF4-FFF2-40B4-BE49-F238E27FC236}">
                <a16:creationId xmlns:a16="http://schemas.microsoft.com/office/drawing/2014/main" id="{044CCDCA-1D32-3FA6-6AB6-08DB084031FC}"/>
              </a:ext>
            </a:extLst>
          </p:cNvPr>
          <p:cNvSpPr>
            <a:spLocks noGrp="1"/>
          </p:cNvSpPr>
          <p:nvPr/>
        </p:nvSpPr>
        <p:spPr>
          <a:xfrm>
            <a:off x="6457950" y="2238375"/>
            <a:ext cx="571500" cy="428625"/>
          </a:xfrm>
          <a:prstGeom prst="rect">
            <a:avLst/>
          </a:prstGeom>
          <a:noFill/>
          <a:ln w="0">
            <a:noFill/>
            <a:prstDash val="solid"/>
          </a:ln>
        </p:spPr>
        <p:txBody>
          <a:bodyPr anchor="t">
            <a:normAutofit/>
          </a:bodyPr>
          <a:lstStyle/>
          <a:p>
            <a:pPr algn="l">
              <a:defRPr sz="2100" b="1">
                <a:solidFill>
                  <a:srgbClr val="2C7A7B"/>
                </a:solidFill>
                <a:latin typeface="Arial"/>
                <a:ea typeface="Arial"/>
                <a:cs typeface="Arial"/>
              </a:defRPr>
            </a:pPr>
            <a:endParaRPr sz="2100" b="1" dirty="0">
              <a:solidFill>
                <a:srgbClr val="2C7A7B"/>
              </a:solidFill>
              <a:latin typeface="Arial"/>
              <a:ea typeface="Arial"/>
              <a:cs typeface="Arial"/>
            </a:endParaRPr>
          </a:p>
        </p:txBody>
      </p:sp>
      <p:sp>
        <p:nvSpPr>
          <p:cNvPr id="20" name="Rectangle 19">
            <a:extLst>
              <a:ext uri="{FF2B5EF4-FFF2-40B4-BE49-F238E27FC236}">
                <a16:creationId xmlns:a16="http://schemas.microsoft.com/office/drawing/2014/main" id="{D5476DE7-230A-94F6-198C-F5329274FD65}"/>
              </a:ext>
            </a:extLst>
          </p:cNvPr>
          <p:cNvSpPr>
            <a:spLocks noGrp="1"/>
          </p:cNvSpPr>
          <p:nvPr/>
        </p:nvSpPr>
        <p:spPr>
          <a:xfrm>
            <a:off x="9391650" y="2238375"/>
            <a:ext cx="571500" cy="428625"/>
          </a:xfrm>
          <a:prstGeom prst="rect">
            <a:avLst/>
          </a:prstGeom>
          <a:noFill/>
          <a:ln w="0">
            <a:noFill/>
            <a:prstDash val="solid"/>
          </a:ln>
        </p:spPr>
        <p:txBody>
          <a:bodyPr anchor="t">
            <a:normAutofit/>
          </a:bodyPr>
          <a:lstStyle/>
          <a:p>
            <a:pPr algn="l">
              <a:defRPr sz="2100" b="1">
                <a:solidFill>
                  <a:srgbClr val="2C7A7B"/>
                </a:solidFill>
                <a:latin typeface="Arial"/>
                <a:ea typeface="Arial"/>
                <a:cs typeface="Arial"/>
              </a:defRPr>
            </a:pPr>
            <a:endParaRPr sz="2100" b="1" dirty="0">
              <a:solidFill>
                <a:srgbClr val="2C7A7B"/>
              </a:solidFill>
              <a:latin typeface="Arial"/>
              <a:ea typeface="Arial"/>
              <a:cs typeface="Arial"/>
            </a:endParaRPr>
          </a:p>
        </p:txBody>
      </p:sp>
      <p:sp>
        <p:nvSpPr>
          <p:cNvPr id="42" name="Rectangle 41">
            <a:extLst>
              <a:ext uri="{FF2B5EF4-FFF2-40B4-BE49-F238E27FC236}">
                <a16:creationId xmlns:a16="http://schemas.microsoft.com/office/drawing/2014/main" id="{B9E9D302-432B-AC7E-C189-AFA065B94725}"/>
              </a:ext>
            </a:extLst>
          </p:cNvPr>
          <p:cNvSpPr>
            <a:spLocks noGrp="1"/>
          </p:cNvSpPr>
          <p:nvPr/>
        </p:nvSpPr>
        <p:spPr>
          <a:xfrm>
            <a:off x="609600" y="5429250"/>
            <a:ext cx="1571625" cy="238125"/>
          </a:xfrm>
          <a:prstGeom prst="rect">
            <a:avLst/>
          </a:prstGeom>
          <a:noFill/>
          <a:ln w="0">
            <a:noFill/>
            <a:prstDash val="solid"/>
          </a:ln>
        </p:spPr>
        <p:txBody>
          <a:bodyPr anchor="t">
            <a:normAutofit fontScale="87708" lnSpcReduction="20000"/>
          </a:bodyPr>
          <a:lstStyle/>
          <a:p>
            <a:pPr algn="l">
              <a:defRPr sz="1200" b="1">
                <a:solidFill>
                  <a:srgbClr val="FFFFFF"/>
                </a:solidFill>
                <a:latin typeface="Arial"/>
                <a:ea typeface="Arial"/>
                <a:cs typeface="Arial"/>
              </a:defRPr>
            </a:pPr>
            <a:r>
              <a:rPr sz="1200" b="1">
                <a:solidFill>
                  <a:srgbClr val="FFFFFF"/>
                </a:solidFill>
                <a:latin typeface="Arial"/>
                <a:ea typeface="Arial"/>
                <a:cs typeface="Arial"/>
              </a:rPr>
              <a:t>SUCCESS CHECK</a:t>
            </a:r>
          </a:p>
        </p:txBody>
      </p:sp>
      <p:sp>
        <p:nvSpPr>
          <p:cNvPr id="43" name="Rectangle 42">
            <a:extLst>
              <a:ext uri="{FF2B5EF4-FFF2-40B4-BE49-F238E27FC236}">
                <a16:creationId xmlns:a16="http://schemas.microsoft.com/office/drawing/2014/main" id="{D3966BA8-97C3-111B-C6EB-B88E523789FF}"/>
              </a:ext>
            </a:extLst>
          </p:cNvPr>
          <p:cNvSpPr>
            <a:spLocks noGrp="1"/>
          </p:cNvSpPr>
          <p:nvPr/>
        </p:nvSpPr>
        <p:spPr>
          <a:xfrm>
            <a:off x="2333625" y="5391150"/>
            <a:ext cx="9191625" cy="295275"/>
          </a:xfrm>
          <a:prstGeom prst="rect">
            <a:avLst/>
          </a:prstGeom>
          <a:noFill/>
          <a:ln w="0">
            <a:noFill/>
            <a:prstDash val="solid"/>
          </a:ln>
        </p:spPr>
        <p:txBody>
          <a:bodyPr anchor="t">
            <a:normAutofit fontScale="89167"/>
          </a:bodyPr>
          <a:lstStyle/>
          <a:p>
            <a:pPr algn="l">
              <a:defRPr sz="1500" b="1">
                <a:solidFill>
                  <a:srgbClr val="FFFFFF"/>
                </a:solidFill>
                <a:latin typeface="Arial"/>
                <a:ea typeface="Arial"/>
                <a:cs typeface="Arial"/>
              </a:defRPr>
            </a:pPr>
            <a:r>
              <a:rPr sz="1500" b="1" dirty="0">
                <a:solidFill>
                  <a:srgbClr val="FFFFFF"/>
                </a:solidFill>
                <a:latin typeface="Arial"/>
                <a:ea typeface="Arial"/>
                <a:cs typeface="Arial"/>
              </a:rPr>
              <a:t>More questions and near-miss reports; fewer deviations across teams and shifts</a:t>
            </a:r>
          </a:p>
        </p:txBody>
      </p:sp>
      <p:sp>
        <p:nvSpPr>
          <p:cNvPr id="33" name="TextBox 32">
            <a:extLst>
              <a:ext uri="{FF2B5EF4-FFF2-40B4-BE49-F238E27FC236}">
                <a16:creationId xmlns:a16="http://schemas.microsoft.com/office/drawing/2014/main" id="{F57E63FB-7EEB-5AD4-C82B-462C11F6DB7E}"/>
              </a:ext>
            </a:extLst>
          </p:cNvPr>
          <p:cNvSpPr txBox="1"/>
          <p:nvPr/>
        </p:nvSpPr>
        <p:spPr>
          <a:xfrm>
            <a:off x="282431" y="293203"/>
            <a:ext cx="4307526" cy="523220"/>
          </a:xfrm>
          <a:prstGeom prst="rect">
            <a:avLst/>
          </a:prstGeom>
          <a:noFill/>
        </p:spPr>
        <p:txBody>
          <a:bodyPr wrap="none" rtlCol="0">
            <a:spAutoFit/>
          </a:bodyPr>
          <a:lstStyle/>
          <a:p>
            <a:r>
              <a:rPr lang="en-US" sz="2800" b="1" dirty="0">
                <a:latin typeface="Arial" panose="020B0604020202020204" pitchFamily="34" charset="0"/>
                <a:cs typeface="Arial" panose="020B0604020202020204" pitchFamily="34" charset="0"/>
              </a:rPr>
              <a:t>EMOTIONAL BARRIERS</a:t>
            </a:r>
          </a:p>
        </p:txBody>
      </p:sp>
      <p:sp>
        <p:nvSpPr>
          <p:cNvPr id="7" name="TextBox 6">
            <a:extLst>
              <a:ext uri="{FF2B5EF4-FFF2-40B4-BE49-F238E27FC236}">
                <a16:creationId xmlns:a16="http://schemas.microsoft.com/office/drawing/2014/main" id="{F715D839-C7A3-1208-53D1-50C7A3CBD4EF}"/>
              </a:ext>
            </a:extLst>
          </p:cNvPr>
          <p:cNvSpPr txBox="1"/>
          <p:nvPr/>
        </p:nvSpPr>
        <p:spPr>
          <a:xfrm>
            <a:off x="5972403" y="4868787"/>
            <a:ext cx="5428794" cy="830997"/>
          </a:xfrm>
          <a:prstGeom prst="rect">
            <a:avLst/>
          </a:prstGeom>
          <a:noFill/>
        </p:spPr>
        <p:txBody>
          <a:bodyPr wrap="none" rtlCol="0">
            <a:spAutoFit/>
          </a:bodyPr>
          <a:lstStyle/>
          <a:p>
            <a:r>
              <a:rPr lang="en-US" sz="2400" dirty="0"/>
              <a:t>Encourage employees to ask questions.</a:t>
            </a:r>
          </a:p>
          <a:p>
            <a:endParaRPr lang="en-US" sz="2400" dirty="0"/>
          </a:p>
        </p:txBody>
      </p:sp>
      <p:pic>
        <p:nvPicPr>
          <p:cNvPr id="10" name="Picture 9" descr="A hand writing on a white board&#10;&#10;AI-generated content may be incorrect.">
            <a:extLst>
              <a:ext uri="{FF2B5EF4-FFF2-40B4-BE49-F238E27FC236}">
                <a16:creationId xmlns:a16="http://schemas.microsoft.com/office/drawing/2014/main" id="{7D9BD358-E32F-9F9A-EF2E-3930E678E3D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395412" y="2157956"/>
            <a:ext cx="3004045" cy="2440787"/>
          </a:xfrm>
          <a:prstGeom prst="rect">
            <a:avLst/>
          </a:prstGeom>
        </p:spPr>
      </p:pic>
      <p:pic>
        <p:nvPicPr>
          <p:cNvPr id="13" name="Picture 12" descr="A close up of words&#10;&#10;AI-generated content may be incorrect.">
            <a:extLst>
              <a:ext uri="{FF2B5EF4-FFF2-40B4-BE49-F238E27FC236}">
                <a16:creationId xmlns:a16="http://schemas.microsoft.com/office/drawing/2014/main" id="{89788CBC-843B-8D67-3D69-197257EAA74F}"/>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929437" y="2508130"/>
            <a:ext cx="3006725" cy="2139401"/>
          </a:xfrm>
          <a:prstGeom prst="rect">
            <a:avLst/>
          </a:prstGeom>
        </p:spPr>
      </p:pic>
    </p:spTree>
    <p:extLst>
      <p:ext uri="{BB962C8B-B14F-4D97-AF65-F5344CB8AC3E}">
        <p14:creationId xmlns:p14="http://schemas.microsoft.com/office/powerpoint/2010/main" val="2239851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5"/>
          <p:cNvSpPr/>
          <p:nvPr/>
        </p:nvSpPr>
        <p:spPr>
          <a:xfrm>
            <a:off x="400050" y="323850"/>
            <a:ext cx="10839450" cy="666750"/>
          </a:xfrm>
          <a:prstGeom prst="rect">
            <a:avLst/>
          </a:prstGeom>
          <a:noFill/>
          <a:ln>
            <a:noFill/>
          </a:ln>
        </p:spPr>
        <p:txBody>
          <a:bodyPr spcFirstLastPara="1" wrap="square" lIns="91425" tIns="45700" rIns="91425" bIns="45700" anchor="t" anchorCtr="0">
            <a:normAutofit/>
          </a:bodyPr>
          <a:lstStyle/>
          <a:p>
            <a:pPr marL="0" marR="0" lvl="0" indent="0" algn="l" rtl="0">
              <a:spcBef>
                <a:spcPts val="0"/>
              </a:spcBef>
              <a:spcAft>
                <a:spcPts val="0"/>
              </a:spcAft>
              <a:buNone/>
            </a:pPr>
            <a:r>
              <a:rPr lang="en-GB" sz="2850" b="1">
                <a:solidFill>
                  <a:srgbClr val="111827"/>
                </a:solidFill>
              </a:rPr>
              <a:t>GENERATIONAL BARRIERS (AGE)</a:t>
            </a:r>
            <a:endParaRPr/>
          </a:p>
        </p:txBody>
      </p:sp>
      <p:sp>
        <p:nvSpPr>
          <p:cNvPr id="91" name="Google Shape;91;p5"/>
          <p:cNvSpPr/>
          <p:nvPr/>
        </p:nvSpPr>
        <p:spPr>
          <a:xfrm>
            <a:off x="11277600" y="6286500"/>
            <a:ext cx="514350" cy="228600"/>
          </a:xfrm>
          <a:prstGeom prst="rect">
            <a:avLst/>
          </a:prstGeom>
          <a:noFill/>
          <a:ln>
            <a:noFill/>
          </a:ln>
        </p:spPr>
        <p:txBody>
          <a:bodyPr spcFirstLastPara="1" wrap="square" lIns="91425" tIns="45700" rIns="91425" bIns="45700" anchor="t" anchorCtr="0">
            <a:normAutofit/>
          </a:bodyPr>
          <a:lstStyle/>
          <a:p>
            <a:pPr marL="0" marR="0" lvl="0" indent="0" algn="r" rtl="0">
              <a:lnSpc>
                <a:spcPct val="90000"/>
              </a:lnSpc>
              <a:spcBef>
                <a:spcPts val="0"/>
              </a:spcBef>
              <a:spcAft>
                <a:spcPts val="0"/>
              </a:spcAft>
              <a:buNone/>
            </a:pPr>
            <a:r>
              <a:rPr lang="en-GB" sz="973" b="0">
                <a:solidFill>
                  <a:srgbClr val="4B5563"/>
                </a:solidFill>
                <a:latin typeface="Arial"/>
                <a:ea typeface="Arial"/>
                <a:cs typeface="Arial"/>
                <a:sym typeface="Arial"/>
              </a:rPr>
              <a:t>05</a:t>
            </a:r>
            <a:endParaRPr/>
          </a:p>
        </p:txBody>
      </p:sp>
      <p:sp>
        <p:nvSpPr>
          <p:cNvPr id="92" name="Google Shape;92;p5"/>
          <p:cNvSpPr/>
          <p:nvPr/>
        </p:nvSpPr>
        <p:spPr>
          <a:xfrm>
            <a:off x="400050" y="1076325"/>
            <a:ext cx="11391900" cy="19050"/>
          </a:xfrm>
          <a:prstGeom prst="rect">
            <a:avLst/>
          </a:prstGeom>
          <a:solidFill>
            <a:srgbClr val="B8BCC4"/>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93" name="Google Shape;93;p5"/>
          <p:cNvSpPr/>
          <p:nvPr/>
        </p:nvSpPr>
        <p:spPr>
          <a:xfrm>
            <a:off x="400050" y="1352550"/>
            <a:ext cx="2333625" cy="400050"/>
          </a:xfrm>
          <a:prstGeom prst="roundRect">
            <a:avLst>
              <a:gd name="adj" fmla="val 19048"/>
            </a:avLst>
          </a:prstGeom>
          <a:solidFill>
            <a:srgbClr val="2C7A7B"/>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94" name="Google Shape;94;p5"/>
          <p:cNvSpPr/>
          <p:nvPr/>
        </p:nvSpPr>
        <p:spPr>
          <a:xfrm>
            <a:off x="514350" y="1428750"/>
            <a:ext cx="2105025" cy="228600"/>
          </a:xfrm>
          <a:prstGeom prst="rect">
            <a:avLst/>
          </a:prstGeom>
          <a:noFill/>
          <a:ln>
            <a:noFill/>
          </a:ln>
        </p:spPr>
        <p:txBody>
          <a:bodyPr spcFirstLastPara="1" wrap="square" lIns="91425" tIns="45700" rIns="91425" bIns="45700" anchor="t" anchorCtr="0">
            <a:normAutofit fontScale="92500" lnSpcReduction="20000"/>
          </a:bodyPr>
          <a:lstStyle/>
          <a:p>
            <a:pPr marL="0" marR="0" lvl="0" indent="0" algn="ctr" rtl="0">
              <a:lnSpc>
                <a:spcPct val="80000"/>
              </a:lnSpc>
              <a:spcBef>
                <a:spcPts val="0"/>
              </a:spcBef>
              <a:spcAft>
                <a:spcPts val="0"/>
              </a:spcAft>
              <a:buNone/>
            </a:pPr>
            <a:r>
              <a:rPr lang="en-GB" sz="1650" b="1">
                <a:solidFill>
                  <a:srgbClr val="FFFFFF"/>
                </a:solidFill>
              </a:rPr>
              <a:t>Generational</a:t>
            </a:r>
            <a:endParaRPr sz="1650" b="1">
              <a:solidFill>
                <a:srgbClr val="FFFFFF"/>
              </a:solidFill>
              <a:latin typeface="Arial"/>
              <a:ea typeface="Arial"/>
              <a:cs typeface="Arial"/>
              <a:sym typeface="Arial"/>
            </a:endParaRPr>
          </a:p>
        </p:txBody>
      </p:sp>
      <p:sp>
        <p:nvSpPr>
          <p:cNvPr id="95" name="Google Shape;95;p5"/>
          <p:cNvSpPr/>
          <p:nvPr/>
        </p:nvSpPr>
        <p:spPr>
          <a:xfrm>
            <a:off x="400050" y="1952625"/>
            <a:ext cx="5238900" cy="3734100"/>
          </a:xfrm>
          <a:prstGeom prst="rect">
            <a:avLst/>
          </a:prstGeom>
          <a:solidFill>
            <a:srgbClr val="EEF1F3"/>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96" name="Google Shape;96;p5"/>
          <p:cNvSpPr/>
          <p:nvPr/>
        </p:nvSpPr>
        <p:spPr>
          <a:xfrm>
            <a:off x="400050" y="1952625"/>
            <a:ext cx="76200" cy="3734100"/>
          </a:xfrm>
          <a:prstGeom prst="rect">
            <a:avLst/>
          </a:prstGeom>
          <a:solidFill>
            <a:srgbClr val="B91C1C"/>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97" name="Google Shape;97;p5"/>
          <p:cNvSpPr/>
          <p:nvPr/>
        </p:nvSpPr>
        <p:spPr>
          <a:xfrm>
            <a:off x="666750" y="2181225"/>
            <a:ext cx="4781550" cy="361950"/>
          </a:xfrm>
          <a:prstGeom prst="rect">
            <a:avLst/>
          </a:prstGeom>
          <a:noFill/>
          <a:ln>
            <a:noFill/>
          </a:ln>
        </p:spPr>
        <p:txBody>
          <a:bodyPr spcFirstLastPara="1" wrap="square" lIns="91425" tIns="45700" rIns="91425" bIns="45700" anchor="t" anchorCtr="0">
            <a:normAutofit/>
          </a:bodyPr>
          <a:lstStyle/>
          <a:p>
            <a:pPr marL="0" marR="0" lvl="0" indent="0" algn="l" rtl="0">
              <a:lnSpc>
                <a:spcPct val="90000"/>
              </a:lnSpc>
              <a:spcBef>
                <a:spcPts val="0"/>
              </a:spcBef>
              <a:spcAft>
                <a:spcPts val="0"/>
              </a:spcAft>
              <a:buNone/>
            </a:pPr>
            <a:r>
              <a:rPr lang="en-GB" sz="1775" b="1">
                <a:solidFill>
                  <a:srgbClr val="B91C1C"/>
                </a:solidFill>
                <a:latin typeface="Arial"/>
                <a:ea typeface="Arial"/>
                <a:cs typeface="Arial"/>
                <a:sym typeface="Arial"/>
              </a:rPr>
              <a:t>Evidence from the case</a:t>
            </a:r>
            <a:endParaRPr/>
          </a:p>
        </p:txBody>
      </p:sp>
      <p:sp>
        <p:nvSpPr>
          <p:cNvPr id="98" name="Google Shape;98;p5"/>
          <p:cNvSpPr/>
          <p:nvPr/>
        </p:nvSpPr>
        <p:spPr>
          <a:xfrm>
            <a:off x="657300" y="2543175"/>
            <a:ext cx="4724400" cy="2990850"/>
          </a:xfrm>
          <a:prstGeom prst="rect">
            <a:avLst/>
          </a:prstGeom>
          <a:noFill/>
          <a:ln>
            <a:noFill/>
          </a:ln>
        </p:spPr>
        <p:txBody>
          <a:bodyPr spcFirstLastPara="1" wrap="square" lIns="91425" tIns="45700" rIns="91425" bIns="45700" anchor="t" anchorCtr="0">
            <a:normAutofit fontScale="85000" lnSpcReduction="10000"/>
          </a:bodyPr>
          <a:lstStyle/>
          <a:p>
            <a:pPr marL="419100" marR="0" lvl="0" indent="-285750" algn="l" rtl="0">
              <a:spcBef>
                <a:spcPts val="0"/>
              </a:spcBef>
              <a:spcAft>
                <a:spcPts val="0"/>
              </a:spcAft>
              <a:buClr>
                <a:srgbClr val="111827"/>
              </a:buClr>
              <a:buSzPts val="1500"/>
              <a:buFont typeface="Arial" panose="020B0604020202020204" pitchFamily="34" charset="0"/>
              <a:buChar char="•"/>
            </a:pPr>
            <a:r>
              <a:rPr lang="en-GB" dirty="0">
                <a:solidFill>
                  <a:srgbClr val="111827"/>
                </a:solidFill>
              </a:rPr>
              <a:t>Employees are aged 16-60 years</a:t>
            </a:r>
          </a:p>
          <a:p>
            <a:pPr marL="133350" marR="0" lvl="0" algn="l" rtl="0">
              <a:spcBef>
                <a:spcPts val="0"/>
              </a:spcBef>
              <a:spcAft>
                <a:spcPts val="0"/>
              </a:spcAft>
              <a:buClr>
                <a:srgbClr val="111827"/>
              </a:buClr>
              <a:buSzPts val="1500"/>
            </a:pPr>
            <a:endParaRPr lang="en-GB" dirty="0">
              <a:solidFill>
                <a:srgbClr val="111827"/>
              </a:solidFill>
            </a:endParaRPr>
          </a:p>
          <a:p>
            <a:pPr marL="419100" marR="0" lvl="0" indent="-285750" algn="l" rtl="0">
              <a:spcBef>
                <a:spcPts val="0"/>
              </a:spcBef>
              <a:spcAft>
                <a:spcPts val="0"/>
              </a:spcAft>
              <a:buClr>
                <a:srgbClr val="111827"/>
              </a:buClr>
              <a:buSzPts val="1500"/>
              <a:buFont typeface="Arial" panose="020B0604020202020204" pitchFamily="34" charset="0"/>
              <a:buChar char="•"/>
            </a:pPr>
            <a:r>
              <a:rPr lang="en-GB" dirty="0">
                <a:solidFill>
                  <a:srgbClr val="111827"/>
                </a:solidFill>
              </a:rPr>
              <a:t>Gary says older workers usually understand his instructions</a:t>
            </a:r>
          </a:p>
          <a:p>
            <a:pPr marL="590550" lvl="1">
              <a:buClr>
                <a:srgbClr val="111827"/>
              </a:buClr>
              <a:buSzPts val="1500"/>
            </a:pPr>
            <a:r>
              <a:rPr lang="en-GB" i="1" dirty="0">
                <a:solidFill>
                  <a:srgbClr val="111827"/>
                </a:solidFill>
              </a:rPr>
              <a:t>“The Older ones seems to understand, but the problem seems to be with the younger ones.”</a:t>
            </a:r>
          </a:p>
          <a:p>
            <a:pPr marL="590550" lvl="1">
              <a:buClr>
                <a:srgbClr val="111827"/>
              </a:buClr>
              <a:buSzPts val="1500"/>
            </a:pPr>
            <a:endParaRPr lang="en-GB" i="1" dirty="0">
              <a:solidFill>
                <a:srgbClr val="111827"/>
              </a:solidFill>
            </a:endParaRPr>
          </a:p>
          <a:p>
            <a:pPr marL="419100" marR="0" lvl="0" indent="-285750" algn="l" rtl="0">
              <a:spcBef>
                <a:spcPts val="0"/>
              </a:spcBef>
              <a:spcAft>
                <a:spcPts val="0"/>
              </a:spcAft>
              <a:buClr>
                <a:srgbClr val="111827"/>
              </a:buClr>
              <a:buSzPts val="1500"/>
              <a:buFont typeface="Arial" panose="020B0604020202020204" pitchFamily="34" charset="0"/>
              <a:buChar char="•"/>
            </a:pPr>
            <a:r>
              <a:rPr lang="en-GB" dirty="0">
                <a:solidFill>
                  <a:srgbClr val="111827"/>
                </a:solidFill>
              </a:rPr>
              <a:t>Younger workers may need more support and practical training. </a:t>
            </a:r>
          </a:p>
          <a:p>
            <a:pPr marL="590550" lvl="1">
              <a:buClr>
                <a:srgbClr val="111827"/>
              </a:buClr>
              <a:buSzPts val="1500"/>
            </a:pPr>
            <a:r>
              <a:rPr lang="en-GB" i="1" dirty="0">
                <a:solidFill>
                  <a:srgbClr val="111827"/>
                </a:solidFill>
              </a:rPr>
              <a:t>“It doesn’t matter what I tell them, they seem to do something else.”</a:t>
            </a:r>
          </a:p>
          <a:p>
            <a:pPr marL="590550" lvl="1">
              <a:buClr>
                <a:srgbClr val="111827"/>
              </a:buClr>
              <a:buSzPts val="1500"/>
            </a:pPr>
            <a:endParaRPr lang="en-GB" i="1" dirty="0">
              <a:solidFill>
                <a:srgbClr val="111827"/>
              </a:solidFill>
            </a:endParaRPr>
          </a:p>
          <a:p>
            <a:pPr marL="419100" marR="0" lvl="0" indent="-285750" algn="l" rtl="0">
              <a:spcBef>
                <a:spcPts val="0"/>
              </a:spcBef>
              <a:spcAft>
                <a:spcPts val="0"/>
              </a:spcAft>
              <a:buClr>
                <a:srgbClr val="111827"/>
              </a:buClr>
              <a:buSzPts val="1500"/>
              <a:buFont typeface="Arial" panose="020B0604020202020204" pitchFamily="34" charset="0"/>
              <a:buChar char="•"/>
            </a:pPr>
            <a:r>
              <a:rPr lang="en-GB" dirty="0">
                <a:solidFill>
                  <a:srgbClr val="111827"/>
                </a:solidFill>
              </a:rPr>
              <a:t>Different age </a:t>
            </a:r>
            <a:r>
              <a:rPr lang="en-GB" dirty="0" err="1">
                <a:solidFill>
                  <a:srgbClr val="111827"/>
                </a:solidFill>
              </a:rPr>
              <a:t>goups</a:t>
            </a:r>
            <a:r>
              <a:rPr lang="en-GB" dirty="0">
                <a:solidFill>
                  <a:srgbClr val="111827"/>
                </a:solidFill>
              </a:rPr>
              <a:t> may have different work experience and ways of learning </a:t>
            </a:r>
          </a:p>
        </p:txBody>
      </p:sp>
      <p:sp>
        <p:nvSpPr>
          <p:cNvPr id="99" name="Google Shape;99;p5"/>
          <p:cNvSpPr/>
          <p:nvPr/>
        </p:nvSpPr>
        <p:spPr>
          <a:xfrm>
            <a:off x="5924550" y="1952625"/>
            <a:ext cx="5867400" cy="3734100"/>
          </a:xfrm>
          <a:prstGeom prst="rect">
            <a:avLst/>
          </a:prstGeom>
          <a:solidFill>
            <a:srgbClr val="EEF1F3"/>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00" name="Google Shape;100;p5"/>
          <p:cNvSpPr/>
          <p:nvPr/>
        </p:nvSpPr>
        <p:spPr>
          <a:xfrm>
            <a:off x="5924550" y="1952625"/>
            <a:ext cx="76200" cy="3734100"/>
          </a:xfrm>
          <a:prstGeom prst="rect">
            <a:avLst/>
          </a:prstGeom>
          <a:solidFill>
            <a:srgbClr val="2563EB"/>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01" name="Google Shape;101;p5"/>
          <p:cNvSpPr/>
          <p:nvPr/>
        </p:nvSpPr>
        <p:spPr>
          <a:xfrm>
            <a:off x="6153150" y="2032739"/>
            <a:ext cx="5410200" cy="666900"/>
          </a:xfrm>
          <a:prstGeom prst="rect">
            <a:avLst/>
          </a:prstGeom>
          <a:noFill/>
          <a:ln>
            <a:noFill/>
          </a:ln>
        </p:spPr>
        <p:txBody>
          <a:bodyPr spcFirstLastPara="1" wrap="square" lIns="91425" tIns="45700" rIns="91425" bIns="45700" anchor="t" anchorCtr="0">
            <a:normAutofit fontScale="92500"/>
          </a:bodyPr>
          <a:lstStyle/>
          <a:p>
            <a:pPr marL="0" marR="0" lvl="0" indent="0" algn="l" rtl="0">
              <a:lnSpc>
                <a:spcPct val="90000"/>
              </a:lnSpc>
              <a:spcBef>
                <a:spcPts val="0"/>
              </a:spcBef>
              <a:spcAft>
                <a:spcPts val="0"/>
              </a:spcAft>
              <a:buNone/>
            </a:pPr>
            <a:r>
              <a:rPr lang="en-GB" sz="1775" b="1" dirty="0">
                <a:solidFill>
                  <a:srgbClr val="2563EB"/>
                </a:solidFill>
                <a:latin typeface="Arial"/>
                <a:ea typeface="Arial"/>
                <a:cs typeface="Arial"/>
                <a:sym typeface="Arial"/>
              </a:rPr>
              <a:t>Theory</a:t>
            </a:r>
            <a:endParaRPr sz="1775" b="1" dirty="0">
              <a:solidFill>
                <a:srgbClr val="2563EB"/>
              </a:solidFill>
              <a:latin typeface="Arial"/>
              <a:ea typeface="Arial"/>
              <a:cs typeface="Arial"/>
              <a:sym typeface="Arial"/>
            </a:endParaRPr>
          </a:p>
          <a:p>
            <a:pPr lvl="0">
              <a:lnSpc>
                <a:spcPct val="90000"/>
              </a:lnSpc>
            </a:pPr>
            <a:r>
              <a:rPr lang="en-GB" sz="1775" b="1" dirty="0">
                <a:solidFill>
                  <a:srgbClr val="2563EB"/>
                </a:solidFill>
              </a:rPr>
              <a:t>Schramm’s Model of Communication (</a:t>
            </a:r>
            <a:r>
              <a:rPr lang="en-GB" sz="1600" dirty="0"/>
              <a:t>Schramm,1954)</a:t>
            </a:r>
            <a:endParaRPr sz="1775" b="1" dirty="0">
              <a:solidFill>
                <a:srgbClr val="2563EB"/>
              </a:solidFill>
            </a:endParaRPr>
          </a:p>
        </p:txBody>
      </p:sp>
      <p:sp>
        <p:nvSpPr>
          <p:cNvPr id="102" name="Google Shape;102;p5"/>
          <p:cNvSpPr/>
          <p:nvPr/>
        </p:nvSpPr>
        <p:spPr>
          <a:xfrm>
            <a:off x="6191250" y="2695575"/>
            <a:ext cx="5353050" cy="1447800"/>
          </a:xfrm>
          <a:prstGeom prst="rect">
            <a:avLst/>
          </a:prstGeom>
          <a:noFill/>
          <a:ln>
            <a:noFill/>
          </a:ln>
        </p:spPr>
        <p:txBody>
          <a:bodyPr spcFirstLastPara="1" wrap="square" lIns="91425" tIns="45700" rIns="91425" bIns="45700" anchor="t" anchorCtr="0">
            <a:noAutofit/>
          </a:bodyPr>
          <a:lstStyle/>
          <a:p>
            <a:pPr marL="419100" marR="0" lvl="0" indent="-285750" algn="l" rtl="0">
              <a:spcBef>
                <a:spcPts val="0"/>
              </a:spcBef>
              <a:spcAft>
                <a:spcPts val="0"/>
              </a:spcAft>
              <a:buClr>
                <a:srgbClr val="111827"/>
              </a:buClr>
              <a:buSzPts val="1500"/>
              <a:buFont typeface="Arial" panose="020B0604020202020204" pitchFamily="34" charset="0"/>
              <a:buChar char="•"/>
            </a:pPr>
            <a:r>
              <a:rPr lang="en-GB" sz="1500" dirty="0">
                <a:solidFill>
                  <a:srgbClr val="111827"/>
                </a:solidFill>
              </a:rPr>
              <a:t>People understand messages through their Fields of Experience.</a:t>
            </a:r>
          </a:p>
          <a:p>
            <a:pPr marL="133350" marR="0" lvl="0" algn="l" rtl="0">
              <a:spcBef>
                <a:spcPts val="0"/>
              </a:spcBef>
              <a:spcAft>
                <a:spcPts val="0"/>
              </a:spcAft>
              <a:buClr>
                <a:srgbClr val="111827"/>
              </a:buClr>
              <a:buSzPts val="1500"/>
            </a:pPr>
            <a:endParaRPr sz="1500" dirty="0">
              <a:solidFill>
                <a:srgbClr val="111827"/>
              </a:solidFill>
            </a:endParaRPr>
          </a:p>
          <a:p>
            <a:pPr marL="419100" marR="0" lvl="0" indent="-285750" algn="l" rtl="0">
              <a:spcBef>
                <a:spcPts val="0"/>
              </a:spcBef>
              <a:spcAft>
                <a:spcPts val="0"/>
              </a:spcAft>
              <a:buClr>
                <a:srgbClr val="111827"/>
              </a:buClr>
              <a:buSzPts val="1500"/>
              <a:buFont typeface="Arial" panose="020B0604020202020204" pitchFamily="34" charset="0"/>
              <a:buChar char="•"/>
            </a:pPr>
            <a:r>
              <a:rPr lang="en-GB" sz="1500" dirty="0">
                <a:solidFill>
                  <a:srgbClr val="111827"/>
                </a:solidFill>
              </a:rPr>
              <a:t>Fields of Experience includes age, education, work experience and culture.</a:t>
            </a:r>
          </a:p>
          <a:p>
            <a:pPr marL="133350" marR="0" lvl="0" algn="l" rtl="0">
              <a:spcBef>
                <a:spcPts val="0"/>
              </a:spcBef>
              <a:spcAft>
                <a:spcPts val="0"/>
              </a:spcAft>
              <a:buClr>
                <a:srgbClr val="111827"/>
              </a:buClr>
              <a:buSzPts val="1500"/>
            </a:pPr>
            <a:endParaRPr sz="1500" dirty="0">
              <a:solidFill>
                <a:srgbClr val="111827"/>
              </a:solidFill>
            </a:endParaRPr>
          </a:p>
          <a:p>
            <a:pPr marL="419100" marR="0" lvl="0" indent="-285750" algn="l" rtl="0">
              <a:spcBef>
                <a:spcPts val="0"/>
              </a:spcBef>
              <a:spcAft>
                <a:spcPts val="0"/>
              </a:spcAft>
              <a:buClr>
                <a:srgbClr val="111827"/>
              </a:buClr>
              <a:buSzPts val="1500"/>
              <a:buFont typeface="Arial" panose="020B0604020202020204" pitchFamily="34" charset="0"/>
              <a:buChar char="•"/>
            </a:pPr>
            <a:r>
              <a:rPr lang="en-GB" sz="1500" dirty="0">
                <a:solidFill>
                  <a:srgbClr val="111827"/>
                </a:solidFill>
              </a:rPr>
              <a:t>Different generations may have different communication styles and learning preferences.</a:t>
            </a:r>
          </a:p>
          <a:p>
            <a:pPr marL="133350" marR="0" lvl="0" algn="l" rtl="0">
              <a:spcBef>
                <a:spcPts val="0"/>
              </a:spcBef>
              <a:spcAft>
                <a:spcPts val="0"/>
              </a:spcAft>
              <a:buClr>
                <a:srgbClr val="111827"/>
              </a:buClr>
              <a:buSzPts val="1500"/>
            </a:pPr>
            <a:endParaRPr sz="1500" dirty="0">
              <a:solidFill>
                <a:srgbClr val="111827"/>
              </a:solidFill>
            </a:endParaRPr>
          </a:p>
          <a:p>
            <a:pPr marL="419100" marR="0" lvl="0" indent="-285750" algn="l" rtl="0">
              <a:spcBef>
                <a:spcPts val="0"/>
              </a:spcBef>
              <a:spcAft>
                <a:spcPts val="0"/>
              </a:spcAft>
              <a:buClr>
                <a:srgbClr val="111827"/>
              </a:buClr>
              <a:buSzPts val="1500"/>
              <a:buFont typeface="Arial" panose="020B0604020202020204" pitchFamily="34" charset="0"/>
              <a:buChar char="•"/>
            </a:pPr>
            <a:r>
              <a:rPr lang="en-GB" sz="1500" dirty="0">
                <a:solidFill>
                  <a:srgbClr val="111827"/>
                </a:solidFill>
              </a:rPr>
              <a:t>Workers of different ages may interpret the same message differently.</a:t>
            </a:r>
          </a:p>
          <a:p>
            <a:pPr marL="133350" marR="0" lvl="0" algn="l" rtl="0">
              <a:spcBef>
                <a:spcPts val="0"/>
              </a:spcBef>
              <a:spcAft>
                <a:spcPts val="0"/>
              </a:spcAft>
              <a:buClr>
                <a:srgbClr val="111827"/>
              </a:buClr>
              <a:buSzPts val="1500"/>
            </a:pPr>
            <a:endParaRPr lang="en-GB" sz="1500" dirty="0">
              <a:solidFill>
                <a:srgbClr val="111827"/>
              </a:solidFill>
            </a:endParaRPr>
          </a:p>
          <a:p>
            <a:pPr marL="419100" marR="0" lvl="0" indent="-285750" algn="l" rtl="0">
              <a:spcBef>
                <a:spcPts val="0"/>
              </a:spcBef>
              <a:spcAft>
                <a:spcPts val="0"/>
              </a:spcAft>
              <a:buClr>
                <a:srgbClr val="111827"/>
              </a:buClr>
              <a:buSzPts val="1500"/>
              <a:buFont typeface="Arial" panose="020B0604020202020204" pitchFamily="34" charset="0"/>
              <a:buChar char="•"/>
            </a:pPr>
            <a:r>
              <a:rPr lang="en-GB" sz="1500" dirty="0">
                <a:solidFill>
                  <a:srgbClr val="111827"/>
                </a:solidFill>
              </a:rPr>
              <a:t>In some cultures, younger employees may avoid questioning older colleagues because respect for age is highly valued (Hofstede, Hofstede and Minkov, 2010)</a:t>
            </a:r>
          </a:p>
          <a:p>
            <a:pPr marL="419100" marR="0" lvl="0" indent="-285750" algn="l" rtl="0">
              <a:spcBef>
                <a:spcPts val="0"/>
              </a:spcBef>
              <a:spcAft>
                <a:spcPts val="0"/>
              </a:spcAft>
              <a:buClr>
                <a:srgbClr val="111827"/>
              </a:buClr>
              <a:buSzPts val="1500"/>
              <a:buFont typeface="Arial" panose="020B0604020202020204" pitchFamily="34" charset="0"/>
              <a:buChar char="•"/>
            </a:pPr>
            <a:endParaRPr sz="1500" dirty="0">
              <a:solidFill>
                <a:srgbClr val="111827"/>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6"/>
          <p:cNvSpPr/>
          <p:nvPr/>
        </p:nvSpPr>
        <p:spPr>
          <a:xfrm>
            <a:off x="400050" y="323850"/>
            <a:ext cx="10839450" cy="666750"/>
          </a:xfrm>
          <a:prstGeom prst="rect">
            <a:avLst/>
          </a:prstGeom>
          <a:noFill/>
          <a:ln>
            <a:noFill/>
          </a:ln>
        </p:spPr>
        <p:txBody>
          <a:bodyPr spcFirstLastPara="1" wrap="square" lIns="91425" tIns="45700" rIns="91425" bIns="45700" anchor="t" anchorCtr="0">
            <a:normAutofit/>
          </a:bodyPr>
          <a:lstStyle/>
          <a:p>
            <a:pPr marL="0" marR="0" lvl="0" indent="0" algn="l" rtl="0">
              <a:spcBef>
                <a:spcPts val="0"/>
              </a:spcBef>
              <a:spcAft>
                <a:spcPts val="0"/>
              </a:spcAft>
              <a:buNone/>
            </a:pPr>
            <a:r>
              <a:rPr lang="en-GB" sz="2850" b="1">
                <a:solidFill>
                  <a:srgbClr val="111827"/>
                </a:solidFill>
              </a:rPr>
              <a:t>GENERATIONAL BARRIERS (AGE)</a:t>
            </a:r>
            <a:endParaRPr/>
          </a:p>
        </p:txBody>
      </p:sp>
      <p:sp>
        <p:nvSpPr>
          <p:cNvPr id="109" name="Google Shape;109;p6"/>
          <p:cNvSpPr/>
          <p:nvPr/>
        </p:nvSpPr>
        <p:spPr>
          <a:xfrm>
            <a:off x="11277600" y="6286500"/>
            <a:ext cx="514350" cy="228600"/>
          </a:xfrm>
          <a:prstGeom prst="rect">
            <a:avLst/>
          </a:prstGeom>
          <a:noFill/>
          <a:ln>
            <a:noFill/>
          </a:ln>
        </p:spPr>
        <p:txBody>
          <a:bodyPr spcFirstLastPara="1" wrap="square" lIns="91425" tIns="45700" rIns="91425" bIns="45700" anchor="t" anchorCtr="0">
            <a:normAutofit/>
          </a:bodyPr>
          <a:lstStyle/>
          <a:p>
            <a:pPr marL="0" marR="0" lvl="0" indent="0" algn="r" rtl="0">
              <a:lnSpc>
                <a:spcPct val="90000"/>
              </a:lnSpc>
              <a:spcBef>
                <a:spcPts val="0"/>
              </a:spcBef>
              <a:spcAft>
                <a:spcPts val="0"/>
              </a:spcAft>
              <a:buNone/>
            </a:pPr>
            <a:r>
              <a:rPr lang="en-GB" sz="973" b="0">
                <a:solidFill>
                  <a:srgbClr val="4B5563"/>
                </a:solidFill>
                <a:latin typeface="Arial"/>
                <a:ea typeface="Arial"/>
                <a:cs typeface="Arial"/>
                <a:sym typeface="Arial"/>
              </a:rPr>
              <a:t>06</a:t>
            </a:r>
            <a:endParaRPr/>
          </a:p>
        </p:txBody>
      </p:sp>
      <p:sp>
        <p:nvSpPr>
          <p:cNvPr id="110" name="Google Shape;110;p6"/>
          <p:cNvSpPr/>
          <p:nvPr/>
        </p:nvSpPr>
        <p:spPr>
          <a:xfrm>
            <a:off x="400050" y="1076325"/>
            <a:ext cx="11391900" cy="19050"/>
          </a:xfrm>
          <a:prstGeom prst="rect">
            <a:avLst/>
          </a:prstGeom>
          <a:solidFill>
            <a:srgbClr val="B8BCC4"/>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11" name="Google Shape;111;p6"/>
          <p:cNvSpPr/>
          <p:nvPr/>
        </p:nvSpPr>
        <p:spPr>
          <a:xfrm>
            <a:off x="400050" y="1352550"/>
            <a:ext cx="2333625" cy="400050"/>
          </a:xfrm>
          <a:prstGeom prst="roundRect">
            <a:avLst>
              <a:gd name="adj" fmla="val 19048"/>
            </a:avLst>
          </a:prstGeom>
          <a:solidFill>
            <a:srgbClr val="D97706"/>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12" name="Google Shape;112;p6"/>
          <p:cNvSpPr/>
          <p:nvPr/>
        </p:nvSpPr>
        <p:spPr>
          <a:xfrm>
            <a:off x="514350" y="1428750"/>
            <a:ext cx="2105025" cy="228600"/>
          </a:xfrm>
          <a:prstGeom prst="rect">
            <a:avLst/>
          </a:prstGeom>
          <a:noFill/>
          <a:ln>
            <a:noFill/>
          </a:ln>
        </p:spPr>
        <p:txBody>
          <a:bodyPr spcFirstLastPara="1" wrap="square" lIns="91425" tIns="45700" rIns="91425" bIns="45700" anchor="t" anchorCtr="0">
            <a:normAutofit fontScale="92500" lnSpcReduction="20000"/>
          </a:bodyPr>
          <a:lstStyle/>
          <a:p>
            <a:pPr marL="0" marR="0" lvl="0" indent="0" algn="ctr" rtl="0">
              <a:lnSpc>
                <a:spcPct val="80000"/>
              </a:lnSpc>
              <a:spcBef>
                <a:spcPts val="0"/>
              </a:spcBef>
              <a:spcAft>
                <a:spcPts val="0"/>
              </a:spcAft>
              <a:buNone/>
            </a:pPr>
            <a:r>
              <a:rPr lang="en-GB" sz="1550" b="1">
                <a:solidFill>
                  <a:srgbClr val="FFFFFF"/>
                </a:solidFill>
              </a:rPr>
              <a:t>Solutions</a:t>
            </a:r>
            <a:endParaRPr sz="1550" b="1">
              <a:solidFill>
                <a:srgbClr val="FFFFFF"/>
              </a:solidFill>
            </a:endParaRPr>
          </a:p>
          <a:p>
            <a:pPr marL="0" marR="0" lvl="0" indent="0" algn="ctr" rtl="0">
              <a:lnSpc>
                <a:spcPct val="80000"/>
              </a:lnSpc>
              <a:spcBef>
                <a:spcPts val="0"/>
              </a:spcBef>
              <a:spcAft>
                <a:spcPts val="0"/>
              </a:spcAft>
              <a:buNone/>
            </a:pPr>
            <a:endParaRPr sz="1550" b="1">
              <a:solidFill>
                <a:srgbClr val="FFFFFF"/>
              </a:solidFill>
            </a:endParaRPr>
          </a:p>
        </p:txBody>
      </p:sp>
      <p:sp>
        <p:nvSpPr>
          <p:cNvPr id="113" name="Google Shape;113;p6"/>
          <p:cNvSpPr/>
          <p:nvPr/>
        </p:nvSpPr>
        <p:spPr>
          <a:xfrm>
            <a:off x="609600" y="5429250"/>
            <a:ext cx="1571625" cy="238125"/>
          </a:xfrm>
          <a:prstGeom prst="rect">
            <a:avLst/>
          </a:prstGeom>
          <a:noFill/>
          <a:ln>
            <a:noFill/>
          </a:ln>
        </p:spPr>
        <p:txBody>
          <a:bodyPr spcFirstLastPara="1" wrap="square" lIns="91425" tIns="45700" rIns="91425" bIns="45700" anchor="t" anchorCtr="0">
            <a:normAutofit/>
          </a:bodyPr>
          <a:lstStyle/>
          <a:p>
            <a:pPr marL="0" marR="0" lvl="0" indent="0" algn="l" rtl="0">
              <a:lnSpc>
                <a:spcPct val="90000"/>
              </a:lnSpc>
              <a:spcBef>
                <a:spcPts val="0"/>
              </a:spcBef>
              <a:spcAft>
                <a:spcPts val="0"/>
              </a:spcAft>
              <a:buNone/>
            </a:pPr>
            <a:r>
              <a:rPr lang="en-GB" sz="962" b="1">
                <a:solidFill>
                  <a:srgbClr val="FFFFFF"/>
                </a:solidFill>
                <a:latin typeface="Arial"/>
                <a:ea typeface="Arial"/>
                <a:cs typeface="Arial"/>
                <a:sym typeface="Arial"/>
              </a:rPr>
              <a:t>SUCCESS CHECK</a:t>
            </a:r>
            <a:endParaRPr/>
          </a:p>
        </p:txBody>
      </p:sp>
      <p:pic>
        <p:nvPicPr>
          <p:cNvPr id="114" name="Google Shape;114;p6"/>
          <p:cNvPicPr preferRelativeResize="0"/>
          <p:nvPr/>
        </p:nvPicPr>
        <p:blipFill>
          <a:blip r:embed="rId3">
            <a:alphaModFix/>
          </a:blip>
          <a:stretch>
            <a:fillRect/>
          </a:stretch>
        </p:blipFill>
        <p:spPr>
          <a:xfrm>
            <a:off x="1079223" y="2009775"/>
            <a:ext cx="4006352" cy="3432224"/>
          </a:xfrm>
          <a:prstGeom prst="rect">
            <a:avLst/>
          </a:prstGeom>
          <a:noFill/>
          <a:ln>
            <a:noFill/>
          </a:ln>
        </p:spPr>
      </p:pic>
      <p:pic>
        <p:nvPicPr>
          <p:cNvPr id="115" name="Google Shape;115;p6"/>
          <p:cNvPicPr preferRelativeResize="0"/>
          <p:nvPr/>
        </p:nvPicPr>
        <p:blipFill>
          <a:blip r:embed="rId4">
            <a:alphaModFix/>
          </a:blip>
          <a:stretch>
            <a:fillRect/>
          </a:stretch>
        </p:blipFill>
        <p:spPr>
          <a:xfrm>
            <a:off x="6936473" y="1894250"/>
            <a:ext cx="3823850" cy="3535001"/>
          </a:xfrm>
          <a:prstGeom prst="rect">
            <a:avLst/>
          </a:prstGeom>
          <a:noFill/>
          <a:ln>
            <a:noFill/>
          </a:ln>
        </p:spPr>
      </p:pic>
      <p:sp>
        <p:nvSpPr>
          <p:cNvPr id="116" name="Google Shape;116;p6"/>
          <p:cNvSpPr txBox="1"/>
          <p:nvPr/>
        </p:nvSpPr>
        <p:spPr>
          <a:xfrm>
            <a:off x="1204085" y="5667438"/>
            <a:ext cx="4208400" cy="4734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900">
                <a:solidFill>
                  <a:schemeClr val="dk1"/>
                </a:solidFill>
              </a:rPr>
              <a:t>Use experienced workers as mentors</a:t>
            </a:r>
            <a:endParaRPr sz="1900">
              <a:solidFill>
                <a:schemeClr val="dk1"/>
              </a:solidFill>
            </a:endParaRPr>
          </a:p>
        </p:txBody>
      </p:sp>
      <p:sp>
        <p:nvSpPr>
          <p:cNvPr id="117" name="Google Shape;117;p6"/>
          <p:cNvSpPr txBox="1"/>
          <p:nvPr/>
        </p:nvSpPr>
        <p:spPr>
          <a:xfrm>
            <a:off x="6501998" y="5667450"/>
            <a:ext cx="4091700" cy="4734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900">
                <a:solidFill>
                  <a:schemeClr val="dk1"/>
                </a:solidFill>
              </a:rPr>
              <a:t>Check understanding</a:t>
            </a:r>
            <a:endParaRPr sz="1900">
              <a:solidFill>
                <a:schemeClr val="dk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97693-EF62-B735-C81C-0386203B96D4}"/>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FBFCB569-5C02-238A-113D-835A626C46EF}"/>
              </a:ext>
            </a:extLst>
          </p:cNvPr>
          <p:cNvSpPr>
            <a:spLocks noGrp="1"/>
          </p:cNvSpPr>
          <p:nvPr>
            <p:ph idx="1"/>
          </p:nvPr>
        </p:nvSpPr>
        <p:spPr>
          <a:xfrm>
            <a:off x="838200" y="1569147"/>
            <a:ext cx="10515600" cy="4351338"/>
          </a:xfrm>
        </p:spPr>
        <p:txBody>
          <a:bodyPr>
            <a:noAutofit/>
          </a:bodyPr>
          <a:lstStyle/>
          <a:p>
            <a:r>
              <a:rPr lang="en-US" sz="1800" dirty="0"/>
              <a:t>We have identified 5 key communications barriers namely: </a:t>
            </a:r>
          </a:p>
          <a:p>
            <a:pPr lvl="1">
              <a:buFont typeface="Wingdings" pitchFamily="2" charset="2"/>
              <a:buChar char="Ø"/>
            </a:pPr>
            <a:r>
              <a:rPr lang="en-US" sz="1800" dirty="0"/>
              <a:t>Environmental Noise, Language, Cultural, Age and Emotional Barriers </a:t>
            </a:r>
          </a:p>
          <a:p>
            <a:r>
              <a:rPr lang="en-US" sz="1800" dirty="0"/>
              <a:t>These barriers make it harder for employees to understand instructions and communicate effectively. </a:t>
            </a:r>
          </a:p>
          <a:p>
            <a:r>
              <a:rPr lang="en-US" sz="1800" dirty="0"/>
              <a:t>As a result, mistakes happen during food production, food quality decreases and customer complaints can increase. </a:t>
            </a:r>
          </a:p>
          <a:p>
            <a:r>
              <a:rPr lang="en-US" sz="1800" dirty="0"/>
              <a:t>Having simple and easy to execute solutions helps to resolve the issue quickly with minimal to zero costs involved. Such as: </a:t>
            </a:r>
          </a:p>
          <a:p>
            <a:pPr lvl="1">
              <a:buFont typeface="Wingdings" pitchFamily="2" charset="2"/>
              <a:buChar char="Ø"/>
            </a:pPr>
            <a:r>
              <a:rPr lang="en-US" sz="1800" dirty="0"/>
              <a:t>Moving discussions in a quieter environment.</a:t>
            </a:r>
          </a:p>
          <a:p>
            <a:pPr lvl="1">
              <a:buFont typeface="Wingdings" pitchFamily="2" charset="2"/>
              <a:buChar char="Ø"/>
            </a:pPr>
            <a:r>
              <a:rPr lang="en-US" sz="1800" dirty="0"/>
              <a:t>Translating reminders and procedures that is tailor fit to the staff’s cultural background</a:t>
            </a:r>
          </a:p>
          <a:p>
            <a:pPr lvl="1">
              <a:buFont typeface="Wingdings" pitchFamily="2" charset="2"/>
              <a:buChar char="Ø"/>
            </a:pPr>
            <a:r>
              <a:rPr lang="en-US" sz="1800" dirty="0"/>
              <a:t>Having a mediator and or a senior mentor to assist younger or new staff members. </a:t>
            </a:r>
          </a:p>
          <a:p>
            <a:pPr lvl="1">
              <a:buFont typeface="Wingdings" pitchFamily="2" charset="2"/>
              <a:buChar char="Ø"/>
            </a:pPr>
            <a:r>
              <a:rPr lang="en-US" sz="1800" dirty="0"/>
              <a:t>Asking and being able to actively listen to  questions or suggestions. </a:t>
            </a:r>
          </a:p>
          <a:p>
            <a:pPr lvl="1">
              <a:buFont typeface="Wingdings" pitchFamily="2" charset="2"/>
              <a:buChar char="Ø"/>
            </a:pPr>
            <a:r>
              <a:rPr lang="en-US" sz="1800" dirty="0"/>
              <a:t>Having a standard operating procedure that everyone can easily follow. </a:t>
            </a:r>
          </a:p>
          <a:p>
            <a:pPr>
              <a:buFont typeface="Wingdings" pitchFamily="2" charset="2"/>
              <a:buChar char="Ø"/>
            </a:pPr>
            <a:endParaRPr lang="en-US" sz="1800" dirty="0"/>
          </a:p>
          <a:p>
            <a:pPr lvl="2"/>
            <a:endParaRPr lang="en-US" sz="1800" dirty="0"/>
          </a:p>
        </p:txBody>
      </p:sp>
    </p:spTree>
    <p:extLst>
      <p:ext uri="{BB962C8B-B14F-4D97-AF65-F5344CB8AC3E}">
        <p14:creationId xmlns:p14="http://schemas.microsoft.com/office/powerpoint/2010/main" val="28885584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D27AC-C4A5-2F05-D037-A45D43EF95D6}"/>
              </a:ext>
            </a:extLst>
          </p:cNvPr>
          <p:cNvSpPr>
            <a:spLocks noGrp="1"/>
          </p:cNvSpPr>
          <p:nvPr>
            <p:ph type="title"/>
          </p:nvPr>
        </p:nvSpPr>
        <p:spPr>
          <a:xfrm>
            <a:off x="838200" y="365126"/>
            <a:ext cx="10515600" cy="315912"/>
          </a:xfrm>
        </p:spPr>
        <p:txBody>
          <a:bodyPr>
            <a:normAutofit fontScale="90000"/>
          </a:bodyPr>
          <a:lstStyle/>
          <a:p>
            <a:r>
              <a:rPr lang="en-US" dirty="0"/>
              <a:t>ALTERNATE CONCLUSION</a:t>
            </a:r>
          </a:p>
        </p:txBody>
      </p:sp>
      <p:sp>
        <p:nvSpPr>
          <p:cNvPr id="3" name="Content Placeholder 2">
            <a:extLst>
              <a:ext uri="{FF2B5EF4-FFF2-40B4-BE49-F238E27FC236}">
                <a16:creationId xmlns:a16="http://schemas.microsoft.com/office/drawing/2014/main" id="{A5F84A89-A582-063A-25A4-AAD0BFD28DD1}"/>
              </a:ext>
            </a:extLst>
          </p:cNvPr>
          <p:cNvSpPr>
            <a:spLocks noGrp="1"/>
          </p:cNvSpPr>
          <p:nvPr>
            <p:ph idx="1"/>
          </p:nvPr>
        </p:nvSpPr>
        <p:spPr>
          <a:xfrm>
            <a:off x="838200" y="933528"/>
            <a:ext cx="4302512" cy="4351338"/>
          </a:xfrm>
        </p:spPr>
        <p:txBody>
          <a:bodyPr>
            <a:noAutofit/>
          </a:bodyPr>
          <a:lstStyle/>
          <a:p>
            <a:pPr marL="0" indent="0">
              <a:buNone/>
            </a:pPr>
            <a:r>
              <a:rPr lang="en-GB" sz="1800" b="1" dirty="0"/>
              <a:t>Key Findings</a:t>
            </a:r>
          </a:p>
          <a:p>
            <a:r>
              <a:rPr lang="en-GB" sz="1800" dirty="0"/>
              <a:t>We identified </a:t>
            </a:r>
            <a:r>
              <a:rPr lang="en-GB" sz="1800" b="1" dirty="0"/>
              <a:t>five communication barriers</a:t>
            </a:r>
            <a:r>
              <a:rPr lang="en-GB" sz="1800" dirty="0"/>
              <a:t>: </a:t>
            </a:r>
          </a:p>
          <a:p>
            <a:pPr lvl="1"/>
            <a:r>
              <a:rPr lang="en-GB" sz="1800" dirty="0"/>
              <a:t>Environmental Noise </a:t>
            </a:r>
          </a:p>
          <a:p>
            <a:pPr lvl="1"/>
            <a:r>
              <a:rPr lang="en-GB" sz="1800" dirty="0"/>
              <a:t>Language </a:t>
            </a:r>
          </a:p>
          <a:p>
            <a:pPr lvl="1"/>
            <a:r>
              <a:rPr lang="en-GB" sz="1800" dirty="0"/>
              <a:t>Cultural Differences </a:t>
            </a:r>
          </a:p>
          <a:p>
            <a:pPr lvl="1"/>
            <a:r>
              <a:rPr lang="en-GB" sz="1800" dirty="0"/>
              <a:t>Emotional Barriers </a:t>
            </a:r>
          </a:p>
          <a:p>
            <a:pPr lvl="1"/>
            <a:r>
              <a:rPr lang="en-GB" sz="1800" dirty="0"/>
              <a:t>Generational Barriers </a:t>
            </a:r>
          </a:p>
          <a:p>
            <a:endParaRPr lang="en-US" sz="1300" dirty="0"/>
          </a:p>
        </p:txBody>
      </p:sp>
      <p:sp>
        <p:nvSpPr>
          <p:cNvPr id="4" name="TextBox 3">
            <a:extLst>
              <a:ext uri="{FF2B5EF4-FFF2-40B4-BE49-F238E27FC236}">
                <a16:creationId xmlns:a16="http://schemas.microsoft.com/office/drawing/2014/main" id="{4D7B9E5A-0727-8A7A-35D4-4B7E27487721}"/>
              </a:ext>
            </a:extLst>
          </p:cNvPr>
          <p:cNvSpPr txBox="1"/>
          <p:nvPr/>
        </p:nvSpPr>
        <p:spPr>
          <a:xfrm>
            <a:off x="838200" y="3861089"/>
            <a:ext cx="3816686" cy="1754326"/>
          </a:xfrm>
          <a:prstGeom prst="rect">
            <a:avLst/>
          </a:prstGeom>
          <a:noFill/>
        </p:spPr>
        <p:txBody>
          <a:bodyPr wrap="none" rtlCol="0">
            <a:spAutoFit/>
          </a:bodyPr>
          <a:lstStyle/>
          <a:p>
            <a:r>
              <a:rPr lang="en-GB" b="1" dirty="0"/>
              <a:t>Impact</a:t>
            </a:r>
          </a:p>
          <a:p>
            <a:pPr marL="285750" indent="-285750">
              <a:buFont typeface="Arial" panose="020B0604020202020204" pitchFamily="34" charset="0"/>
              <a:buChar char="•"/>
            </a:pPr>
            <a:r>
              <a:rPr lang="en-GB" dirty="0"/>
              <a:t>Misunderstood instructions </a:t>
            </a:r>
          </a:p>
          <a:p>
            <a:pPr marL="285750" indent="-285750">
              <a:buFont typeface="Arial" panose="020B0604020202020204" pitchFamily="34" charset="0"/>
              <a:buChar char="•"/>
            </a:pPr>
            <a:r>
              <a:rPr lang="en-GB" dirty="0"/>
              <a:t>More production errors </a:t>
            </a:r>
          </a:p>
          <a:p>
            <a:pPr marL="285750" indent="-285750">
              <a:buFont typeface="Arial" panose="020B0604020202020204" pitchFamily="34" charset="0"/>
              <a:buChar char="•"/>
            </a:pPr>
            <a:r>
              <a:rPr lang="en-GB" dirty="0"/>
              <a:t>Reduced food quality </a:t>
            </a:r>
          </a:p>
          <a:p>
            <a:pPr marL="285750" indent="-285750">
              <a:buFont typeface="Arial" panose="020B0604020202020204" pitchFamily="34" charset="0"/>
              <a:buChar char="•"/>
            </a:pPr>
            <a:r>
              <a:rPr lang="en-GB" dirty="0"/>
              <a:t>Lower teamwork and productivity </a:t>
            </a:r>
          </a:p>
          <a:p>
            <a:endParaRPr lang="en-US" dirty="0"/>
          </a:p>
        </p:txBody>
      </p:sp>
      <p:sp>
        <p:nvSpPr>
          <p:cNvPr id="5" name="TextBox 4">
            <a:extLst>
              <a:ext uri="{FF2B5EF4-FFF2-40B4-BE49-F238E27FC236}">
                <a16:creationId xmlns:a16="http://schemas.microsoft.com/office/drawing/2014/main" id="{20C0CB4D-CBA7-D5DB-CFA4-FD85B9A04010}"/>
              </a:ext>
            </a:extLst>
          </p:cNvPr>
          <p:cNvSpPr txBox="1"/>
          <p:nvPr/>
        </p:nvSpPr>
        <p:spPr>
          <a:xfrm>
            <a:off x="5695532" y="1077872"/>
            <a:ext cx="4823949" cy="2031325"/>
          </a:xfrm>
          <a:prstGeom prst="rect">
            <a:avLst/>
          </a:prstGeom>
          <a:noFill/>
        </p:spPr>
        <p:txBody>
          <a:bodyPr wrap="none" rtlCol="0">
            <a:spAutoFit/>
          </a:bodyPr>
          <a:lstStyle/>
          <a:p>
            <a:r>
              <a:rPr lang="en-GB" b="1" dirty="0"/>
              <a:t>Recommended Solutions</a:t>
            </a:r>
          </a:p>
          <a:p>
            <a:pPr marL="285750" indent="-285750">
              <a:buFont typeface="Arial" panose="020B0604020202020204" pitchFamily="34" charset="0"/>
              <a:buChar char="•"/>
            </a:pPr>
            <a:r>
              <a:rPr lang="en-GB" dirty="0"/>
              <a:t>Reduce workplace noise </a:t>
            </a:r>
          </a:p>
          <a:p>
            <a:pPr marL="285750" indent="-285750">
              <a:buFont typeface="Arial" panose="020B0604020202020204" pitchFamily="34" charset="0"/>
              <a:buChar char="•"/>
            </a:pPr>
            <a:r>
              <a:rPr lang="en-GB" dirty="0"/>
              <a:t>Use clear visual communication </a:t>
            </a:r>
          </a:p>
          <a:p>
            <a:pPr marL="285750" indent="-285750">
              <a:buFont typeface="Arial" panose="020B0604020202020204" pitchFamily="34" charset="0"/>
              <a:buChar char="•"/>
            </a:pPr>
            <a:r>
              <a:rPr lang="en-GB" dirty="0"/>
              <a:t>Adapt communication to employees' needs </a:t>
            </a:r>
          </a:p>
          <a:p>
            <a:pPr marL="285750" indent="-285750">
              <a:buFont typeface="Arial" panose="020B0604020202020204" pitchFamily="34" charset="0"/>
              <a:buChar char="•"/>
            </a:pPr>
            <a:r>
              <a:rPr lang="en-GB" dirty="0"/>
              <a:t>Encourage constructive feedback </a:t>
            </a:r>
          </a:p>
          <a:p>
            <a:pPr marL="285750" indent="-285750">
              <a:buFont typeface="Arial" panose="020B0604020202020204" pitchFamily="34" charset="0"/>
              <a:buChar char="•"/>
            </a:pPr>
            <a:r>
              <a:rPr lang="en-GB" dirty="0"/>
              <a:t>Support mentoring and cultural awareness </a:t>
            </a:r>
          </a:p>
          <a:p>
            <a:endParaRPr lang="en-US" dirty="0"/>
          </a:p>
        </p:txBody>
      </p:sp>
      <p:sp>
        <p:nvSpPr>
          <p:cNvPr id="6" name="TextBox 5">
            <a:extLst>
              <a:ext uri="{FF2B5EF4-FFF2-40B4-BE49-F238E27FC236}">
                <a16:creationId xmlns:a16="http://schemas.microsoft.com/office/drawing/2014/main" id="{AE0B0AAB-6B7B-8FDC-8A4D-D743D1AFBBB3}"/>
              </a:ext>
            </a:extLst>
          </p:cNvPr>
          <p:cNvSpPr txBox="1"/>
          <p:nvPr/>
        </p:nvSpPr>
        <p:spPr>
          <a:xfrm>
            <a:off x="5516551" y="3332977"/>
            <a:ext cx="4824510" cy="2308324"/>
          </a:xfrm>
          <a:prstGeom prst="rect">
            <a:avLst/>
          </a:prstGeom>
          <a:noFill/>
        </p:spPr>
        <p:txBody>
          <a:bodyPr wrap="square" rtlCol="0">
            <a:spAutoFit/>
          </a:bodyPr>
          <a:lstStyle/>
          <a:p>
            <a:r>
              <a:rPr lang="en-GB" b="1" i="1" dirty="0">
                <a:highlight>
                  <a:srgbClr val="FFFF00"/>
                </a:highlight>
              </a:rPr>
              <a:t>Final Message</a:t>
            </a:r>
          </a:p>
          <a:p>
            <a:r>
              <a:rPr lang="en-GB" b="1" dirty="0"/>
              <a:t>Effective communication is essential for successful teamwork. </a:t>
            </a:r>
          </a:p>
          <a:p>
            <a:r>
              <a:rPr lang="en-GB" b="1" dirty="0"/>
              <a:t>Combining these practical, evidence-based solutions will help Flight Foods Ltd improve collaboration, reduce mistakes and enhance</a:t>
            </a:r>
          </a:p>
          <a:p>
            <a:r>
              <a:rPr lang="en-GB" b="1" dirty="0"/>
              <a:t> organisational performance.</a:t>
            </a:r>
            <a:endParaRPr lang="en-GB" dirty="0"/>
          </a:p>
          <a:p>
            <a:endParaRPr lang="en-US" dirty="0"/>
          </a:p>
        </p:txBody>
      </p:sp>
    </p:spTree>
    <p:extLst>
      <p:ext uri="{BB962C8B-B14F-4D97-AF65-F5344CB8AC3E}">
        <p14:creationId xmlns:p14="http://schemas.microsoft.com/office/powerpoint/2010/main" val="19149842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7" name="Rectangle 2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9B47F-3F25-B0D7-840F-300C64865E3C}"/>
              </a:ext>
            </a:extLst>
          </p:cNvPr>
          <p:cNvSpPr>
            <a:spLocks noGrp="1"/>
          </p:cNvSpPr>
          <p:nvPr>
            <p:ph type="title"/>
          </p:nvPr>
        </p:nvSpPr>
        <p:spPr>
          <a:xfrm>
            <a:off x="724548" y="-150780"/>
            <a:ext cx="4646904" cy="1624520"/>
          </a:xfrm>
        </p:spPr>
        <p:txBody>
          <a:bodyPr anchor="ctr">
            <a:normAutofit/>
          </a:bodyPr>
          <a:lstStyle/>
          <a:p>
            <a:r>
              <a:rPr lang="en-US" sz="4000" dirty="0"/>
              <a:t>References</a:t>
            </a:r>
          </a:p>
        </p:txBody>
      </p:sp>
      <p:sp>
        <p:nvSpPr>
          <p:cNvPr id="4" name="Content Placeholder 3">
            <a:extLst>
              <a:ext uri="{FF2B5EF4-FFF2-40B4-BE49-F238E27FC236}">
                <a16:creationId xmlns:a16="http://schemas.microsoft.com/office/drawing/2014/main" id="{2AB9FC2D-A3B2-FB28-4D90-90A2C0E6960C}"/>
              </a:ext>
            </a:extLst>
          </p:cNvPr>
          <p:cNvSpPr>
            <a:spLocks noGrp="1"/>
          </p:cNvSpPr>
          <p:nvPr>
            <p:ph idx="1"/>
          </p:nvPr>
        </p:nvSpPr>
        <p:spPr>
          <a:xfrm>
            <a:off x="521961" y="1403493"/>
            <a:ext cx="5459115" cy="5264082"/>
          </a:xfrm>
        </p:spPr>
        <p:txBody>
          <a:bodyPr anchor="ctr">
            <a:noAutofit/>
          </a:bodyPr>
          <a:lstStyle/>
          <a:p>
            <a:r>
              <a:rPr lang="en-GB" sz="1200" dirty="0"/>
              <a:t>Berlo, D.K. (1960) </a:t>
            </a:r>
            <a:r>
              <a:rPr lang="en-GB" sz="1200" i="1" dirty="0"/>
              <a:t>The process of communication: An introduction to theory and practice</a:t>
            </a:r>
            <a:r>
              <a:rPr lang="en-GB" sz="1200" dirty="0"/>
              <a:t>. New York: Holt, Rinehart and Winston.</a:t>
            </a:r>
          </a:p>
          <a:p>
            <a:r>
              <a:rPr lang="en-GB" sz="1200" dirty="0"/>
              <a:t>Chartered Institute of Personnel and Development (CIPD) (2023) </a:t>
            </a:r>
            <a:r>
              <a:rPr lang="en-GB" sz="1200" i="1" dirty="0"/>
              <a:t>Effective communication in the workplace</a:t>
            </a:r>
            <a:r>
              <a:rPr lang="en-GB" sz="1200" dirty="0"/>
              <a:t>. Available at: </a:t>
            </a:r>
            <a:r>
              <a:rPr lang="en-GB" sz="1200" dirty="0">
                <a:hlinkClick r:id="rId3"/>
              </a:rPr>
              <a:t>https://www.cipd.org.uk</a:t>
            </a:r>
            <a:r>
              <a:rPr lang="en-GB" sz="1200" dirty="0"/>
              <a:t> (Accessed: 6 August 2026).</a:t>
            </a:r>
          </a:p>
          <a:p>
            <a:r>
              <a:rPr lang="en-GB" sz="1200" dirty="0"/>
              <a:t>European Food Safety Authority (EFSA) (2018) </a:t>
            </a:r>
            <a:r>
              <a:rPr lang="en-GB" sz="1200" i="1" dirty="0"/>
              <a:t>About EFSA</a:t>
            </a:r>
            <a:r>
              <a:rPr lang="en-GB" sz="1200" dirty="0"/>
              <a:t>. Available at: https://</a:t>
            </a:r>
            <a:r>
              <a:rPr lang="en-GB" sz="1200" dirty="0" err="1"/>
              <a:t>www.efsa.europa.eu</a:t>
            </a:r>
            <a:r>
              <a:rPr lang="en-GB" sz="1200" dirty="0"/>
              <a:t>/</a:t>
            </a:r>
            <a:r>
              <a:rPr lang="en-GB" sz="1200" dirty="0" err="1"/>
              <a:t>en</a:t>
            </a:r>
            <a:r>
              <a:rPr lang="en-GB" sz="1200" dirty="0"/>
              <a:t>/corporate/pub/about (Accessed: 1 August 2026).</a:t>
            </a:r>
          </a:p>
          <a:p>
            <a:r>
              <a:rPr lang="en-GB" sz="1200" dirty="0"/>
              <a:t>Hattie, J. and Timperley, H. (2007) ‘The power of feedback’, </a:t>
            </a:r>
            <a:r>
              <a:rPr lang="en-GB" sz="1200" i="1" dirty="0"/>
              <a:t>Review of Educational Research</a:t>
            </a:r>
            <a:r>
              <a:rPr lang="en-GB" sz="1200" dirty="0"/>
              <a:t>, </a:t>
            </a:r>
            <a:r>
              <a:rPr lang="en-GB" sz="1200" b="1" dirty="0"/>
              <a:t>77</a:t>
            </a:r>
            <a:r>
              <a:rPr lang="en-GB" sz="1200" dirty="0"/>
              <a:t>(1), pp. 81–112.</a:t>
            </a:r>
          </a:p>
          <a:p>
            <a:r>
              <a:rPr lang="en-GB" sz="1200" dirty="0"/>
              <a:t>Health and Safety Executive (HSE) (2023) </a:t>
            </a:r>
            <a:r>
              <a:rPr lang="en-GB" sz="1200" i="1" dirty="0"/>
              <a:t>Safety signs and signals</a:t>
            </a:r>
            <a:r>
              <a:rPr lang="en-GB" sz="1200" dirty="0"/>
              <a:t>. Available at: </a:t>
            </a:r>
            <a:r>
              <a:rPr lang="en-GB" sz="1200" dirty="0">
                <a:hlinkClick r:id="rId4"/>
              </a:rPr>
              <a:t>https://www.hse.gov.uk</a:t>
            </a:r>
            <a:r>
              <a:rPr lang="en-GB" sz="1200" dirty="0"/>
              <a:t> (Accessed: 6 August 2026).</a:t>
            </a:r>
          </a:p>
          <a:p>
            <a:r>
              <a:rPr lang="en-GB" sz="1200" dirty="0"/>
              <a:t>Hofstede, G., Hofstede, G.J. and Minkov, M. (2010) </a:t>
            </a:r>
            <a:r>
              <a:rPr lang="en-GB" sz="1200" i="1" dirty="0"/>
              <a:t>Cultures and organizations: Software of the mind</a:t>
            </a:r>
            <a:r>
              <a:rPr lang="en-GB" sz="1200" dirty="0"/>
              <a:t>. 3rd </a:t>
            </a:r>
            <a:r>
              <a:rPr lang="en-GB" sz="1200" dirty="0" err="1"/>
              <a:t>edn</a:t>
            </a:r>
            <a:r>
              <a:rPr lang="en-GB" sz="1200" dirty="0"/>
              <a:t>. New York: McGraw-Hill.</a:t>
            </a:r>
          </a:p>
          <a:p>
            <a:r>
              <a:rPr lang="en-GB" sz="1200" dirty="0"/>
              <a:t>Omori, K. (2017) ‘Cross-cultural communication’, in Allen, M. (ed.) </a:t>
            </a:r>
            <a:r>
              <a:rPr lang="en-GB" sz="1200" i="1" dirty="0"/>
              <a:t>The SAGE </a:t>
            </a:r>
            <a:r>
              <a:rPr lang="en-GB" sz="1200" i="1" dirty="0" err="1"/>
              <a:t>encyclopedia</a:t>
            </a:r>
            <a:r>
              <a:rPr lang="en-GB" sz="1200" i="1" dirty="0"/>
              <a:t> of communication research methods</a:t>
            </a:r>
            <a:r>
              <a:rPr lang="en-GB" sz="1200" dirty="0"/>
              <a:t>. Thousand Oaks, CA: SAGE Publications. Available at: https://</a:t>
            </a:r>
            <a:r>
              <a:rPr lang="en-GB" sz="1200" dirty="0" err="1"/>
              <a:t>doi.org</a:t>
            </a:r>
            <a:r>
              <a:rPr lang="en-GB" sz="1200" dirty="0"/>
              <a:t>/10.4135/9781483381411.n1162 (Accessed: 3 August 2026).</a:t>
            </a:r>
          </a:p>
          <a:p>
            <a:r>
              <a:rPr lang="en-GB" sz="1200" dirty="0"/>
              <a:t>Praxis Framework (2014) </a:t>
            </a:r>
            <a:r>
              <a:rPr lang="en-GB" sz="1200" i="1" dirty="0"/>
              <a:t>Communication</a:t>
            </a:r>
            <a:r>
              <a:rPr lang="en-GB" sz="1200" dirty="0"/>
              <a:t>. Available at: https://</a:t>
            </a:r>
            <a:r>
              <a:rPr lang="en-GB" sz="1200" dirty="0" err="1"/>
              <a:t>www.praxisframework.org</a:t>
            </a:r>
            <a:r>
              <a:rPr lang="en-GB" sz="1200" dirty="0"/>
              <a:t>/</a:t>
            </a:r>
            <a:r>
              <a:rPr lang="en-GB" sz="1200" dirty="0" err="1"/>
              <a:t>en</a:t>
            </a:r>
            <a:r>
              <a:rPr lang="en-GB" sz="1200" dirty="0"/>
              <a:t>/library/behaviour/criteria (Accessed: 1 August 2026).</a:t>
            </a:r>
          </a:p>
          <a:p>
            <a:r>
              <a:rPr lang="en-GB" sz="1200" dirty="0"/>
              <a:t>Schramm, W. (1954) ‘How communication works’, in Schramm, W. (ed.) </a:t>
            </a:r>
            <a:r>
              <a:rPr lang="en-GB" sz="1200" i="1" dirty="0"/>
              <a:t>The process and effects of mass communication</a:t>
            </a:r>
            <a:r>
              <a:rPr lang="en-GB" sz="1200" dirty="0"/>
              <a:t>. Urbana: University of Illinois Press.</a:t>
            </a:r>
          </a:p>
          <a:p>
            <a:r>
              <a:rPr lang="en-GB" sz="1200" dirty="0"/>
              <a:t>Shannon, C.E. and Weaver, W. (1949) </a:t>
            </a:r>
            <a:r>
              <a:rPr lang="en-GB" sz="1200" i="1" dirty="0"/>
              <a:t>The mathematical theory of communication</a:t>
            </a:r>
            <a:r>
              <a:rPr lang="en-GB" sz="1200" dirty="0"/>
              <a:t>. Urbana: University of Illinois Press.</a:t>
            </a:r>
          </a:p>
          <a:p>
            <a:endParaRPr lang="en-US" sz="1200" dirty="0"/>
          </a:p>
        </p:txBody>
      </p:sp>
      <p:pic>
        <p:nvPicPr>
          <p:cNvPr id="6" name="Picture 5" descr="A blurry blue and white background&#10;&#10;AI-generated content may be incorrect.">
            <a:extLst>
              <a:ext uri="{FF2B5EF4-FFF2-40B4-BE49-F238E27FC236}">
                <a16:creationId xmlns:a16="http://schemas.microsoft.com/office/drawing/2014/main" id="{B9ACC2B3-8CB3-53E1-53BA-CB65BD37A180}"/>
              </a:ext>
            </a:extLst>
          </p:cNvPr>
          <p:cNvPicPr>
            <a:picLocks noChangeAspect="1"/>
          </p:cNvPicPr>
          <p:nvPr/>
        </p:nvPicPr>
        <p:blipFill>
          <a:blip r:embed="rId5"/>
          <a:srcRect l="11968" r="28632" b="-2"/>
          <a:stretch>
            <a:fillRect/>
          </a:stretch>
        </p:blipFill>
        <p:spPr>
          <a:xfrm>
            <a:off x="6096000" y="1"/>
            <a:ext cx="6102825" cy="6858000"/>
          </a:xfrm>
          <a:prstGeom prst="rect">
            <a:avLst/>
          </a:prstGeom>
        </p:spPr>
      </p:pic>
    </p:spTree>
    <p:extLst>
      <p:ext uri="{BB962C8B-B14F-4D97-AF65-F5344CB8AC3E}">
        <p14:creationId xmlns:p14="http://schemas.microsoft.com/office/powerpoint/2010/main" val="29541819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3295</TotalTime>
  <Words>1522</Words>
  <Application>Microsoft Macintosh PowerPoint</Application>
  <PresentationFormat>Widescreen</PresentationFormat>
  <Paragraphs>186</Paragraphs>
  <Slides>15</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Aptos</vt:lpstr>
      <vt:lpstr>Aptos Display</vt:lpstr>
      <vt:lpstr>Arial</vt:lpstr>
      <vt:lpstr>Calibri</vt:lpstr>
      <vt:lpstr>Neue Haas Grotesk Text Pro</vt:lpstr>
      <vt:lpstr>Wingdings</vt:lpstr>
      <vt:lpstr>Office Theme</vt:lpstr>
      <vt:lpstr>EFFECTIVE TEAM WORKING</vt:lpstr>
      <vt:lpstr>Content Overwiew</vt:lpstr>
      <vt:lpstr>Introduction</vt:lpstr>
      <vt:lpstr>Barrier 1 – Environmental Noise (Physical)</vt:lpstr>
      <vt:lpstr>Solutions: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ALTERNATE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Rachelle Valdez Morada (2531934)</dc:creator>
  <cp:lastModifiedBy>Rachelle Valdez Morada (2531934)</cp:lastModifiedBy>
  <cp:revision>18</cp:revision>
  <dcterms:created xsi:type="dcterms:W3CDTF">2026-07-31T20:01:30Z</dcterms:created>
  <dcterms:modified xsi:type="dcterms:W3CDTF">2026-08-08T11:02:37Z</dcterms:modified>
</cp:coreProperties>
</file>