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6"/>
  </p:notesMasterIdLst>
  <p:sldIdLst>
    <p:sldId id="256"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306" r:id="rId19"/>
    <p:sldId id="294" r:id="rId20"/>
    <p:sldId id="295" r:id="rId21"/>
    <p:sldId id="296" r:id="rId22"/>
    <p:sldId id="297" r:id="rId23"/>
    <p:sldId id="298" r:id="rId24"/>
    <p:sldId id="300" r:id="rId25"/>
    <p:sldId id="301" r:id="rId26"/>
    <p:sldId id="302" r:id="rId27"/>
    <p:sldId id="427" r:id="rId28"/>
    <p:sldId id="430" r:id="rId29"/>
    <p:sldId id="431" r:id="rId30"/>
    <p:sldId id="433" r:id="rId31"/>
    <p:sldId id="428" r:id="rId32"/>
    <p:sldId id="429" r:id="rId33"/>
    <p:sldId id="434" r:id="rId34"/>
    <p:sldId id="435" r:id="rId35"/>
    <p:sldId id="446" r:id="rId36"/>
    <p:sldId id="436" r:id="rId37"/>
    <p:sldId id="445" r:id="rId38"/>
    <p:sldId id="440" r:id="rId39"/>
    <p:sldId id="386" r:id="rId40"/>
    <p:sldId id="403" r:id="rId41"/>
    <p:sldId id="387" r:id="rId42"/>
    <p:sldId id="418" r:id="rId43"/>
    <p:sldId id="404" r:id="rId44"/>
    <p:sldId id="405" r:id="rId45"/>
    <p:sldId id="443" r:id="rId46"/>
    <p:sldId id="444" r:id="rId47"/>
    <p:sldId id="455" r:id="rId48"/>
    <p:sldId id="437" r:id="rId49"/>
    <p:sldId id="438" r:id="rId50"/>
    <p:sldId id="439" r:id="rId51"/>
    <p:sldId id="449" r:id="rId52"/>
    <p:sldId id="451" r:id="rId53"/>
    <p:sldId id="453" r:id="rId54"/>
    <p:sldId id="426"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05" d="100"/>
          <a:sy n="105" d="100"/>
        </p:scale>
        <p:origin x="5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delSld modSld">
      <pc:chgData name="Cerys Davies" userId="61e71dc1-9594-4277-b52b-4420989f68ee" providerId="ADAL" clId="{92221E59-9835-4275-A830-2AF2D2038E12}" dt="2025-10-27T09:29:26.129" v="6" actId="47"/>
      <pc:docMkLst>
        <pc:docMk/>
      </pc:docMkLst>
      <pc:sldChg chg="modNotesTx">
        <pc:chgData name="Cerys Davies" userId="61e71dc1-9594-4277-b52b-4420989f68ee" providerId="ADAL" clId="{92221E59-9835-4275-A830-2AF2D2038E12}" dt="2025-10-27T09:27:47.326" v="0" actId="6549"/>
        <pc:sldMkLst>
          <pc:docMk/>
          <pc:sldMk cId="2109347660" sldId="300"/>
        </pc:sldMkLst>
      </pc:sldChg>
      <pc:sldChg chg="modNotesTx">
        <pc:chgData name="Cerys Davies" userId="61e71dc1-9594-4277-b52b-4420989f68ee" providerId="ADAL" clId="{92221E59-9835-4275-A830-2AF2D2038E12}" dt="2025-10-27T09:28:05.414" v="1" actId="6549"/>
        <pc:sldMkLst>
          <pc:docMk/>
          <pc:sldMk cId="166232976" sldId="302"/>
        </pc:sldMkLst>
      </pc:sldChg>
      <pc:sldChg chg="modNotesTx">
        <pc:chgData name="Cerys Davies" userId="61e71dc1-9594-4277-b52b-4420989f68ee" providerId="ADAL" clId="{92221E59-9835-4275-A830-2AF2D2038E12}" dt="2025-10-27T09:28:27.201" v="2" actId="6549"/>
        <pc:sldMkLst>
          <pc:docMk/>
          <pc:sldMk cId="3061766444" sldId="434"/>
        </pc:sldMkLst>
      </pc:sldChg>
      <pc:sldChg chg="modNotesTx">
        <pc:chgData name="Cerys Davies" userId="61e71dc1-9594-4277-b52b-4420989f68ee" providerId="ADAL" clId="{92221E59-9835-4275-A830-2AF2D2038E12}" dt="2025-10-27T09:29:02.517" v="3" actId="6549"/>
        <pc:sldMkLst>
          <pc:docMk/>
          <pc:sldMk cId="3036972782" sldId="437"/>
        </pc:sldMkLst>
      </pc:sldChg>
      <pc:sldChg chg="del">
        <pc:chgData name="Cerys Davies" userId="61e71dc1-9594-4277-b52b-4420989f68ee" providerId="ADAL" clId="{92221E59-9835-4275-A830-2AF2D2038E12}" dt="2025-10-27T09:29:18.855" v="4" actId="47"/>
        <pc:sldMkLst>
          <pc:docMk/>
          <pc:sldMk cId="1471963500" sldId="450"/>
        </pc:sldMkLst>
      </pc:sldChg>
      <pc:sldChg chg="del">
        <pc:chgData name="Cerys Davies" userId="61e71dc1-9594-4277-b52b-4420989f68ee" providerId="ADAL" clId="{92221E59-9835-4275-A830-2AF2D2038E12}" dt="2025-10-27T09:29:23.377" v="5" actId="47"/>
        <pc:sldMkLst>
          <pc:docMk/>
          <pc:sldMk cId="69410089" sldId="452"/>
        </pc:sldMkLst>
      </pc:sldChg>
      <pc:sldChg chg="del">
        <pc:chgData name="Cerys Davies" userId="61e71dc1-9594-4277-b52b-4420989f68ee" providerId="ADAL" clId="{92221E59-9835-4275-A830-2AF2D2038E12}" dt="2025-10-27T09:29:26.129" v="6" actId="47"/>
        <pc:sldMkLst>
          <pc:docMk/>
          <pc:sldMk cId="1873784500" sldId="45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1494513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1838700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30</a:t>
            </a:fld>
            <a:endParaRPr lang="en-GB"/>
          </a:p>
        </p:txBody>
      </p:sp>
    </p:spTree>
    <p:extLst>
      <p:ext uri="{BB962C8B-B14F-4D97-AF65-F5344CB8AC3E}">
        <p14:creationId xmlns:p14="http://schemas.microsoft.com/office/powerpoint/2010/main" val="865396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45</a:t>
            </a:fld>
            <a:endParaRPr lang="en-GB"/>
          </a:p>
        </p:txBody>
      </p:sp>
    </p:spTree>
    <p:extLst>
      <p:ext uri="{BB962C8B-B14F-4D97-AF65-F5344CB8AC3E}">
        <p14:creationId xmlns:p14="http://schemas.microsoft.com/office/powerpoint/2010/main" val="1907071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51</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27/10/2025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27/10/2025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377971" y="1625391"/>
            <a:ext cx="9977904" cy="1646302"/>
          </a:xfrm>
        </p:spPr>
        <p:txBody>
          <a:bodyPr/>
          <a:lstStyle/>
          <a:p>
            <a:pPr algn="l"/>
            <a:r>
              <a:rPr lang="en-GB" dirty="0"/>
              <a:t>Property and Conveyancing:</a:t>
            </a:r>
            <a:br>
              <a:rPr lang="en-GB" dirty="0"/>
            </a:br>
            <a:r>
              <a:rPr lang="en-GB" dirty="0"/>
              <a:t>Co-ownership</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Chapter 9</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p:txBody>
          <a:bodyPr/>
          <a:lstStyle/>
          <a:p>
            <a:r>
              <a:rPr lang="en-GB" b="1"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a:xfrm>
            <a:off x="619825" y="1804030"/>
            <a:ext cx="8596668" cy="3880773"/>
          </a:xfrm>
        </p:spPr>
        <p:txBody>
          <a:bodyPr>
            <a:normAutofit/>
          </a:bodyPr>
          <a:lstStyle/>
          <a:p>
            <a:r>
              <a:rPr lang="en-GB" sz="2400" dirty="0"/>
              <a:t>What happens when more than one person purchases land </a:t>
            </a:r>
          </a:p>
          <a:p>
            <a:r>
              <a:rPr lang="en-GB" sz="2400" dirty="0"/>
              <a:t>The difference between a joint tenancy and tenancy in common in equity</a:t>
            </a:r>
          </a:p>
          <a:p>
            <a:r>
              <a:rPr lang="en-GB" sz="2400" dirty="0"/>
              <a:t>How a joint tenancy in equity may be severed</a:t>
            </a:r>
          </a:p>
          <a:p>
            <a:r>
              <a:rPr lang="en-GB" sz="2400" dirty="0"/>
              <a:t>Trusts of land</a:t>
            </a:r>
          </a:p>
          <a:p>
            <a:r>
              <a:rPr lang="en-GB" sz="2400" dirty="0"/>
              <a:t>Settling disputes in relation to co-owned land </a:t>
            </a:r>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671-51A1-45FD-9E0B-AED0753D0072}"/>
              </a:ext>
            </a:extLst>
          </p:cNvPr>
          <p:cNvSpPr>
            <a:spLocks noGrp="1"/>
          </p:cNvSpPr>
          <p:nvPr>
            <p:ph type="title"/>
          </p:nvPr>
        </p:nvSpPr>
        <p:spPr>
          <a:xfrm>
            <a:off x="614073" y="156238"/>
            <a:ext cx="8596668" cy="1320800"/>
          </a:xfrm>
        </p:spPr>
        <p:txBody>
          <a:bodyPr>
            <a:normAutofit/>
          </a:bodyPr>
          <a:lstStyle/>
          <a:p>
            <a:r>
              <a:rPr lang="en-GB" sz="4800" b="1" dirty="0"/>
              <a:t>What is co-ownership?</a:t>
            </a:r>
          </a:p>
        </p:txBody>
      </p:sp>
      <p:sp>
        <p:nvSpPr>
          <p:cNvPr id="3" name="Content Placeholder 2">
            <a:extLst>
              <a:ext uri="{FF2B5EF4-FFF2-40B4-BE49-F238E27FC236}">
                <a16:creationId xmlns:a16="http://schemas.microsoft.com/office/drawing/2014/main" id="{FB6831B2-85DA-440C-BCDC-E16FF9563AB7}"/>
              </a:ext>
            </a:extLst>
          </p:cNvPr>
          <p:cNvSpPr>
            <a:spLocks noGrp="1"/>
          </p:cNvSpPr>
          <p:nvPr>
            <p:ph idx="1"/>
          </p:nvPr>
        </p:nvSpPr>
        <p:spPr>
          <a:xfrm>
            <a:off x="418542" y="998898"/>
            <a:ext cx="9041760" cy="5643442"/>
          </a:xfrm>
        </p:spPr>
        <p:txBody>
          <a:bodyPr>
            <a:noAutofit/>
          </a:bodyPr>
          <a:lstStyle/>
          <a:p>
            <a:r>
              <a:rPr lang="en-GB" sz="2000" dirty="0"/>
              <a:t>=  where more than one person owns land at the same time (</a:t>
            </a:r>
            <a:r>
              <a:rPr lang="en-GB" sz="2000" dirty="0" err="1"/>
              <a:t>ie</a:t>
            </a:r>
            <a:r>
              <a:rPr lang="en-GB" sz="2000" dirty="0"/>
              <a:t> concurrently).</a:t>
            </a:r>
          </a:p>
          <a:p>
            <a:r>
              <a:rPr lang="en-GB" sz="2000" dirty="0"/>
              <a:t>Very common as most couples will be joint owners of land (whether freehold or leasehold). </a:t>
            </a:r>
          </a:p>
          <a:p>
            <a:r>
              <a:rPr lang="en-GB" sz="2000" dirty="0"/>
              <a:t>Where there is concurrent sharing, s 1 of Trusts of Land and Appointment of Trustees Act 1996 (TOLATA 1996) creates a trust of land. </a:t>
            </a:r>
          </a:p>
          <a:p>
            <a:r>
              <a:rPr lang="en-GB" sz="2000" dirty="0"/>
              <a:t>A trust of land will arise in the following situations: </a:t>
            </a:r>
          </a:p>
          <a:p>
            <a:pPr lvl="1"/>
            <a:r>
              <a:rPr lang="en-GB" sz="2000" dirty="0"/>
              <a:t>a landowner intentionally sets up a trust of their land by transferring title to the land to trustees for the benefit of others (an express trust following the formalities in s 53 LPA 1925); </a:t>
            </a:r>
          </a:p>
          <a:p>
            <a:pPr lvl="1"/>
            <a:r>
              <a:rPr lang="en-GB" sz="2000" dirty="0"/>
              <a:t>a person acquires an interest in land owned by another due to their conduct (an implied trust); or </a:t>
            </a:r>
          </a:p>
          <a:p>
            <a:pPr lvl="1"/>
            <a:r>
              <a:rPr lang="en-GB" sz="2000" dirty="0"/>
              <a:t>land is acquired by more than one owner jointly (co-ownership)</a:t>
            </a:r>
          </a:p>
        </p:txBody>
      </p:sp>
    </p:spTree>
    <p:extLst>
      <p:ext uri="{BB962C8B-B14F-4D97-AF65-F5344CB8AC3E}">
        <p14:creationId xmlns:p14="http://schemas.microsoft.com/office/powerpoint/2010/main" val="91048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35B0B-7A62-402E-A06D-F2DFB2C9A0EE}"/>
              </a:ext>
            </a:extLst>
          </p:cNvPr>
          <p:cNvSpPr>
            <a:spLocks noGrp="1"/>
          </p:cNvSpPr>
          <p:nvPr>
            <p:ph type="title"/>
          </p:nvPr>
        </p:nvSpPr>
        <p:spPr>
          <a:xfrm>
            <a:off x="608322" y="253041"/>
            <a:ext cx="3773897" cy="1320800"/>
          </a:xfrm>
        </p:spPr>
        <p:txBody>
          <a:bodyPr>
            <a:normAutofit/>
          </a:bodyPr>
          <a:lstStyle/>
          <a:p>
            <a:r>
              <a:rPr lang="en-GB" sz="4800" b="1" dirty="0"/>
              <a:t>Key terms</a:t>
            </a:r>
          </a:p>
        </p:txBody>
      </p:sp>
      <p:sp>
        <p:nvSpPr>
          <p:cNvPr id="3" name="Content Placeholder 2">
            <a:extLst>
              <a:ext uri="{FF2B5EF4-FFF2-40B4-BE49-F238E27FC236}">
                <a16:creationId xmlns:a16="http://schemas.microsoft.com/office/drawing/2014/main" id="{3E704BE5-94C8-4CF6-B7AD-3D8F829D724E}"/>
              </a:ext>
            </a:extLst>
          </p:cNvPr>
          <p:cNvSpPr>
            <a:spLocks noGrp="1"/>
          </p:cNvSpPr>
          <p:nvPr>
            <p:ph idx="1"/>
          </p:nvPr>
        </p:nvSpPr>
        <p:spPr>
          <a:xfrm>
            <a:off x="481802" y="1332453"/>
            <a:ext cx="8596668" cy="5033841"/>
          </a:xfrm>
        </p:spPr>
        <p:txBody>
          <a:bodyPr>
            <a:noAutofit/>
          </a:bodyPr>
          <a:lstStyle/>
          <a:p>
            <a:r>
              <a:rPr lang="en-GB" sz="2800" dirty="0"/>
              <a:t>Trustees :  the legal owners. Their function is an administrative one. Trustees have no entitlement to the benefit of the property. They are not entitled to live at the property or take rent from it. </a:t>
            </a:r>
            <a:br>
              <a:rPr lang="en-GB" sz="2800" dirty="0"/>
            </a:br>
            <a:endParaRPr lang="en-GB" sz="2800" dirty="0"/>
          </a:p>
          <a:p>
            <a:r>
              <a:rPr lang="en-GB" sz="2800" dirty="0"/>
              <a:t>Beneficiaries :  are the equitable owners. The beneficiaries are entitled to occupy the property or receive rent from it.</a:t>
            </a:r>
          </a:p>
        </p:txBody>
      </p:sp>
    </p:spTree>
    <p:extLst>
      <p:ext uri="{BB962C8B-B14F-4D97-AF65-F5344CB8AC3E}">
        <p14:creationId xmlns:p14="http://schemas.microsoft.com/office/powerpoint/2010/main" val="2070544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D80A6-2D94-4F15-BC60-D9F97BBECB1D}"/>
              </a:ext>
            </a:extLst>
          </p:cNvPr>
          <p:cNvSpPr>
            <a:spLocks noGrp="1"/>
          </p:cNvSpPr>
          <p:nvPr>
            <p:ph type="title"/>
          </p:nvPr>
        </p:nvSpPr>
        <p:spPr>
          <a:xfrm>
            <a:off x="464549" y="120770"/>
            <a:ext cx="8596668" cy="839638"/>
          </a:xfrm>
        </p:spPr>
        <p:txBody>
          <a:bodyPr/>
          <a:lstStyle/>
          <a:p>
            <a:r>
              <a:rPr lang="en-GB" b="1" dirty="0"/>
              <a:t>Trustees and Beneficiaries </a:t>
            </a:r>
          </a:p>
        </p:txBody>
      </p:sp>
      <p:sp>
        <p:nvSpPr>
          <p:cNvPr id="3" name="Content Placeholder 2">
            <a:extLst>
              <a:ext uri="{FF2B5EF4-FFF2-40B4-BE49-F238E27FC236}">
                <a16:creationId xmlns:a16="http://schemas.microsoft.com/office/drawing/2014/main" id="{8F749EB1-165A-44D6-B003-DCE39306949D}"/>
              </a:ext>
            </a:extLst>
          </p:cNvPr>
          <p:cNvSpPr>
            <a:spLocks noGrp="1"/>
          </p:cNvSpPr>
          <p:nvPr>
            <p:ph idx="1"/>
          </p:nvPr>
        </p:nvSpPr>
        <p:spPr>
          <a:xfrm>
            <a:off x="407040" y="797464"/>
            <a:ext cx="9139526" cy="5263072"/>
          </a:xfrm>
        </p:spPr>
        <p:txBody>
          <a:bodyPr>
            <a:noAutofit/>
          </a:bodyPr>
          <a:lstStyle/>
          <a:p>
            <a:r>
              <a:rPr lang="en-GB" sz="2400" dirty="0"/>
              <a:t>The trustees and the beneficiaries may be the same, or different, people.</a:t>
            </a:r>
          </a:p>
          <a:p>
            <a:r>
              <a:rPr lang="en-GB" sz="2400" dirty="0"/>
              <a:t>When the property is sold: </a:t>
            </a:r>
          </a:p>
          <a:p>
            <a:pPr lvl="1"/>
            <a:r>
              <a:rPr lang="en-GB" sz="2200" dirty="0"/>
              <a:t>the trustees must execute the deed to transfer the legal title; and</a:t>
            </a:r>
          </a:p>
          <a:p>
            <a:pPr lvl="1"/>
            <a:r>
              <a:rPr lang="en-GB" sz="2400" dirty="0"/>
              <a:t>the beneficiaries are entitled to receive the proceeds of sale. </a:t>
            </a:r>
          </a:p>
          <a:p>
            <a:r>
              <a:rPr lang="en-GB" sz="2400" dirty="0"/>
              <a:t>So, the trustees’ functions are administrative in nature and the </a:t>
            </a:r>
            <a:r>
              <a:rPr lang="en-GB" sz="2400" b="1" dirty="0"/>
              <a:t>true value of the property </a:t>
            </a:r>
            <a:r>
              <a:rPr lang="en-GB" sz="2400" dirty="0"/>
              <a:t>rests with the </a:t>
            </a:r>
            <a:r>
              <a:rPr lang="en-GB" sz="2400" b="1" dirty="0"/>
              <a:t>beneficiaries</a:t>
            </a:r>
            <a:r>
              <a:rPr lang="en-GB" sz="2400" dirty="0"/>
              <a:t>. </a:t>
            </a:r>
          </a:p>
          <a:p>
            <a:r>
              <a:rPr lang="en-GB" sz="2400" i="1" dirty="0"/>
              <a:t>Example George and Heather jointly purchase 59 Marsh Lane (‘the Property’). They hold the Property as trustees for themselves as beneficiaries. They, therefore, hold the legal estate as trustees and the equitable interest as beneficiaries. </a:t>
            </a:r>
          </a:p>
        </p:txBody>
      </p:sp>
    </p:spTree>
    <p:extLst>
      <p:ext uri="{BB962C8B-B14F-4D97-AF65-F5344CB8AC3E}">
        <p14:creationId xmlns:p14="http://schemas.microsoft.com/office/powerpoint/2010/main" val="291597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2ED8-0370-43EA-B6F7-34C96C5A93D9}"/>
              </a:ext>
            </a:extLst>
          </p:cNvPr>
          <p:cNvSpPr>
            <a:spLocks noGrp="1"/>
          </p:cNvSpPr>
          <p:nvPr>
            <p:ph type="title"/>
          </p:nvPr>
        </p:nvSpPr>
        <p:spPr>
          <a:xfrm>
            <a:off x="568066" y="224287"/>
            <a:ext cx="8596668" cy="948906"/>
          </a:xfrm>
        </p:spPr>
        <p:txBody>
          <a:bodyPr>
            <a:normAutofit/>
          </a:bodyPr>
          <a:lstStyle/>
          <a:p>
            <a:r>
              <a:rPr lang="en-GB" sz="4800" b="1" dirty="0"/>
              <a:t>The Legal Estate</a:t>
            </a:r>
          </a:p>
        </p:txBody>
      </p:sp>
      <p:sp>
        <p:nvSpPr>
          <p:cNvPr id="3" name="Content Placeholder 2">
            <a:extLst>
              <a:ext uri="{FF2B5EF4-FFF2-40B4-BE49-F238E27FC236}">
                <a16:creationId xmlns:a16="http://schemas.microsoft.com/office/drawing/2014/main" id="{165D51B5-1217-4300-AFDA-BD6A8845507F}"/>
              </a:ext>
            </a:extLst>
          </p:cNvPr>
          <p:cNvSpPr>
            <a:spLocks noGrp="1"/>
          </p:cNvSpPr>
          <p:nvPr>
            <p:ph idx="1"/>
          </p:nvPr>
        </p:nvSpPr>
        <p:spPr>
          <a:xfrm>
            <a:off x="481802" y="1240439"/>
            <a:ext cx="8966998" cy="5269629"/>
          </a:xfrm>
        </p:spPr>
        <p:txBody>
          <a:bodyPr>
            <a:noAutofit/>
          </a:bodyPr>
          <a:lstStyle/>
          <a:p>
            <a:pPr marL="0" indent="0">
              <a:buNone/>
            </a:pPr>
            <a:r>
              <a:rPr lang="en-GB" sz="2800" dirty="0"/>
              <a:t>A legal estate is incapable of ‘subsisting or of being created in an undivided share’ – s 1(6) LPA 1925. This means that: </a:t>
            </a:r>
          </a:p>
          <a:p>
            <a:r>
              <a:rPr lang="en-GB" sz="2800" dirty="0"/>
              <a:t>the legal estate must be held as a joint tenancy; and</a:t>
            </a:r>
          </a:p>
          <a:p>
            <a:r>
              <a:rPr lang="en-GB" sz="2800" dirty="0"/>
              <a:t>the joint tenancy (relating to the legal estate) cannot be severed. </a:t>
            </a:r>
          </a:p>
          <a:p>
            <a:endParaRPr lang="en-GB" sz="2800" dirty="0"/>
          </a:p>
          <a:p>
            <a:pPr marL="0" indent="0">
              <a:buNone/>
            </a:pPr>
            <a:r>
              <a:rPr lang="en-GB" sz="2800" dirty="0"/>
              <a:t>The trustees, therefore, hold the legal estate as </a:t>
            </a:r>
            <a:r>
              <a:rPr lang="en-GB" sz="3200" b="1" u="sng" dirty="0">
                <a:solidFill>
                  <a:srgbClr val="7030A0"/>
                </a:solidFill>
              </a:rPr>
              <a:t>joint tenants.</a:t>
            </a:r>
          </a:p>
        </p:txBody>
      </p:sp>
    </p:spTree>
    <p:extLst>
      <p:ext uri="{BB962C8B-B14F-4D97-AF65-F5344CB8AC3E}">
        <p14:creationId xmlns:p14="http://schemas.microsoft.com/office/powerpoint/2010/main" val="783101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3FCF-7108-48F8-9AC9-E9603DD2E73B}"/>
              </a:ext>
            </a:extLst>
          </p:cNvPr>
          <p:cNvSpPr>
            <a:spLocks noGrp="1"/>
          </p:cNvSpPr>
          <p:nvPr>
            <p:ph type="title"/>
          </p:nvPr>
        </p:nvSpPr>
        <p:spPr>
          <a:xfrm>
            <a:off x="539311" y="276045"/>
            <a:ext cx="8596668" cy="931653"/>
          </a:xfrm>
        </p:spPr>
        <p:txBody>
          <a:bodyPr>
            <a:normAutofit/>
          </a:bodyPr>
          <a:lstStyle/>
          <a:p>
            <a:r>
              <a:rPr lang="en-GB" sz="4400" b="1" dirty="0"/>
              <a:t>Who can be a trustee of land?</a:t>
            </a:r>
          </a:p>
        </p:txBody>
      </p:sp>
      <p:sp>
        <p:nvSpPr>
          <p:cNvPr id="3" name="Content Placeholder 2">
            <a:extLst>
              <a:ext uri="{FF2B5EF4-FFF2-40B4-BE49-F238E27FC236}">
                <a16:creationId xmlns:a16="http://schemas.microsoft.com/office/drawing/2014/main" id="{14838963-A236-4E98-BF10-D448203004CC}"/>
              </a:ext>
            </a:extLst>
          </p:cNvPr>
          <p:cNvSpPr>
            <a:spLocks noGrp="1"/>
          </p:cNvSpPr>
          <p:nvPr>
            <p:ph idx="1"/>
          </p:nvPr>
        </p:nvSpPr>
        <p:spPr>
          <a:xfrm>
            <a:off x="585319" y="1343955"/>
            <a:ext cx="8880734" cy="5298385"/>
          </a:xfrm>
        </p:spPr>
        <p:txBody>
          <a:bodyPr>
            <a:normAutofit/>
          </a:bodyPr>
          <a:lstStyle/>
          <a:p>
            <a:r>
              <a:rPr lang="en-GB" sz="2800" dirty="0"/>
              <a:t>Only a person over the age of 18 can act as a trustee – s 1(6) LPA 1925. </a:t>
            </a:r>
          </a:p>
          <a:p>
            <a:r>
              <a:rPr lang="en-GB" sz="2800" dirty="0"/>
              <a:t>Any attempt to convey a legal estate to a minor operates as a declaration of trust that the land is held in trust for the minor – TOLATA 1996, Sch 1, para 1(1). </a:t>
            </a:r>
            <a:br>
              <a:rPr lang="en-GB" sz="2800" dirty="0"/>
            </a:br>
            <a:endParaRPr lang="en-GB" sz="2800" dirty="0"/>
          </a:p>
          <a:p>
            <a:r>
              <a:rPr lang="en-GB" sz="2800" dirty="0"/>
              <a:t>If land is conveyed to a minor </a:t>
            </a:r>
            <a:r>
              <a:rPr lang="en-GB" sz="2800" b="1" dirty="0"/>
              <a:t>and </a:t>
            </a:r>
            <a:r>
              <a:rPr lang="en-GB" sz="2800" dirty="0"/>
              <a:t>an adult, the land is vested in the adult in trust for the minor – TOLATA 1996, </a:t>
            </a:r>
            <a:r>
              <a:rPr lang="en-GB" sz="2800" dirty="0" err="1"/>
              <a:t>Sch</a:t>
            </a:r>
            <a:r>
              <a:rPr lang="en-GB" sz="2800" dirty="0"/>
              <a:t> 1, para 1(2).</a:t>
            </a:r>
          </a:p>
        </p:txBody>
      </p:sp>
    </p:spTree>
    <p:extLst>
      <p:ext uri="{BB962C8B-B14F-4D97-AF65-F5344CB8AC3E}">
        <p14:creationId xmlns:p14="http://schemas.microsoft.com/office/powerpoint/2010/main" val="3354692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DE1B9-E9EF-43DB-837C-7C7C8CC1BF17}"/>
              </a:ext>
            </a:extLst>
          </p:cNvPr>
          <p:cNvSpPr>
            <a:spLocks noGrp="1"/>
          </p:cNvSpPr>
          <p:nvPr>
            <p:ph type="title"/>
          </p:nvPr>
        </p:nvSpPr>
        <p:spPr>
          <a:xfrm>
            <a:off x="539311" y="276045"/>
            <a:ext cx="8596668" cy="937404"/>
          </a:xfrm>
        </p:spPr>
        <p:txBody>
          <a:bodyPr>
            <a:normAutofit/>
          </a:bodyPr>
          <a:lstStyle/>
          <a:p>
            <a:r>
              <a:rPr lang="en-GB" sz="4400" b="1" dirty="0"/>
              <a:t>Number of trustees</a:t>
            </a:r>
          </a:p>
        </p:txBody>
      </p:sp>
      <p:sp>
        <p:nvSpPr>
          <p:cNvPr id="3" name="Content Placeholder 2">
            <a:extLst>
              <a:ext uri="{FF2B5EF4-FFF2-40B4-BE49-F238E27FC236}">
                <a16:creationId xmlns:a16="http://schemas.microsoft.com/office/drawing/2014/main" id="{895EB7D0-3F42-44A3-B46B-BA927DA3C2C4}"/>
              </a:ext>
            </a:extLst>
          </p:cNvPr>
          <p:cNvSpPr>
            <a:spLocks noGrp="1"/>
          </p:cNvSpPr>
          <p:nvPr>
            <p:ph idx="1"/>
          </p:nvPr>
        </p:nvSpPr>
        <p:spPr>
          <a:xfrm>
            <a:off x="539311" y="1157606"/>
            <a:ext cx="9024508" cy="5358213"/>
          </a:xfrm>
        </p:spPr>
        <p:txBody>
          <a:bodyPr>
            <a:noAutofit/>
          </a:bodyPr>
          <a:lstStyle/>
          <a:p>
            <a:r>
              <a:rPr lang="en-GB" sz="3200" dirty="0"/>
              <a:t>The Trustee Act 1925, s 34(2) permits a </a:t>
            </a:r>
            <a:r>
              <a:rPr lang="en-GB" sz="3200" b="1" dirty="0">
                <a:solidFill>
                  <a:srgbClr val="7030A0"/>
                </a:solidFill>
              </a:rPr>
              <a:t>maximum of four </a:t>
            </a:r>
            <a:r>
              <a:rPr lang="en-GB" sz="3200" dirty="0"/>
              <a:t>trustees. </a:t>
            </a:r>
          </a:p>
          <a:p>
            <a:r>
              <a:rPr lang="en-GB" sz="3200" dirty="0"/>
              <a:t>Where property is conveyed to more than four people, the first four named adults will be the trustees. </a:t>
            </a:r>
          </a:p>
          <a:p>
            <a:r>
              <a:rPr lang="en-GB" sz="3200" dirty="0"/>
              <a:t>There is </a:t>
            </a:r>
            <a:r>
              <a:rPr lang="en-GB" sz="3200" u="sng" dirty="0"/>
              <a:t>no minimum </a:t>
            </a:r>
            <a:r>
              <a:rPr lang="en-GB" sz="3200" dirty="0"/>
              <a:t>number of trustees. </a:t>
            </a:r>
          </a:p>
          <a:p>
            <a:r>
              <a:rPr lang="en-GB" sz="3200" dirty="0"/>
              <a:t>It is usual to have two trustees to ensure that the mechanism of </a:t>
            </a:r>
            <a:r>
              <a:rPr lang="en-GB" sz="3200" b="1" dirty="0"/>
              <a:t>overreaching</a:t>
            </a:r>
            <a:r>
              <a:rPr lang="en-GB" sz="3200" dirty="0"/>
              <a:t> can work. (we will look at overreaching later)</a:t>
            </a:r>
          </a:p>
        </p:txBody>
      </p:sp>
    </p:spTree>
    <p:extLst>
      <p:ext uri="{BB962C8B-B14F-4D97-AF65-F5344CB8AC3E}">
        <p14:creationId xmlns:p14="http://schemas.microsoft.com/office/powerpoint/2010/main" val="2998000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7ACD-AC49-4306-A42B-849129CB3F62}"/>
              </a:ext>
            </a:extLst>
          </p:cNvPr>
          <p:cNvSpPr>
            <a:spLocks noGrp="1"/>
          </p:cNvSpPr>
          <p:nvPr>
            <p:ph type="title"/>
          </p:nvPr>
        </p:nvSpPr>
        <p:spPr>
          <a:xfrm>
            <a:off x="447295" y="172529"/>
            <a:ext cx="8596668" cy="897147"/>
          </a:xfrm>
        </p:spPr>
        <p:txBody>
          <a:bodyPr>
            <a:normAutofit/>
          </a:bodyPr>
          <a:lstStyle/>
          <a:p>
            <a:r>
              <a:rPr lang="en-GB" sz="4800" b="1" dirty="0"/>
              <a:t>Powers of Trustees</a:t>
            </a:r>
          </a:p>
        </p:txBody>
      </p:sp>
      <p:sp>
        <p:nvSpPr>
          <p:cNvPr id="3" name="Content Placeholder 2">
            <a:extLst>
              <a:ext uri="{FF2B5EF4-FFF2-40B4-BE49-F238E27FC236}">
                <a16:creationId xmlns:a16="http://schemas.microsoft.com/office/drawing/2014/main" id="{5C84CFCE-8BD5-4320-97D6-313DD46F5D52}"/>
              </a:ext>
            </a:extLst>
          </p:cNvPr>
          <p:cNvSpPr>
            <a:spLocks noGrp="1"/>
          </p:cNvSpPr>
          <p:nvPr>
            <p:ph idx="1"/>
          </p:nvPr>
        </p:nvSpPr>
        <p:spPr>
          <a:xfrm>
            <a:off x="326525" y="954657"/>
            <a:ext cx="9622607" cy="5730814"/>
          </a:xfrm>
        </p:spPr>
        <p:txBody>
          <a:bodyPr>
            <a:normAutofit/>
          </a:bodyPr>
          <a:lstStyle/>
          <a:p>
            <a:r>
              <a:rPr lang="en-GB" sz="2000" dirty="0"/>
              <a:t>Section 6(1) TOLATA 1996 – trustees have all the powers of an absolute owner – includes the power to: </a:t>
            </a:r>
          </a:p>
          <a:p>
            <a:pPr lvl="1"/>
            <a:r>
              <a:rPr lang="en-GB" sz="1800" b="1" dirty="0"/>
              <a:t>sell or mortgage </a:t>
            </a:r>
            <a:r>
              <a:rPr lang="en-GB" sz="1800" dirty="0"/>
              <a:t>the trust land, or </a:t>
            </a:r>
          </a:p>
          <a:p>
            <a:pPr lvl="1"/>
            <a:r>
              <a:rPr lang="en-GB" sz="1800" b="1" dirty="0"/>
              <a:t>purchase</a:t>
            </a:r>
            <a:r>
              <a:rPr lang="en-GB" sz="1800" dirty="0"/>
              <a:t> land for the occupation of a beneficiary. </a:t>
            </a:r>
          </a:p>
          <a:p>
            <a:r>
              <a:rPr lang="en-GB" sz="2000" dirty="0"/>
              <a:t>Section 11 TOLATA 1996 – the trustees’ powers are limited by their duty to consult the beneficiaries. </a:t>
            </a:r>
          </a:p>
          <a:p>
            <a:r>
              <a:rPr lang="en-GB" sz="2000" dirty="0"/>
              <a:t>The duty applies only to beneficiaries of full age and who have an interest in possession (entitled to an immediate interest in the land). </a:t>
            </a:r>
          </a:p>
          <a:p>
            <a:r>
              <a:rPr lang="en-GB" sz="2000" dirty="0"/>
              <a:t>The trustees must comply (as far as is consistent with the general interests of the trust) with:</a:t>
            </a:r>
          </a:p>
          <a:p>
            <a:pPr lvl="1"/>
            <a:r>
              <a:rPr lang="en-GB" sz="1800" dirty="0"/>
              <a:t> the wishes of the beneficiaries or </a:t>
            </a:r>
          </a:p>
          <a:p>
            <a:pPr lvl="1"/>
            <a:r>
              <a:rPr lang="en-GB" sz="1800" dirty="0"/>
              <a:t>(in the case of a dispute) with the majority of them (according to the value of their combined interests). </a:t>
            </a:r>
          </a:p>
          <a:p>
            <a:r>
              <a:rPr lang="en-GB" sz="2000" dirty="0"/>
              <a:t>The duty to consult is only in so far as it is practicable to do so</a:t>
            </a:r>
          </a:p>
        </p:txBody>
      </p:sp>
    </p:spTree>
    <p:extLst>
      <p:ext uri="{BB962C8B-B14F-4D97-AF65-F5344CB8AC3E}">
        <p14:creationId xmlns:p14="http://schemas.microsoft.com/office/powerpoint/2010/main" val="3948111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F314A-AD38-4F78-ABF8-C8D1BEDEAB16}"/>
              </a:ext>
            </a:extLst>
          </p:cNvPr>
          <p:cNvSpPr>
            <a:spLocks noGrp="1"/>
          </p:cNvSpPr>
          <p:nvPr>
            <p:ph type="title"/>
          </p:nvPr>
        </p:nvSpPr>
        <p:spPr>
          <a:xfrm>
            <a:off x="677334" y="299049"/>
            <a:ext cx="8596668" cy="879894"/>
          </a:xfrm>
        </p:spPr>
        <p:txBody>
          <a:bodyPr>
            <a:normAutofit/>
          </a:bodyPr>
          <a:lstStyle/>
          <a:p>
            <a:r>
              <a:rPr lang="en-GB" sz="4000" b="1" dirty="0"/>
              <a:t>Types of Co-ownership</a:t>
            </a:r>
          </a:p>
        </p:txBody>
      </p:sp>
      <p:sp>
        <p:nvSpPr>
          <p:cNvPr id="3" name="Content Placeholder 2">
            <a:extLst>
              <a:ext uri="{FF2B5EF4-FFF2-40B4-BE49-F238E27FC236}">
                <a16:creationId xmlns:a16="http://schemas.microsoft.com/office/drawing/2014/main" id="{8E013933-488F-4EAF-8CA8-BEBD0EA48360}"/>
              </a:ext>
            </a:extLst>
          </p:cNvPr>
          <p:cNvSpPr>
            <a:spLocks noGrp="1"/>
          </p:cNvSpPr>
          <p:nvPr>
            <p:ph idx="1"/>
          </p:nvPr>
        </p:nvSpPr>
        <p:spPr>
          <a:xfrm>
            <a:off x="550813" y="1280695"/>
            <a:ext cx="9013006" cy="3880773"/>
          </a:xfrm>
        </p:spPr>
        <p:txBody>
          <a:bodyPr>
            <a:noAutofit/>
          </a:bodyPr>
          <a:lstStyle/>
          <a:p>
            <a:r>
              <a:rPr lang="en-GB" sz="3200" dirty="0"/>
              <a:t>These are: </a:t>
            </a:r>
          </a:p>
          <a:p>
            <a:pPr lvl="1"/>
            <a:r>
              <a:rPr lang="en-GB" sz="3000" dirty="0"/>
              <a:t>joint tenancy; and</a:t>
            </a:r>
          </a:p>
          <a:p>
            <a:pPr lvl="1"/>
            <a:r>
              <a:rPr lang="en-GB" sz="3200" dirty="0"/>
              <a:t>tenancy in common. </a:t>
            </a:r>
          </a:p>
          <a:p>
            <a:r>
              <a:rPr lang="en-GB" sz="3200" dirty="0"/>
              <a:t>The </a:t>
            </a:r>
            <a:r>
              <a:rPr lang="en-GB" sz="3200" dirty="0">
                <a:solidFill>
                  <a:srgbClr val="7030A0"/>
                </a:solidFill>
              </a:rPr>
              <a:t>legal estate must be held as a joint tenancy </a:t>
            </a:r>
            <a:r>
              <a:rPr lang="en-GB" sz="3200" dirty="0"/>
              <a:t>– s 1(6) LPA 1925. </a:t>
            </a:r>
          </a:p>
          <a:p>
            <a:pPr marL="0" indent="0">
              <a:buNone/>
            </a:pPr>
            <a:endParaRPr lang="en-GB" sz="3200" dirty="0"/>
          </a:p>
          <a:p>
            <a:r>
              <a:rPr lang="en-GB" sz="3200" dirty="0"/>
              <a:t>The beneficiaries can hold their equitable interests either as joint tenants or tenants in common.</a:t>
            </a:r>
          </a:p>
        </p:txBody>
      </p:sp>
    </p:spTree>
    <p:extLst>
      <p:ext uri="{BB962C8B-B14F-4D97-AF65-F5344CB8AC3E}">
        <p14:creationId xmlns:p14="http://schemas.microsoft.com/office/powerpoint/2010/main" val="2254695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D66F-DED7-4778-8FB0-72A24E2FD332}"/>
              </a:ext>
            </a:extLst>
          </p:cNvPr>
          <p:cNvSpPr>
            <a:spLocks noGrp="1"/>
          </p:cNvSpPr>
          <p:nvPr>
            <p:ph type="title"/>
          </p:nvPr>
        </p:nvSpPr>
        <p:spPr>
          <a:xfrm>
            <a:off x="677334" y="609600"/>
            <a:ext cx="8596668" cy="902898"/>
          </a:xfrm>
        </p:spPr>
        <p:txBody>
          <a:bodyPr>
            <a:normAutofit/>
          </a:bodyPr>
          <a:lstStyle/>
          <a:p>
            <a:r>
              <a:rPr lang="en-GB" sz="4800" b="1" dirty="0"/>
              <a:t>Joint Tenancy (1)</a:t>
            </a:r>
          </a:p>
        </p:txBody>
      </p:sp>
      <p:sp>
        <p:nvSpPr>
          <p:cNvPr id="3" name="Content Placeholder 2">
            <a:extLst>
              <a:ext uri="{FF2B5EF4-FFF2-40B4-BE49-F238E27FC236}">
                <a16:creationId xmlns:a16="http://schemas.microsoft.com/office/drawing/2014/main" id="{959EA249-4BF4-4AEF-84CC-16129FDF8628}"/>
              </a:ext>
            </a:extLst>
          </p:cNvPr>
          <p:cNvSpPr>
            <a:spLocks noGrp="1"/>
          </p:cNvSpPr>
          <p:nvPr>
            <p:ph idx="1"/>
          </p:nvPr>
        </p:nvSpPr>
        <p:spPr>
          <a:xfrm>
            <a:off x="608323" y="1512498"/>
            <a:ext cx="8596668" cy="4865298"/>
          </a:xfrm>
        </p:spPr>
        <p:txBody>
          <a:bodyPr>
            <a:noAutofit/>
          </a:bodyPr>
          <a:lstStyle/>
          <a:p>
            <a:r>
              <a:rPr lang="en-GB" sz="2800" dirty="0"/>
              <a:t>The right of survivorship </a:t>
            </a:r>
          </a:p>
          <a:p>
            <a:r>
              <a:rPr lang="en-GB" sz="2800" dirty="0"/>
              <a:t>On the death of a joint tenant, their interest passes automatically and immediately to the surviving joint tenant(s). </a:t>
            </a:r>
          </a:p>
          <a:p>
            <a:r>
              <a:rPr lang="en-GB" sz="2800" dirty="0"/>
              <a:t>It does not pass under the deceased’s will or intestacy. </a:t>
            </a:r>
          </a:p>
          <a:p>
            <a:r>
              <a:rPr lang="en-GB" sz="2800" dirty="0"/>
              <a:t>The remaining joint tenant(s) are said to </a:t>
            </a:r>
            <a:r>
              <a:rPr lang="en-GB" sz="2800" b="1" dirty="0"/>
              <a:t>survive </a:t>
            </a:r>
            <a:r>
              <a:rPr lang="en-GB" sz="2800" dirty="0"/>
              <a:t>the deceased joint tenant. </a:t>
            </a:r>
          </a:p>
          <a:p>
            <a:r>
              <a:rPr lang="en-GB" sz="2800" dirty="0"/>
              <a:t>The number of joint tenants will reduce over time when they die.</a:t>
            </a:r>
          </a:p>
        </p:txBody>
      </p:sp>
    </p:spTree>
    <p:extLst>
      <p:ext uri="{BB962C8B-B14F-4D97-AF65-F5344CB8AC3E}">
        <p14:creationId xmlns:p14="http://schemas.microsoft.com/office/powerpoint/2010/main" val="3968002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CCDD-3B60-4F52-912F-F95E0B40B584}"/>
              </a:ext>
            </a:extLst>
          </p:cNvPr>
          <p:cNvSpPr>
            <a:spLocks noGrp="1"/>
          </p:cNvSpPr>
          <p:nvPr>
            <p:ph type="title"/>
          </p:nvPr>
        </p:nvSpPr>
        <p:spPr>
          <a:xfrm>
            <a:off x="418541" y="132273"/>
            <a:ext cx="8596668" cy="948905"/>
          </a:xfrm>
        </p:spPr>
        <p:txBody>
          <a:bodyPr>
            <a:normAutofit/>
          </a:bodyPr>
          <a:lstStyle/>
          <a:p>
            <a:r>
              <a:rPr lang="en-GB" sz="4800" b="1" dirty="0"/>
              <a:t>Joint Tenancy (2)</a:t>
            </a:r>
          </a:p>
        </p:txBody>
      </p:sp>
      <p:sp>
        <p:nvSpPr>
          <p:cNvPr id="3" name="Content Placeholder 2">
            <a:extLst>
              <a:ext uri="{FF2B5EF4-FFF2-40B4-BE49-F238E27FC236}">
                <a16:creationId xmlns:a16="http://schemas.microsoft.com/office/drawing/2014/main" id="{74AFA0A4-E0E9-4BE9-A7A9-FA6E27072027}"/>
              </a:ext>
            </a:extLst>
          </p:cNvPr>
          <p:cNvSpPr>
            <a:spLocks noGrp="1"/>
          </p:cNvSpPr>
          <p:nvPr>
            <p:ph idx="1"/>
          </p:nvPr>
        </p:nvSpPr>
        <p:spPr>
          <a:xfrm>
            <a:off x="326526" y="1081178"/>
            <a:ext cx="9714621" cy="5145428"/>
          </a:xfrm>
        </p:spPr>
        <p:txBody>
          <a:bodyPr>
            <a:noAutofit/>
          </a:bodyPr>
          <a:lstStyle/>
          <a:p>
            <a:r>
              <a:rPr lang="en-GB" sz="2400" dirty="0"/>
              <a:t>Undifferentiated ownership – there is no difference between one owner and the other(s)</a:t>
            </a:r>
          </a:p>
          <a:p>
            <a:r>
              <a:rPr lang="en-GB" sz="2400" dirty="0"/>
              <a:t>Joint tenants are jointly entitled to the whole of the property, and the term ‘shares’ is never used in the context of a joint tenancy. </a:t>
            </a:r>
          </a:p>
          <a:p>
            <a:r>
              <a:rPr lang="en-GB" sz="2400" dirty="0"/>
              <a:t>A joint tenant cannot point to a particular ‘share’ or interest in the property as their interest is in the whole. </a:t>
            </a:r>
          </a:p>
          <a:p>
            <a:r>
              <a:rPr lang="en-GB" sz="2400" dirty="0"/>
              <a:t>It is possible for joint tenants to sever a joint tenancy in equity and convert the beneficial interests into a tenancy in common. </a:t>
            </a:r>
          </a:p>
          <a:p>
            <a:r>
              <a:rPr lang="en-GB" sz="2400" dirty="0"/>
              <a:t>It is not possible to sever the joint tenancy of the legal estate. This cannot be severed to create a tenancy in common – s 36(2) LPA 1925. </a:t>
            </a:r>
          </a:p>
          <a:p>
            <a:r>
              <a:rPr lang="en-GB" sz="2400" dirty="0"/>
              <a:t>Severance only ever relates to the joint tenancy in equity.</a:t>
            </a:r>
          </a:p>
        </p:txBody>
      </p:sp>
    </p:spTree>
    <p:extLst>
      <p:ext uri="{BB962C8B-B14F-4D97-AF65-F5344CB8AC3E}">
        <p14:creationId xmlns:p14="http://schemas.microsoft.com/office/powerpoint/2010/main" val="2414611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7E02-238D-4ECD-8576-6AE79DA8E035}"/>
              </a:ext>
            </a:extLst>
          </p:cNvPr>
          <p:cNvSpPr>
            <a:spLocks noGrp="1"/>
          </p:cNvSpPr>
          <p:nvPr>
            <p:ph type="title"/>
          </p:nvPr>
        </p:nvSpPr>
        <p:spPr>
          <a:xfrm>
            <a:off x="487553" y="264544"/>
            <a:ext cx="8596668" cy="828136"/>
          </a:xfrm>
        </p:spPr>
        <p:txBody>
          <a:bodyPr>
            <a:normAutofit/>
          </a:bodyPr>
          <a:lstStyle/>
          <a:p>
            <a:r>
              <a:rPr lang="en-GB" sz="4800" b="1" dirty="0"/>
              <a:t>Tenancy in Common (1)</a:t>
            </a:r>
          </a:p>
        </p:txBody>
      </p:sp>
      <p:sp>
        <p:nvSpPr>
          <p:cNvPr id="3" name="Content Placeholder 2">
            <a:extLst>
              <a:ext uri="{FF2B5EF4-FFF2-40B4-BE49-F238E27FC236}">
                <a16:creationId xmlns:a16="http://schemas.microsoft.com/office/drawing/2014/main" id="{E42AEC20-6279-4491-9C1F-A7A6B3248F6C}"/>
              </a:ext>
            </a:extLst>
          </p:cNvPr>
          <p:cNvSpPr>
            <a:spLocks noGrp="1"/>
          </p:cNvSpPr>
          <p:nvPr>
            <p:ph idx="1"/>
          </p:nvPr>
        </p:nvSpPr>
        <p:spPr>
          <a:xfrm>
            <a:off x="550813" y="1286446"/>
            <a:ext cx="8596668" cy="5068346"/>
          </a:xfrm>
        </p:spPr>
        <p:txBody>
          <a:bodyPr>
            <a:noAutofit/>
          </a:bodyPr>
          <a:lstStyle/>
          <a:p>
            <a:r>
              <a:rPr lang="en-GB" sz="2800" dirty="0"/>
              <a:t>No right of survivorship </a:t>
            </a:r>
          </a:p>
          <a:p>
            <a:r>
              <a:rPr lang="en-GB" sz="2800" dirty="0"/>
              <a:t>When a tenant in common dies their share in the property will pass to their estate in accordance with the terms of their will or the rules of intestacy. </a:t>
            </a:r>
          </a:p>
          <a:p>
            <a:r>
              <a:rPr lang="en-GB" sz="2800" dirty="0"/>
              <a:t>So, it is possible that:</a:t>
            </a:r>
          </a:p>
          <a:p>
            <a:pPr lvl="1"/>
            <a:r>
              <a:rPr lang="en-GB" sz="2600" dirty="0"/>
              <a:t>the number of beneficial tenants in common will increase; and</a:t>
            </a:r>
          </a:p>
          <a:p>
            <a:pPr lvl="1"/>
            <a:r>
              <a:rPr lang="en-GB" sz="2800" dirty="0"/>
              <a:t>their shares can be unequal in size.</a:t>
            </a:r>
          </a:p>
        </p:txBody>
      </p:sp>
    </p:spTree>
    <p:extLst>
      <p:ext uri="{BB962C8B-B14F-4D97-AF65-F5344CB8AC3E}">
        <p14:creationId xmlns:p14="http://schemas.microsoft.com/office/powerpoint/2010/main" val="3226632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58DF6-C147-46D5-B197-8DBFA9DAE22D}"/>
              </a:ext>
            </a:extLst>
          </p:cNvPr>
          <p:cNvSpPr>
            <a:spLocks noGrp="1"/>
          </p:cNvSpPr>
          <p:nvPr>
            <p:ph type="title"/>
          </p:nvPr>
        </p:nvSpPr>
        <p:spPr>
          <a:xfrm>
            <a:off x="470300" y="156238"/>
            <a:ext cx="8596668" cy="832924"/>
          </a:xfrm>
        </p:spPr>
        <p:txBody>
          <a:bodyPr>
            <a:normAutofit/>
          </a:bodyPr>
          <a:lstStyle/>
          <a:p>
            <a:r>
              <a:rPr lang="en-GB" sz="4400" b="1" dirty="0"/>
              <a:t>Tenancy in Common (2)</a:t>
            </a:r>
          </a:p>
        </p:txBody>
      </p:sp>
      <p:sp>
        <p:nvSpPr>
          <p:cNvPr id="3" name="Content Placeholder 2">
            <a:extLst>
              <a:ext uri="{FF2B5EF4-FFF2-40B4-BE49-F238E27FC236}">
                <a16:creationId xmlns:a16="http://schemas.microsoft.com/office/drawing/2014/main" id="{3BE44335-FB02-4C8C-A3FB-D5B695BE3A00}"/>
              </a:ext>
            </a:extLst>
          </p:cNvPr>
          <p:cNvSpPr>
            <a:spLocks noGrp="1"/>
          </p:cNvSpPr>
          <p:nvPr>
            <p:ph idx="1"/>
          </p:nvPr>
        </p:nvSpPr>
        <p:spPr>
          <a:xfrm>
            <a:off x="533561" y="1171427"/>
            <a:ext cx="8596668" cy="5039592"/>
          </a:xfrm>
        </p:spPr>
        <p:txBody>
          <a:bodyPr>
            <a:normAutofit/>
          </a:bodyPr>
          <a:lstStyle/>
          <a:p>
            <a:r>
              <a:rPr lang="en-GB" sz="2800" dirty="0"/>
              <a:t>Undivided shares </a:t>
            </a:r>
            <a:r>
              <a:rPr lang="en-GB" sz="2800" dirty="0" err="1"/>
              <a:t>i.e</a:t>
            </a:r>
            <a:r>
              <a:rPr lang="en-GB" sz="2800" dirty="0"/>
              <a:t> tied up in the whole of the property until it is disposed of.</a:t>
            </a:r>
          </a:p>
          <a:p>
            <a:r>
              <a:rPr lang="en-GB" sz="2800" dirty="0"/>
              <a:t>Each owner is regarded as having a distinct share in the land, although the land in question has not been physically divided up between the owners. </a:t>
            </a:r>
          </a:p>
          <a:p>
            <a:r>
              <a:rPr lang="en-GB" sz="2800" dirty="0"/>
              <a:t>The distinct share can be equal or unequal. </a:t>
            </a:r>
          </a:p>
          <a:p>
            <a:r>
              <a:rPr lang="en-GB" sz="2800" dirty="0"/>
              <a:t>A tenant in common can point to a particular share in the land, for example, my half.</a:t>
            </a:r>
          </a:p>
        </p:txBody>
      </p:sp>
    </p:spTree>
    <p:extLst>
      <p:ext uri="{BB962C8B-B14F-4D97-AF65-F5344CB8AC3E}">
        <p14:creationId xmlns:p14="http://schemas.microsoft.com/office/powerpoint/2010/main" val="809328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1">
            <a:extLst>
              <a:ext uri="{FF2B5EF4-FFF2-40B4-BE49-F238E27FC236}">
                <a16:creationId xmlns:a16="http://schemas.microsoft.com/office/drawing/2014/main" id="{795515A4-DA17-401D-B6E7-E52CE47FC1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42" r="592"/>
          <a:stretch/>
        </p:blipFill>
        <p:spPr bwMode="auto">
          <a:xfrm>
            <a:off x="20" y="10"/>
            <a:ext cx="12191980" cy="6857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59122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AED58-88B6-47EC-A33C-F3AA34153DD3}"/>
              </a:ext>
            </a:extLst>
          </p:cNvPr>
          <p:cNvSpPr>
            <a:spLocks noGrp="1"/>
          </p:cNvSpPr>
          <p:nvPr>
            <p:ph type="title"/>
          </p:nvPr>
        </p:nvSpPr>
        <p:spPr>
          <a:xfrm>
            <a:off x="385776" y="156238"/>
            <a:ext cx="9179783" cy="1320800"/>
          </a:xfrm>
        </p:spPr>
        <p:txBody>
          <a:bodyPr>
            <a:noAutofit/>
          </a:bodyPr>
          <a:lstStyle/>
          <a:p>
            <a:r>
              <a:rPr lang="en-GB" sz="4400" b="1" dirty="0"/>
              <a:t>Is it a joint tenancy or tenancy in common?</a:t>
            </a:r>
          </a:p>
        </p:txBody>
      </p:sp>
      <p:sp>
        <p:nvSpPr>
          <p:cNvPr id="3" name="Content Placeholder 2">
            <a:extLst>
              <a:ext uri="{FF2B5EF4-FFF2-40B4-BE49-F238E27FC236}">
                <a16:creationId xmlns:a16="http://schemas.microsoft.com/office/drawing/2014/main" id="{D0494E7B-3AD0-44AB-81DA-BE879A9E2E49}"/>
              </a:ext>
            </a:extLst>
          </p:cNvPr>
          <p:cNvSpPr>
            <a:spLocks noGrp="1"/>
          </p:cNvSpPr>
          <p:nvPr>
            <p:ph idx="1"/>
          </p:nvPr>
        </p:nvSpPr>
        <p:spPr>
          <a:xfrm>
            <a:off x="499055" y="1660257"/>
            <a:ext cx="8596668" cy="3880773"/>
          </a:xfrm>
        </p:spPr>
        <p:txBody>
          <a:bodyPr>
            <a:normAutofit/>
          </a:bodyPr>
          <a:lstStyle/>
          <a:p>
            <a:r>
              <a:rPr lang="en-GB" sz="3200" dirty="0"/>
              <a:t>To find out whether the equitable interest in a property is held as joint tenants or tenants in common, we have to apply a number of tests. </a:t>
            </a:r>
          </a:p>
          <a:p>
            <a:pPr marL="0" indent="0">
              <a:buNone/>
            </a:pPr>
            <a:endParaRPr lang="en-GB" sz="3200" dirty="0"/>
          </a:p>
          <a:p>
            <a:r>
              <a:rPr lang="en-GB" sz="3200" dirty="0"/>
              <a:t>The first test: are all four unities present?</a:t>
            </a:r>
          </a:p>
        </p:txBody>
      </p:sp>
    </p:spTree>
    <p:extLst>
      <p:ext uri="{BB962C8B-B14F-4D97-AF65-F5344CB8AC3E}">
        <p14:creationId xmlns:p14="http://schemas.microsoft.com/office/powerpoint/2010/main" val="688403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EB662-2FD0-4B20-A544-89C5B00304CE}"/>
              </a:ext>
            </a:extLst>
          </p:cNvPr>
          <p:cNvSpPr>
            <a:spLocks noGrp="1"/>
          </p:cNvSpPr>
          <p:nvPr>
            <p:ph type="title"/>
          </p:nvPr>
        </p:nvSpPr>
        <p:spPr>
          <a:xfrm>
            <a:off x="188503" y="115019"/>
            <a:ext cx="9162530" cy="908649"/>
          </a:xfrm>
        </p:spPr>
        <p:txBody>
          <a:bodyPr>
            <a:noAutofit/>
          </a:bodyPr>
          <a:lstStyle/>
          <a:p>
            <a:r>
              <a:rPr lang="en-GB" sz="4400" b="1" dirty="0"/>
              <a:t>The First Test - The Four Unities </a:t>
            </a:r>
          </a:p>
        </p:txBody>
      </p:sp>
      <p:sp>
        <p:nvSpPr>
          <p:cNvPr id="3" name="Content Placeholder 2">
            <a:extLst>
              <a:ext uri="{FF2B5EF4-FFF2-40B4-BE49-F238E27FC236}">
                <a16:creationId xmlns:a16="http://schemas.microsoft.com/office/drawing/2014/main" id="{37B532CE-1192-40BD-B24F-1E05BF8FB04E}"/>
              </a:ext>
            </a:extLst>
          </p:cNvPr>
          <p:cNvSpPr>
            <a:spLocks noGrp="1"/>
          </p:cNvSpPr>
          <p:nvPr>
            <p:ph idx="1"/>
          </p:nvPr>
        </p:nvSpPr>
        <p:spPr>
          <a:xfrm>
            <a:off x="188503" y="912633"/>
            <a:ext cx="9950410" cy="5321389"/>
          </a:xfrm>
        </p:spPr>
        <p:txBody>
          <a:bodyPr>
            <a:noAutofit/>
          </a:bodyPr>
          <a:lstStyle/>
          <a:p>
            <a:r>
              <a:rPr lang="en-GB" sz="2400" dirty="0"/>
              <a:t>The presence of the four unities indicates a </a:t>
            </a:r>
            <a:r>
              <a:rPr lang="en-GB" sz="2400" b="1" dirty="0">
                <a:solidFill>
                  <a:srgbClr val="7030A0"/>
                </a:solidFill>
              </a:rPr>
              <a:t>joint tenancy </a:t>
            </a:r>
            <a:r>
              <a:rPr lang="en-GB" sz="2400" dirty="0"/>
              <a:t>in equity:</a:t>
            </a:r>
          </a:p>
          <a:p>
            <a:r>
              <a:rPr lang="en-GB" sz="2400" dirty="0"/>
              <a:t> </a:t>
            </a:r>
            <a:r>
              <a:rPr lang="en-GB" sz="2400" b="1" dirty="0"/>
              <a:t>Unity of possession </a:t>
            </a:r>
            <a:r>
              <a:rPr lang="en-GB" sz="2400" dirty="0"/>
              <a:t>– each co-owner has </a:t>
            </a:r>
            <a:r>
              <a:rPr lang="en-GB" sz="2400" u="sng" dirty="0"/>
              <a:t>the right to possession </a:t>
            </a:r>
            <a:r>
              <a:rPr lang="en-GB" sz="2400" dirty="0"/>
              <a:t>of all of the land. Actual possession is not required. Unity of possession is required for both a joint tenancy and a tenancy in common in equity. </a:t>
            </a:r>
          </a:p>
          <a:p>
            <a:r>
              <a:rPr lang="en-GB" sz="2400" b="1" dirty="0"/>
              <a:t>Unity of interest </a:t>
            </a:r>
            <a:r>
              <a:rPr lang="en-GB" sz="2400" dirty="0"/>
              <a:t>– each co-owner must have identical rights over the land. This is the hallmark of a joint tenancy. A tenancy in common can have unequal shares and, therefore, no unity of interest. </a:t>
            </a:r>
          </a:p>
          <a:p>
            <a:r>
              <a:rPr lang="en-GB" sz="2400" b="1" dirty="0"/>
              <a:t>Unity of title </a:t>
            </a:r>
            <a:r>
              <a:rPr lang="en-GB" sz="2400" dirty="0"/>
              <a:t>– each co-owner must have acquired their interest from the same document. For example, the same transfer or conveyance.</a:t>
            </a:r>
          </a:p>
          <a:p>
            <a:r>
              <a:rPr lang="en-GB" sz="2400" b="1" dirty="0"/>
              <a:t>Unity of time </a:t>
            </a:r>
            <a:r>
              <a:rPr lang="en-GB" sz="2400" dirty="0"/>
              <a:t>– the co-owners receive their interests at the same time.</a:t>
            </a:r>
          </a:p>
        </p:txBody>
      </p:sp>
    </p:spTree>
    <p:extLst>
      <p:ext uri="{BB962C8B-B14F-4D97-AF65-F5344CB8AC3E}">
        <p14:creationId xmlns:p14="http://schemas.microsoft.com/office/powerpoint/2010/main" val="2733234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BC28-3C87-45BF-A9FA-27DCA00E107D}"/>
              </a:ext>
            </a:extLst>
          </p:cNvPr>
          <p:cNvSpPr>
            <a:spLocks noGrp="1"/>
          </p:cNvSpPr>
          <p:nvPr>
            <p:ph type="title"/>
          </p:nvPr>
        </p:nvSpPr>
        <p:spPr>
          <a:xfrm>
            <a:off x="504806" y="156238"/>
            <a:ext cx="8596668" cy="907687"/>
          </a:xfrm>
        </p:spPr>
        <p:txBody>
          <a:bodyPr>
            <a:normAutofit/>
          </a:bodyPr>
          <a:lstStyle/>
          <a:p>
            <a:r>
              <a:rPr lang="en-GB" sz="4400" b="1" dirty="0"/>
              <a:t>The Second Test</a:t>
            </a:r>
          </a:p>
        </p:txBody>
      </p:sp>
      <p:sp>
        <p:nvSpPr>
          <p:cNvPr id="3" name="Content Placeholder 2">
            <a:extLst>
              <a:ext uri="{FF2B5EF4-FFF2-40B4-BE49-F238E27FC236}">
                <a16:creationId xmlns:a16="http://schemas.microsoft.com/office/drawing/2014/main" id="{11E8E0F0-5929-49B0-8DA8-23E1CED4AC8F}"/>
              </a:ext>
            </a:extLst>
          </p:cNvPr>
          <p:cNvSpPr>
            <a:spLocks noGrp="1"/>
          </p:cNvSpPr>
          <p:nvPr>
            <p:ph idx="1"/>
          </p:nvPr>
        </p:nvSpPr>
        <p:spPr>
          <a:xfrm>
            <a:off x="395538" y="1127889"/>
            <a:ext cx="8596668" cy="5301666"/>
          </a:xfrm>
        </p:spPr>
        <p:txBody>
          <a:bodyPr>
            <a:normAutofit/>
          </a:bodyPr>
          <a:lstStyle/>
          <a:p>
            <a:r>
              <a:rPr lang="en-GB" sz="2800" dirty="0"/>
              <a:t>The absence of the unity of interest, title or time may indicate a tenancy in common. </a:t>
            </a:r>
          </a:p>
          <a:p>
            <a:r>
              <a:rPr lang="en-GB" sz="2800" dirty="0"/>
              <a:t>If all four unities are present, the equitable interest could be held as either a joint tenancy or a tenancy in common. </a:t>
            </a:r>
          </a:p>
          <a:p>
            <a:r>
              <a:rPr lang="en-GB" sz="2800" dirty="0"/>
              <a:t>So, we go on to consider the second test.</a:t>
            </a:r>
          </a:p>
          <a:p>
            <a:r>
              <a:rPr lang="en-GB" sz="2800" b="1" dirty="0">
                <a:solidFill>
                  <a:srgbClr val="7030A0"/>
                </a:solidFill>
              </a:rPr>
              <a:t>The second test</a:t>
            </a:r>
            <a:r>
              <a:rPr lang="en-GB" sz="2800" dirty="0"/>
              <a:t>: does the deed transferring the land to the co-owners contain an express declaration?</a:t>
            </a:r>
          </a:p>
        </p:txBody>
      </p:sp>
    </p:spTree>
    <p:extLst>
      <p:ext uri="{BB962C8B-B14F-4D97-AF65-F5344CB8AC3E}">
        <p14:creationId xmlns:p14="http://schemas.microsoft.com/office/powerpoint/2010/main" val="2091955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736EE-2B11-46DF-8AF9-4F0BE2973EDC}"/>
              </a:ext>
            </a:extLst>
          </p:cNvPr>
          <p:cNvSpPr>
            <a:spLocks noGrp="1"/>
          </p:cNvSpPr>
          <p:nvPr>
            <p:ph type="title"/>
          </p:nvPr>
        </p:nvSpPr>
        <p:spPr>
          <a:xfrm>
            <a:off x="510557" y="218536"/>
            <a:ext cx="8966998" cy="862641"/>
          </a:xfrm>
        </p:spPr>
        <p:txBody>
          <a:bodyPr/>
          <a:lstStyle/>
          <a:p>
            <a:r>
              <a:rPr lang="en-GB" b="1" dirty="0"/>
              <a:t>Is there an express declaration of trust?</a:t>
            </a:r>
          </a:p>
        </p:txBody>
      </p:sp>
      <p:sp>
        <p:nvSpPr>
          <p:cNvPr id="3" name="Content Placeholder 2">
            <a:extLst>
              <a:ext uri="{FF2B5EF4-FFF2-40B4-BE49-F238E27FC236}">
                <a16:creationId xmlns:a16="http://schemas.microsoft.com/office/drawing/2014/main" id="{2359C771-92B7-4D90-8F61-234F5BD0F4F0}"/>
              </a:ext>
            </a:extLst>
          </p:cNvPr>
          <p:cNvSpPr>
            <a:spLocks noGrp="1"/>
          </p:cNvSpPr>
          <p:nvPr>
            <p:ph idx="1"/>
          </p:nvPr>
        </p:nvSpPr>
        <p:spPr>
          <a:xfrm>
            <a:off x="510556" y="1016151"/>
            <a:ext cx="9363813" cy="5355894"/>
          </a:xfrm>
        </p:spPr>
        <p:txBody>
          <a:bodyPr>
            <a:normAutofit/>
          </a:bodyPr>
          <a:lstStyle/>
          <a:p>
            <a:r>
              <a:rPr lang="en-GB" sz="2000" dirty="0"/>
              <a:t>An express declaration of trust (complying with the formalities in s 53(1) LPA 1925) is conclusive (Goodman v Gallant [1986] 2 WLR 236). </a:t>
            </a:r>
          </a:p>
          <a:p>
            <a:r>
              <a:rPr lang="en-GB" sz="2000" dirty="0"/>
              <a:t>The document of transfer sets out how the property is to be held (regardless of the size of contribution made by any of the co-owners). </a:t>
            </a:r>
          </a:p>
          <a:p>
            <a:r>
              <a:rPr lang="en-GB" sz="2000" dirty="0"/>
              <a:t>Such a trust may be expressed in a set of facts as: </a:t>
            </a:r>
          </a:p>
          <a:p>
            <a:pPr lvl="1"/>
            <a:r>
              <a:rPr lang="en-GB" sz="2000" dirty="0">
                <a:solidFill>
                  <a:srgbClr val="00B0F0"/>
                </a:solidFill>
              </a:rPr>
              <a:t>‘Transferred into their joint names as express beneficial joint tenants in equity’</a:t>
            </a:r>
          </a:p>
          <a:p>
            <a:pPr lvl="1"/>
            <a:r>
              <a:rPr lang="en-GB" sz="2000" dirty="0">
                <a:solidFill>
                  <a:srgbClr val="00B0F0"/>
                </a:solidFill>
              </a:rPr>
              <a:t>‘Conveyed to them as express beneficial joint tenants in equity’ </a:t>
            </a:r>
          </a:p>
          <a:p>
            <a:pPr lvl="1"/>
            <a:r>
              <a:rPr lang="en-GB" sz="2000" dirty="0">
                <a:solidFill>
                  <a:srgbClr val="00B0F0"/>
                </a:solidFill>
              </a:rPr>
              <a:t>‘The transfer contained a declaration that all four owners were beneficial joint tenants’</a:t>
            </a:r>
          </a:p>
          <a:p>
            <a:r>
              <a:rPr lang="en-GB" sz="2000" dirty="0"/>
              <a:t>All three statements mean that the property has been transferred to the co-owners as joint tenants in equity. </a:t>
            </a:r>
          </a:p>
          <a:p>
            <a:r>
              <a:rPr lang="en-GB" sz="2000" dirty="0"/>
              <a:t>An express declaration of trust is now strongly encouraged by Land Registry.</a:t>
            </a:r>
          </a:p>
        </p:txBody>
      </p:sp>
    </p:spTree>
    <p:extLst>
      <p:ext uri="{BB962C8B-B14F-4D97-AF65-F5344CB8AC3E}">
        <p14:creationId xmlns:p14="http://schemas.microsoft.com/office/powerpoint/2010/main" val="132360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AED36-F0B4-4191-9296-074F02E2BA3E}"/>
              </a:ext>
            </a:extLst>
          </p:cNvPr>
          <p:cNvSpPr>
            <a:spLocks noGrp="1"/>
          </p:cNvSpPr>
          <p:nvPr>
            <p:ph type="title"/>
          </p:nvPr>
        </p:nvSpPr>
        <p:spPr>
          <a:xfrm>
            <a:off x="171251" y="97766"/>
            <a:ext cx="10243707" cy="828136"/>
          </a:xfrm>
        </p:spPr>
        <p:txBody>
          <a:bodyPr/>
          <a:lstStyle/>
          <a:p>
            <a:r>
              <a:rPr lang="en-GB" b="1" dirty="0"/>
              <a:t>The Third Test – are there words of severance?</a:t>
            </a:r>
          </a:p>
        </p:txBody>
      </p:sp>
      <p:sp>
        <p:nvSpPr>
          <p:cNvPr id="3" name="Content Placeholder 2">
            <a:extLst>
              <a:ext uri="{FF2B5EF4-FFF2-40B4-BE49-F238E27FC236}">
                <a16:creationId xmlns:a16="http://schemas.microsoft.com/office/drawing/2014/main" id="{F47809FB-CBAF-4857-9F10-9B13DB96E055}"/>
              </a:ext>
            </a:extLst>
          </p:cNvPr>
          <p:cNvSpPr>
            <a:spLocks noGrp="1"/>
          </p:cNvSpPr>
          <p:nvPr>
            <p:ph idx="1"/>
          </p:nvPr>
        </p:nvSpPr>
        <p:spPr>
          <a:xfrm>
            <a:off x="292021" y="827254"/>
            <a:ext cx="9823888" cy="4900685"/>
          </a:xfrm>
        </p:spPr>
        <p:txBody>
          <a:bodyPr>
            <a:noAutofit/>
          </a:bodyPr>
          <a:lstStyle/>
          <a:p>
            <a:pPr marL="0" indent="0">
              <a:buNone/>
            </a:pPr>
            <a:r>
              <a:rPr lang="en-GB" sz="2400" dirty="0"/>
              <a:t>In the absence of an express declaration, go on to consider the third test. </a:t>
            </a:r>
          </a:p>
          <a:p>
            <a:r>
              <a:rPr lang="en-GB" sz="2400" b="1" dirty="0">
                <a:solidFill>
                  <a:srgbClr val="7030A0"/>
                </a:solidFill>
              </a:rPr>
              <a:t>The third test: </a:t>
            </a:r>
            <a:r>
              <a:rPr lang="en-GB" sz="2400" dirty="0"/>
              <a:t>does the deed transferring the land to the co-owners contain words of severance? </a:t>
            </a:r>
          </a:p>
          <a:p>
            <a:r>
              <a:rPr lang="en-GB" sz="2400" dirty="0" err="1"/>
              <a:t>i.e</a:t>
            </a:r>
            <a:r>
              <a:rPr lang="en-GB" sz="2400" dirty="0"/>
              <a:t> any words in the document of transfer that indicate that the co-owners are to have distinct shares. </a:t>
            </a:r>
            <a:r>
              <a:rPr lang="en-GB" sz="2400" dirty="0" err="1"/>
              <a:t>e.g</a:t>
            </a:r>
            <a:r>
              <a:rPr lang="en-GB" sz="2400" dirty="0"/>
              <a:t>:</a:t>
            </a:r>
          </a:p>
          <a:p>
            <a:r>
              <a:rPr lang="en-GB" sz="2400" dirty="0"/>
              <a:t> </a:t>
            </a:r>
            <a:r>
              <a:rPr lang="en-GB" sz="2400" dirty="0">
                <a:solidFill>
                  <a:srgbClr val="0070C0"/>
                </a:solidFill>
              </a:rPr>
              <a:t>‘I grant Greenacre to my children to be divided equally between them.’</a:t>
            </a:r>
          </a:p>
          <a:p>
            <a:r>
              <a:rPr lang="en-GB" sz="2400" dirty="0">
                <a:solidFill>
                  <a:srgbClr val="0070C0"/>
                </a:solidFill>
              </a:rPr>
              <a:t>‘To A and B in equal shares.’ </a:t>
            </a:r>
          </a:p>
          <a:p>
            <a:r>
              <a:rPr lang="en-GB" sz="2400" dirty="0">
                <a:solidFill>
                  <a:srgbClr val="0070C0"/>
                </a:solidFill>
              </a:rPr>
              <a:t>‘Between A and B.’ ‘Half to A and half to B.’ </a:t>
            </a:r>
          </a:p>
          <a:p>
            <a:pPr marL="0" indent="0">
              <a:buNone/>
            </a:pPr>
            <a:r>
              <a:rPr lang="en-GB" sz="2400" dirty="0"/>
              <a:t>Where the conveyance or transfer does not contain an express declaration or words of severance, we need to apply the fourth and last test.</a:t>
            </a:r>
          </a:p>
        </p:txBody>
      </p:sp>
    </p:spTree>
    <p:extLst>
      <p:ext uri="{BB962C8B-B14F-4D97-AF65-F5344CB8AC3E}">
        <p14:creationId xmlns:p14="http://schemas.microsoft.com/office/powerpoint/2010/main" val="289885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44E67-BB66-4A00-A55C-C00E6B3BD3B5}"/>
              </a:ext>
            </a:extLst>
          </p:cNvPr>
          <p:cNvSpPr>
            <a:spLocks noGrp="1"/>
          </p:cNvSpPr>
          <p:nvPr>
            <p:ph type="title"/>
          </p:nvPr>
        </p:nvSpPr>
        <p:spPr>
          <a:xfrm>
            <a:off x="297771" y="156238"/>
            <a:ext cx="8596668" cy="1320800"/>
          </a:xfrm>
        </p:spPr>
        <p:txBody>
          <a:bodyPr/>
          <a:lstStyle/>
          <a:p>
            <a:r>
              <a:rPr lang="en-GB" b="1" dirty="0"/>
              <a:t>The Fourth Test – does equity presume a tenancy in common?</a:t>
            </a:r>
          </a:p>
        </p:txBody>
      </p:sp>
      <p:sp>
        <p:nvSpPr>
          <p:cNvPr id="3" name="Content Placeholder 2">
            <a:extLst>
              <a:ext uri="{FF2B5EF4-FFF2-40B4-BE49-F238E27FC236}">
                <a16:creationId xmlns:a16="http://schemas.microsoft.com/office/drawing/2014/main" id="{7E6842CC-50B4-491D-9FE5-2F0B9D734FF3}"/>
              </a:ext>
            </a:extLst>
          </p:cNvPr>
          <p:cNvSpPr>
            <a:spLocks noGrp="1"/>
          </p:cNvSpPr>
          <p:nvPr>
            <p:ph idx="1"/>
          </p:nvPr>
        </p:nvSpPr>
        <p:spPr>
          <a:xfrm>
            <a:off x="366783" y="1488613"/>
            <a:ext cx="9501836" cy="5090466"/>
          </a:xfrm>
        </p:spPr>
        <p:txBody>
          <a:bodyPr>
            <a:normAutofit fontScale="92500" lnSpcReduction="10000"/>
          </a:bodyPr>
          <a:lstStyle/>
          <a:p>
            <a:r>
              <a:rPr lang="en-GB" dirty="0"/>
              <a:t>There is a presumption that the co-owners will be joint tenants in equity on the basis that equity follows the law – </a:t>
            </a:r>
            <a:r>
              <a:rPr lang="en-GB" dirty="0">
                <a:solidFill>
                  <a:srgbClr val="0070C0"/>
                </a:solidFill>
              </a:rPr>
              <a:t>Stack v Dowden [2007] 2 AC 432 (HL). </a:t>
            </a:r>
          </a:p>
          <a:p>
            <a:r>
              <a:rPr lang="en-GB" dirty="0"/>
              <a:t>This presumption can be rebutted as follows: </a:t>
            </a:r>
          </a:p>
          <a:p>
            <a:r>
              <a:rPr lang="en-GB" dirty="0"/>
              <a:t>When the property is acquired for business use – usually a person of business would want their interest to go to their estate on their death rather than to their business partners. </a:t>
            </a:r>
          </a:p>
          <a:p>
            <a:r>
              <a:rPr lang="en-GB" dirty="0"/>
              <a:t>Unequal contributions to the purchase price – equity presumes a tenancy in common. The size of each tenant in common’s share is in proportion to their contribution. However, in the case of a trust of the home, comments in Stack v Dowden suggest that the presumption for a joint tenancy in equity would apply even where there were unequal contributions.</a:t>
            </a:r>
          </a:p>
          <a:p>
            <a:r>
              <a:rPr lang="en-GB" dirty="0"/>
              <a:t>Post-acquisition money management – in relation to a trust of the home, there is a strong presumption in favour of a joint tenancy in equity. This can be rebutted in exceptional circumstances where it can be shown that one co-owner has provided the far greater share of the finance for the home, for example in paying all of the mortgage payments and the majority of the outgoings.</a:t>
            </a:r>
          </a:p>
          <a:p>
            <a:r>
              <a:rPr lang="en-GB" b="1" dirty="0"/>
              <a:t>In the absence of any of these presumptions, the equitable interest will be held as joint tenants, as ‘equity follows the law’, </a:t>
            </a:r>
            <a:r>
              <a:rPr lang="en-GB" b="1" dirty="0" err="1"/>
              <a:t>ie</a:t>
            </a:r>
            <a:r>
              <a:rPr lang="en-GB" b="1" dirty="0"/>
              <a:t> mirrors the legal estate.</a:t>
            </a:r>
          </a:p>
        </p:txBody>
      </p:sp>
    </p:spTree>
    <p:extLst>
      <p:ext uri="{BB962C8B-B14F-4D97-AF65-F5344CB8AC3E}">
        <p14:creationId xmlns:p14="http://schemas.microsoft.com/office/powerpoint/2010/main" val="2109347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2B74F-DA24-4A00-93C2-55A44BB8C2D4}"/>
              </a:ext>
            </a:extLst>
          </p:cNvPr>
          <p:cNvSpPr>
            <a:spLocks noGrp="1"/>
          </p:cNvSpPr>
          <p:nvPr>
            <p:ph type="title"/>
          </p:nvPr>
        </p:nvSpPr>
        <p:spPr>
          <a:xfrm>
            <a:off x="165499" y="241540"/>
            <a:ext cx="9559345" cy="822385"/>
          </a:xfrm>
        </p:spPr>
        <p:txBody>
          <a:bodyPr>
            <a:normAutofit/>
          </a:bodyPr>
          <a:lstStyle/>
          <a:p>
            <a:r>
              <a:rPr lang="en-GB" sz="4000" b="1" dirty="0"/>
              <a:t>Severance of a joint tenancy in equity</a:t>
            </a:r>
          </a:p>
        </p:txBody>
      </p:sp>
      <p:sp>
        <p:nvSpPr>
          <p:cNvPr id="3" name="Content Placeholder 2">
            <a:extLst>
              <a:ext uri="{FF2B5EF4-FFF2-40B4-BE49-F238E27FC236}">
                <a16:creationId xmlns:a16="http://schemas.microsoft.com/office/drawing/2014/main" id="{CAAFB300-4E0D-4F15-95B9-74C6DEBF37AA}"/>
              </a:ext>
            </a:extLst>
          </p:cNvPr>
          <p:cNvSpPr>
            <a:spLocks noGrp="1"/>
          </p:cNvSpPr>
          <p:nvPr>
            <p:ph idx="1"/>
          </p:nvPr>
        </p:nvSpPr>
        <p:spPr>
          <a:xfrm>
            <a:off x="228759" y="1000665"/>
            <a:ext cx="9714621" cy="5615795"/>
          </a:xfrm>
        </p:spPr>
        <p:txBody>
          <a:bodyPr>
            <a:normAutofit/>
          </a:bodyPr>
          <a:lstStyle/>
          <a:p>
            <a:r>
              <a:rPr lang="en-GB" sz="2400" dirty="0"/>
              <a:t>Severance = method by which a joint tenancy in equity can be converted into a tenancy in common. </a:t>
            </a:r>
          </a:p>
          <a:p>
            <a:r>
              <a:rPr lang="en-GB" sz="2400" dirty="0"/>
              <a:t>Severance only applies to the equitable interests. </a:t>
            </a:r>
          </a:p>
          <a:p>
            <a:r>
              <a:rPr lang="en-GB" sz="2400" dirty="0"/>
              <a:t>It is </a:t>
            </a:r>
            <a:r>
              <a:rPr lang="en-GB" sz="2400" u="sng" dirty="0">
                <a:solidFill>
                  <a:srgbClr val="7030A0"/>
                </a:solidFill>
              </a:rPr>
              <a:t>not possible to sever the joint tenancy of the legal estate</a:t>
            </a:r>
            <a:r>
              <a:rPr lang="en-GB" sz="2400" dirty="0"/>
              <a:t>. </a:t>
            </a:r>
          </a:p>
          <a:p>
            <a:r>
              <a:rPr lang="en-GB" sz="2400" dirty="0"/>
              <a:t>Severance must be inter </a:t>
            </a:r>
            <a:r>
              <a:rPr lang="en-GB" sz="2400" dirty="0" err="1"/>
              <a:t>vivos</a:t>
            </a:r>
            <a:r>
              <a:rPr lang="en-GB" sz="2400" dirty="0"/>
              <a:t>, i.e. during the lifetime of the co-owner. </a:t>
            </a:r>
          </a:p>
          <a:p>
            <a:r>
              <a:rPr lang="en-GB" sz="2400" dirty="0"/>
              <a:t>A will cannot effect severance (Carr v Isard [2006] (although a will is written in the lifetime of the testator, it only takes effect on death. </a:t>
            </a:r>
          </a:p>
          <a:p>
            <a:r>
              <a:rPr lang="en-GB" sz="2400" dirty="0"/>
              <a:t>Severance can be effected by: </a:t>
            </a:r>
          </a:p>
          <a:p>
            <a:pPr lvl="1"/>
            <a:r>
              <a:rPr lang="en-GB" sz="2200" dirty="0"/>
              <a:t>formal severance by written notice ; and </a:t>
            </a:r>
          </a:p>
          <a:p>
            <a:pPr lvl="1"/>
            <a:r>
              <a:rPr lang="en-GB" sz="2400" dirty="0"/>
              <a:t>informal severance.</a:t>
            </a:r>
          </a:p>
        </p:txBody>
      </p:sp>
    </p:spTree>
    <p:extLst>
      <p:ext uri="{BB962C8B-B14F-4D97-AF65-F5344CB8AC3E}">
        <p14:creationId xmlns:p14="http://schemas.microsoft.com/office/powerpoint/2010/main" val="3388375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3A09D-9733-4206-A112-6134E34AD262}"/>
              </a:ext>
            </a:extLst>
          </p:cNvPr>
          <p:cNvSpPr>
            <a:spLocks noGrp="1"/>
          </p:cNvSpPr>
          <p:nvPr>
            <p:ph type="title"/>
          </p:nvPr>
        </p:nvSpPr>
        <p:spPr>
          <a:xfrm>
            <a:off x="550813" y="156238"/>
            <a:ext cx="8466666" cy="942192"/>
          </a:xfrm>
        </p:spPr>
        <p:txBody>
          <a:bodyPr>
            <a:normAutofit/>
          </a:bodyPr>
          <a:lstStyle/>
          <a:p>
            <a:r>
              <a:rPr lang="en-GB" sz="4400" b="1" dirty="0"/>
              <a:t>Severance by Written notice </a:t>
            </a:r>
          </a:p>
        </p:txBody>
      </p:sp>
      <p:sp>
        <p:nvSpPr>
          <p:cNvPr id="3" name="Content Placeholder 2">
            <a:extLst>
              <a:ext uri="{FF2B5EF4-FFF2-40B4-BE49-F238E27FC236}">
                <a16:creationId xmlns:a16="http://schemas.microsoft.com/office/drawing/2014/main" id="{E9D271B8-1FB0-4D6E-9E2E-F3C0CC3B61D1}"/>
              </a:ext>
            </a:extLst>
          </p:cNvPr>
          <p:cNvSpPr>
            <a:spLocks noGrp="1"/>
          </p:cNvSpPr>
          <p:nvPr>
            <p:ph idx="1"/>
          </p:nvPr>
        </p:nvSpPr>
        <p:spPr>
          <a:xfrm>
            <a:off x="435794" y="908649"/>
            <a:ext cx="9076266" cy="5727940"/>
          </a:xfrm>
        </p:spPr>
        <p:txBody>
          <a:bodyPr>
            <a:normAutofit/>
          </a:bodyPr>
          <a:lstStyle/>
          <a:p>
            <a:pPr marL="0" indent="0">
              <a:buNone/>
            </a:pPr>
            <a:r>
              <a:rPr lang="en-GB" sz="2000" dirty="0"/>
              <a:t>A joint tenant can sever their ‘share’ of the joint tenancy by giving written notice to the other co-owners stating their intention to sever, either expressly or impliedly. </a:t>
            </a:r>
          </a:p>
          <a:p>
            <a:r>
              <a:rPr lang="en-GB" sz="2000" dirty="0"/>
              <a:t>There is no specified form for the notice and it does not need to be signed – s 36(2) LPA 1925.</a:t>
            </a:r>
          </a:p>
          <a:p>
            <a:r>
              <a:rPr lang="en-GB" sz="2000" dirty="0"/>
              <a:t>Giving written notice is a unilateral act and does not require the consent of the other joint tenants. </a:t>
            </a:r>
          </a:p>
          <a:p>
            <a:r>
              <a:rPr lang="en-GB" sz="2000" dirty="0"/>
              <a:t>For severance to be effective the notice must: </a:t>
            </a:r>
          </a:p>
          <a:p>
            <a:pPr marL="0" indent="0">
              <a:buNone/>
            </a:pPr>
            <a:r>
              <a:rPr lang="en-GB" sz="2000" dirty="0"/>
              <a:t>	(a) </a:t>
            </a:r>
            <a:r>
              <a:rPr lang="en-GB" sz="2000" u="sng" dirty="0"/>
              <a:t>Use appropriate wording</a:t>
            </a:r>
            <a:r>
              <a:rPr lang="en-GB" sz="2000" dirty="0"/>
              <a:t>. This must express a desire to end the joint 	tenancy immediately. Expressing a future intent or desire is insufficient – 	Harris v Goddard [1983] 1 WLR 1203; and </a:t>
            </a:r>
          </a:p>
          <a:p>
            <a:pPr marL="0" indent="0">
              <a:buNone/>
            </a:pPr>
            <a:r>
              <a:rPr lang="en-GB" sz="2000" dirty="0"/>
              <a:t>	(b) </a:t>
            </a:r>
            <a:r>
              <a:rPr lang="en-GB" sz="2000" u="sng" dirty="0"/>
              <a:t>Be received by all the other joint tenants </a:t>
            </a:r>
            <a:r>
              <a:rPr lang="en-GB" sz="2000" dirty="0"/>
              <a:t>or be deemed to have been 	received. Notice can be handed to the intended recipient or posted.</a:t>
            </a:r>
          </a:p>
          <a:p>
            <a:r>
              <a:rPr lang="en-GB" sz="2000" dirty="0"/>
              <a:t>Postal rules: if posted, reliance can be placed on the deeming provisions of s 196 LPA 1925. </a:t>
            </a:r>
          </a:p>
          <a:p>
            <a:endParaRPr lang="en-GB" sz="2000" dirty="0"/>
          </a:p>
        </p:txBody>
      </p:sp>
    </p:spTree>
    <p:extLst>
      <p:ext uri="{BB962C8B-B14F-4D97-AF65-F5344CB8AC3E}">
        <p14:creationId xmlns:p14="http://schemas.microsoft.com/office/powerpoint/2010/main" val="166232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3AF2E-926B-29F9-496D-1921231F4381}"/>
              </a:ext>
            </a:extLst>
          </p:cNvPr>
          <p:cNvSpPr>
            <a:spLocks noGrp="1"/>
          </p:cNvSpPr>
          <p:nvPr>
            <p:ph type="title"/>
          </p:nvPr>
        </p:nvSpPr>
        <p:spPr>
          <a:xfrm>
            <a:off x="315024" y="92015"/>
            <a:ext cx="9254545" cy="810883"/>
          </a:xfrm>
        </p:spPr>
        <p:txBody>
          <a:bodyPr>
            <a:noAutofit/>
          </a:bodyPr>
          <a:lstStyle/>
          <a:p>
            <a:r>
              <a:rPr lang="en-GB" b="1" dirty="0"/>
              <a:t>Severance by Destruction of the four unities</a:t>
            </a:r>
          </a:p>
        </p:txBody>
      </p:sp>
      <p:sp>
        <p:nvSpPr>
          <p:cNvPr id="3" name="Content Placeholder 2">
            <a:extLst>
              <a:ext uri="{FF2B5EF4-FFF2-40B4-BE49-F238E27FC236}">
                <a16:creationId xmlns:a16="http://schemas.microsoft.com/office/drawing/2014/main" id="{A55C4285-2934-DD35-0E72-F93B02E33DD5}"/>
              </a:ext>
            </a:extLst>
          </p:cNvPr>
          <p:cNvSpPr>
            <a:spLocks noGrp="1"/>
          </p:cNvSpPr>
          <p:nvPr>
            <p:ph idx="1"/>
          </p:nvPr>
        </p:nvSpPr>
        <p:spPr>
          <a:xfrm>
            <a:off x="269016" y="1326702"/>
            <a:ext cx="9438575" cy="5281132"/>
          </a:xfrm>
        </p:spPr>
        <p:txBody>
          <a:bodyPr>
            <a:noAutofit/>
          </a:bodyPr>
          <a:lstStyle/>
          <a:p>
            <a:r>
              <a:rPr lang="en-GB" sz="2400" dirty="0"/>
              <a:t>Joint tenants must have all 4 unities.  (</a:t>
            </a:r>
            <a:r>
              <a:rPr lang="en-GB" sz="2000" dirty="0"/>
              <a:t>Tenants in common must have unity of possession.  If unity of possession destroyed there can be no co-ownership at all).</a:t>
            </a:r>
          </a:p>
          <a:p>
            <a:r>
              <a:rPr lang="en-GB" sz="2400" dirty="0"/>
              <a:t>Some acts of a joint tenant will result in the other unities being destroyed in equity and this will effect severance:</a:t>
            </a:r>
          </a:p>
          <a:p>
            <a:r>
              <a:rPr lang="en-GB" sz="2400" dirty="0"/>
              <a:t>Sale</a:t>
            </a:r>
          </a:p>
          <a:p>
            <a:r>
              <a:rPr lang="en-GB" sz="2400" dirty="0"/>
              <a:t>Contract to sell</a:t>
            </a:r>
          </a:p>
          <a:p>
            <a:r>
              <a:rPr lang="en-GB" sz="2400" dirty="0"/>
              <a:t>Fraudulent sale</a:t>
            </a:r>
          </a:p>
          <a:p>
            <a:r>
              <a:rPr lang="en-GB" sz="2400" dirty="0"/>
              <a:t>Mortgage</a:t>
            </a:r>
          </a:p>
          <a:p>
            <a:r>
              <a:rPr lang="en-GB" sz="2400" dirty="0"/>
              <a:t>Merger</a:t>
            </a:r>
          </a:p>
          <a:p>
            <a:r>
              <a:rPr lang="en-GB" sz="2400" dirty="0"/>
              <a:t>Homicide</a:t>
            </a:r>
          </a:p>
          <a:p>
            <a:r>
              <a:rPr lang="en-GB" sz="2400" dirty="0"/>
              <a:t>Bankruptcy</a:t>
            </a:r>
          </a:p>
        </p:txBody>
      </p:sp>
    </p:spTree>
    <p:extLst>
      <p:ext uri="{BB962C8B-B14F-4D97-AF65-F5344CB8AC3E}">
        <p14:creationId xmlns:p14="http://schemas.microsoft.com/office/powerpoint/2010/main" val="3006070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D716E0-C112-9820-3DB6-8FEEF2BA1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85BA1C-F644-313A-C5EC-BCB210AF9652}"/>
              </a:ext>
            </a:extLst>
          </p:cNvPr>
          <p:cNvSpPr>
            <a:spLocks noGrp="1"/>
          </p:cNvSpPr>
          <p:nvPr>
            <p:ph type="title"/>
          </p:nvPr>
        </p:nvSpPr>
        <p:spPr>
          <a:xfrm>
            <a:off x="315024" y="92015"/>
            <a:ext cx="9254545" cy="810883"/>
          </a:xfrm>
        </p:spPr>
        <p:txBody>
          <a:bodyPr>
            <a:noAutofit/>
          </a:bodyPr>
          <a:lstStyle/>
          <a:p>
            <a:r>
              <a:rPr lang="en-GB" b="1" dirty="0"/>
              <a:t>Severance by Destruction of the four unities</a:t>
            </a:r>
          </a:p>
        </p:txBody>
      </p:sp>
      <p:sp>
        <p:nvSpPr>
          <p:cNvPr id="3" name="Content Placeholder 2">
            <a:extLst>
              <a:ext uri="{FF2B5EF4-FFF2-40B4-BE49-F238E27FC236}">
                <a16:creationId xmlns:a16="http://schemas.microsoft.com/office/drawing/2014/main" id="{09D6BAF0-81BC-1D8B-1D0B-89E0CB01B4B2}"/>
              </a:ext>
            </a:extLst>
          </p:cNvPr>
          <p:cNvSpPr>
            <a:spLocks noGrp="1"/>
          </p:cNvSpPr>
          <p:nvPr>
            <p:ph idx="1"/>
          </p:nvPr>
        </p:nvSpPr>
        <p:spPr>
          <a:xfrm>
            <a:off x="269016" y="1326702"/>
            <a:ext cx="9438575" cy="5281132"/>
          </a:xfrm>
        </p:spPr>
        <p:txBody>
          <a:bodyPr>
            <a:noAutofit/>
          </a:bodyPr>
          <a:lstStyle/>
          <a:p>
            <a:r>
              <a:rPr lang="en-GB" sz="2400" dirty="0"/>
              <a:t>Sale : </a:t>
            </a:r>
            <a:r>
              <a:rPr lang="en-GB" dirty="0"/>
              <a:t>If the joint tenant sells their beneficial interest, the buyer gains an interest from a separate act or document from the original joint tenants. Unity of title is therefore destroyed and severance occurs. The buyer will hold their interest as a tenant in common. The joint tenant must meet the requirements of </a:t>
            </a:r>
            <a:r>
              <a:rPr lang="en-GB" b="1" dirty="0"/>
              <a:t>s53(1)(c) LPA 1925</a:t>
            </a:r>
            <a:r>
              <a:rPr lang="en-GB" dirty="0"/>
              <a:t> when selling their beneficial interest</a:t>
            </a:r>
            <a:endParaRPr lang="en-GB" sz="2400" dirty="0"/>
          </a:p>
          <a:p>
            <a:r>
              <a:rPr lang="en-GB" sz="2400" dirty="0"/>
              <a:t>Contract to sell: </a:t>
            </a:r>
            <a:r>
              <a:rPr lang="en-GB" dirty="0"/>
              <a:t>a contract to sell a beneficial interest is treated, in equity, as having the same effect as an actual sale. Unity of title is once more destroyed. The contract must meet the requirements of </a:t>
            </a:r>
            <a:r>
              <a:rPr lang="en-GB" b="1" dirty="0"/>
              <a:t>s2 Law of Property (Miscellaneous Provisions) Act 1989</a:t>
            </a:r>
            <a:r>
              <a:rPr lang="en-GB" dirty="0"/>
              <a:t>.</a:t>
            </a:r>
            <a:endParaRPr lang="en-GB" sz="2400" dirty="0"/>
          </a:p>
          <a:p>
            <a:r>
              <a:rPr lang="en-GB" sz="2400" dirty="0"/>
              <a:t>Fraudulent sale : </a:t>
            </a:r>
            <a:r>
              <a:rPr lang="en-GB" dirty="0"/>
              <a:t>If one joint tenant purports to sell the co-owned property by fraudulently forging their fellow joint tenants’ signatures on the conveyancing documents, the effect is not to pass full legal title to the buyer but to sever the forger’s equitable interest, which will then pass to the buyer. </a:t>
            </a:r>
            <a:endParaRPr lang="en-GB" sz="2400" dirty="0"/>
          </a:p>
        </p:txBody>
      </p:sp>
    </p:spTree>
    <p:extLst>
      <p:ext uri="{BB962C8B-B14F-4D97-AF65-F5344CB8AC3E}">
        <p14:creationId xmlns:p14="http://schemas.microsoft.com/office/powerpoint/2010/main" val="1081933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0D6A9-67CB-9769-DEA6-EC46C0D949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91E22D-CFE0-24C3-62CB-22758194B8BC}"/>
              </a:ext>
            </a:extLst>
          </p:cNvPr>
          <p:cNvSpPr>
            <a:spLocks noGrp="1"/>
          </p:cNvSpPr>
          <p:nvPr>
            <p:ph type="title"/>
          </p:nvPr>
        </p:nvSpPr>
        <p:spPr>
          <a:xfrm>
            <a:off x="315024" y="92015"/>
            <a:ext cx="9254545" cy="810883"/>
          </a:xfrm>
        </p:spPr>
        <p:txBody>
          <a:bodyPr>
            <a:noAutofit/>
          </a:bodyPr>
          <a:lstStyle/>
          <a:p>
            <a:r>
              <a:rPr lang="en-GB" b="1" dirty="0"/>
              <a:t>Severance by Destruction of the four unities</a:t>
            </a:r>
          </a:p>
        </p:txBody>
      </p:sp>
      <p:sp>
        <p:nvSpPr>
          <p:cNvPr id="3" name="Content Placeholder 2">
            <a:extLst>
              <a:ext uri="{FF2B5EF4-FFF2-40B4-BE49-F238E27FC236}">
                <a16:creationId xmlns:a16="http://schemas.microsoft.com/office/drawing/2014/main" id="{C19E3412-12DE-1AD2-A50F-BFC5F458744C}"/>
              </a:ext>
            </a:extLst>
          </p:cNvPr>
          <p:cNvSpPr>
            <a:spLocks noGrp="1"/>
          </p:cNvSpPr>
          <p:nvPr>
            <p:ph idx="1"/>
          </p:nvPr>
        </p:nvSpPr>
        <p:spPr>
          <a:xfrm>
            <a:off x="269016" y="1326702"/>
            <a:ext cx="9139527" cy="5281132"/>
          </a:xfrm>
        </p:spPr>
        <p:txBody>
          <a:bodyPr>
            <a:noAutofit/>
          </a:bodyPr>
          <a:lstStyle/>
          <a:p>
            <a:r>
              <a:rPr lang="en-GB" sz="2400" dirty="0"/>
              <a:t>Mortgage : </a:t>
            </a:r>
            <a:r>
              <a:rPr lang="en-GB" dirty="0"/>
              <a:t>If a joint tenant mortgages their equitable interest, unity of title is once more destroyed and severance occurs. A fraudulent mortgage of the whole property seems to have the same effect. The joint tenant must meet the conditions in </a:t>
            </a:r>
            <a:r>
              <a:rPr lang="en-GB" b="1" dirty="0"/>
              <a:t>s53(1)(c) LPA 1925</a:t>
            </a:r>
            <a:r>
              <a:rPr lang="en-GB" dirty="0"/>
              <a:t> when mortgaging their equitable interest.</a:t>
            </a:r>
            <a:endParaRPr lang="en-GB" sz="2400" dirty="0"/>
          </a:p>
          <a:p>
            <a:r>
              <a:rPr lang="en-GB" sz="2400" dirty="0"/>
              <a:t>Merger : </a:t>
            </a:r>
            <a:r>
              <a:rPr lang="en-GB" dirty="0"/>
              <a:t>If one joint tenant who holds a limited interest obtains a remainder interest, they will no longer have an interest in land of the same duration as the other joint tenants. Unity of interest is therefore destroyed. For example, if A, B and C are originally joint tenants for life and D has a fee simple in remainder, and if C were to buy D’s interest, the two interests of C would merge. C becomes a tenant in common, whilst A and B remain joint tenants for life.</a:t>
            </a:r>
            <a:endParaRPr lang="en-GB" sz="2400" dirty="0"/>
          </a:p>
          <a:p>
            <a:endParaRPr lang="en-GB" sz="2400" dirty="0"/>
          </a:p>
        </p:txBody>
      </p:sp>
    </p:spTree>
    <p:extLst>
      <p:ext uri="{BB962C8B-B14F-4D97-AF65-F5344CB8AC3E}">
        <p14:creationId xmlns:p14="http://schemas.microsoft.com/office/powerpoint/2010/main" val="2296429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092D6-B37B-7352-9838-7D0561AEB1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A3B4D8-41FF-691C-E937-F7B3BAD04AF2}"/>
              </a:ext>
            </a:extLst>
          </p:cNvPr>
          <p:cNvSpPr>
            <a:spLocks noGrp="1"/>
          </p:cNvSpPr>
          <p:nvPr>
            <p:ph type="title"/>
          </p:nvPr>
        </p:nvSpPr>
        <p:spPr>
          <a:xfrm>
            <a:off x="315024" y="92015"/>
            <a:ext cx="9254545" cy="810883"/>
          </a:xfrm>
        </p:spPr>
        <p:txBody>
          <a:bodyPr>
            <a:noAutofit/>
          </a:bodyPr>
          <a:lstStyle/>
          <a:p>
            <a:r>
              <a:rPr lang="en-GB" b="1" dirty="0"/>
              <a:t>Severance by Destruction of the four unities</a:t>
            </a:r>
          </a:p>
        </p:txBody>
      </p:sp>
      <p:sp>
        <p:nvSpPr>
          <p:cNvPr id="3" name="Content Placeholder 2">
            <a:extLst>
              <a:ext uri="{FF2B5EF4-FFF2-40B4-BE49-F238E27FC236}">
                <a16:creationId xmlns:a16="http://schemas.microsoft.com/office/drawing/2014/main" id="{ADDB10E9-26D1-FBBA-DAAF-3669627464B2}"/>
              </a:ext>
            </a:extLst>
          </p:cNvPr>
          <p:cNvSpPr>
            <a:spLocks noGrp="1"/>
          </p:cNvSpPr>
          <p:nvPr>
            <p:ph idx="1"/>
          </p:nvPr>
        </p:nvSpPr>
        <p:spPr>
          <a:xfrm>
            <a:off x="269016" y="1326702"/>
            <a:ext cx="9438575" cy="5281132"/>
          </a:xfrm>
        </p:spPr>
        <p:txBody>
          <a:bodyPr>
            <a:noAutofit/>
          </a:bodyPr>
          <a:lstStyle/>
          <a:p>
            <a:r>
              <a:rPr lang="en-GB" sz="2400" dirty="0"/>
              <a:t>Homicide: </a:t>
            </a:r>
            <a:r>
              <a:rPr lang="en-GB" dirty="0"/>
              <a:t>A joint tenant who kills their fellow joint tenant cannot take under survivorship. It is said that homicide is a severing event, although this is unlikely. Severance must occur</a:t>
            </a:r>
            <a:r>
              <a:rPr lang="en-GB" i="1" dirty="0"/>
              <a:t> inter </a:t>
            </a:r>
            <a:r>
              <a:rPr lang="en-GB" i="1" dirty="0" err="1"/>
              <a:t>vivos</a:t>
            </a:r>
            <a:r>
              <a:rPr lang="en-GB" dirty="0"/>
              <a:t>. It is more likely that homicide is an exception to the normal rules of survivorship, which is accepted on the grounds of public policy.</a:t>
            </a:r>
            <a:endParaRPr lang="en-GB" sz="2400" dirty="0"/>
          </a:p>
          <a:p>
            <a:pPr fontAlgn="auto"/>
            <a:r>
              <a:rPr lang="en-GB" sz="2400" dirty="0"/>
              <a:t>Bankruptcy : </a:t>
            </a:r>
            <a:r>
              <a:rPr lang="en-GB" dirty="0"/>
              <a:t>If a joint tenant becomes bankrupt the unity of title is destroyed and severance occurs on the making of the bankruptcy order (</a:t>
            </a:r>
            <a:r>
              <a:rPr lang="en-GB" b="1" i="1" dirty="0"/>
              <a:t>Re Pavlou [1993]</a:t>
            </a:r>
            <a:r>
              <a:rPr lang="en-GB" dirty="0"/>
              <a:t>). A trustee in bankruptcy may apply for sale of the co-owned property on the joint tenant’s behalf. On sale, the bankrupt’s creditors will be entitled only to the bankrupt’s share of the proceeds.</a:t>
            </a:r>
          </a:p>
          <a:p>
            <a:pPr fontAlgn="auto"/>
            <a:r>
              <a:rPr lang="en-GB" dirty="0"/>
              <a:t>The bankrupt’s beneficial interest vests in the trustee in bankruptcy when the trustee in bankruptcy is appointed under the </a:t>
            </a:r>
            <a:r>
              <a:rPr lang="en-GB" b="1" dirty="0"/>
              <a:t>Insolvency Act 1986</a:t>
            </a:r>
            <a:r>
              <a:rPr lang="en-GB" dirty="0"/>
              <a:t>.</a:t>
            </a:r>
          </a:p>
          <a:p>
            <a:endParaRPr lang="en-GB" sz="2400" dirty="0"/>
          </a:p>
        </p:txBody>
      </p:sp>
    </p:spTree>
    <p:extLst>
      <p:ext uri="{BB962C8B-B14F-4D97-AF65-F5344CB8AC3E}">
        <p14:creationId xmlns:p14="http://schemas.microsoft.com/office/powerpoint/2010/main" val="10465768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B7268-D48E-5DC4-3025-D7C896472C9E}"/>
              </a:ext>
            </a:extLst>
          </p:cNvPr>
          <p:cNvSpPr>
            <a:spLocks noGrp="1"/>
          </p:cNvSpPr>
          <p:nvPr>
            <p:ph type="title"/>
          </p:nvPr>
        </p:nvSpPr>
        <p:spPr>
          <a:xfrm>
            <a:off x="326526" y="156238"/>
            <a:ext cx="8596668" cy="781166"/>
          </a:xfrm>
        </p:spPr>
        <p:txBody>
          <a:bodyPr/>
          <a:lstStyle/>
          <a:p>
            <a:r>
              <a:rPr lang="en-GB" b="1" dirty="0"/>
              <a:t>Severance by Mutual Agreement</a:t>
            </a:r>
          </a:p>
        </p:txBody>
      </p:sp>
      <p:sp>
        <p:nvSpPr>
          <p:cNvPr id="3" name="Content Placeholder 2">
            <a:extLst>
              <a:ext uri="{FF2B5EF4-FFF2-40B4-BE49-F238E27FC236}">
                <a16:creationId xmlns:a16="http://schemas.microsoft.com/office/drawing/2014/main" id="{C4B41D0D-4C5F-1784-508A-C846710BBC52}"/>
              </a:ext>
            </a:extLst>
          </p:cNvPr>
          <p:cNvSpPr>
            <a:spLocks noGrp="1"/>
          </p:cNvSpPr>
          <p:nvPr>
            <p:ph idx="1"/>
          </p:nvPr>
        </p:nvSpPr>
        <p:spPr>
          <a:xfrm>
            <a:off x="326526" y="1004649"/>
            <a:ext cx="9151028" cy="5493917"/>
          </a:xfrm>
        </p:spPr>
        <p:txBody>
          <a:bodyPr>
            <a:normAutofit/>
          </a:bodyPr>
          <a:lstStyle/>
          <a:p>
            <a:r>
              <a:rPr lang="en-GB" sz="2000" dirty="0"/>
              <a:t>Even though there is no written notice and the four unities are present, the courts will construe severance as having occurred if there is mutual agreement – that is, between </a:t>
            </a:r>
            <a:r>
              <a:rPr lang="en-GB" sz="2000" b="1" dirty="0"/>
              <a:t>all</a:t>
            </a:r>
            <a:r>
              <a:rPr lang="en-GB" sz="2000" dirty="0"/>
              <a:t> joint tenants – evidencing an intention to sever.</a:t>
            </a:r>
          </a:p>
          <a:p>
            <a:r>
              <a:rPr lang="en-GB" sz="2000" dirty="0"/>
              <a:t> </a:t>
            </a:r>
            <a:r>
              <a:rPr lang="en-GB" sz="2000" b="1" i="1" dirty="0"/>
              <a:t>Burgess v Rawnsley [1975]</a:t>
            </a:r>
            <a:r>
              <a:rPr lang="en-GB" sz="2000" dirty="0"/>
              <a:t>, a widow, Mrs Rawnsley, and widower, Mr Honick, bought a flat together in which to cohabit as joint tenants at law and in equity. The relationship broke down and an oral agreement was reached whereby Mr Honick would buy Mrs Rawnsley out. Before this was put in writing, Mr Honick died.</a:t>
            </a:r>
          </a:p>
          <a:p>
            <a:r>
              <a:rPr lang="en-GB" sz="2000" dirty="0"/>
              <a:t>It was held by the Court of Appeal that severance had occurred. There was no destruction of unity of title, as the contract to sell was unenforceable for lack of writing. There was, however, an agreement between both joint tenants showing an intention to sever. Mr Honick’s estate therefore inherited a half share of the flat in equity. </a:t>
            </a:r>
          </a:p>
        </p:txBody>
      </p:sp>
    </p:spTree>
    <p:extLst>
      <p:ext uri="{BB962C8B-B14F-4D97-AF65-F5344CB8AC3E}">
        <p14:creationId xmlns:p14="http://schemas.microsoft.com/office/powerpoint/2010/main" val="38178828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371D0-B80F-4B41-4C08-6591498C2D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4DC15F-3571-B173-5533-6CC2836DB40E}"/>
              </a:ext>
            </a:extLst>
          </p:cNvPr>
          <p:cNvSpPr>
            <a:spLocks noGrp="1"/>
          </p:cNvSpPr>
          <p:nvPr>
            <p:ph type="title"/>
          </p:nvPr>
        </p:nvSpPr>
        <p:spPr>
          <a:xfrm>
            <a:off x="326526" y="156238"/>
            <a:ext cx="8596668" cy="781166"/>
          </a:xfrm>
        </p:spPr>
        <p:txBody>
          <a:bodyPr>
            <a:normAutofit/>
          </a:bodyPr>
          <a:lstStyle/>
          <a:p>
            <a:r>
              <a:rPr lang="en-GB" b="1" dirty="0"/>
              <a:t>Severance by Mutual Course of Dealing</a:t>
            </a:r>
          </a:p>
        </p:txBody>
      </p:sp>
      <p:sp>
        <p:nvSpPr>
          <p:cNvPr id="3" name="Content Placeholder 2">
            <a:extLst>
              <a:ext uri="{FF2B5EF4-FFF2-40B4-BE49-F238E27FC236}">
                <a16:creationId xmlns:a16="http://schemas.microsoft.com/office/drawing/2014/main" id="{89BED3C6-C12C-5D71-A3D1-A2757267CC98}"/>
              </a:ext>
            </a:extLst>
          </p:cNvPr>
          <p:cNvSpPr>
            <a:spLocks noGrp="1"/>
          </p:cNvSpPr>
          <p:nvPr>
            <p:ph idx="1"/>
          </p:nvPr>
        </p:nvSpPr>
        <p:spPr>
          <a:xfrm>
            <a:off x="378284" y="1182929"/>
            <a:ext cx="9059013" cy="5079848"/>
          </a:xfrm>
        </p:spPr>
        <p:txBody>
          <a:bodyPr>
            <a:noAutofit/>
          </a:bodyPr>
          <a:lstStyle/>
          <a:p>
            <a:r>
              <a:rPr lang="en-GB" sz="2400" dirty="0"/>
              <a:t>Even though there is no agreement to sever, a mutual course of dealing or of conduct can show such an intent. Mutual course of dealing, according to Page-Wood VC in </a:t>
            </a:r>
            <a:r>
              <a:rPr lang="en-GB" sz="2400" b="1" i="1" dirty="0"/>
              <a:t>Williams v Hensman [1861]</a:t>
            </a:r>
            <a:r>
              <a:rPr lang="en-GB" sz="2400" dirty="0"/>
              <a:t>, amounts to "</a:t>
            </a:r>
            <a:r>
              <a:rPr lang="en-GB" sz="2400" i="1" dirty="0"/>
              <a:t>any course of dealing sufficient to intimate that the interests of all were mutually treated as constituting a tenancy in common</a:t>
            </a:r>
            <a:r>
              <a:rPr lang="en-GB" sz="2400" dirty="0"/>
              <a:t>".</a:t>
            </a:r>
          </a:p>
          <a:p>
            <a:r>
              <a:rPr lang="en-GB" sz="2400" dirty="0"/>
              <a:t>In </a:t>
            </a:r>
            <a:r>
              <a:rPr lang="en-GB" sz="2400" b="1" i="1" dirty="0"/>
              <a:t>Burgess v Rawnsley [1975]</a:t>
            </a:r>
            <a:r>
              <a:rPr lang="en-GB" sz="2400" dirty="0"/>
              <a:t>, Lord Denning thought that, even if a mutual agreement to sever could not be found, there could still be a mutual course of dealing. A course of dealing, he stated, includes any "</a:t>
            </a:r>
            <a:r>
              <a:rPr lang="en-GB" sz="2400" i="1" dirty="0"/>
              <a:t>course of dealing in which one party makes clear to the other that he desires that their shares should no longer be held jointly but be held in common</a:t>
            </a:r>
            <a:r>
              <a:rPr lang="en-GB" sz="2400" dirty="0"/>
              <a:t>".</a:t>
            </a:r>
          </a:p>
        </p:txBody>
      </p:sp>
    </p:spTree>
    <p:extLst>
      <p:ext uri="{BB962C8B-B14F-4D97-AF65-F5344CB8AC3E}">
        <p14:creationId xmlns:p14="http://schemas.microsoft.com/office/powerpoint/2010/main" val="25719540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D6406-19B3-9D8E-759D-998FDBBC6816}"/>
              </a:ext>
            </a:extLst>
          </p:cNvPr>
          <p:cNvSpPr>
            <a:spLocks noGrp="1"/>
          </p:cNvSpPr>
          <p:nvPr>
            <p:ph type="title"/>
          </p:nvPr>
        </p:nvSpPr>
        <p:spPr>
          <a:xfrm>
            <a:off x="522059" y="156238"/>
            <a:ext cx="8596668" cy="873181"/>
          </a:xfrm>
        </p:spPr>
        <p:txBody>
          <a:bodyPr>
            <a:normAutofit/>
          </a:bodyPr>
          <a:lstStyle/>
          <a:p>
            <a:r>
              <a:rPr lang="en-GB" sz="4400" b="1" dirty="0"/>
              <a:t>Termination of co-ownership</a:t>
            </a:r>
          </a:p>
        </p:txBody>
      </p:sp>
      <p:sp>
        <p:nvSpPr>
          <p:cNvPr id="3" name="Content Placeholder 2">
            <a:extLst>
              <a:ext uri="{FF2B5EF4-FFF2-40B4-BE49-F238E27FC236}">
                <a16:creationId xmlns:a16="http://schemas.microsoft.com/office/drawing/2014/main" id="{9D582E0D-0DAF-815D-F561-187A1088EA24}"/>
              </a:ext>
            </a:extLst>
          </p:cNvPr>
          <p:cNvSpPr>
            <a:spLocks noGrp="1"/>
          </p:cNvSpPr>
          <p:nvPr>
            <p:ph idx="1"/>
          </p:nvPr>
        </p:nvSpPr>
        <p:spPr>
          <a:xfrm>
            <a:off x="424292" y="866627"/>
            <a:ext cx="9363813" cy="5729705"/>
          </a:xfrm>
        </p:spPr>
        <p:txBody>
          <a:bodyPr>
            <a:normAutofit fontScale="85000" lnSpcReduction="20000"/>
          </a:bodyPr>
          <a:lstStyle/>
          <a:p>
            <a:r>
              <a:rPr lang="en-GB" dirty="0"/>
              <a:t>3 main ways:</a:t>
            </a:r>
          </a:p>
          <a:p>
            <a:pPr fontAlgn="auto"/>
            <a:r>
              <a:rPr lang="en-GB" b="1" dirty="0"/>
              <a:t>Sale: </a:t>
            </a:r>
            <a:r>
              <a:rPr lang="en-GB" dirty="0"/>
              <a:t>If the trustees sell the legal estate to P, the co-ownership will come to an end since the land has become vested in a sole owner. The trustees will hold the proceeds of sale on trust to distribute amongst the beneficiaries.</a:t>
            </a:r>
          </a:p>
          <a:p>
            <a:pPr fontAlgn="auto"/>
            <a:r>
              <a:rPr lang="en-GB" b="1" dirty="0"/>
              <a:t>Partition</a:t>
            </a:r>
            <a:r>
              <a:rPr lang="en-GB" dirty="0"/>
              <a:t>: Partition is a physical division of the property and, in effect, it destroys unity of possession. Each of the original co-owners would subsequently be able to bar the others from their parcel of land. Without unity of possession there can be no co-ownership, as it is a common requirement of both a joint tenancy and a tenancy in common.</a:t>
            </a:r>
            <a:br>
              <a:rPr lang="en-GB" dirty="0"/>
            </a:br>
            <a:br>
              <a:rPr lang="en-GB" dirty="0"/>
            </a:br>
            <a:r>
              <a:rPr lang="en-GB" dirty="0"/>
              <a:t>By </a:t>
            </a:r>
            <a:r>
              <a:rPr lang="en-GB" b="1" dirty="0"/>
              <a:t>s7 TLATA 1996</a:t>
            </a:r>
            <a:r>
              <a:rPr lang="en-GB" dirty="0"/>
              <a:t>, the trustees may, with the consent of all the beneficial tenants in common who must be absolutely entitled and of full age, partition the property. If any person objects to partition, a court order may be sought under ss14 and 15 (see 9.11.1) and the court may make such order as it thinks fit.</a:t>
            </a:r>
          </a:p>
          <a:p>
            <a:pPr fontAlgn="auto"/>
            <a:r>
              <a:rPr lang="en-GB" b="1" dirty="0"/>
              <a:t>Union in a sole owner</a:t>
            </a:r>
            <a:r>
              <a:rPr lang="en-GB" dirty="0"/>
              <a:t>: This can occur in three ways. In the following examples A, B and C are legal and beneficial owners.</a:t>
            </a:r>
          </a:p>
          <a:p>
            <a:pPr lvl="1" fontAlgn="auto"/>
            <a:r>
              <a:rPr lang="en-GB" dirty="0"/>
              <a:t>A and B transfer their beneficial interests to C. A, B and C now hold the legal estate as joint tenants on trust for C, the sole beneficial owner. Assuming that C is of full age, C can require the trustees to convey the legal estate to C.</a:t>
            </a:r>
          </a:p>
          <a:p>
            <a:pPr lvl="1" fontAlgn="auto"/>
            <a:r>
              <a:rPr lang="en-GB" dirty="0"/>
              <a:t>Assume A, B and C are beneficial co-owners holding as tenants in common. A and B die leaving their interests to C. On the deaths of A and B, C will hold the legal fee simple absolutely as a sole legal owner. This is because, where the legal and equitable interests become vested in one person, the trust under which the equitable interest existed comes to an end.</a:t>
            </a:r>
          </a:p>
          <a:p>
            <a:pPr lvl="1" fontAlgn="auto"/>
            <a:r>
              <a:rPr lang="en-GB" dirty="0"/>
              <a:t>Suppose that A, B and C are beneficial co-owners holding as joint tenants. On the deaths of A and B, C (the sole surviving legal joint tenant) holds the legal fee simple absolutely as a sole legal owner. Again, the trust has come to an end because the legal and equitable interests are vested in one person, C.</a:t>
            </a:r>
          </a:p>
          <a:p>
            <a:endParaRPr lang="en-GB" dirty="0"/>
          </a:p>
        </p:txBody>
      </p:sp>
    </p:spTree>
    <p:extLst>
      <p:ext uri="{BB962C8B-B14F-4D97-AF65-F5344CB8AC3E}">
        <p14:creationId xmlns:p14="http://schemas.microsoft.com/office/powerpoint/2010/main" val="3061766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BE1A2-7169-4364-C6CE-2E07CC815543}"/>
              </a:ext>
            </a:extLst>
          </p:cNvPr>
          <p:cNvSpPr>
            <a:spLocks noGrp="1"/>
          </p:cNvSpPr>
          <p:nvPr>
            <p:ph type="title"/>
          </p:nvPr>
        </p:nvSpPr>
        <p:spPr>
          <a:xfrm>
            <a:off x="355281" y="103517"/>
            <a:ext cx="9674364" cy="833887"/>
          </a:xfrm>
        </p:spPr>
        <p:txBody>
          <a:bodyPr>
            <a:normAutofit fontScale="90000"/>
          </a:bodyPr>
          <a:lstStyle/>
          <a:p>
            <a:r>
              <a:rPr lang="en-GB" b="1" dirty="0"/>
              <a:t>The Law of Property ( Joint Tenants) Act 1964</a:t>
            </a:r>
          </a:p>
        </p:txBody>
      </p:sp>
      <p:sp>
        <p:nvSpPr>
          <p:cNvPr id="3" name="Content Placeholder 2">
            <a:extLst>
              <a:ext uri="{FF2B5EF4-FFF2-40B4-BE49-F238E27FC236}">
                <a16:creationId xmlns:a16="http://schemas.microsoft.com/office/drawing/2014/main" id="{DD898796-D131-DA22-D992-10290A0D62D4}"/>
              </a:ext>
            </a:extLst>
          </p:cNvPr>
          <p:cNvSpPr>
            <a:spLocks noGrp="1"/>
          </p:cNvSpPr>
          <p:nvPr>
            <p:ph idx="1"/>
          </p:nvPr>
        </p:nvSpPr>
        <p:spPr>
          <a:xfrm>
            <a:off x="201283" y="970144"/>
            <a:ext cx="9397042" cy="5557177"/>
          </a:xfrm>
        </p:spPr>
        <p:txBody>
          <a:bodyPr>
            <a:normAutofit fontScale="92500" lnSpcReduction="10000"/>
          </a:bodyPr>
          <a:lstStyle/>
          <a:p>
            <a:r>
              <a:rPr lang="en-GB" dirty="0"/>
              <a:t>Provides that </a:t>
            </a:r>
            <a:r>
              <a:rPr lang="en-GB" i="1" dirty="0"/>
              <a:t>the survivor of two or more joint tenants shall, in favour of a buyer of the legal estate, be deemed to be solely and beneficially interested if the conveyance includes a statement that he is so interested.</a:t>
            </a:r>
          </a:p>
          <a:p>
            <a:r>
              <a:rPr lang="en-GB" dirty="0"/>
              <a:t>So, the Act enabled a buyer to </a:t>
            </a:r>
            <a:r>
              <a:rPr lang="en-GB" b="1" dirty="0"/>
              <a:t>Assume the survivor has sole ownership </a:t>
            </a:r>
            <a:r>
              <a:rPr lang="en-GB" dirty="0"/>
              <a:t>If one joint tenant dies, the surviving owner is </a:t>
            </a:r>
            <a:r>
              <a:rPr lang="en-GB" b="1" dirty="0"/>
              <a:t>assumed to be the sole owner</a:t>
            </a:r>
            <a:r>
              <a:rPr lang="en-GB" dirty="0"/>
              <a:t> when selling the property — unless there’s evidence that the joint tenancy was previously changed (called “severed”).</a:t>
            </a:r>
          </a:p>
          <a:p>
            <a:endParaRPr lang="en-GB" i="1" dirty="0"/>
          </a:p>
          <a:p>
            <a:pPr marL="0" indent="0" fontAlgn="auto">
              <a:buNone/>
            </a:pPr>
            <a:r>
              <a:rPr lang="en-GB" b="1" dirty="0"/>
              <a:t>LP(JT)A 1964</a:t>
            </a:r>
            <a:r>
              <a:rPr lang="en-GB" dirty="0"/>
              <a:t> does not apply in the following situations.</a:t>
            </a:r>
          </a:p>
          <a:p>
            <a:pPr fontAlgn="auto"/>
            <a:r>
              <a:rPr lang="en-GB" dirty="0"/>
              <a:t>A memorandum of severance has been endorsed on or annexed to the conveyance by which the legal estate was vested in the joint tenants. A memorandum of severance is a memorandum dated and signed by at least one joint tenant recording the fact of severance.</a:t>
            </a:r>
          </a:p>
          <a:p>
            <a:pPr fontAlgn="auto"/>
            <a:r>
              <a:rPr lang="en-GB" dirty="0"/>
              <a:t>The land is registered (</a:t>
            </a:r>
            <a:r>
              <a:rPr lang="en-GB" b="1" dirty="0"/>
              <a:t>s3</a:t>
            </a:r>
            <a:r>
              <a:rPr lang="en-GB" dirty="0"/>
              <a:t>). This is, of course, a major exception. If land is registered, then the fact of severance should be made clear. The register should be amended to show severance by means of a restriction preventing dealing with the land unless there are at least two trustees on the legal title.</a:t>
            </a:r>
          </a:p>
          <a:p>
            <a:pPr fontAlgn="auto"/>
            <a:r>
              <a:rPr lang="en-GB" dirty="0"/>
              <a:t>There is a bankruptcy order or petition registered against any of the joint tenants in the land charges register. We have seen that bankruptcy severs the joint tenant’s equitable interest. If either joint tenant subsequently dies, a buyer cannot rely on </a:t>
            </a:r>
            <a:r>
              <a:rPr lang="en-GB" b="1" dirty="0"/>
              <a:t>LP(JT)A 1964</a:t>
            </a:r>
            <a:r>
              <a:rPr lang="en-GB" dirty="0"/>
              <a:t>.</a:t>
            </a:r>
          </a:p>
          <a:p>
            <a:endParaRPr lang="en-GB" dirty="0"/>
          </a:p>
        </p:txBody>
      </p:sp>
    </p:spTree>
    <p:extLst>
      <p:ext uri="{BB962C8B-B14F-4D97-AF65-F5344CB8AC3E}">
        <p14:creationId xmlns:p14="http://schemas.microsoft.com/office/powerpoint/2010/main" val="15487008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02632-F7DE-B8E6-48F0-EDF8F84BE601}"/>
              </a:ext>
            </a:extLst>
          </p:cNvPr>
          <p:cNvSpPr>
            <a:spLocks noGrp="1"/>
          </p:cNvSpPr>
          <p:nvPr>
            <p:ph type="title"/>
          </p:nvPr>
        </p:nvSpPr>
        <p:spPr/>
        <p:txBody>
          <a:bodyPr/>
          <a:lstStyle/>
          <a:p>
            <a:r>
              <a:rPr lang="en-GB" b="1" dirty="0"/>
              <a:t>Resulting and Constructive Trusts</a:t>
            </a:r>
          </a:p>
        </p:txBody>
      </p:sp>
      <p:sp>
        <p:nvSpPr>
          <p:cNvPr id="3" name="Text Placeholder 2">
            <a:extLst>
              <a:ext uri="{FF2B5EF4-FFF2-40B4-BE49-F238E27FC236}">
                <a16:creationId xmlns:a16="http://schemas.microsoft.com/office/drawing/2014/main" id="{AD580E96-7816-5B3C-D902-5E85EB177AF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1553715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61B54-5426-3F9A-471C-9D593304970F}"/>
              </a:ext>
            </a:extLst>
          </p:cNvPr>
          <p:cNvSpPr>
            <a:spLocks noGrp="1"/>
          </p:cNvSpPr>
          <p:nvPr>
            <p:ph type="title"/>
          </p:nvPr>
        </p:nvSpPr>
        <p:spPr>
          <a:xfrm>
            <a:off x="355281" y="156238"/>
            <a:ext cx="8596668" cy="717905"/>
          </a:xfrm>
        </p:spPr>
        <p:txBody>
          <a:bodyPr/>
          <a:lstStyle/>
          <a:p>
            <a:r>
              <a:rPr lang="en-GB" b="1" dirty="0"/>
              <a:t>Resulting Trusts</a:t>
            </a:r>
          </a:p>
        </p:txBody>
      </p:sp>
      <p:sp>
        <p:nvSpPr>
          <p:cNvPr id="3" name="Content Placeholder 2">
            <a:extLst>
              <a:ext uri="{FF2B5EF4-FFF2-40B4-BE49-F238E27FC236}">
                <a16:creationId xmlns:a16="http://schemas.microsoft.com/office/drawing/2014/main" id="{B79B2131-137C-6C50-F0AE-8C30B14D49D3}"/>
              </a:ext>
            </a:extLst>
          </p:cNvPr>
          <p:cNvSpPr>
            <a:spLocks noGrp="1"/>
          </p:cNvSpPr>
          <p:nvPr>
            <p:ph idx="1"/>
          </p:nvPr>
        </p:nvSpPr>
        <p:spPr>
          <a:xfrm>
            <a:off x="407040" y="895381"/>
            <a:ext cx="9312054" cy="5597434"/>
          </a:xfrm>
        </p:spPr>
        <p:txBody>
          <a:bodyPr>
            <a:normAutofit fontScale="85000" lnSpcReduction="10000"/>
          </a:bodyPr>
          <a:lstStyle/>
          <a:p>
            <a:r>
              <a:rPr lang="en-GB" dirty="0"/>
              <a:t>The use of the Resulting Trust when there is one person on the legal title</a:t>
            </a:r>
          </a:p>
          <a:p>
            <a:r>
              <a:rPr lang="en-GB" dirty="0"/>
              <a:t>Until the mid-2000s, the resulting trust was pleaded as an alternative to the constructive trust in the domestic situation, so the cases relating to resulting trusts discussed here are largely domestic based. This means that you need to concentrate on the principles coming out of the cases. You are looking to see whether the person not on the legal title qualifies for an interest under a resulting trust. </a:t>
            </a:r>
          </a:p>
          <a:p>
            <a:r>
              <a:rPr lang="en-GB" dirty="0"/>
              <a:t>Resulting trusts arise where the legal estate is held in the name of one or more persons, but the purchase money for the property was provided by someone who was not on the legal title.</a:t>
            </a:r>
          </a:p>
          <a:p>
            <a:r>
              <a:rPr lang="en-GB" dirty="0"/>
              <a:t>The classic example in the older cases is where a husband and wife bought a house to be their family home and, although the wife contributed towards the purchase price, the legal title was in the husband’s name alone. A resulting trust in equity was recognised and the husband held the legal title as trustee for himself and his wife in proportions relative to their respective contributions.</a:t>
            </a:r>
          </a:p>
          <a:p>
            <a:r>
              <a:rPr lang="en-GB" dirty="0"/>
              <a:t>Could also be the case where another family member contributed towards the purchase price</a:t>
            </a:r>
          </a:p>
          <a:p>
            <a:r>
              <a:rPr lang="en-GB" dirty="0"/>
              <a:t>Any presumption that a trust arises in this situation can be rebutted by showing that the contribution was, in fact, intended as a loan or a gift (</a:t>
            </a:r>
            <a:r>
              <a:rPr lang="en-GB" b="1" i="1" dirty="0"/>
              <a:t>Re Sharpe [1980]</a:t>
            </a:r>
            <a:r>
              <a:rPr lang="en-GB" dirty="0"/>
              <a:t>).</a:t>
            </a:r>
          </a:p>
          <a:p>
            <a:r>
              <a:rPr lang="en-GB" dirty="0"/>
              <a:t>Presumption could also be rebutted by the concept of advancement </a:t>
            </a:r>
            <a:r>
              <a:rPr lang="en-GB" dirty="0" err="1"/>
              <a:t>Advancement</a:t>
            </a:r>
            <a:r>
              <a:rPr lang="en-GB" dirty="0"/>
              <a:t> is deemed to occur where property is purchased by the husband and put into the name of the wife. This will be seen as a gift to the wife and the presumption of a resulting trust in favour of the husband is rebutted.</a:t>
            </a:r>
          </a:p>
          <a:p>
            <a:pPr fontAlgn="auto"/>
            <a:r>
              <a:rPr lang="en-GB" dirty="0"/>
              <a:t>The same would occur if a father purchased property in the name of his child or children, so the presumption of a resulting trust would be rebutted and the property would be deemed a gift to the child or children.</a:t>
            </a:r>
          </a:p>
          <a:p>
            <a:endParaRPr lang="en-GB" dirty="0"/>
          </a:p>
          <a:p>
            <a:endParaRPr lang="en-GB" dirty="0"/>
          </a:p>
        </p:txBody>
      </p:sp>
    </p:spTree>
    <p:extLst>
      <p:ext uri="{BB962C8B-B14F-4D97-AF65-F5344CB8AC3E}">
        <p14:creationId xmlns:p14="http://schemas.microsoft.com/office/powerpoint/2010/main" val="5627627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C63DF-29BD-FC55-EE35-46A986A8F142}"/>
              </a:ext>
            </a:extLst>
          </p:cNvPr>
          <p:cNvSpPr>
            <a:spLocks noGrp="1"/>
          </p:cNvSpPr>
          <p:nvPr>
            <p:ph type="title"/>
          </p:nvPr>
        </p:nvSpPr>
        <p:spPr>
          <a:xfrm>
            <a:off x="510557" y="156238"/>
            <a:ext cx="9116522" cy="907687"/>
          </a:xfrm>
        </p:spPr>
        <p:txBody>
          <a:bodyPr>
            <a:normAutofit fontScale="90000"/>
          </a:bodyPr>
          <a:lstStyle/>
          <a:p>
            <a:r>
              <a:rPr lang="en-GB" b="1" dirty="0"/>
              <a:t>Resulting Trust – extent of beneficial share</a:t>
            </a:r>
          </a:p>
        </p:txBody>
      </p:sp>
      <p:sp>
        <p:nvSpPr>
          <p:cNvPr id="3" name="Content Placeholder 2">
            <a:extLst>
              <a:ext uri="{FF2B5EF4-FFF2-40B4-BE49-F238E27FC236}">
                <a16:creationId xmlns:a16="http://schemas.microsoft.com/office/drawing/2014/main" id="{3EE3774B-2B8D-EAB5-9DEA-899F05DE4787}"/>
              </a:ext>
            </a:extLst>
          </p:cNvPr>
          <p:cNvSpPr>
            <a:spLocks noGrp="1"/>
          </p:cNvSpPr>
          <p:nvPr>
            <p:ph idx="1"/>
          </p:nvPr>
        </p:nvSpPr>
        <p:spPr>
          <a:xfrm>
            <a:off x="591070" y="1182928"/>
            <a:ext cx="8596668" cy="3880773"/>
          </a:xfrm>
        </p:spPr>
        <p:txBody>
          <a:bodyPr/>
          <a:lstStyle/>
          <a:p>
            <a:r>
              <a:rPr lang="en-GB" dirty="0"/>
              <a:t>Once it is proved that the person not on the legal title qualifies for an interest under a resulting trust, the quantification issue must be resolved – that is to say, what percentage share in the property the claimant will be awarded. In a resulting trust, the parties will take their percentage share based on what they contributed to the purchase price of the property and mortgage repayments if they are recognised. This is a strict mathematical approach.</a:t>
            </a:r>
          </a:p>
        </p:txBody>
      </p:sp>
    </p:spTree>
    <p:extLst>
      <p:ext uri="{BB962C8B-B14F-4D97-AF65-F5344CB8AC3E}">
        <p14:creationId xmlns:p14="http://schemas.microsoft.com/office/powerpoint/2010/main" val="13276884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273AB-793B-A781-5783-756AF7E187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357388-004E-2973-7933-EB8FB5CE24C2}"/>
              </a:ext>
            </a:extLst>
          </p:cNvPr>
          <p:cNvSpPr>
            <a:spLocks noGrp="1"/>
          </p:cNvSpPr>
          <p:nvPr>
            <p:ph type="title"/>
          </p:nvPr>
        </p:nvSpPr>
        <p:spPr>
          <a:xfrm>
            <a:off x="355281" y="156238"/>
            <a:ext cx="8596668" cy="717905"/>
          </a:xfrm>
        </p:spPr>
        <p:txBody>
          <a:bodyPr/>
          <a:lstStyle/>
          <a:p>
            <a:r>
              <a:rPr lang="en-GB" b="1" dirty="0"/>
              <a:t>Constructive Trusts</a:t>
            </a:r>
          </a:p>
        </p:txBody>
      </p:sp>
      <p:sp>
        <p:nvSpPr>
          <p:cNvPr id="3" name="Content Placeholder 2">
            <a:extLst>
              <a:ext uri="{FF2B5EF4-FFF2-40B4-BE49-F238E27FC236}">
                <a16:creationId xmlns:a16="http://schemas.microsoft.com/office/drawing/2014/main" id="{7E823E2B-50E3-7C47-C0A9-728620E6BE41}"/>
              </a:ext>
            </a:extLst>
          </p:cNvPr>
          <p:cNvSpPr>
            <a:spLocks noGrp="1"/>
          </p:cNvSpPr>
          <p:nvPr>
            <p:ph idx="1"/>
          </p:nvPr>
        </p:nvSpPr>
        <p:spPr>
          <a:xfrm>
            <a:off x="407040" y="895381"/>
            <a:ext cx="8596668" cy="3880773"/>
          </a:xfrm>
        </p:spPr>
        <p:txBody>
          <a:bodyPr/>
          <a:lstStyle/>
          <a:p>
            <a:r>
              <a:rPr lang="en-GB" dirty="0"/>
              <a:t>The use of the Constructive Trust when there is one person on the legal title</a:t>
            </a:r>
          </a:p>
          <a:p>
            <a:r>
              <a:rPr lang="en-GB" dirty="0"/>
              <a:t>Whereas a resulting trust operates as a </a:t>
            </a:r>
            <a:r>
              <a:rPr lang="en-GB" dirty="0">
                <a:solidFill>
                  <a:srgbClr val="7030A0"/>
                </a:solidFill>
              </a:rPr>
              <a:t>presumed intention </a:t>
            </a:r>
            <a:r>
              <a:rPr lang="en-GB" dirty="0"/>
              <a:t>of the </a:t>
            </a:r>
            <a:r>
              <a:rPr lang="en-GB" b="1" dirty="0"/>
              <a:t>contributing party</a:t>
            </a:r>
            <a:r>
              <a:rPr lang="en-GB" dirty="0"/>
              <a:t> in the absence of rebutting evidence of actual intention, in a constructive trust the </a:t>
            </a:r>
            <a:r>
              <a:rPr lang="en-GB" b="1" dirty="0"/>
              <a:t>common intention</a:t>
            </a:r>
            <a:r>
              <a:rPr lang="en-GB" dirty="0"/>
              <a:t> of the parties, whether actual or implied, is crucial. A constructive trust must be pleaded today in a domestic situation.</a:t>
            </a:r>
          </a:p>
          <a:p>
            <a:r>
              <a:rPr lang="en-GB" dirty="0"/>
              <a:t>It is hard to define exactly when a constructive trust will arise. In </a:t>
            </a:r>
            <a:r>
              <a:rPr lang="en-GB" b="1" i="1" dirty="0"/>
              <a:t>Drake v Whipp [1996]</a:t>
            </a:r>
            <a:r>
              <a:rPr lang="en-GB" dirty="0"/>
              <a:t>, it was stated: "</a:t>
            </a:r>
            <a:r>
              <a:rPr lang="en-GB" i="1" dirty="0"/>
              <a:t>All that is required for the creation of a constructive trust is that there should be a common intention that the party who is not the legal owner should have a beneficial interest and that the party should act to his or her detriment in reliance thereon</a:t>
            </a:r>
            <a:r>
              <a:rPr lang="en-GB" dirty="0"/>
              <a:t>".</a:t>
            </a:r>
          </a:p>
          <a:p>
            <a:r>
              <a:rPr lang="en-GB" dirty="0"/>
              <a:t>2 types: </a:t>
            </a:r>
          </a:p>
        </p:txBody>
      </p:sp>
    </p:spTree>
    <p:extLst>
      <p:ext uri="{BB962C8B-B14F-4D97-AF65-F5344CB8AC3E}">
        <p14:creationId xmlns:p14="http://schemas.microsoft.com/office/powerpoint/2010/main" val="23562418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B5EED-D8F0-363F-6DA4-3E4403DEB0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95BF68-1AEE-7420-C01E-9D2BCB5EEBD5}"/>
              </a:ext>
            </a:extLst>
          </p:cNvPr>
          <p:cNvSpPr>
            <a:spLocks noGrp="1"/>
          </p:cNvSpPr>
          <p:nvPr>
            <p:ph type="title"/>
          </p:nvPr>
        </p:nvSpPr>
        <p:spPr>
          <a:xfrm>
            <a:off x="470299" y="109268"/>
            <a:ext cx="8596668" cy="908649"/>
          </a:xfrm>
        </p:spPr>
        <p:txBody>
          <a:bodyPr/>
          <a:lstStyle/>
          <a:p>
            <a:r>
              <a:rPr lang="en-GB" b="1" dirty="0"/>
              <a:t>Constructive Trust</a:t>
            </a:r>
          </a:p>
        </p:txBody>
      </p:sp>
      <p:sp>
        <p:nvSpPr>
          <p:cNvPr id="3" name="Content Placeholder 2">
            <a:extLst>
              <a:ext uri="{FF2B5EF4-FFF2-40B4-BE49-F238E27FC236}">
                <a16:creationId xmlns:a16="http://schemas.microsoft.com/office/drawing/2014/main" id="{AA2C8126-4A80-65B8-B9BA-262C7493C959}"/>
              </a:ext>
            </a:extLst>
          </p:cNvPr>
          <p:cNvSpPr>
            <a:spLocks noGrp="1"/>
          </p:cNvSpPr>
          <p:nvPr>
            <p:ph idx="1"/>
          </p:nvPr>
        </p:nvSpPr>
        <p:spPr>
          <a:xfrm>
            <a:off x="389786" y="878128"/>
            <a:ext cx="9231541" cy="5706702"/>
          </a:xfrm>
        </p:spPr>
        <p:txBody>
          <a:bodyPr>
            <a:normAutofit fontScale="70000" lnSpcReduction="20000"/>
          </a:bodyPr>
          <a:lstStyle/>
          <a:p>
            <a:pPr marL="0" indent="0" fontAlgn="auto">
              <a:buNone/>
            </a:pPr>
            <a:r>
              <a:rPr lang="en-GB" sz="2400" dirty="0"/>
              <a:t>Type of implied trust - arises in relation to land where there is either:</a:t>
            </a:r>
          </a:p>
          <a:p>
            <a:pPr fontAlgn="auto"/>
            <a:r>
              <a:rPr lang="en-GB" sz="2400" dirty="0"/>
              <a:t>an </a:t>
            </a:r>
            <a:r>
              <a:rPr lang="en-GB" sz="2400" b="1" dirty="0"/>
              <a:t>express agreement constructive trust</a:t>
            </a:r>
            <a:r>
              <a:rPr lang="en-GB" sz="2400" dirty="0"/>
              <a:t> to share the ownership of the property; or</a:t>
            </a:r>
          </a:p>
          <a:p>
            <a:pPr fontAlgn="auto"/>
            <a:r>
              <a:rPr lang="en-GB" sz="2400" dirty="0"/>
              <a:t>an </a:t>
            </a:r>
            <a:r>
              <a:rPr lang="en-GB" sz="2400" b="1" dirty="0"/>
              <a:t>implied agreement constructive trust</a:t>
            </a:r>
            <a:r>
              <a:rPr lang="en-GB" sz="2400" dirty="0"/>
              <a:t>, where the court will infer a common intention based on the conduct of the parties.</a:t>
            </a:r>
          </a:p>
          <a:p>
            <a:pPr fontAlgn="auto"/>
            <a:r>
              <a:rPr lang="en-GB" sz="2400" dirty="0"/>
              <a:t>In both cases, it must be shown that the party claiming the interest acted in </a:t>
            </a:r>
            <a:r>
              <a:rPr lang="en-GB" sz="2400" b="1" dirty="0"/>
              <a:t>reliance</a:t>
            </a:r>
            <a:r>
              <a:rPr lang="en-GB" sz="2400" dirty="0"/>
              <a:t> on the promise to their </a:t>
            </a:r>
            <a:r>
              <a:rPr lang="en-GB" sz="2400" b="1" dirty="0"/>
              <a:t>detriment (</a:t>
            </a:r>
            <a:r>
              <a:rPr lang="en-GB" sz="2400" i="1" dirty="0"/>
              <a:t>“…detrimental reliance remains an essential ingredient of a successful claim to a beneficial interest in a residential property under a common intention constructive trust, in the class of case where the legal estate is in the sole name of the other party.” </a:t>
            </a:r>
            <a:r>
              <a:rPr lang="en-GB" sz="2400" b="1" i="1" dirty="0"/>
              <a:t>O’Neil v Holland [2020])</a:t>
            </a:r>
            <a:endParaRPr lang="en-GB" sz="2400" dirty="0"/>
          </a:p>
          <a:p>
            <a:pPr marL="0" indent="0" fontAlgn="auto">
              <a:buNone/>
            </a:pPr>
            <a:r>
              <a:rPr lang="en-GB" sz="2400" b="1" i="1" dirty="0"/>
              <a:t>Express Agreement Constructive Trust examples:</a:t>
            </a:r>
          </a:p>
          <a:p>
            <a:pPr fontAlgn="auto"/>
            <a:r>
              <a:rPr lang="en-GB" sz="2400" b="1" i="1" dirty="0"/>
              <a:t>Eves v Eves [1975]</a:t>
            </a:r>
            <a:r>
              <a:rPr lang="en-GB" sz="2400" dirty="0"/>
              <a:t> the express common intention was found when an unmarried couple bought a house that was conveyed in the man’s name only. At the time of the purchase, the man told the woman that had she been 21 years old, he would have put the house in both their names. The evidence showed that the house was bought as their joint family home. She acted to her detriment by landscaping the garden and renovating the family home. She therefore held a beneficial interest in the property.</a:t>
            </a:r>
          </a:p>
          <a:p>
            <a:pPr fontAlgn="auto"/>
            <a:r>
              <a:rPr lang="en-GB" sz="2400" b="1" i="1" dirty="0"/>
              <a:t>Grant v Edwards [1986] </a:t>
            </a:r>
            <a:r>
              <a:rPr lang="en-GB" sz="2400" dirty="0"/>
              <a:t>there was a clear agreement that the house would be placed in the man’s name so that it would not complicate the woman’s divorce proceedings. This agreement was evidence of an express common intention to share the beneficial ownership of the property. She acted to her detriment by paying substantial housekeeping expenses and looking after the children.</a:t>
            </a:r>
          </a:p>
          <a:p>
            <a:pPr marL="0" indent="0">
              <a:buNone/>
            </a:pPr>
            <a:br>
              <a:rPr lang="en-GB" dirty="0"/>
            </a:br>
            <a:endParaRPr lang="en-GB" dirty="0"/>
          </a:p>
          <a:p>
            <a:endParaRPr lang="en-GB" dirty="0"/>
          </a:p>
        </p:txBody>
      </p:sp>
    </p:spTree>
    <p:extLst>
      <p:ext uri="{BB962C8B-B14F-4D97-AF65-F5344CB8AC3E}">
        <p14:creationId xmlns:p14="http://schemas.microsoft.com/office/powerpoint/2010/main" val="5443856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18CEE-EDCE-5C63-8745-008F215AC9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192F3D-46D8-C3DA-D57D-D1CC52CE3ACC}"/>
              </a:ext>
            </a:extLst>
          </p:cNvPr>
          <p:cNvSpPr>
            <a:spLocks noGrp="1"/>
          </p:cNvSpPr>
          <p:nvPr>
            <p:ph type="title"/>
          </p:nvPr>
        </p:nvSpPr>
        <p:spPr>
          <a:xfrm>
            <a:off x="619824" y="345057"/>
            <a:ext cx="8596668" cy="908649"/>
          </a:xfrm>
        </p:spPr>
        <p:txBody>
          <a:bodyPr/>
          <a:lstStyle/>
          <a:p>
            <a:r>
              <a:rPr lang="en-GB" b="1" dirty="0"/>
              <a:t>Constructive Trust</a:t>
            </a:r>
          </a:p>
        </p:txBody>
      </p:sp>
      <p:sp>
        <p:nvSpPr>
          <p:cNvPr id="3" name="Content Placeholder 2">
            <a:extLst>
              <a:ext uri="{FF2B5EF4-FFF2-40B4-BE49-F238E27FC236}">
                <a16:creationId xmlns:a16="http://schemas.microsoft.com/office/drawing/2014/main" id="{74695F1F-82F0-3B73-810E-C9213760D3CE}"/>
              </a:ext>
            </a:extLst>
          </p:cNvPr>
          <p:cNvSpPr>
            <a:spLocks noGrp="1"/>
          </p:cNvSpPr>
          <p:nvPr>
            <p:ph idx="1"/>
          </p:nvPr>
        </p:nvSpPr>
        <p:spPr>
          <a:xfrm>
            <a:off x="619823" y="1096664"/>
            <a:ext cx="9191285" cy="5338642"/>
          </a:xfrm>
        </p:spPr>
        <p:txBody>
          <a:bodyPr>
            <a:normAutofit fontScale="92500" lnSpcReduction="20000"/>
          </a:bodyPr>
          <a:lstStyle/>
          <a:p>
            <a:pPr marL="0" indent="0" fontAlgn="auto">
              <a:buNone/>
            </a:pPr>
            <a:r>
              <a:rPr lang="en-GB" b="1" dirty="0"/>
              <a:t>Implied Agreement Constructive Trust</a:t>
            </a:r>
            <a:r>
              <a:rPr lang="en-GB" dirty="0"/>
              <a:t>: where the court will infer a common intention based on the conduct of the parties.</a:t>
            </a:r>
          </a:p>
          <a:p>
            <a:pPr fontAlgn="auto"/>
            <a:r>
              <a:rPr lang="en-GB" dirty="0"/>
              <a:t>The courts set the bar higher in these cases, such that the claimant (the non-legal owner) must show a </a:t>
            </a:r>
            <a:r>
              <a:rPr lang="en-GB" b="1" dirty="0"/>
              <a:t>greater degree of contribution </a:t>
            </a:r>
            <a:r>
              <a:rPr lang="en-GB" dirty="0"/>
              <a:t>in order to prove, to the satisfaction of the court, that a common intention should be inferred. For example, a mere contribution to household expenses is insufficient to infer a common intention that the claimant should have a beneficial interest in the property.</a:t>
            </a:r>
          </a:p>
          <a:p>
            <a:pPr fontAlgn="auto"/>
            <a:r>
              <a:rPr lang="en-GB" b="1" i="1" dirty="0"/>
              <a:t>Gissing v Gissing [1970]</a:t>
            </a:r>
            <a:r>
              <a:rPr lang="en-GB" dirty="0"/>
              <a:t> the House of Lords held that indirect financial contributions by a wife over 25 years did not create a beneficial interest in the house. In order to infer a common intention, the contributions had to be either directly towards the cost of acquiring the property or, at least, clearly referable to the acquisition. Mere contribution to household expenses is not enough.</a:t>
            </a:r>
          </a:p>
          <a:p>
            <a:pPr fontAlgn="auto"/>
            <a:r>
              <a:rPr lang="en-GB" b="1" i="1" dirty="0"/>
              <a:t>Lloyds Bank plc v Rosset [1991]:</a:t>
            </a:r>
            <a:r>
              <a:rPr lang="en-GB" dirty="0"/>
              <a:t> it was considered doubtful that anything less than direct contributions to the purchase price, whether initially or by payment of mortgage instalments, would be sufficient. In this particular case, the contribution was towards the renovation and decoration of a house; this was considered an insufficient contribution for a common intention to be inferred.</a:t>
            </a:r>
          </a:p>
          <a:p>
            <a:pPr fontAlgn="auto"/>
            <a:r>
              <a:rPr lang="en-GB" dirty="0"/>
              <a:t>In the absence of an express common intention, if a claimant has made a direct financial contribution to the purchase price (e.g. by payment of some mortgage instalments), the requirement of detriment will automatically be satisfied. The claimant’s contribution both infers a common intention and acts as the required detriment</a:t>
            </a:r>
          </a:p>
          <a:p>
            <a:pPr marL="0" indent="0">
              <a:buNone/>
            </a:pPr>
            <a:endParaRPr lang="en-GB" dirty="0"/>
          </a:p>
          <a:p>
            <a:endParaRPr lang="en-GB" dirty="0"/>
          </a:p>
        </p:txBody>
      </p:sp>
    </p:spTree>
    <p:extLst>
      <p:ext uri="{BB962C8B-B14F-4D97-AF65-F5344CB8AC3E}">
        <p14:creationId xmlns:p14="http://schemas.microsoft.com/office/powerpoint/2010/main" val="28582523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A4132-E6C3-BDB1-D9EF-3DCA663A3C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890EA4-5AB1-6512-4618-F1D1C69D5FEE}"/>
              </a:ext>
            </a:extLst>
          </p:cNvPr>
          <p:cNvSpPr>
            <a:spLocks noGrp="1"/>
          </p:cNvSpPr>
          <p:nvPr>
            <p:ph type="title"/>
          </p:nvPr>
        </p:nvSpPr>
        <p:spPr>
          <a:xfrm>
            <a:off x="395537" y="156238"/>
            <a:ext cx="9122274" cy="809920"/>
          </a:xfrm>
        </p:spPr>
        <p:txBody>
          <a:bodyPr/>
          <a:lstStyle/>
          <a:p>
            <a:r>
              <a:rPr lang="en-GB" b="1" dirty="0"/>
              <a:t>Valuing the shares of a constructive trust</a:t>
            </a:r>
          </a:p>
        </p:txBody>
      </p:sp>
      <p:sp>
        <p:nvSpPr>
          <p:cNvPr id="3" name="Content Placeholder 2">
            <a:extLst>
              <a:ext uri="{FF2B5EF4-FFF2-40B4-BE49-F238E27FC236}">
                <a16:creationId xmlns:a16="http://schemas.microsoft.com/office/drawing/2014/main" id="{70D110BC-F55C-739C-231F-E38AA323BE6E}"/>
              </a:ext>
            </a:extLst>
          </p:cNvPr>
          <p:cNvSpPr>
            <a:spLocks noGrp="1"/>
          </p:cNvSpPr>
          <p:nvPr>
            <p:ph idx="1"/>
          </p:nvPr>
        </p:nvSpPr>
        <p:spPr>
          <a:xfrm>
            <a:off x="545062" y="1030122"/>
            <a:ext cx="8837730" cy="5405184"/>
          </a:xfrm>
        </p:spPr>
        <p:txBody>
          <a:bodyPr>
            <a:normAutofit/>
          </a:bodyPr>
          <a:lstStyle/>
          <a:p>
            <a:r>
              <a:rPr lang="en-GB" sz="2000" dirty="0"/>
              <a:t>A resulting trust can evolve into a constructive trust over time with the addition of the common intention element. This can be to the beneficiary’s advantage in that the quantification (valuation) of the share is not then based on the proportion of the original contribution (as with resulting trusts) but by </a:t>
            </a:r>
            <a:r>
              <a:rPr lang="en-GB" sz="2000" dirty="0">
                <a:solidFill>
                  <a:schemeClr val="bg2">
                    <a:lumMod val="50000"/>
                  </a:schemeClr>
                </a:solidFill>
              </a:rPr>
              <a:t>what is fair in the circumstances (</a:t>
            </a:r>
            <a:r>
              <a:rPr lang="en-GB" sz="2000" b="1" i="1" dirty="0"/>
              <a:t>Oxley v Hiscock [2004]</a:t>
            </a:r>
          </a:p>
          <a:p>
            <a:r>
              <a:rPr lang="en-GB" sz="2000" dirty="0"/>
              <a:t>fairness principle applies only where there is no express declaration of trust indicating the contrary – so, if the parties had expressly declared their proportions, the fairness principle would not be used.</a:t>
            </a:r>
          </a:p>
          <a:p>
            <a:r>
              <a:rPr lang="en-GB" sz="2000" dirty="0"/>
              <a:t>any equitable share must be valued not at the date of contribution, but at the date the property is sold. Thus, if a house is purchased for £60,000 in 1985 and is now valued at £300,000 and the share is deemed to be 50 per cent, the beneficial interest will be worth £150,000, not £30,000</a:t>
            </a:r>
          </a:p>
          <a:p>
            <a:endParaRPr lang="en-GB" sz="2000" dirty="0"/>
          </a:p>
          <a:p>
            <a:pPr marL="0" indent="0">
              <a:buNone/>
            </a:pPr>
            <a:endParaRPr lang="en-GB" dirty="0"/>
          </a:p>
          <a:p>
            <a:endParaRPr lang="en-GB" dirty="0"/>
          </a:p>
        </p:txBody>
      </p:sp>
    </p:spTree>
    <p:extLst>
      <p:ext uri="{BB962C8B-B14F-4D97-AF65-F5344CB8AC3E}">
        <p14:creationId xmlns:p14="http://schemas.microsoft.com/office/powerpoint/2010/main" val="40267609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122E6-9871-3A6C-BA97-3367C8E522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1B040-6B64-AD22-EAE4-22E154A2F7EE}"/>
              </a:ext>
            </a:extLst>
          </p:cNvPr>
          <p:cNvSpPr>
            <a:spLocks noGrp="1"/>
          </p:cNvSpPr>
          <p:nvPr>
            <p:ph type="title"/>
          </p:nvPr>
        </p:nvSpPr>
        <p:spPr>
          <a:xfrm>
            <a:off x="395537" y="156238"/>
            <a:ext cx="9122274" cy="809920"/>
          </a:xfrm>
        </p:spPr>
        <p:txBody>
          <a:bodyPr/>
          <a:lstStyle/>
          <a:p>
            <a:r>
              <a:rPr lang="en-GB" b="1" dirty="0"/>
              <a:t>Valuing the shares of a constructive trust</a:t>
            </a:r>
          </a:p>
        </p:txBody>
      </p:sp>
      <p:sp>
        <p:nvSpPr>
          <p:cNvPr id="3" name="Content Placeholder 2">
            <a:extLst>
              <a:ext uri="{FF2B5EF4-FFF2-40B4-BE49-F238E27FC236}">
                <a16:creationId xmlns:a16="http://schemas.microsoft.com/office/drawing/2014/main" id="{C19DE1D6-ADA9-0564-843B-D38B995E6E02}"/>
              </a:ext>
            </a:extLst>
          </p:cNvPr>
          <p:cNvSpPr>
            <a:spLocks noGrp="1"/>
          </p:cNvSpPr>
          <p:nvPr>
            <p:ph idx="1"/>
          </p:nvPr>
        </p:nvSpPr>
        <p:spPr>
          <a:xfrm>
            <a:off x="446051" y="966158"/>
            <a:ext cx="9175534" cy="5405184"/>
          </a:xfrm>
        </p:spPr>
        <p:txBody>
          <a:bodyPr>
            <a:normAutofit lnSpcReduction="10000"/>
          </a:bodyPr>
          <a:lstStyle/>
          <a:p>
            <a:pPr marL="0" indent="0">
              <a:buNone/>
            </a:pPr>
            <a:r>
              <a:rPr lang="en-GB" sz="2400" b="1" i="1" dirty="0"/>
              <a:t>Oxley</a:t>
            </a:r>
            <a:r>
              <a:rPr lang="en-GB" sz="2400" dirty="0"/>
              <a:t> has been confirmed by the House of Lords in </a:t>
            </a:r>
            <a:r>
              <a:rPr lang="en-GB" sz="2400" b="1" i="1" dirty="0"/>
              <a:t>Stack v Dowden [2007]</a:t>
            </a:r>
            <a:r>
              <a:rPr lang="en-GB" sz="2400" dirty="0"/>
              <a:t>. In determining what is fair in the circumstances, the court should take into account all factors. Court may consider:</a:t>
            </a:r>
          </a:p>
          <a:p>
            <a:pPr fontAlgn="auto"/>
            <a:r>
              <a:rPr lang="en-GB" sz="2400" dirty="0"/>
              <a:t>the nature of the parties’ relationship;</a:t>
            </a:r>
          </a:p>
          <a:p>
            <a:pPr fontAlgn="auto"/>
            <a:r>
              <a:rPr lang="en-GB" sz="2400" dirty="0"/>
              <a:t>advice or discussions at the time of the transfer;</a:t>
            </a:r>
          </a:p>
          <a:p>
            <a:pPr fontAlgn="auto"/>
            <a:r>
              <a:rPr lang="en-GB" sz="2400" dirty="0"/>
              <a:t>the purpose for which the home was purchased;</a:t>
            </a:r>
          </a:p>
          <a:p>
            <a:pPr fontAlgn="auto"/>
            <a:r>
              <a:rPr lang="en-GB" sz="2400" dirty="0"/>
              <a:t>children of the parties;</a:t>
            </a:r>
          </a:p>
          <a:p>
            <a:pPr fontAlgn="auto"/>
            <a:r>
              <a:rPr lang="en-GB" sz="2400" dirty="0"/>
              <a:t>how the couple arranged their finances;</a:t>
            </a:r>
          </a:p>
          <a:p>
            <a:pPr fontAlgn="auto"/>
            <a:r>
              <a:rPr lang="en-GB" sz="2400" dirty="0"/>
              <a:t>payment of outgoings and how this was divided;</a:t>
            </a:r>
          </a:p>
          <a:p>
            <a:pPr fontAlgn="auto"/>
            <a:r>
              <a:rPr lang="en-GB" sz="2400" dirty="0"/>
              <a:t>the individual characters and personalities of the parties.</a:t>
            </a:r>
          </a:p>
          <a:p>
            <a:pPr marL="0" indent="0" fontAlgn="auto">
              <a:buNone/>
            </a:pPr>
            <a:r>
              <a:rPr lang="en-GB" sz="2400" dirty="0"/>
              <a:t>This list is not exhaustive.</a:t>
            </a:r>
          </a:p>
          <a:p>
            <a:endParaRPr lang="en-GB" dirty="0"/>
          </a:p>
          <a:p>
            <a:endParaRPr lang="en-GB" dirty="0"/>
          </a:p>
        </p:txBody>
      </p:sp>
    </p:spTree>
    <p:extLst>
      <p:ext uri="{BB962C8B-B14F-4D97-AF65-F5344CB8AC3E}">
        <p14:creationId xmlns:p14="http://schemas.microsoft.com/office/powerpoint/2010/main" val="14346524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6B403-D16C-EFC1-8C7D-F890F8CAF3F5}"/>
              </a:ext>
            </a:extLst>
          </p:cNvPr>
          <p:cNvSpPr>
            <a:spLocks noGrp="1"/>
          </p:cNvSpPr>
          <p:nvPr>
            <p:ph type="title"/>
          </p:nvPr>
        </p:nvSpPr>
        <p:spPr>
          <a:xfrm>
            <a:off x="539312" y="241539"/>
            <a:ext cx="8596668" cy="724619"/>
          </a:xfrm>
        </p:spPr>
        <p:txBody>
          <a:bodyPr/>
          <a:lstStyle/>
          <a:p>
            <a:r>
              <a:rPr lang="en-GB" b="1" dirty="0"/>
              <a:t>Impact of Stack v Dowden</a:t>
            </a:r>
          </a:p>
        </p:txBody>
      </p:sp>
      <p:sp>
        <p:nvSpPr>
          <p:cNvPr id="3" name="Content Placeholder 2">
            <a:extLst>
              <a:ext uri="{FF2B5EF4-FFF2-40B4-BE49-F238E27FC236}">
                <a16:creationId xmlns:a16="http://schemas.microsoft.com/office/drawing/2014/main" id="{7C7530E7-99D5-4317-9386-A32C49F54C36}"/>
              </a:ext>
            </a:extLst>
          </p:cNvPr>
          <p:cNvSpPr>
            <a:spLocks noGrp="1"/>
          </p:cNvSpPr>
          <p:nvPr>
            <p:ph idx="1"/>
          </p:nvPr>
        </p:nvSpPr>
        <p:spPr>
          <a:xfrm>
            <a:off x="458798" y="1148423"/>
            <a:ext cx="9087768" cy="5468038"/>
          </a:xfrm>
        </p:spPr>
        <p:txBody>
          <a:bodyPr>
            <a:normAutofit fontScale="92500"/>
          </a:bodyPr>
          <a:lstStyle/>
          <a:p>
            <a:r>
              <a:rPr lang="en-GB" dirty="0"/>
              <a:t>Courts now treat the family home in a different way from commercial property.</a:t>
            </a:r>
          </a:p>
          <a:p>
            <a:r>
              <a:rPr lang="en-GB" b="1" dirty="0">
                <a:solidFill>
                  <a:srgbClr val="0070C0"/>
                </a:solidFill>
              </a:rPr>
              <a:t>Family home: </a:t>
            </a:r>
            <a:r>
              <a:rPr lang="en-GB" dirty="0"/>
              <a:t>n the absence of any express declaration of a tenancy in common, it is presumed that where the family home is held by both partners, the beneficial interest will be held on a joint tenancy. This would be the case even where there has been an unequal contribution to the purchase of the property. This presumption can be rebutted where it can be proved that a tenancy in common was intended.</a:t>
            </a:r>
          </a:p>
          <a:p>
            <a:pPr fontAlgn="auto"/>
            <a:r>
              <a:rPr lang="en-GB" b="1" dirty="0">
                <a:solidFill>
                  <a:srgbClr val="0070C0"/>
                </a:solidFill>
              </a:rPr>
              <a:t>Commercial property</a:t>
            </a:r>
            <a:r>
              <a:rPr lang="en-GB" dirty="0"/>
              <a:t>: The presumption here is that unequal contributions to the purchase of the property give rise to a tenancy in common. This presumption can be rebutted but the burden of proof is on the person alleging a beneficial joint tenancy.</a:t>
            </a:r>
          </a:p>
          <a:p>
            <a:pPr fontAlgn="auto"/>
            <a:r>
              <a:rPr lang="en-GB" dirty="0"/>
              <a:t>Difficulties arise in determining the meaning of “family home”. Would the same presumption apply to homes shared between siblings or friends who may have pooled resources in order to purchase a home?</a:t>
            </a:r>
          </a:p>
          <a:p>
            <a:pPr fontAlgn="auto"/>
            <a:r>
              <a:rPr lang="en-GB" dirty="0"/>
              <a:t>In </a:t>
            </a:r>
            <a:r>
              <a:rPr lang="en-GB" b="1" i="1" dirty="0"/>
              <a:t>Laskar v Laskar [2008] </a:t>
            </a:r>
            <a:r>
              <a:rPr lang="en-GB" dirty="0"/>
              <a:t>a mother and daughter purchased a property and registered it in their joint names. The property was not used as a family home but let to tenants. The daughter contributed 4 per cent of the purchase price and claimed 50 per cent in reliance upon </a:t>
            </a:r>
            <a:r>
              <a:rPr lang="en-GB" b="1" i="1" dirty="0"/>
              <a:t>Stack v Dowden</a:t>
            </a:r>
            <a:r>
              <a:rPr lang="en-GB" dirty="0"/>
              <a:t>. This was rejected by the Court of Appeal. The purchase was an investment and the court said it was not right to apply </a:t>
            </a:r>
            <a:r>
              <a:rPr lang="en-GB" b="1" i="1" dirty="0"/>
              <a:t>Stack v Dowden</a:t>
            </a:r>
            <a:r>
              <a:rPr lang="en-GB" dirty="0"/>
              <a:t> in this context.</a:t>
            </a:r>
          </a:p>
          <a:p>
            <a:endParaRPr lang="en-GB" dirty="0"/>
          </a:p>
        </p:txBody>
      </p:sp>
    </p:spTree>
    <p:extLst>
      <p:ext uri="{BB962C8B-B14F-4D97-AF65-F5344CB8AC3E}">
        <p14:creationId xmlns:p14="http://schemas.microsoft.com/office/powerpoint/2010/main" val="39684754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5714B-6C7C-F539-A604-611A60AD225C}"/>
              </a:ext>
            </a:extLst>
          </p:cNvPr>
          <p:cNvSpPr>
            <a:spLocks noGrp="1"/>
          </p:cNvSpPr>
          <p:nvPr>
            <p:ph type="title"/>
          </p:nvPr>
        </p:nvSpPr>
        <p:spPr>
          <a:xfrm>
            <a:off x="332277" y="264543"/>
            <a:ext cx="9547844" cy="839638"/>
          </a:xfrm>
        </p:spPr>
        <p:txBody>
          <a:bodyPr/>
          <a:lstStyle/>
          <a:p>
            <a:r>
              <a:rPr lang="en-GB" b="1" dirty="0"/>
              <a:t>Quantifying the share post Stack v Dowden</a:t>
            </a:r>
          </a:p>
        </p:txBody>
      </p:sp>
      <p:sp>
        <p:nvSpPr>
          <p:cNvPr id="3" name="Content Placeholder 2">
            <a:extLst>
              <a:ext uri="{FF2B5EF4-FFF2-40B4-BE49-F238E27FC236}">
                <a16:creationId xmlns:a16="http://schemas.microsoft.com/office/drawing/2014/main" id="{6D6FB7E4-ABFD-D19A-2C60-2345779546FA}"/>
              </a:ext>
            </a:extLst>
          </p:cNvPr>
          <p:cNvSpPr>
            <a:spLocks noGrp="1"/>
          </p:cNvSpPr>
          <p:nvPr>
            <p:ph idx="1"/>
          </p:nvPr>
        </p:nvSpPr>
        <p:spPr>
          <a:xfrm>
            <a:off x="464550" y="1104181"/>
            <a:ext cx="9023078" cy="5423140"/>
          </a:xfrm>
        </p:spPr>
        <p:txBody>
          <a:bodyPr>
            <a:normAutofit/>
          </a:bodyPr>
          <a:lstStyle/>
          <a:p>
            <a:pPr fontAlgn="auto"/>
            <a:r>
              <a:rPr lang="en-GB" b="1" i="1" dirty="0"/>
              <a:t>Adekunle v Ritchie [2007]</a:t>
            </a:r>
            <a:r>
              <a:rPr lang="en-GB" dirty="0"/>
              <a:t> a mother and son had owned a property in joint names. The son had lived with his mother but left after an argument. When the mother died, the son claimed a joint tenancy and equal shares. His brothers and sisters claimed he had no share in the property.</a:t>
            </a:r>
          </a:p>
          <a:p>
            <a:pPr fontAlgn="auto"/>
            <a:r>
              <a:rPr lang="en-GB" dirty="0"/>
              <a:t>The mother had contributed to the purchase of the council house and both she and the son contributed to the mortgage. The mother paid all of the mortgage following the son’s departure from the property.</a:t>
            </a:r>
          </a:p>
          <a:p>
            <a:pPr fontAlgn="auto"/>
            <a:r>
              <a:rPr lang="en-GB" dirty="0"/>
              <a:t>Applying </a:t>
            </a:r>
            <a:r>
              <a:rPr lang="en-GB" b="1" i="1" dirty="0"/>
              <a:t>Stack v Dowden</a:t>
            </a:r>
            <a:r>
              <a:rPr lang="en-GB" dirty="0"/>
              <a:t>, the judge started with the presumption that joint legal ownership meant joint equitable ownership. Was this presumption rebutted? He found that the parties had not intended equal equitable shares in the property. The court concluded that the mother’s contribution was 70 per cent and the son’s contribution was 30 per cent.</a:t>
            </a:r>
          </a:p>
          <a:p>
            <a:pPr fontAlgn="auto"/>
            <a:r>
              <a:rPr lang="en-GB" dirty="0"/>
              <a:t>Where there is an express trust and the parties have expressly detailed their respective beneficial interests in a property, </a:t>
            </a:r>
            <a:r>
              <a:rPr lang="en-GB" b="1" i="1" dirty="0"/>
              <a:t>Stack v Dowden</a:t>
            </a:r>
            <a:r>
              <a:rPr lang="en-GB" dirty="0"/>
              <a:t> will not apply. </a:t>
            </a:r>
          </a:p>
          <a:p>
            <a:endParaRPr lang="en-GB" dirty="0"/>
          </a:p>
        </p:txBody>
      </p:sp>
    </p:spTree>
    <p:extLst>
      <p:ext uri="{BB962C8B-B14F-4D97-AF65-F5344CB8AC3E}">
        <p14:creationId xmlns:p14="http://schemas.microsoft.com/office/powerpoint/2010/main" val="2441789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816129-F30F-6BC1-6C1E-5B5D6B5C76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E60082-FE84-E84B-6EC5-FD68C411207A}"/>
              </a:ext>
            </a:extLst>
          </p:cNvPr>
          <p:cNvSpPr>
            <a:spLocks noGrp="1"/>
          </p:cNvSpPr>
          <p:nvPr>
            <p:ph type="title"/>
          </p:nvPr>
        </p:nvSpPr>
        <p:spPr>
          <a:xfrm>
            <a:off x="355281" y="156238"/>
            <a:ext cx="8596668" cy="717905"/>
          </a:xfrm>
        </p:spPr>
        <p:txBody>
          <a:bodyPr/>
          <a:lstStyle/>
          <a:p>
            <a:r>
              <a:rPr lang="en-GB" b="1" dirty="0"/>
              <a:t>Resulting and Constructive Trusts</a:t>
            </a:r>
          </a:p>
        </p:txBody>
      </p:sp>
      <p:sp>
        <p:nvSpPr>
          <p:cNvPr id="3" name="Content Placeholder 2">
            <a:extLst>
              <a:ext uri="{FF2B5EF4-FFF2-40B4-BE49-F238E27FC236}">
                <a16:creationId xmlns:a16="http://schemas.microsoft.com/office/drawing/2014/main" id="{97589459-8EC3-E6B5-1013-47EA51946EB9}"/>
              </a:ext>
            </a:extLst>
          </p:cNvPr>
          <p:cNvSpPr>
            <a:spLocks noGrp="1"/>
          </p:cNvSpPr>
          <p:nvPr>
            <p:ph idx="1"/>
          </p:nvPr>
        </p:nvSpPr>
        <p:spPr>
          <a:xfrm>
            <a:off x="407040" y="895381"/>
            <a:ext cx="8596668" cy="5695200"/>
          </a:xfrm>
        </p:spPr>
        <p:txBody>
          <a:bodyPr>
            <a:normAutofit/>
          </a:bodyPr>
          <a:lstStyle/>
          <a:p>
            <a:pPr marL="0" indent="0">
              <a:buNone/>
            </a:pPr>
            <a:r>
              <a:rPr lang="en-GB" sz="2400" b="1" dirty="0">
                <a:solidFill>
                  <a:srgbClr val="7030A0"/>
                </a:solidFill>
              </a:rPr>
              <a:t>Use of the Constructive Trust when both parties are on the legal title. </a:t>
            </a:r>
          </a:p>
          <a:p>
            <a:r>
              <a:rPr lang="en-GB" sz="2400" dirty="0"/>
              <a:t>what happens when both parties are on the legal title, but the extent of their beneficial share has not been determined. This is a quantification issue. In a purely domestic situation, this will be determined under constructive trust principles</a:t>
            </a:r>
          </a:p>
          <a:p>
            <a:r>
              <a:rPr lang="en-GB" sz="2400" dirty="0"/>
              <a:t>Again, from  Stack v Dowden the court would look at the conduct of the parties to ascertain their intention regarding the beneficial interest in the house, taking a holistic approach to quantification by looking at the whole course of dealing between the parties. Only where the facts were very unusual or exceptional would there be other than a 50:50 split</a:t>
            </a:r>
          </a:p>
          <a:p>
            <a:endParaRPr lang="en-GB" dirty="0"/>
          </a:p>
          <a:p>
            <a:endParaRPr lang="en-GB" dirty="0"/>
          </a:p>
        </p:txBody>
      </p:sp>
    </p:spTree>
    <p:extLst>
      <p:ext uri="{BB962C8B-B14F-4D97-AF65-F5344CB8AC3E}">
        <p14:creationId xmlns:p14="http://schemas.microsoft.com/office/powerpoint/2010/main" val="40368802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D96AB-B0EC-1492-886C-ED6DEBFC01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407A69-AAB4-584A-BBB1-F04D6BC886DF}"/>
              </a:ext>
            </a:extLst>
          </p:cNvPr>
          <p:cNvSpPr>
            <a:spLocks noGrp="1"/>
          </p:cNvSpPr>
          <p:nvPr>
            <p:ph type="title"/>
          </p:nvPr>
        </p:nvSpPr>
        <p:spPr>
          <a:xfrm>
            <a:off x="355281" y="156238"/>
            <a:ext cx="8596668" cy="717905"/>
          </a:xfrm>
        </p:spPr>
        <p:txBody>
          <a:bodyPr/>
          <a:lstStyle/>
          <a:p>
            <a:r>
              <a:rPr lang="en-GB" b="1" dirty="0"/>
              <a:t>Resulting and Constructive Trusts</a:t>
            </a:r>
          </a:p>
        </p:txBody>
      </p:sp>
      <p:sp>
        <p:nvSpPr>
          <p:cNvPr id="3" name="Content Placeholder 2">
            <a:extLst>
              <a:ext uri="{FF2B5EF4-FFF2-40B4-BE49-F238E27FC236}">
                <a16:creationId xmlns:a16="http://schemas.microsoft.com/office/drawing/2014/main" id="{8897407A-A4B9-8885-6520-4B43D0D81DAB}"/>
              </a:ext>
            </a:extLst>
          </p:cNvPr>
          <p:cNvSpPr>
            <a:spLocks noGrp="1"/>
          </p:cNvSpPr>
          <p:nvPr>
            <p:ph idx="1"/>
          </p:nvPr>
        </p:nvSpPr>
        <p:spPr>
          <a:xfrm>
            <a:off x="234512" y="918385"/>
            <a:ext cx="9260296" cy="5666445"/>
          </a:xfrm>
        </p:spPr>
        <p:txBody>
          <a:bodyPr>
            <a:normAutofit lnSpcReduction="10000"/>
          </a:bodyPr>
          <a:lstStyle/>
          <a:p>
            <a:r>
              <a:rPr lang="en-GB" dirty="0"/>
              <a:t>Nature of the beneficial interest: The interest will arise behind a trust of land, as it is a trust including land under </a:t>
            </a:r>
            <a:r>
              <a:rPr lang="en-GB" b="1" dirty="0"/>
              <a:t>s1 TLATA 1996</a:t>
            </a:r>
            <a:r>
              <a:rPr lang="en-GB" dirty="0"/>
              <a:t>. The overall framework of </a:t>
            </a:r>
            <a:r>
              <a:rPr lang="en-GB" b="1" dirty="0"/>
              <a:t>TLATA 1996</a:t>
            </a:r>
            <a:r>
              <a:rPr lang="en-GB" dirty="0"/>
              <a:t> will apply, including the provisions in </a:t>
            </a:r>
            <a:r>
              <a:rPr lang="en-GB" b="1" dirty="0"/>
              <a:t>ss14</a:t>
            </a:r>
            <a:r>
              <a:rPr lang="en-GB" dirty="0"/>
              <a:t> and </a:t>
            </a:r>
            <a:r>
              <a:rPr lang="en-GB" b="1" dirty="0"/>
              <a:t>15</a:t>
            </a:r>
            <a:r>
              <a:rPr lang="en-GB" dirty="0"/>
              <a:t>, which enable resolution of disputes, and the right to occupy the land under </a:t>
            </a:r>
            <a:r>
              <a:rPr lang="en-GB" b="1" dirty="0"/>
              <a:t>s12</a:t>
            </a:r>
            <a:r>
              <a:rPr lang="en-GB" dirty="0"/>
              <a:t>. All existing trusts for sale are converted into trusts of land by </a:t>
            </a:r>
            <a:r>
              <a:rPr lang="en-GB" b="1" dirty="0"/>
              <a:t>s1(2)</a:t>
            </a:r>
            <a:r>
              <a:rPr lang="en-GB" dirty="0"/>
              <a:t>.</a:t>
            </a:r>
          </a:p>
          <a:p>
            <a:pPr fontAlgn="auto"/>
            <a:r>
              <a:rPr lang="en-GB" b="1" dirty="0">
                <a:solidFill>
                  <a:srgbClr val="7030A0"/>
                </a:solidFill>
              </a:rPr>
              <a:t>Protection</a:t>
            </a:r>
            <a:r>
              <a:rPr lang="en-GB" dirty="0"/>
              <a:t>: The interest in the land is equitable, and must be protected in order that it may bind third parties.</a:t>
            </a:r>
          </a:p>
          <a:p>
            <a:r>
              <a:rPr lang="en-GB" b="1" dirty="0"/>
              <a:t>Unregistered Land</a:t>
            </a:r>
            <a:r>
              <a:rPr lang="en-GB" dirty="0"/>
              <a:t>: interests arising under constructive or resulting trusts or estoppel are </a:t>
            </a:r>
            <a:r>
              <a:rPr lang="en-GB" b="1" dirty="0"/>
              <a:t>not registrable</a:t>
            </a:r>
            <a:r>
              <a:rPr lang="en-GB" dirty="0"/>
              <a:t> as land charges. In the circumstances of trusts they will, in any event, give rise to family interests which are protected by overreaching. Overreaching can take effect only upon a “conveyance” by at least</a:t>
            </a:r>
            <a:r>
              <a:rPr lang="en-GB" b="1" dirty="0"/>
              <a:t> two</a:t>
            </a:r>
            <a:r>
              <a:rPr lang="en-GB" dirty="0"/>
              <a:t> trustees, and therefore the sole owner cannot overreach the equitable interests if a second trustee is not appointed. In this case they are, therefore, still subject to the doctrine of notice. Occupation is usually the fact which constitutes notice, as seen in </a:t>
            </a:r>
            <a:r>
              <a:rPr lang="en-GB" b="1" i="1" dirty="0"/>
              <a:t>Kingsnorth Trust Ltd v Tizard [1986]</a:t>
            </a:r>
            <a:r>
              <a:rPr lang="en-GB" dirty="0"/>
              <a:t>.</a:t>
            </a:r>
          </a:p>
          <a:p>
            <a:r>
              <a:rPr lang="en-GB" b="1" dirty="0"/>
              <a:t>Registered Land</a:t>
            </a:r>
            <a:r>
              <a:rPr lang="en-GB" dirty="0"/>
              <a:t>: Where an equitable interest is proved, it is an interest which must be protected by the </a:t>
            </a:r>
            <a:r>
              <a:rPr lang="en-GB" b="1" dirty="0">
                <a:solidFill>
                  <a:srgbClr val="7030A0"/>
                </a:solidFill>
              </a:rPr>
              <a:t>entry of a restriction</a:t>
            </a:r>
            <a:r>
              <a:rPr lang="en-GB" dirty="0"/>
              <a:t>. If it is not so entered and the holder of the interest is in actual occupation, it will be an interest capable of being overriding (</a:t>
            </a:r>
            <a:r>
              <a:rPr lang="en-GB" b="1" dirty="0" err="1"/>
              <a:t>Schs</a:t>
            </a:r>
            <a:r>
              <a:rPr lang="en-GB" b="1" dirty="0"/>
              <a:t> 1 and 3 Land Registration Act 2002 (LRA 2002)</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33481734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A7CD5-3F16-7311-62D5-EEE8549B97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5597AE-CF39-2772-FBE6-7CC2D43FBB96}"/>
              </a:ext>
            </a:extLst>
          </p:cNvPr>
          <p:cNvSpPr>
            <a:spLocks noGrp="1"/>
          </p:cNvSpPr>
          <p:nvPr>
            <p:ph type="title"/>
          </p:nvPr>
        </p:nvSpPr>
        <p:spPr>
          <a:xfrm>
            <a:off x="533561" y="212785"/>
            <a:ext cx="8596668" cy="1320800"/>
          </a:xfrm>
        </p:spPr>
        <p:txBody>
          <a:bodyPr/>
          <a:lstStyle/>
          <a:p>
            <a:r>
              <a:rPr lang="en-GB" b="1" dirty="0"/>
              <a:t>Restriction on the register </a:t>
            </a:r>
          </a:p>
        </p:txBody>
      </p:sp>
      <p:sp>
        <p:nvSpPr>
          <p:cNvPr id="3" name="Content Placeholder 2">
            <a:extLst>
              <a:ext uri="{FF2B5EF4-FFF2-40B4-BE49-F238E27FC236}">
                <a16:creationId xmlns:a16="http://schemas.microsoft.com/office/drawing/2014/main" id="{3F714DB5-9C59-0B05-2794-1AF7A7CCA012}"/>
              </a:ext>
            </a:extLst>
          </p:cNvPr>
          <p:cNvSpPr>
            <a:spLocks noGrp="1"/>
          </p:cNvSpPr>
          <p:nvPr>
            <p:ph idx="1"/>
          </p:nvPr>
        </p:nvSpPr>
        <p:spPr>
          <a:xfrm>
            <a:off x="631327" y="1412966"/>
            <a:ext cx="9007254" cy="5039592"/>
          </a:xfrm>
        </p:spPr>
        <p:txBody>
          <a:bodyPr>
            <a:normAutofit fontScale="92500" lnSpcReduction="20000"/>
          </a:bodyPr>
          <a:lstStyle/>
          <a:p>
            <a:r>
              <a:rPr lang="en-GB" sz="1800" dirty="0">
                <a:solidFill>
                  <a:srgbClr val="000000"/>
                </a:solidFill>
                <a:effectLst/>
                <a:latin typeface="Arial" panose="020B0604020202020204" pitchFamily="34" charset="0"/>
                <a:ea typeface="DengXian" panose="02010600030101010101" pitchFamily="2" charset="-122"/>
              </a:rPr>
              <a:t>A buyer will take free of any beneficial interests that might exist under a trust of land if they pay the purchase price to at least two trustees. </a:t>
            </a:r>
          </a:p>
          <a:p>
            <a:r>
              <a:rPr lang="en-GB" sz="1800" dirty="0">
                <a:solidFill>
                  <a:srgbClr val="000000"/>
                </a:solidFill>
                <a:latin typeface="Arial" panose="020B0604020202020204" pitchFamily="34" charset="0"/>
                <a:ea typeface="DengXian" panose="02010600030101010101" pitchFamily="2" charset="-122"/>
              </a:rPr>
              <a:t>Where a trust of land exists, a</a:t>
            </a:r>
            <a:r>
              <a:rPr lang="en-GB" sz="1800" dirty="0">
                <a:solidFill>
                  <a:srgbClr val="000000"/>
                </a:solidFill>
                <a:effectLst/>
                <a:latin typeface="Arial" panose="020B0604020202020204" pitchFamily="34" charset="0"/>
                <a:ea typeface="DengXian" panose="02010600030101010101" pitchFamily="2" charset="-122"/>
              </a:rPr>
              <a:t> restriction is placed on the register of title preventing one person from selling the property. This is known as a Form A restriction. </a:t>
            </a:r>
          </a:p>
          <a:p>
            <a:r>
              <a:rPr lang="en-GB" sz="1800" dirty="0">
                <a:effectLst/>
                <a:latin typeface="Arial" panose="020B0604020202020204" pitchFamily="34" charset="0"/>
                <a:ea typeface="DengXian" panose="02010600030101010101" pitchFamily="2" charset="-122"/>
                <a:cs typeface="Arial" panose="020B0604020202020204" pitchFamily="34" charset="0"/>
              </a:rPr>
              <a:t>Follow the link below to HMLR’s Practice Guide 19 and find the wording for the Form A restriction in Appendix B. Keep the wording of the restriction for reference and you will need to be able to recognise it on a registered title.</a:t>
            </a:r>
          </a:p>
          <a:p>
            <a:r>
              <a:rPr lang="en-GB" sz="1800" dirty="0">
                <a:effectLst/>
                <a:latin typeface="Arial" panose="020B0604020202020204" pitchFamily="34" charset="0"/>
                <a:ea typeface="DengXian" panose="02010600030101010101" pitchFamily="2" charset="-122"/>
                <a:cs typeface="Arial" panose="020B0604020202020204" pitchFamily="34" charset="0"/>
              </a:rPr>
              <a:t>Compare the wording of the Form A restriction with some of the other restrictions in Appendix B</a:t>
            </a:r>
          </a:p>
          <a:p>
            <a:r>
              <a:rPr lang="en-GB" sz="1800" u="sng" dirty="0">
                <a:solidFill>
                  <a:srgbClr val="0563C1"/>
                </a:solidFill>
                <a:latin typeface="Arial" panose="020B0604020202020204" pitchFamily="34" charset="0"/>
                <a:ea typeface="DengXian" panose="02010600030101010101" pitchFamily="2" charset="-122"/>
                <a:cs typeface="Arial" panose="020B0604020202020204" pitchFamily="34" charset="0"/>
              </a:rPr>
              <a:t>https://www.gov.uk/government/publications/notices-restrictions-and-the-protection-of-third-party-interests-in-the-register/practice-guide-19-notices-restrictions-and-the-protection-of-third-party-interests-in-the-register</a:t>
            </a:r>
            <a:endParaRPr lang="en-GB" sz="18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r>
              <a:rPr lang="en-GB" sz="1800" dirty="0">
                <a:solidFill>
                  <a:srgbClr val="000000"/>
                </a:solidFill>
                <a:effectLst/>
                <a:latin typeface="Arial" panose="020B0604020202020204" pitchFamily="34" charset="0"/>
                <a:ea typeface="DengXian" panose="02010600030101010101" pitchFamily="2" charset="-122"/>
              </a:rPr>
              <a:t>This is why the Form A restriction in registered land states that there is to be no disposition by a sole registered proprietor, so the restriction warns a buyer to deal with two trustees. </a:t>
            </a:r>
          </a:p>
          <a:p>
            <a:r>
              <a:rPr lang="en-GB" sz="1800" dirty="0">
                <a:solidFill>
                  <a:srgbClr val="000000"/>
                </a:solidFill>
                <a:effectLst/>
                <a:latin typeface="Arial" panose="020B0604020202020204" pitchFamily="34" charset="0"/>
                <a:ea typeface="DengXian" panose="02010600030101010101" pitchFamily="2" charset="-122"/>
              </a:rPr>
              <a:t>This principle whereby the buyer takes free of beneficial interests under a trust of land is called </a:t>
            </a:r>
            <a:r>
              <a:rPr lang="en-GB" sz="1800" b="1" dirty="0">
                <a:solidFill>
                  <a:srgbClr val="000000"/>
                </a:solidFill>
                <a:effectLst/>
                <a:latin typeface="Arial" panose="020B0604020202020204" pitchFamily="34" charset="0"/>
                <a:ea typeface="DengXian" panose="02010600030101010101" pitchFamily="2" charset="-122"/>
              </a:rPr>
              <a:t>overreaching</a:t>
            </a:r>
            <a:r>
              <a:rPr lang="en-GB" sz="1800" dirty="0">
                <a:solidFill>
                  <a:srgbClr val="000000"/>
                </a:solidFill>
                <a:effectLst/>
                <a:latin typeface="Arial" panose="020B0604020202020204" pitchFamily="34" charset="0"/>
                <a:ea typeface="DengXian" panose="02010600030101010101" pitchFamily="2" charset="-122"/>
              </a:rPr>
              <a:t>. As long as the purchase money is paid to all the trustees of the legal estate, being at least two in number, the interests of any beneficiaries are no longer in the land itself but in the proceeds of sale held by the trustees.</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70255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987BD-C2F3-2571-FFF4-B4B6E1CCF6BA}"/>
              </a:ext>
            </a:extLst>
          </p:cNvPr>
          <p:cNvSpPr>
            <a:spLocks noGrp="1"/>
          </p:cNvSpPr>
          <p:nvPr>
            <p:ph type="title"/>
          </p:nvPr>
        </p:nvSpPr>
        <p:spPr>
          <a:xfrm>
            <a:off x="194254" y="207035"/>
            <a:ext cx="10824553" cy="672860"/>
          </a:xfrm>
        </p:spPr>
        <p:txBody>
          <a:bodyPr>
            <a:normAutofit/>
          </a:bodyPr>
          <a:lstStyle/>
          <a:p>
            <a:r>
              <a:rPr lang="en-GB" sz="3200" b="1" dirty="0"/>
              <a:t>Position of spouses and the Civil Partnership Act 2004</a:t>
            </a:r>
          </a:p>
        </p:txBody>
      </p:sp>
      <p:sp>
        <p:nvSpPr>
          <p:cNvPr id="3" name="Content Placeholder 2">
            <a:extLst>
              <a:ext uri="{FF2B5EF4-FFF2-40B4-BE49-F238E27FC236}">
                <a16:creationId xmlns:a16="http://schemas.microsoft.com/office/drawing/2014/main" id="{6F675F8B-6F55-8C30-4321-D79E3900F55F}"/>
              </a:ext>
            </a:extLst>
          </p:cNvPr>
          <p:cNvSpPr>
            <a:spLocks noGrp="1"/>
          </p:cNvSpPr>
          <p:nvPr>
            <p:ph idx="1"/>
          </p:nvPr>
        </p:nvSpPr>
        <p:spPr>
          <a:xfrm>
            <a:off x="280519" y="810000"/>
            <a:ext cx="9938908" cy="5751825"/>
          </a:xfrm>
        </p:spPr>
        <p:txBody>
          <a:bodyPr>
            <a:normAutofit lnSpcReduction="10000"/>
          </a:bodyPr>
          <a:lstStyle/>
          <a:p>
            <a:pPr fontAlgn="auto"/>
            <a:r>
              <a:rPr lang="en-GB" dirty="0"/>
              <a:t>Lawful spouses have additional protections ( does not apply to couples who are simply cohabiting).</a:t>
            </a:r>
          </a:p>
          <a:p>
            <a:r>
              <a:rPr lang="en-GB" dirty="0"/>
              <a:t>protection afforded to married couples was extended to couples in same-sex relationships under the </a:t>
            </a:r>
            <a:r>
              <a:rPr lang="en-GB" b="1" dirty="0"/>
              <a:t>Civil Partnership Act 2004 </a:t>
            </a:r>
            <a:r>
              <a:rPr lang="en-GB" dirty="0"/>
              <a:t>(</a:t>
            </a:r>
            <a:r>
              <a:rPr lang="en-GB" b="1" dirty="0"/>
              <a:t>CPA 2004</a:t>
            </a:r>
            <a:r>
              <a:rPr lang="en-GB" dirty="0"/>
              <a:t>).</a:t>
            </a:r>
          </a:p>
          <a:p>
            <a:pPr fontAlgn="auto"/>
            <a:r>
              <a:rPr lang="en-GB" b="1" dirty="0"/>
              <a:t>s37 Matrimonial Proceedings and Property Act 1970</a:t>
            </a:r>
            <a:r>
              <a:rPr lang="en-GB" dirty="0"/>
              <a:t> (</a:t>
            </a:r>
            <a:r>
              <a:rPr lang="en-GB" b="1" dirty="0"/>
              <a:t>MPPA 1970</a:t>
            </a:r>
            <a:r>
              <a:rPr lang="en-GB" dirty="0"/>
              <a:t>) provides that a husband or wife who makes a substantial contribution in money or money’s worth to the improvement of… property in which either or both of them has a beneficial interest will be treated as having a share or an enlarged share in that beneficial interest by virtue of his or her contribution, </a:t>
            </a:r>
            <a:r>
              <a:rPr lang="en-GB" i="1" dirty="0"/>
              <a:t>subject to any agreement between them to the contrary express or implied</a:t>
            </a:r>
            <a:r>
              <a:rPr lang="en-GB" dirty="0"/>
              <a:t>. The share to which the contributor will be entitled is either any share agreed or such as may </a:t>
            </a:r>
            <a:r>
              <a:rPr lang="en-GB" b="1" dirty="0"/>
              <a:t>seem just in all the circumstances</a:t>
            </a:r>
            <a:r>
              <a:rPr lang="en-GB" dirty="0"/>
              <a:t>.</a:t>
            </a:r>
          </a:p>
          <a:p>
            <a:pPr fontAlgn="auto"/>
            <a:r>
              <a:rPr lang="en-GB" b="1" dirty="0"/>
              <a:t>Matrimonial Causes Act 1973</a:t>
            </a:r>
            <a:r>
              <a:rPr lang="en-GB" dirty="0"/>
              <a:t> (</a:t>
            </a:r>
            <a:r>
              <a:rPr lang="en-GB" b="1" dirty="0"/>
              <a:t>MCA 1973</a:t>
            </a:r>
            <a:r>
              <a:rPr lang="en-GB" dirty="0"/>
              <a:t>) provides the court with wide discretionary powers to order a distribution of the spouses’ property. </a:t>
            </a:r>
            <a:r>
              <a:rPr lang="en-GB" b="1" dirty="0"/>
              <a:t>MCA 1973</a:t>
            </a:r>
            <a:r>
              <a:rPr lang="en-GB" dirty="0"/>
              <a:t>, however, comes into play only where the marriage breaks down and there is a divorce, judicial separation or nullity. The court must give consideration to the welfare of any minor child of the family when exercising its discretion.</a:t>
            </a:r>
          </a:p>
          <a:p>
            <a:pPr fontAlgn="auto"/>
            <a:r>
              <a:rPr lang="en-GB" dirty="0"/>
              <a:t>Although it creates no interest in the land, spouses can protect their home rights under </a:t>
            </a:r>
            <a:r>
              <a:rPr lang="en-GB" b="1" dirty="0"/>
              <a:t>ss30–32 Family Law Act 1996</a:t>
            </a:r>
            <a:r>
              <a:rPr lang="en-GB" dirty="0"/>
              <a:t>, by way of a Class F land charge in unregistered land, or entry of a notice in registered land.</a:t>
            </a:r>
          </a:p>
          <a:p>
            <a:endParaRPr lang="en-GB" dirty="0"/>
          </a:p>
        </p:txBody>
      </p:sp>
    </p:spTree>
    <p:extLst>
      <p:ext uri="{BB962C8B-B14F-4D97-AF65-F5344CB8AC3E}">
        <p14:creationId xmlns:p14="http://schemas.microsoft.com/office/powerpoint/2010/main" val="30369727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B1D85-933D-D97C-1C42-4066679EEE0C}"/>
              </a:ext>
            </a:extLst>
          </p:cNvPr>
          <p:cNvSpPr>
            <a:spLocks noGrp="1"/>
          </p:cNvSpPr>
          <p:nvPr>
            <p:ph type="title"/>
          </p:nvPr>
        </p:nvSpPr>
        <p:spPr>
          <a:xfrm>
            <a:off x="602571" y="207034"/>
            <a:ext cx="8596668" cy="747623"/>
          </a:xfrm>
        </p:spPr>
        <p:txBody>
          <a:bodyPr/>
          <a:lstStyle/>
          <a:p>
            <a:r>
              <a:rPr lang="en-GB" b="1" dirty="0"/>
              <a:t>Co-owners failing to agree on a sale</a:t>
            </a:r>
          </a:p>
        </p:txBody>
      </p:sp>
      <p:sp>
        <p:nvSpPr>
          <p:cNvPr id="3" name="Content Placeholder 2">
            <a:extLst>
              <a:ext uri="{FF2B5EF4-FFF2-40B4-BE49-F238E27FC236}">
                <a16:creationId xmlns:a16="http://schemas.microsoft.com/office/drawing/2014/main" id="{FBF1AEF1-AF0A-B6A1-C284-78CCC09680CC}"/>
              </a:ext>
            </a:extLst>
          </p:cNvPr>
          <p:cNvSpPr>
            <a:spLocks noGrp="1"/>
          </p:cNvSpPr>
          <p:nvPr>
            <p:ph idx="1"/>
          </p:nvPr>
        </p:nvSpPr>
        <p:spPr>
          <a:xfrm>
            <a:off x="401288" y="954657"/>
            <a:ext cx="9266047" cy="5474898"/>
          </a:xfrm>
        </p:spPr>
        <p:txBody>
          <a:bodyPr>
            <a:normAutofit/>
          </a:bodyPr>
          <a:lstStyle/>
          <a:p>
            <a:pPr marL="0" indent="0" fontAlgn="auto">
              <a:buNone/>
            </a:pPr>
            <a:r>
              <a:rPr lang="en-GB" sz="2000" b="1" dirty="0">
                <a:solidFill>
                  <a:srgbClr val="7030A0"/>
                </a:solidFill>
              </a:rPr>
              <a:t>Powers of the court in relation to sale</a:t>
            </a:r>
            <a:r>
              <a:rPr lang="en-GB" dirty="0"/>
              <a:t>: </a:t>
            </a:r>
            <a:r>
              <a:rPr lang="en-GB" b="1" dirty="0"/>
              <a:t>ss14</a:t>
            </a:r>
            <a:r>
              <a:rPr lang="en-GB" dirty="0"/>
              <a:t> and </a:t>
            </a:r>
            <a:r>
              <a:rPr lang="en-GB" b="1" dirty="0"/>
              <a:t>15 TLATA 1996</a:t>
            </a:r>
            <a:r>
              <a:rPr lang="en-GB" dirty="0"/>
              <a:t> are </a:t>
            </a:r>
            <a:r>
              <a:rPr lang="en-GB" b="1" dirty="0"/>
              <a:t>extremely important</a:t>
            </a:r>
            <a:r>
              <a:rPr lang="en-GB" dirty="0"/>
              <a:t>, particularly with respect to disputes as to sale. </a:t>
            </a:r>
            <a:r>
              <a:rPr lang="en-GB" b="1" dirty="0"/>
              <a:t>s14</a:t>
            </a:r>
            <a:r>
              <a:rPr lang="en-GB" dirty="0"/>
              <a:t> provides that any person with an interest in the trust can make an application; this would include the trustee, beneficiaries, creditors, children of beneficiaries and others.</a:t>
            </a:r>
          </a:p>
          <a:p>
            <a:pPr fontAlgn="auto"/>
            <a:r>
              <a:rPr lang="en-GB" b="1" dirty="0"/>
              <a:t>s14</a:t>
            </a:r>
            <a:r>
              <a:rPr lang="en-GB" dirty="0"/>
              <a:t> allows any person interested in the trust to apply to the court to obtain an order relating to the exercise </a:t>
            </a:r>
            <a:r>
              <a:rPr lang="en-GB" i="1" dirty="0"/>
              <a:t>by the trustees of any of their functions</a:t>
            </a:r>
            <a:r>
              <a:rPr lang="en-GB" dirty="0"/>
              <a:t>. An example could be where one of the beneficiaries wants to sell, but the trustees do not wish to do so. The beneficiary wishing to sell can apply to the court, which will take into account the factors in </a:t>
            </a:r>
            <a:r>
              <a:rPr lang="en-GB" b="1" dirty="0"/>
              <a:t>s15</a:t>
            </a:r>
            <a:r>
              <a:rPr lang="en-GB" dirty="0"/>
              <a:t> to determine what will happen.</a:t>
            </a:r>
          </a:p>
          <a:p>
            <a:pPr marL="0" indent="0" fontAlgn="auto">
              <a:buNone/>
            </a:pPr>
            <a:r>
              <a:rPr lang="en-GB" b="1" dirty="0"/>
              <a:t>S15 factors: </a:t>
            </a:r>
            <a:endParaRPr lang="en-GB" dirty="0"/>
          </a:p>
          <a:p>
            <a:pPr fontAlgn="auto"/>
            <a:r>
              <a:rPr lang="en-GB" dirty="0"/>
              <a:t>the intentions of the settlor;</a:t>
            </a:r>
          </a:p>
          <a:p>
            <a:pPr fontAlgn="auto"/>
            <a:r>
              <a:rPr lang="en-GB" dirty="0"/>
              <a:t>the purpose of the trust;</a:t>
            </a:r>
          </a:p>
          <a:p>
            <a:pPr fontAlgn="auto"/>
            <a:r>
              <a:rPr lang="en-GB" dirty="0"/>
              <a:t>the welfare of any children who are in occupation of the land; and</a:t>
            </a:r>
          </a:p>
          <a:p>
            <a:pPr fontAlgn="auto"/>
            <a:r>
              <a:rPr lang="en-GB" dirty="0"/>
              <a:t>the interest of any secured creditor.</a:t>
            </a:r>
          </a:p>
          <a:p>
            <a:pPr fontAlgn="auto"/>
            <a:endParaRPr lang="en-GB" dirty="0"/>
          </a:p>
          <a:p>
            <a:endParaRPr lang="en-GB" dirty="0"/>
          </a:p>
        </p:txBody>
      </p:sp>
    </p:spTree>
    <p:extLst>
      <p:ext uri="{BB962C8B-B14F-4D97-AF65-F5344CB8AC3E}">
        <p14:creationId xmlns:p14="http://schemas.microsoft.com/office/powerpoint/2010/main" val="6050758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860EC-4474-6AF8-0534-D4E0346D43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CA9315-3AC3-390D-C8A8-0F62F3D5305E}"/>
              </a:ext>
            </a:extLst>
          </p:cNvPr>
          <p:cNvSpPr>
            <a:spLocks noGrp="1"/>
          </p:cNvSpPr>
          <p:nvPr>
            <p:ph type="title"/>
          </p:nvPr>
        </p:nvSpPr>
        <p:spPr>
          <a:xfrm>
            <a:off x="602571" y="207034"/>
            <a:ext cx="8596668" cy="747623"/>
          </a:xfrm>
        </p:spPr>
        <p:txBody>
          <a:bodyPr/>
          <a:lstStyle/>
          <a:p>
            <a:r>
              <a:rPr lang="en-GB" b="1" dirty="0"/>
              <a:t>Co-owners failing to agree on a sale</a:t>
            </a:r>
          </a:p>
        </p:txBody>
      </p:sp>
      <p:sp>
        <p:nvSpPr>
          <p:cNvPr id="3" name="Content Placeholder 2">
            <a:extLst>
              <a:ext uri="{FF2B5EF4-FFF2-40B4-BE49-F238E27FC236}">
                <a16:creationId xmlns:a16="http://schemas.microsoft.com/office/drawing/2014/main" id="{60A58C67-917B-68E8-D979-FA827A69989D}"/>
              </a:ext>
            </a:extLst>
          </p:cNvPr>
          <p:cNvSpPr>
            <a:spLocks noGrp="1"/>
          </p:cNvSpPr>
          <p:nvPr>
            <p:ph idx="1"/>
          </p:nvPr>
        </p:nvSpPr>
        <p:spPr>
          <a:xfrm>
            <a:off x="349530" y="1006415"/>
            <a:ext cx="8949746" cy="5474898"/>
          </a:xfrm>
        </p:spPr>
        <p:txBody>
          <a:bodyPr>
            <a:normAutofit/>
          </a:bodyPr>
          <a:lstStyle/>
          <a:p>
            <a:pPr fontAlgn="auto"/>
            <a:r>
              <a:rPr lang="en-GB" sz="2000" b="1" dirty="0">
                <a:solidFill>
                  <a:srgbClr val="7030A0"/>
                </a:solidFill>
              </a:rPr>
              <a:t>Sale at the request of third parties</a:t>
            </a:r>
            <a:r>
              <a:rPr lang="en-GB" sz="2000" dirty="0"/>
              <a:t>: Under </a:t>
            </a:r>
            <a:r>
              <a:rPr lang="en-GB" sz="2000" b="1" dirty="0"/>
              <a:t>s14 TLATA 1996</a:t>
            </a:r>
            <a:r>
              <a:rPr lang="en-GB" sz="2000" dirty="0"/>
              <a:t>, anyone who has an interest in property subject to a trust of land may apply to the court for an order for sale. Whether an order for sale will be granted depends on the circumstances of the case.</a:t>
            </a:r>
          </a:p>
          <a:p>
            <a:pPr fontAlgn="auto"/>
            <a:r>
              <a:rPr lang="en-GB" sz="2000" dirty="0"/>
              <a:t>The cases have not been consistent where there is no bankruptcy but there are creditors.</a:t>
            </a:r>
          </a:p>
          <a:p>
            <a:pPr fontAlgn="auto"/>
            <a:r>
              <a:rPr lang="en-GB" sz="2000" dirty="0"/>
              <a:t>In </a:t>
            </a:r>
            <a:r>
              <a:rPr lang="en-GB" sz="2000" b="1" i="1" dirty="0"/>
              <a:t>Bank of Ireland Home Mortgages v Bell [2001]</a:t>
            </a:r>
            <a:r>
              <a:rPr lang="en-GB" sz="2000" dirty="0"/>
              <a:t>, the husband had stopped paying mortgage repayments and had divorced his wife. The wife and her son, who was not far short of 18 at the time, were living in the house, but the mortgage had been unpaid for over eight years. The court stated that the interests of the mortgagee bank were more significant than those of Mrs Bell and her son, and it would be unfair on the bank not to receive its money.</a:t>
            </a:r>
          </a:p>
          <a:p>
            <a:pPr marL="0" indent="0" fontAlgn="auto">
              <a:buNone/>
            </a:pPr>
            <a:endParaRPr lang="en-GB" sz="2000" dirty="0"/>
          </a:p>
          <a:p>
            <a:pPr marL="0" indent="0">
              <a:buNone/>
            </a:pPr>
            <a:endParaRPr lang="en-GB" dirty="0"/>
          </a:p>
        </p:txBody>
      </p:sp>
    </p:spTree>
    <p:extLst>
      <p:ext uri="{BB962C8B-B14F-4D97-AF65-F5344CB8AC3E}">
        <p14:creationId xmlns:p14="http://schemas.microsoft.com/office/powerpoint/2010/main" val="19048067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12F5644-9605-344C-7B08-FDE1778F2DC8}"/>
              </a:ext>
            </a:extLst>
          </p:cNvPr>
          <p:cNvPicPr>
            <a:picLocks noChangeAspect="1"/>
          </p:cNvPicPr>
          <p:nvPr/>
        </p:nvPicPr>
        <p:blipFill>
          <a:blip r:embed="rId2"/>
          <a:stretch>
            <a:fillRect/>
          </a:stretch>
        </p:blipFill>
        <p:spPr>
          <a:xfrm>
            <a:off x="1618514" y="1131994"/>
            <a:ext cx="8956849" cy="4590386"/>
          </a:xfrm>
          <a:prstGeom prst="rect">
            <a:avLst/>
          </a:prstGeom>
        </p:spPr>
      </p:pic>
    </p:spTree>
    <p:extLst>
      <p:ext uri="{BB962C8B-B14F-4D97-AF65-F5344CB8AC3E}">
        <p14:creationId xmlns:p14="http://schemas.microsoft.com/office/powerpoint/2010/main" val="41278308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18194E5-547A-90AD-1100-C068908FB8A8}"/>
              </a:ext>
            </a:extLst>
          </p:cNvPr>
          <p:cNvPicPr>
            <a:picLocks noChangeAspect="1"/>
          </p:cNvPicPr>
          <p:nvPr/>
        </p:nvPicPr>
        <p:blipFill>
          <a:blip r:embed="rId2"/>
          <a:stretch>
            <a:fillRect/>
          </a:stretch>
        </p:blipFill>
        <p:spPr>
          <a:xfrm>
            <a:off x="1276709" y="667606"/>
            <a:ext cx="8829301" cy="5054774"/>
          </a:xfrm>
          <a:prstGeom prst="rect">
            <a:avLst/>
          </a:prstGeom>
        </p:spPr>
      </p:pic>
    </p:spTree>
    <p:extLst>
      <p:ext uri="{BB962C8B-B14F-4D97-AF65-F5344CB8AC3E}">
        <p14:creationId xmlns:p14="http://schemas.microsoft.com/office/powerpoint/2010/main" val="18519125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A05488E-B793-DBAD-A6CC-9AA8E639D3F9}"/>
              </a:ext>
            </a:extLst>
          </p:cNvPr>
          <p:cNvPicPr>
            <a:picLocks noChangeAspect="1"/>
          </p:cNvPicPr>
          <p:nvPr/>
        </p:nvPicPr>
        <p:blipFill>
          <a:blip r:embed="rId2"/>
          <a:stretch>
            <a:fillRect/>
          </a:stretch>
        </p:blipFill>
        <p:spPr>
          <a:xfrm>
            <a:off x="975797" y="789799"/>
            <a:ext cx="9577826" cy="4932581"/>
          </a:xfrm>
          <a:prstGeom prst="rect">
            <a:avLst/>
          </a:prstGeom>
        </p:spPr>
      </p:pic>
    </p:spTree>
    <p:extLst>
      <p:ext uri="{BB962C8B-B14F-4D97-AF65-F5344CB8AC3E}">
        <p14:creationId xmlns:p14="http://schemas.microsoft.com/office/powerpoint/2010/main" val="32639099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51</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1091</TotalTime>
  <Words>7039</Words>
  <Application>Microsoft Office PowerPoint</Application>
  <PresentationFormat>Widescreen</PresentationFormat>
  <Paragraphs>283</Paragraphs>
  <Slides>51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Aptos</vt:lpstr>
      <vt:lpstr>Arial</vt:lpstr>
      <vt:lpstr>Calibri</vt:lpstr>
      <vt:lpstr>Trebuchet MS</vt:lpstr>
      <vt:lpstr>Wingdings 3</vt:lpstr>
      <vt:lpstr>Facet</vt:lpstr>
      <vt:lpstr>Property and Conveyancing: Co-ownership</vt:lpstr>
      <vt:lpstr>Overview</vt:lpstr>
      <vt:lpstr>What is co-ownership?</vt:lpstr>
      <vt:lpstr>Key terms</vt:lpstr>
      <vt:lpstr>Trustees and Beneficiaries </vt:lpstr>
      <vt:lpstr>The Legal Estate</vt:lpstr>
      <vt:lpstr>Who can be a trustee of land?</vt:lpstr>
      <vt:lpstr>Number of trustees</vt:lpstr>
      <vt:lpstr>Powers of Trustees</vt:lpstr>
      <vt:lpstr>Types of Co-ownership</vt:lpstr>
      <vt:lpstr>Joint Tenancy (1)</vt:lpstr>
      <vt:lpstr>Joint Tenancy (2)</vt:lpstr>
      <vt:lpstr>Tenancy in Common (1)</vt:lpstr>
      <vt:lpstr>Tenancy in Common (2)</vt:lpstr>
      <vt:lpstr>PowerPoint Presentation</vt:lpstr>
      <vt:lpstr>Is it a joint tenancy or tenancy in common?</vt:lpstr>
      <vt:lpstr>The First Test - The Four Unities </vt:lpstr>
      <vt:lpstr>The Second Test</vt:lpstr>
      <vt:lpstr>Is there an express declaration of trust?</vt:lpstr>
      <vt:lpstr>The Third Test – are there words of severance?</vt:lpstr>
      <vt:lpstr>The Fourth Test – does equity presume a tenancy in common?</vt:lpstr>
      <vt:lpstr>Severance of a joint tenancy in equity</vt:lpstr>
      <vt:lpstr>Severance by Written notice </vt:lpstr>
      <vt:lpstr>Severance by Destruction of the four unities</vt:lpstr>
      <vt:lpstr>Severance by Destruction of the four unities</vt:lpstr>
      <vt:lpstr>Severance by Destruction of the four unities</vt:lpstr>
      <vt:lpstr>Severance by Destruction of the four unities</vt:lpstr>
      <vt:lpstr>Severance by Mutual Agreement</vt:lpstr>
      <vt:lpstr>Severance by Mutual Course of Dealing</vt:lpstr>
      <vt:lpstr>Termination of co-ownership</vt:lpstr>
      <vt:lpstr>The Law of Property ( Joint Tenants) Act 1964</vt:lpstr>
      <vt:lpstr>Resulting and Constructive Trusts</vt:lpstr>
      <vt:lpstr>Resulting Trusts</vt:lpstr>
      <vt:lpstr>Resulting Trust – extent of beneficial share</vt:lpstr>
      <vt:lpstr>Constructive Trusts</vt:lpstr>
      <vt:lpstr>Constructive Trust</vt:lpstr>
      <vt:lpstr>Constructive Trust</vt:lpstr>
      <vt:lpstr>Valuing the shares of a constructive trust</vt:lpstr>
      <vt:lpstr>Valuing the shares of a constructive trust</vt:lpstr>
      <vt:lpstr>Impact of Stack v Dowden</vt:lpstr>
      <vt:lpstr>Quantifying the share post Stack v Dowden</vt:lpstr>
      <vt:lpstr>Resulting and Constructive Trusts</vt:lpstr>
      <vt:lpstr>Resulting and Constructive Trusts</vt:lpstr>
      <vt:lpstr>Restriction on the register </vt:lpstr>
      <vt:lpstr>Position of spouses and the Civil Partnership Act 2004</vt:lpstr>
      <vt:lpstr>Co-owners failing to agree on a sale</vt:lpstr>
      <vt:lpstr>Co-owners failing to agree on a sale</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12</cp:revision>
  <dcterms:created xsi:type="dcterms:W3CDTF">2024-02-03T18:13:02Z</dcterms:created>
  <dcterms:modified xsi:type="dcterms:W3CDTF">2025-10-27T09:29:31Z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