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8" autoAdjust="0"/>
    <p:restoredTop sz="94660"/>
  </p:normalViewPr>
  <p:slideViewPr>
    <p:cSldViewPr snapToGrid="0">
      <p:cViewPr varScale="1">
        <p:scale>
          <a:sx n="73" d="100"/>
          <a:sy n="73" d="100"/>
        </p:scale>
        <p:origin x="82"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0713D6-9F51-4AB9-B1E8-78F5615C3F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68704A4-EEB6-4430-8FF4-B3ED27D4094F}">
      <dgm:prSet/>
      <dgm:spPr/>
      <dgm:t>
        <a:bodyPr/>
        <a:lstStyle/>
        <a:p>
          <a:r>
            <a:rPr lang="en-GB"/>
            <a:t>1.Potočnik, K. (2021) Paving the way for research in recruitment and selection. [Journal review].  ￼</a:t>
          </a:r>
          <a:endParaRPr lang="en-US"/>
        </a:p>
      </dgm:t>
    </dgm:pt>
    <dgm:pt modelId="{F7D96ABF-7C20-4764-BD92-12E0092E4C57}" type="parTrans" cxnId="{97D0F6E5-8D06-4505-8CFC-87E8516C485C}">
      <dgm:prSet/>
      <dgm:spPr/>
      <dgm:t>
        <a:bodyPr/>
        <a:lstStyle/>
        <a:p>
          <a:endParaRPr lang="en-US"/>
        </a:p>
      </dgm:t>
    </dgm:pt>
    <dgm:pt modelId="{C80F4903-1B60-4401-B811-6B50FBDD6F20}" type="sibTrans" cxnId="{97D0F6E5-8D06-4505-8CFC-87E8516C485C}">
      <dgm:prSet/>
      <dgm:spPr/>
      <dgm:t>
        <a:bodyPr/>
        <a:lstStyle/>
        <a:p>
          <a:endParaRPr lang="en-US"/>
        </a:p>
      </dgm:t>
    </dgm:pt>
    <dgm:pt modelId="{B531CB14-F653-4D9B-B717-C75F604EB958}">
      <dgm:prSet/>
      <dgm:spPr/>
      <dgm:t>
        <a:bodyPr/>
        <a:lstStyle/>
        <a:p>
          <a:r>
            <a:rPr lang="en-GB"/>
            <a:t>2.Fisher, E. (2021) Finding the right candidate: Developing hiring guidelines. NHS / open access.  ￼</a:t>
          </a:r>
          <a:endParaRPr lang="en-US"/>
        </a:p>
      </dgm:t>
    </dgm:pt>
    <dgm:pt modelId="{B3998DBE-85FE-47A4-8162-EE48162D8C94}" type="parTrans" cxnId="{B8CF4F36-E1D8-48BD-908C-19C01A3503C9}">
      <dgm:prSet/>
      <dgm:spPr/>
      <dgm:t>
        <a:bodyPr/>
        <a:lstStyle/>
        <a:p>
          <a:endParaRPr lang="en-US"/>
        </a:p>
      </dgm:t>
    </dgm:pt>
    <dgm:pt modelId="{146A11B0-5EC0-4F41-A8C1-FF1F31628BDC}" type="sibTrans" cxnId="{B8CF4F36-E1D8-48BD-908C-19C01A3503C9}">
      <dgm:prSet/>
      <dgm:spPr/>
      <dgm:t>
        <a:bodyPr/>
        <a:lstStyle/>
        <a:p>
          <a:endParaRPr lang="en-US"/>
        </a:p>
      </dgm:t>
    </dgm:pt>
    <dgm:pt modelId="{4447F922-058A-4E25-A40F-309BC1C75BDF}">
      <dgm:prSet/>
      <dgm:spPr/>
      <dgm:t>
        <a:bodyPr/>
        <a:lstStyle/>
        <a:p>
          <a:r>
            <a:rPr lang="en-GB"/>
            <a:t>3.Bergelson, I. et al. (2022) Best practices for reducing bias in the interview process. PMC.  ￼</a:t>
          </a:r>
          <a:endParaRPr lang="en-US"/>
        </a:p>
      </dgm:t>
    </dgm:pt>
    <dgm:pt modelId="{3DBE9CBC-A02B-441C-8CDF-DC89462FBFEE}" type="parTrans" cxnId="{CCDC1431-EA43-4887-8AF4-C89A8074753E}">
      <dgm:prSet/>
      <dgm:spPr/>
      <dgm:t>
        <a:bodyPr/>
        <a:lstStyle/>
        <a:p>
          <a:endParaRPr lang="en-US"/>
        </a:p>
      </dgm:t>
    </dgm:pt>
    <dgm:pt modelId="{352512D3-FD61-45DB-BA9B-9408E3E0D07F}" type="sibTrans" cxnId="{CCDC1431-EA43-4887-8AF4-C89A8074753E}">
      <dgm:prSet/>
      <dgm:spPr/>
      <dgm:t>
        <a:bodyPr/>
        <a:lstStyle/>
        <a:p>
          <a:endParaRPr lang="en-US"/>
        </a:p>
      </dgm:t>
    </dgm:pt>
    <dgm:pt modelId="{F88A9E3A-31F8-4FE6-A1F9-B227958BAEAD}">
      <dgm:prSet/>
      <dgm:spPr/>
      <dgm:t>
        <a:bodyPr/>
        <a:lstStyle/>
        <a:p>
          <a:r>
            <a:rPr lang="en-GB"/>
            <a:t>4.Keen, S. (2022) Virtual Qualitative Research During COVID-19 and Beyond. PMC.  ￼	</a:t>
          </a:r>
          <a:endParaRPr lang="en-US"/>
        </a:p>
      </dgm:t>
    </dgm:pt>
    <dgm:pt modelId="{C1DCB8FF-4DC4-4675-92B7-B6ACC4018DA7}" type="parTrans" cxnId="{3F0A0B4F-B9A6-4378-AD30-11BB134AA92C}">
      <dgm:prSet/>
      <dgm:spPr/>
      <dgm:t>
        <a:bodyPr/>
        <a:lstStyle/>
        <a:p>
          <a:endParaRPr lang="en-US"/>
        </a:p>
      </dgm:t>
    </dgm:pt>
    <dgm:pt modelId="{B884543A-3C4A-45C8-9CF3-F063C8F66A4E}" type="sibTrans" cxnId="{3F0A0B4F-B9A6-4378-AD30-11BB134AA92C}">
      <dgm:prSet/>
      <dgm:spPr/>
      <dgm:t>
        <a:bodyPr/>
        <a:lstStyle/>
        <a:p>
          <a:endParaRPr lang="en-US"/>
        </a:p>
      </dgm:t>
    </dgm:pt>
    <dgm:pt modelId="{6752A306-4884-482F-8D9D-E5FAD1CEC6E9}">
      <dgm:prSet/>
      <dgm:spPr/>
      <dgm:t>
        <a:bodyPr/>
        <a:lstStyle/>
        <a:p>
          <a:r>
            <a:rPr lang="en-GB"/>
            <a:t>5.Peasgood, T. (2023) Randomised comparison of online interviews versus face-to-face. PMC.  ￼</a:t>
          </a:r>
          <a:endParaRPr lang="en-US"/>
        </a:p>
      </dgm:t>
    </dgm:pt>
    <dgm:pt modelId="{97E205F9-34EC-48E6-8E27-C6C94BDC33FA}" type="parTrans" cxnId="{A4127B86-B52F-4F0C-BC3F-00FCFEEF6864}">
      <dgm:prSet/>
      <dgm:spPr/>
      <dgm:t>
        <a:bodyPr/>
        <a:lstStyle/>
        <a:p>
          <a:endParaRPr lang="en-US"/>
        </a:p>
      </dgm:t>
    </dgm:pt>
    <dgm:pt modelId="{DEEABDB5-D315-42D1-8378-DD36F3E1179B}" type="sibTrans" cxnId="{A4127B86-B52F-4F0C-BC3F-00FCFEEF6864}">
      <dgm:prSet/>
      <dgm:spPr/>
      <dgm:t>
        <a:bodyPr/>
        <a:lstStyle/>
        <a:p>
          <a:endParaRPr lang="en-US"/>
        </a:p>
      </dgm:t>
    </dgm:pt>
    <dgm:pt modelId="{7F673202-B79B-4117-B403-A415D30AC030}">
      <dgm:prSet/>
      <dgm:spPr/>
      <dgm:t>
        <a:bodyPr/>
        <a:lstStyle/>
        <a:p>
          <a:r>
            <a:rPr lang="en-GB"/>
            <a:t>6.Hartwell, C.J. (2019) Predictive validity of interview question types. Journal of Business Research.  ￼</a:t>
          </a:r>
          <a:endParaRPr lang="en-US"/>
        </a:p>
      </dgm:t>
    </dgm:pt>
    <dgm:pt modelId="{A0CFD6E4-C98E-4594-A1D6-081C637ED932}" type="parTrans" cxnId="{74F502D7-D586-4B04-A935-60F01F1898D4}">
      <dgm:prSet/>
      <dgm:spPr/>
      <dgm:t>
        <a:bodyPr/>
        <a:lstStyle/>
        <a:p>
          <a:endParaRPr lang="en-US"/>
        </a:p>
      </dgm:t>
    </dgm:pt>
    <dgm:pt modelId="{EF743F99-037E-4C59-91B9-54E5D23E5AFC}" type="sibTrans" cxnId="{74F502D7-D586-4B04-A935-60F01F1898D4}">
      <dgm:prSet/>
      <dgm:spPr/>
      <dgm:t>
        <a:bodyPr/>
        <a:lstStyle/>
        <a:p>
          <a:endParaRPr lang="en-US"/>
        </a:p>
      </dgm:t>
    </dgm:pt>
    <dgm:pt modelId="{B4A1B0C2-4D41-4EAF-99EA-2FBF606D9FC1}">
      <dgm:prSet/>
      <dgm:spPr/>
      <dgm:t>
        <a:bodyPr/>
        <a:lstStyle/>
        <a:p>
          <a:r>
            <a:rPr lang="en-GB"/>
            <a:t>7.Oxford Careers Service (2024) Types of interview (practical guide).  ￼</a:t>
          </a:r>
          <a:endParaRPr lang="en-US"/>
        </a:p>
      </dgm:t>
    </dgm:pt>
    <dgm:pt modelId="{C7FB119F-3F9F-483F-9A98-AACF52488DF7}" type="parTrans" cxnId="{980BA920-9A3B-48C2-A77B-29E8DF784CF7}">
      <dgm:prSet/>
      <dgm:spPr/>
      <dgm:t>
        <a:bodyPr/>
        <a:lstStyle/>
        <a:p>
          <a:endParaRPr lang="en-US"/>
        </a:p>
      </dgm:t>
    </dgm:pt>
    <dgm:pt modelId="{EDF8264B-C033-4676-9D69-B868BDB10926}" type="sibTrans" cxnId="{980BA920-9A3B-48C2-A77B-29E8DF784CF7}">
      <dgm:prSet/>
      <dgm:spPr/>
      <dgm:t>
        <a:bodyPr/>
        <a:lstStyle/>
        <a:p>
          <a:endParaRPr lang="en-US"/>
        </a:p>
      </dgm:t>
    </dgm:pt>
    <dgm:pt modelId="{075D39F9-4B06-4CA4-B893-92E70844806F}">
      <dgm:prSet/>
      <dgm:spPr/>
      <dgm:t>
        <a:bodyPr/>
        <a:lstStyle/>
        <a:p>
          <a:r>
            <a:rPr lang="en-GB"/>
            <a:t>8.Regehr, C. et al. (2024) Assessing equivalency of face-to-face and online simulated interviews. Advances in Simulation.  ￼</a:t>
          </a:r>
          <a:endParaRPr lang="en-US"/>
        </a:p>
      </dgm:t>
    </dgm:pt>
    <dgm:pt modelId="{E14B1492-ADBA-4B8E-BF34-A99E73BA32CD}" type="parTrans" cxnId="{4F07D0CD-5152-4989-A2F6-7C705256387F}">
      <dgm:prSet/>
      <dgm:spPr/>
      <dgm:t>
        <a:bodyPr/>
        <a:lstStyle/>
        <a:p>
          <a:endParaRPr lang="en-US"/>
        </a:p>
      </dgm:t>
    </dgm:pt>
    <dgm:pt modelId="{DE634053-A1F4-454E-902E-03CA77E79696}" type="sibTrans" cxnId="{4F07D0CD-5152-4989-A2F6-7C705256387F}">
      <dgm:prSet/>
      <dgm:spPr/>
      <dgm:t>
        <a:bodyPr/>
        <a:lstStyle/>
        <a:p>
          <a:endParaRPr lang="en-US"/>
        </a:p>
      </dgm:t>
    </dgm:pt>
    <dgm:pt modelId="{8212E8B0-8408-48EE-BEEB-2711C0398E39}" type="pres">
      <dgm:prSet presAssocID="{800713D6-9F51-4AB9-B1E8-78F5615C3FCB}" presName="linear" presStyleCnt="0">
        <dgm:presLayoutVars>
          <dgm:animLvl val="lvl"/>
          <dgm:resizeHandles val="exact"/>
        </dgm:presLayoutVars>
      </dgm:prSet>
      <dgm:spPr/>
    </dgm:pt>
    <dgm:pt modelId="{BD3E6F5D-5749-4C82-B244-DF101B5246DD}" type="pres">
      <dgm:prSet presAssocID="{668704A4-EEB6-4430-8FF4-B3ED27D4094F}" presName="parentText" presStyleLbl="node1" presStyleIdx="0" presStyleCnt="8">
        <dgm:presLayoutVars>
          <dgm:chMax val="0"/>
          <dgm:bulletEnabled val="1"/>
        </dgm:presLayoutVars>
      </dgm:prSet>
      <dgm:spPr/>
    </dgm:pt>
    <dgm:pt modelId="{79147729-0CC1-4130-9A55-5BD71FD4C736}" type="pres">
      <dgm:prSet presAssocID="{C80F4903-1B60-4401-B811-6B50FBDD6F20}" presName="spacer" presStyleCnt="0"/>
      <dgm:spPr/>
    </dgm:pt>
    <dgm:pt modelId="{3602D0E3-20FB-4563-BDC9-55F59886F6B8}" type="pres">
      <dgm:prSet presAssocID="{B531CB14-F653-4D9B-B717-C75F604EB958}" presName="parentText" presStyleLbl="node1" presStyleIdx="1" presStyleCnt="8">
        <dgm:presLayoutVars>
          <dgm:chMax val="0"/>
          <dgm:bulletEnabled val="1"/>
        </dgm:presLayoutVars>
      </dgm:prSet>
      <dgm:spPr/>
    </dgm:pt>
    <dgm:pt modelId="{81976C92-8590-4669-BA85-030AF7864EE6}" type="pres">
      <dgm:prSet presAssocID="{146A11B0-5EC0-4F41-A8C1-FF1F31628BDC}" presName="spacer" presStyleCnt="0"/>
      <dgm:spPr/>
    </dgm:pt>
    <dgm:pt modelId="{77672A13-9B8D-4423-B7B6-8459488B4157}" type="pres">
      <dgm:prSet presAssocID="{4447F922-058A-4E25-A40F-309BC1C75BDF}" presName="parentText" presStyleLbl="node1" presStyleIdx="2" presStyleCnt="8">
        <dgm:presLayoutVars>
          <dgm:chMax val="0"/>
          <dgm:bulletEnabled val="1"/>
        </dgm:presLayoutVars>
      </dgm:prSet>
      <dgm:spPr/>
    </dgm:pt>
    <dgm:pt modelId="{0CAA737C-212C-410B-9400-7CA5B727BA8C}" type="pres">
      <dgm:prSet presAssocID="{352512D3-FD61-45DB-BA9B-9408E3E0D07F}" presName="spacer" presStyleCnt="0"/>
      <dgm:spPr/>
    </dgm:pt>
    <dgm:pt modelId="{A87259DE-5A6F-4FC1-A81A-42126EBA9E4A}" type="pres">
      <dgm:prSet presAssocID="{F88A9E3A-31F8-4FE6-A1F9-B227958BAEAD}" presName="parentText" presStyleLbl="node1" presStyleIdx="3" presStyleCnt="8">
        <dgm:presLayoutVars>
          <dgm:chMax val="0"/>
          <dgm:bulletEnabled val="1"/>
        </dgm:presLayoutVars>
      </dgm:prSet>
      <dgm:spPr/>
    </dgm:pt>
    <dgm:pt modelId="{C35E7685-0E96-4AA0-AC24-2C495F5A2DBD}" type="pres">
      <dgm:prSet presAssocID="{B884543A-3C4A-45C8-9CF3-F063C8F66A4E}" presName="spacer" presStyleCnt="0"/>
      <dgm:spPr/>
    </dgm:pt>
    <dgm:pt modelId="{CD6579A7-4AE6-4631-A6C3-260D63A0DE0B}" type="pres">
      <dgm:prSet presAssocID="{6752A306-4884-482F-8D9D-E5FAD1CEC6E9}" presName="parentText" presStyleLbl="node1" presStyleIdx="4" presStyleCnt="8">
        <dgm:presLayoutVars>
          <dgm:chMax val="0"/>
          <dgm:bulletEnabled val="1"/>
        </dgm:presLayoutVars>
      </dgm:prSet>
      <dgm:spPr/>
    </dgm:pt>
    <dgm:pt modelId="{85222C51-ED43-4A3D-8A24-A747C370E8EB}" type="pres">
      <dgm:prSet presAssocID="{DEEABDB5-D315-42D1-8378-DD36F3E1179B}" presName="spacer" presStyleCnt="0"/>
      <dgm:spPr/>
    </dgm:pt>
    <dgm:pt modelId="{14C22615-87A2-4578-9F00-02AFFA7A58DF}" type="pres">
      <dgm:prSet presAssocID="{7F673202-B79B-4117-B403-A415D30AC030}" presName="parentText" presStyleLbl="node1" presStyleIdx="5" presStyleCnt="8">
        <dgm:presLayoutVars>
          <dgm:chMax val="0"/>
          <dgm:bulletEnabled val="1"/>
        </dgm:presLayoutVars>
      </dgm:prSet>
      <dgm:spPr/>
    </dgm:pt>
    <dgm:pt modelId="{1CFDDC98-9571-4ADB-A8B2-27AF94F40168}" type="pres">
      <dgm:prSet presAssocID="{EF743F99-037E-4C59-91B9-54E5D23E5AFC}" presName="spacer" presStyleCnt="0"/>
      <dgm:spPr/>
    </dgm:pt>
    <dgm:pt modelId="{58617FF5-03B3-4134-8F3C-BF37623A3845}" type="pres">
      <dgm:prSet presAssocID="{B4A1B0C2-4D41-4EAF-99EA-2FBF606D9FC1}" presName="parentText" presStyleLbl="node1" presStyleIdx="6" presStyleCnt="8">
        <dgm:presLayoutVars>
          <dgm:chMax val="0"/>
          <dgm:bulletEnabled val="1"/>
        </dgm:presLayoutVars>
      </dgm:prSet>
      <dgm:spPr/>
    </dgm:pt>
    <dgm:pt modelId="{AA830D09-6A22-4844-B16D-1EEB99EFF8DD}" type="pres">
      <dgm:prSet presAssocID="{EDF8264B-C033-4676-9D69-B868BDB10926}" presName="spacer" presStyleCnt="0"/>
      <dgm:spPr/>
    </dgm:pt>
    <dgm:pt modelId="{0EBC958D-6FB5-49E8-8518-705D88196FE0}" type="pres">
      <dgm:prSet presAssocID="{075D39F9-4B06-4CA4-B893-92E70844806F}" presName="parentText" presStyleLbl="node1" presStyleIdx="7" presStyleCnt="8">
        <dgm:presLayoutVars>
          <dgm:chMax val="0"/>
          <dgm:bulletEnabled val="1"/>
        </dgm:presLayoutVars>
      </dgm:prSet>
      <dgm:spPr/>
    </dgm:pt>
  </dgm:ptLst>
  <dgm:cxnLst>
    <dgm:cxn modelId="{980BA920-9A3B-48C2-A77B-29E8DF784CF7}" srcId="{800713D6-9F51-4AB9-B1E8-78F5615C3FCB}" destId="{B4A1B0C2-4D41-4EAF-99EA-2FBF606D9FC1}" srcOrd="6" destOrd="0" parTransId="{C7FB119F-3F9F-483F-9A98-AACF52488DF7}" sibTransId="{EDF8264B-C033-4676-9D69-B868BDB10926}"/>
    <dgm:cxn modelId="{A5ED3622-F406-48D7-82AE-017494C98F09}" type="presOf" srcId="{668704A4-EEB6-4430-8FF4-B3ED27D4094F}" destId="{BD3E6F5D-5749-4C82-B244-DF101B5246DD}" srcOrd="0" destOrd="0" presId="urn:microsoft.com/office/officeart/2005/8/layout/vList2"/>
    <dgm:cxn modelId="{250F712D-3FE9-4578-8242-C7AA0F9DC11E}" type="presOf" srcId="{075D39F9-4B06-4CA4-B893-92E70844806F}" destId="{0EBC958D-6FB5-49E8-8518-705D88196FE0}" srcOrd="0" destOrd="0" presId="urn:microsoft.com/office/officeart/2005/8/layout/vList2"/>
    <dgm:cxn modelId="{CCDC1431-EA43-4887-8AF4-C89A8074753E}" srcId="{800713D6-9F51-4AB9-B1E8-78F5615C3FCB}" destId="{4447F922-058A-4E25-A40F-309BC1C75BDF}" srcOrd="2" destOrd="0" parTransId="{3DBE9CBC-A02B-441C-8CDF-DC89462FBFEE}" sibTransId="{352512D3-FD61-45DB-BA9B-9408E3E0D07F}"/>
    <dgm:cxn modelId="{B8CF4F36-E1D8-48BD-908C-19C01A3503C9}" srcId="{800713D6-9F51-4AB9-B1E8-78F5615C3FCB}" destId="{B531CB14-F653-4D9B-B717-C75F604EB958}" srcOrd="1" destOrd="0" parTransId="{B3998DBE-85FE-47A4-8162-EE48162D8C94}" sibTransId="{146A11B0-5EC0-4F41-A8C1-FF1F31628BDC}"/>
    <dgm:cxn modelId="{028EEA3A-10E6-4DF5-A353-2DBC9F93504B}" type="presOf" srcId="{7F673202-B79B-4117-B403-A415D30AC030}" destId="{14C22615-87A2-4578-9F00-02AFFA7A58DF}" srcOrd="0" destOrd="0" presId="urn:microsoft.com/office/officeart/2005/8/layout/vList2"/>
    <dgm:cxn modelId="{E719203F-06B2-432C-AC00-A0DAA0298016}" type="presOf" srcId="{B4A1B0C2-4D41-4EAF-99EA-2FBF606D9FC1}" destId="{58617FF5-03B3-4134-8F3C-BF37623A3845}" srcOrd="0" destOrd="0" presId="urn:microsoft.com/office/officeart/2005/8/layout/vList2"/>
    <dgm:cxn modelId="{3F0A0B4F-B9A6-4378-AD30-11BB134AA92C}" srcId="{800713D6-9F51-4AB9-B1E8-78F5615C3FCB}" destId="{F88A9E3A-31F8-4FE6-A1F9-B227958BAEAD}" srcOrd="3" destOrd="0" parTransId="{C1DCB8FF-4DC4-4675-92B7-B6ACC4018DA7}" sibTransId="{B884543A-3C4A-45C8-9CF3-F063C8F66A4E}"/>
    <dgm:cxn modelId="{4C581C5A-7774-4A13-8CF7-94B9F639FCF6}" type="presOf" srcId="{800713D6-9F51-4AB9-B1E8-78F5615C3FCB}" destId="{8212E8B0-8408-48EE-BEEB-2711C0398E39}" srcOrd="0" destOrd="0" presId="urn:microsoft.com/office/officeart/2005/8/layout/vList2"/>
    <dgm:cxn modelId="{A4127B86-B52F-4F0C-BC3F-00FCFEEF6864}" srcId="{800713D6-9F51-4AB9-B1E8-78F5615C3FCB}" destId="{6752A306-4884-482F-8D9D-E5FAD1CEC6E9}" srcOrd="4" destOrd="0" parTransId="{97E205F9-34EC-48E6-8E27-C6C94BDC33FA}" sibTransId="{DEEABDB5-D315-42D1-8378-DD36F3E1179B}"/>
    <dgm:cxn modelId="{E61994A4-9033-4DCE-9EB3-0F43B48384A2}" type="presOf" srcId="{B531CB14-F653-4D9B-B717-C75F604EB958}" destId="{3602D0E3-20FB-4563-BDC9-55F59886F6B8}" srcOrd="0" destOrd="0" presId="urn:microsoft.com/office/officeart/2005/8/layout/vList2"/>
    <dgm:cxn modelId="{C23D7CC2-9BF1-44E7-8B52-98618DB53FEA}" type="presOf" srcId="{6752A306-4884-482F-8D9D-E5FAD1CEC6E9}" destId="{CD6579A7-4AE6-4631-A6C3-260D63A0DE0B}" srcOrd="0" destOrd="0" presId="urn:microsoft.com/office/officeart/2005/8/layout/vList2"/>
    <dgm:cxn modelId="{4F07D0CD-5152-4989-A2F6-7C705256387F}" srcId="{800713D6-9F51-4AB9-B1E8-78F5615C3FCB}" destId="{075D39F9-4B06-4CA4-B893-92E70844806F}" srcOrd="7" destOrd="0" parTransId="{E14B1492-ADBA-4B8E-BF34-A99E73BA32CD}" sibTransId="{DE634053-A1F4-454E-902E-03CA77E79696}"/>
    <dgm:cxn modelId="{74F502D7-D586-4B04-A935-60F01F1898D4}" srcId="{800713D6-9F51-4AB9-B1E8-78F5615C3FCB}" destId="{7F673202-B79B-4117-B403-A415D30AC030}" srcOrd="5" destOrd="0" parTransId="{A0CFD6E4-C98E-4594-A1D6-081C637ED932}" sibTransId="{EF743F99-037E-4C59-91B9-54E5D23E5AFC}"/>
    <dgm:cxn modelId="{7D0A3CDF-2BE5-40EC-9E12-81B736294F93}" type="presOf" srcId="{F88A9E3A-31F8-4FE6-A1F9-B227958BAEAD}" destId="{A87259DE-5A6F-4FC1-A81A-42126EBA9E4A}" srcOrd="0" destOrd="0" presId="urn:microsoft.com/office/officeart/2005/8/layout/vList2"/>
    <dgm:cxn modelId="{63C3A0E0-AD0A-402C-9439-409B1B40111F}" type="presOf" srcId="{4447F922-058A-4E25-A40F-309BC1C75BDF}" destId="{77672A13-9B8D-4423-B7B6-8459488B4157}" srcOrd="0" destOrd="0" presId="urn:microsoft.com/office/officeart/2005/8/layout/vList2"/>
    <dgm:cxn modelId="{97D0F6E5-8D06-4505-8CFC-87E8516C485C}" srcId="{800713D6-9F51-4AB9-B1E8-78F5615C3FCB}" destId="{668704A4-EEB6-4430-8FF4-B3ED27D4094F}" srcOrd="0" destOrd="0" parTransId="{F7D96ABF-7C20-4764-BD92-12E0092E4C57}" sibTransId="{C80F4903-1B60-4401-B811-6B50FBDD6F20}"/>
    <dgm:cxn modelId="{960C3F00-DD4B-44E2-ACD6-7E97B147AEB9}" type="presParOf" srcId="{8212E8B0-8408-48EE-BEEB-2711C0398E39}" destId="{BD3E6F5D-5749-4C82-B244-DF101B5246DD}" srcOrd="0" destOrd="0" presId="urn:microsoft.com/office/officeart/2005/8/layout/vList2"/>
    <dgm:cxn modelId="{B851CACC-9E92-4064-850D-BFFD6ACFFCE0}" type="presParOf" srcId="{8212E8B0-8408-48EE-BEEB-2711C0398E39}" destId="{79147729-0CC1-4130-9A55-5BD71FD4C736}" srcOrd="1" destOrd="0" presId="urn:microsoft.com/office/officeart/2005/8/layout/vList2"/>
    <dgm:cxn modelId="{61A0CB9C-8BF7-4601-B3D6-19F429C1FBD1}" type="presParOf" srcId="{8212E8B0-8408-48EE-BEEB-2711C0398E39}" destId="{3602D0E3-20FB-4563-BDC9-55F59886F6B8}" srcOrd="2" destOrd="0" presId="urn:microsoft.com/office/officeart/2005/8/layout/vList2"/>
    <dgm:cxn modelId="{403F99E3-73E1-40E6-982F-4687EC69E397}" type="presParOf" srcId="{8212E8B0-8408-48EE-BEEB-2711C0398E39}" destId="{81976C92-8590-4669-BA85-030AF7864EE6}" srcOrd="3" destOrd="0" presId="urn:microsoft.com/office/officeart/2005/8/layout/vList2"/>
    <dgm:cxn modelId="{4508451A-606D-43ED-A318-C52FF7936C3F}" type="presParOf" srcId="{8212E8B0-8408-48EE-BEEB-2711C0398E39}" destId="{77672A13-9B8D-4423-B7B6-8459488B4157}" srcOrd="4" destOrd="0" presId="urn:microsoft.com/office/officeart/2005/8/layout/vList2"/>
    <dgm:cxn modelId="{5FE6C2AD-8BE2-4354-B313-38CEA1A065F1}" type="presParOf" srcId="{8212E8B0-8408-48EE-BEEB-2711C0398E39}" destId="{0CAA737C-212C-410B-9400-7CA5B727BA8C}" srcOrd="5" destOrd="0" presId="urn:microsoft.com/office/officeart/2005/8/layout/vList2"/>
    <dgm:cxn modelId="{B51791E4-33E0-4D7E-A2AE-730746197955}" type="presParOf" srcId="{8212E8B0-8408-48EE-BEEB-2711C0398E39}" destId="{A87259DE-5A6F-4FC1-A81A-42126EBA9E4A}" srcOrd="6" destOrd="0" presId="urn:microsoft.com/office/officeart/2005/8/layout/vList2"/>
    <dgm:cxn modelId="{88C45735-CB26-419F-9373-BC23F021C8B7}" type="presParOf" srcId="{8212E8B0-8408-48EE-BEEB-2711C0398E39}" destId="{C35E7685-0E96-4AA0-AC24-2C495F5A2DBD}" srcOrd="7" destOrd="0" presId="urn:microsoft.com/office/officeart/2005/8/layout/vList2"/>
    <dgm:cxn modelId="{9A1F6A19-3433-4EBD-923B-9D9FC67A83AA}" type="presParOf" srcId="{8212E8B0-8408-48EE-BEEB-2711C0398E39}" destId="{CD6579A7-4AE6-4631-A6C3-260D63A0DE0B}" srcOrd="8" destOrd="0" presId="urn:microsoft.com/office/officeart/2005/8/layout/vList2"/>
    <dgm:cxn modelId="{B079F0D4-04E9-41E4-946A-2DE5C0B132F1}" type="presParOf" srcId="{8212E8B0-8408-48EE-BEEB-2711C0398E39}" destId="{85222C51-ED43-4A3D-8A24-A747C370E8EB}" srcOrd="9" destOrd="0" presId="urn:microsoft.com/office/officeart/2005/8/layout/vList2"/>
    <dgm:cxn modelId="{3FAA9294-47F0-4B9F-B6E0-213185FBC284}" type="presParOf" srcId="{8212E8B0-8408-48EE-BEEB-2711C0398E39}" destId="{14C22615-87A2-4578-9F00-02AFFA7A58DF}" srcOrd="10" destOrd="0" presId="urn:microsoft.com/office/officeart/2005/8/layout/vList2"/>
    <dgm:cxn modelId="{A5DA9998-572F-4C9D-9336-4B960E0817F7}" type="presParOf" srcId="{8212E8B0-8408-48EE-BEEB-2711C0398E39}" destId="{1CFDDC98-9571-4ADB-A8B2-27AF94F40168}" srcOrd="11" destOrd="0" presId="urn:microsoft.com/office/officeart/2005/8/layout/vList2"/>
    <dgm:cxn modelId="{1C7FF20E-C604-4988-97DA-F44F26C00389}" type="presParOf" srcId="{8212E8B0-8408-48EE-BEEB-2711C0398E39}" destId="{58617FF5-03B3-4134-8F3C-BF37623A3845}" srcOrd="12" destOrd="0" presId="urn:microsoft.com/office/officeart/2005/8/layout/vList2"/>
    <dgm:cxn modelId="{D13AAD5F-CF4F-403D-8FCB-907A346C5C13}" type="presParOf" srcId="{8212E8B0-8408-48EE-BEEB-2711C0398E39}" destId="{AA830D09-6A22-4844-B16D-1EEB99EFF8DD}" srcOrd="13" destOrd="0" presId="urn:microsoft.com/office/officeart/2005/8/layout/vList2"/>
    <dgm:cxn modelId="{DD0557E4-520D-4C61-9762-3784FF1FD87F}" type="presParOf" srcId="{8212E8B0-8408-48EE-BEEB-2711C0398E39}" destId="{0EBC958D-6FB5-49E8-8518-705D88196F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E6F5D-5749-4C82-B244-DF101B5246DD}">
      <dsp:nvSpPr>
        <dsp:cNvPr id="0" name=""/>
        <dsp:cNvSpPr/>
      </dsp:nvSpPr>
      <dsp:spPr>
        <a:xfrm>
          <a:off x="0" y="55026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1.Potočnik, K. (2021) Paving the way for research in recruitment and selection. [Journal review].  ￼</a:t>
          </a:r>
          <a:endParaRPr lang="en-US" sz="1500" kern="1200"/>
        </a:p>
      </dsp:txBody>
      <dsp:txXfrm>
        <a:off x="17991" y="568260"/>
        <a:ext cx="10479618" cy="332567"/>
      </dsp:txXfrm>
    </dsp:sp>
    <dsp:sp modelId="{3602D0E3-20FB-4563-BDC9-55F59886F6B8}">
      <dsp:nvSpPr>
        <dsp:cNvPr id="0" name=""/>
        <dsp:cNvSpPr/>
      </dsp:nvSpPr>
      <dsp:spPr>
        <a:xfrm>
          <a:off x="0" y="96201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2.Fisher, E. (2021) Finding the right candidate: Developing hiring guidelines. NHS / open access.  ￼</a:t>
          </a:r>
          <a:endParaRPr lang="en-US" sz="1500" kern="1200"/>
        </a:p>
      </dsp:txBody>
      <dsp:txXfrm>
        <a:off x="17991" y="980010"/>
        <a:ext cx="10479618" cy="332567"/>
      </dsp:txXfrm>
    </dsp:sp>
    <dsp:sp modelId="{77672A13-9B8D-4423-B7B6-8459488B4157}">
      <dsp:nvSpPr>
        <dsp:cNvPr id="0" name=""/>
        <dsp:cNvSpPr/>
      </dsp:nvSpPr>
      <dsp:spPr>
        <a:xfrm>
          <a:off x="0" y="137376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3.Bergelson, I. et al. (2022) Best practices for reducing bias in the interview process. PMC.  ￼</a:t>
          </a:r>
          <a:endParaRPr lang="en-US" sz="1500" kern="1200"/>
        </a:p>
      </dsp:txBody>
      <dsp:txXfrm>
        <a:off x="17991" y="1391760"/>
        <a:ext cx="10479618" cy="332567"/>
      </dsp:txXfrm>
    </dsp:sp>
    <dsp:sp modelId="{A87259DE-5A6F-4FC1-A81A-42126EBA9E4A}">
      <dsp:nvSpPr>
        <dsp:cNvPr id="0" name=""/>
        <dsp:cNvSpPr/>
      </dsp:nvSpPr>
      <dsp:spPr>
        <a:xfrm>
          <a:off x="0" y="178551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4.Keen, S. (2022) Virtual Qualitative Research During COVID-19 and Beyond. PMC.  ￼	</a:t>
          </a:r>
          <a:endParaRPr lang="en-US" sz="1500" kern="1200"/>
        </a:p>
      </dsp:txBody>
      <dsp:txXfrm>
        <a:off x="17991" y="1803510"/>
        <a:ext cx="10479618" cy="332567"/>
      </dsp:txXfrm>
    </dsp:sp>
    <dsp:sp modelId="{CD6579A7-4AE6-4631-A6C3-260D63A0DE0B}">
      <dsp:nvSpPr>
        <dsp:cNvPr id="0" name=""/>
        <dsp:cNvSpPr/>
      </dsp:nvSpPr>
      <dsp:spPr>
        <a:xfrm>
          <a:off x="0" y="219726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5.Peasgood, T. (2023) Randomised comparison of online interviews versus face-to-face. PMC.  ￼</a:t>
          </a:r>
          <a:endParaRPr lang="en-US" sz="1500" kern="1200"/>
        </a:p>
      </dsp:txBody>
      <dsp:txXfrm>
        <a:off x="17991" y="2215260"/>
        <a:ext cx="10479618" cy="332567"/>
      </dsp:txXfrm>
    </dsp:sp>
    <dsp:sp modelId="{14C22615-87A2-4578-9F00-02AFFA7A58DF}">
      <dsp:nvSpPr>
        <dsp:cNvPr id="0" name=""/>
        <dsp:cNvSpPr/>
      </dsp:nvSpPr>
      <dsp:spPr>
        <a:xfrm>
          <a:off x="0" y="260901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6.Hartwell, C.J. (2019) Predictive validity of interview question types. Journal of Business Research.  ￼</a:t>
          </a:r>
          <a:endParaRPr lang="en-US" sz="1500" kern="1200"/>
        </a:p>
      </dsp:txBody>
      <dsp:txXfrm>
        <a:off x="17991" y="2627010"/>
        <a:ext cx="10479618" cy="332567"/>
      </dsp:txXfrm>
    </dsp:sp>
    <dsp:sp modelId="{58617FF5-03B3-4134-8F3C-BF37623A3845}">
      <dsp:nvSpPr>
        <dsp:cNvPr id="0" name=""/>
        <dsp:cNvSpPr/>
      </dsp:nvSpPr>
      <dsp:spPr>
        <a:xfrm>
          <a:off x="0" y="302076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7.Oxford Careers Service (2024) Types of interview (practical guide).  ￼</a:t>
          </a:r>
          <a:endParaRPr lang="en-US" sz="1500" kern="1200"/>
        </a:p>
      </dsp:txBody>
      <dsp:txXfrm>
        <a:off x="17991" y="3038760"/>
        <a:ext cx="10479618" cy="332567"/>
      </dsp:txXfrm>
    </dsp:sp>
    <dsp:sp modelId="{0EBC958D-6FB5-49E8-8518-705D88196FE0}">
      <dsp:nvSpPr>
        <dsp:cNvPr id="0" name=""/>
        <dsp:cNvSpPr/>
      </dsp:nvSpPr>
      <dsp:spPr>
        <a:xfrm>
          <a:off x="0" y="3432519"/>
          <a:ext cx="105156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8.Regehr, C. et al. (2024) Assessing equivalency of face-to-face and online simulated interviews. Advances in Simulation.  ￼</a:t>
          </a:r>
          <a:endParaRPr lang="en-US" sz="1500" kern="1200"/>
        </a:p>
      </dsp:txBody>
      <dsp:txXfrm>
        <a:off x="17991" y="3450510"/>
        <a:ext cx="10479618" cy="3325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FAC1-5466-205A-9DC8-F2EEA2D842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EC75CE8-81D3-6A1B-25DB-B34AEA8776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FBDE368-97BB-482A-C307-407A50FDF4E5}"/>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5" name="Footer Placeholder 4">
            <a:extLst>
              <a:ext uri="{FF2B5EF4-FFF2-40B4-BE49-F238E27FC236}">
                <a16:creationId xmlns:a16="http://schemas.microsoft.com/office/drawing/2014/main" id="{3087CC49-B284-0754-BD69-4273A7618F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2C15F-B39E-C03D-0AC7-93F5DE01AE12}"/>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2938930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0B863-CFA7-60CD-348E-F82D5D39C5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114951-DC0A-3708-013D-7679EB8DE6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7398ED-D1BE-CC5A-CBCE-3924CEC3E34F}"/>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5" name="Footer Placeholder 4">
            <a:extLst>
              <a:ext uri="{FF2B5EF4-FFF2-40B4-BE49-F238E27FC236}">
                <a16:creationId xmlns:a16="http://schemas.microsoft.com/office/drawing/2014/main" id="{72E46BB5-A3D7-578F-BDB3-A846C0B7B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8E8571-3706-849E-88E2-31B59E710D76}"/>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167410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4A1C-494B-E049-3CB9-279E41099C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593F5A9-02BC-F81F-9DE2-144042A91F0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45825E-B2E5-3389-08F4-06BE8C819CF9}"/>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5" name="Footer Placeholder 4">
            <a:extLst>
              <a:ext uri="{FF2B5EF4-FFF2-40B4-BE49-F238E27FC236}">
                <a16:creationId xmlns:a16="http://schemas.microsoft.com/office/drawing/2014/main" id="{20888741-817B-1F02-676B-5B2120B136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C3AB26-1BA8-B3AB-550E-FC9E246EBE30}"/>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4093895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356C-4CA6-8D11-0C70-B7647E9DCC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1460290-06A8-4BEF-D9E8-1C0D3D13B2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A390B43-20D5-20A5-48F6-0D2D0B8D04B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409B9A-5D6B-06B2-66E6-480184239B38}"/>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6" name="Footer Placeholder 5">
            <a:extLst>
              <a:ext uri="{FF2B5EF4-FFF2-40B4-BE49-F238E27FC236}">
                <a16:creationId xmlns:a16="http://schemas.microsoft.com/office/drawing/2014/main" id="{5A7AA06B-6FE5-F3CD-D75A-8FF286992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635F5-28BD-0282-7A11-A2A75264F296}"/>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4261571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0F2C2-E9B5-36FB-874A-AAAFAEBC8B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FDE49D9-7EC8-6027-36A1-E7AEE550BA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8871D1-C9D3-9463-F388-AFAD8D9990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6B4ACD3-29DE-98D8-63C5-EC95F6DCA6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E4FBF3-FCA3-8627-0E1E-73A10A23183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389FEAE-DF30-A851-95E2-1146B76B68A1}"/>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8" name="Footer Placeholder 7">
            <a:extLst>
              <a:ext uri="{FF2B5EF4-FFF2-40B4-BE49-F238E27FC236}">
                <a16:creationId xmlns:a16="http://schemas.microsoft.com/office/drawing/2014/main" id="{E6ABE989-B079-9BD3-6EFC-401CFE9915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237117-131D-1CA9-530A-8F6FE5749AA9}"/>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141217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BF05-48F3-1B8F-147A-C3EDAFD8BA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0BE56F2-483F-0133-6307-E61A84F10F05}"/>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4" name="Footer Placeholder 3">
            <a:extLst>
              <a:ext uri="{FF2B5EF4-FFF2-40B4-BE49-F238E27FC236}">
                <a16:creationId xmlns:a16="http://schemas.microsoft.com/office/drawing/2014/main" id="{EA096561-DF0E-6B05-54E3-140BB2A72A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20B1E6-6712-D329-09D6-F7689AD1E969}"/>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842001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D8F37A-D260-788C-A969-201D08019AE7}"/>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3" name="Footer Placeholder 2">
            <a:extLst>
              <a:ext uri="{FF2B5EF4-FFF2-40B4-BE49-F238E27FC236}">
                <a16:creationId xmlns:a16="http://schemas.microsoft.com/office/drawing/2014/main" id="{138128C5-C2EF-75FB-E535-9B53127BDA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44E3F1-00C7-1295-B6CB-374159E60AA6}"/>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278462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EC93D-C327-C4D8-A4F9-7A82505C6F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FE74A16-E4AA-3867-B1CD-989E7BA37D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FF68B96-1789-C32A-8D36-358276167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68AC8E-C55F-B798-5620-8E254DC4CF0D}"/>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6" name="Footer Placeholder 5">
            <a:extLst>
              <a:ext uri="{FF2B5EF4-FFF2-40B4-BE49-F238E27FC236}">
                <a16:creationId xmlns:a16="http://schemas.microsoft.com/office/drawing/2014/main" id="{C10AFA7D-BF07-4765-E715-6CE1753BCB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98708-2265-4D9B-A506-B4610D9EE4AB}"/>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747528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CBB20-2CFF-45D8-6FDF-3D2DA4122C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2C9E4CC-5E0A-4C94-BCED-A88BCC463E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a:extLst>
              <a:ext uri="{FF2B5EF4-FFF2-40B4-BE49-F238E27FC236}">
                <a16:creationId xmlns:a16="http://schemas.microsoft.com/office/drawing/2014/main" id="{220E2F79-97CF-7717-AD82-A2CBAFAD4E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9717EA-9175-4D5B-713E-47DB4FDE0B77}"/>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6" name="Footer Placeholder 5">
            <a:extLst>
              <a:ext uri="{FF2B5EF4-FFF2-40B4-BE49-F238E27FC236}">
                <a16:creationId xmlns:a16="http://schemas.microsoft.com/office/drawing/2014/main" id="{45DB524F-2A1B-FC0B-8FA2-D39FDE52F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A5F1E9-AA30-524F-C729-16742943AAC4}"/>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918165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D59A-DB88-A8C9-EDC8-1C1C3CC9937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CE1A066-3403-3D95-EEF4-6C79553B0C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8F623F-4E26-A1C2-F20A-FEDFADEF642C}"/>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5" name="Footer Placeholder 4">
            <a:extLst>
              <a:ext uri="{FF2B5EF4-FFF2-40B4-BE49-F238E27FC236}">
                <a16:creationId xmlns:a16="http://schemas.microsoft.com/office/drawing/2014/main" id="{09758CCC-44CF-4943-B0A9-7B99A6E58A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0B953-09B9-5342-25E3-E81FA765C69B}"/>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85028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0906BC-4B70-9A26-009E-44A3814394F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82B07FD-410B-90E1-D94D-C5AF13B685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61EA36-6E9A-7B2A-CC02-CB8740BC9FC5}"/>
              </a:ext>
            </a:extLst>
          </p:cNvPr>
          <p:cNvSpPr>
            <a:spLocks noGrp="1"/>
          </p:cNvSpPr>
          <p:nvPr>
            <p:ph type="dt" sz="half" idx="10"/>
          </p:nvPr>
        </p:nvSpPr>
        <p:spPr/>
        <p:txBody>
          <a:bodyPr/>
          <a:lstStyle/>
          <a:p>
            <a:fld id="{03F17809-0D25-4343-A1E9-962B7441CD7E}" type="datetimeFigureOut">
              <a:rPr lang="en-GB" smtClean="0"/>
              <a:t>05/11/2025</a:t>
            </a:fld>
            <a:endParaRPr lang="en-GB"/>
          </a:p>
        </p:txBody>
      </p:sp>
      <p:sp>
        <p:nvSpPr>
          <p:cNvPr id="5" name="Footer Placeholder 4">
            <a:extLst>
              <a:ext uri="{FF2B5EF4-FFF2-40B4-BE49-F238E27FC236}">
                <a16:creationId xmlns:a16="http://schemas.microsoft.com/office/drawing/2014/main" id="{C65F6123-4276-2212-9A41-BC1D92069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DBE60-A02A-3E23-8148-61D43760044F}"/>
              </a:ext>
            </a:extLst>
          </p:cNvPr>
          <p:cNvSpPr>
            <a:spLocks noGrp="1"/>
          </p:cNvSpPr>
          <p:nvPr>
            <p:ph type="sldNum" sz="quarter" idx="12"/>
          </p:nvPr>
        </p:nvSpPr>
        <p:spPr/>
        <p:txBody>
          <a:bodyPr/>
          <a:lstStyle/>
          <a:p>
            <a:fld id="{F6C14595-D465-4124-BA30-4733A658D647}" type="slidenum">
              <a:rPr lang="en-GB" smtClean="0"/>
              <a:t>‹#›</a:t>
            </a:fld>
            <a:endParaRPr lang="en-GB"/>
          </a:p>
        </p:txBody>
      </p:sp>
    </p:spTree>
    <p:extLst>
      <p:ext uri="{BB962C8B-B14F-4D97-AF65-F5344CB8AC3E}">
        <p14:creationId xmlns:p14="http://schemas.microsoft.com/office/powerpoint/2010/main" val="359176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17B52-73BD-B5BA-0D5E-64002364D3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1008F7-1C0F-26B3-E33F-C5FE7CCF5D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0ABDFA-689C-6BDB-BDC1-64CB117D3E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F17809-0D25-4343-A1E9-962B7441CD7E}" type="datetimeFigureOut">
              <a:rPr lang="en-GB" smtClean="0"/>
              <a:t>05/11/2025</a:t>
            </a:fld>
            <a:endParaRPr lang="en-GB"/>
          </a:p>
        </p:txBody>
      </p:sp>
      <p:sp>
        <p:nvSpPr>
          <p:cNvPr id="5" name="Footer Placeholder 4">
            <a:extLst>
              <a:ext uri="{FF2B5EF4-FFF2-40B4-BE49-F238E27FC236}">
                <a16:creationId xmlns:a16="http://schemas.microsoft.com/office/drawing/2014/main" id="{80876CA8-4A0D-D70D-A600-BFF31EBE49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A58607-872D-0E4A-F408-13BA3E0A55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C14595-D465-4124-BA30-4733A658D647}" type="slidenum">
              <a:rPr lang="en-GB" smtClean="0"/>
              <a:t>‹#›</a:t>
            </a:fld>
            <a:endParaRPr lang="en-GB"/>
          </a:p>
        </p:txBody>
      </p:sp>
    </p:spTree>
    <p:extLst>
      <p:ext uri="{BB962C8B-B14F-4D97-AF65-F5344CB8AC3E}">
        <p14:creationId xmlns:p14="http://schemas.microsoft.com/office/powerpoint/2010/main" val="999950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B7D23-331B-02BB-105A-5A8B3E62C3C6}"/>
              </a:ext>
            </a:extLst>
          </p:cNvPr>
          <p:cNvSpPr>
            <a:spLocks noGrp="1"/>
          </p:cNvSpPr>
          <p:nvPr>
            <p:ph type="ctrTitle"/>
          </p:nvPr>
        </p:nvSpPr>
        <p:spPr>
          <a:xfrm>
            <a:off x="1" y="3064747"/>
            <a:ext cx="5043947" cy="1585911"/>
          </a:xfrm>
        </p:spPr>
        <p:txBody>
          <a:bodyPr anchor="t">
            <a:normAutofit fontScale="90000"/>
          </a:bodyPr>
          <a:lstStyle/>
          <a:p>
            <a:pPr algn="l"/>
            <a:br>
              <a:rPr lang="en-GB" sz="1100" dirty="0">
                <a:solidFill>
                  <a:schemeClr val="tx2"/>
                </a:solidFill>
                <a:latin typeface="Arial" panose="020B0604020202020204" pitchFamily="34" charset="0"/>
                <a:cs typeface="Arial" panose="020B0604020202020204" pitchFamily="34" charset="0"/>
              </a:rPr>
            </a:br>
            <a:r>
              <a:rPr lang="en-GB" sz="1100" dirty="0">
                <a:solidFill>
                  <a:schemeClr val="tx2"/>
                </a:solidFill>
                <a:latin typeface="Arial" panose="020B0604020202020204" pitchFamily="34" charset="0"/>
                <a:cs typeface="Arial" panose="020B0604020202020204" pitchFamily="34" charset="0"/>
              </a:rPr>
              <a:t>Student Name; CONSTANTIN SAFTA</a:t>
            </a:r>
            <a:br>
              <a:rPr lang="en-GB" sz="1100" dirty="0">
                <a:solidFill>
                  <a:schemeClr val="tx2"/>
                </a:solidFill>
                <a:latin typeface="Arial" panose="020B0604020202020204" pitchFamily="34" charset="0"/>
                <a:cs typeface="Arial" panose="020B0604020202020204" pitchFamily="34" charset="0"/>
              </a:rPr>
            </a:br>
            <a:br>
              <a:rPr lang="en-GB" sz="1100" dirty="0">
                <a:solidFill>
                  <a:schemeClr val="tx2"/>
                </a:solidFill>
                <a:latin typeface="Arial" panose="020B0604020202020204" pitchFamily="34" charset="0"/>
                <a:cs typeface="Arial" panose="020B0604020202020204" pitchFamily="34" charset="0"/>
              </a:rPr>
            </a:br>
            <a:r>
              <a:rPr lang="en-GB" sz="1100" dirty="0">
                <a:solidFill>
                  <a:schemeClr val="tx2"/>
                </a:solidFill>
                <a:latin typeface="Arial" panose="020B0604020202020204" pitchFamily="34" charset="0"/>
                <a:cs typeface="Arial" panose="020B0604020202020204" pitchFamily="34" charset="0"/>
              </a:rPr>
              <a:t>Student Number;2325737</a:t>
            </a:r>
            <a:br>
              <a:rPr lang="en-GB" sz="1100" dirty="0">
                <a:solidFill>
                  <a:schemeClr val="tx2"/>
                </a:solidFill>
                <a:latin typeface="Arial" panose="020B0604020202020204" pitchFamily="34" charset="0"/>
                <a:cs typeface="Arial" panose="020B0604020202020204" pitchFamily="34" charset="0"/>
              </a:rPr>
            </a:br>
            <a:br>
              <a:rPr lang="en-GB" sz="1100" dirty="0">
                <a:solidFill>
                  <a:schemeClr val="tx2"/>
                </a:solidFill>
                <a:latin typeface="Arial" panose="020B0604020202020204" pitchFamily="34" charset="0"/>
                <a:cs typeface="Arial" panose="020B0604020202020204" pitchFamily="34" charset="0"/>
              </a:rPr>
            </a:br>
            <a:r>
              <a:rPr lang="en-GB" sz="1100" dirty="0">
                <a:solidFill>
                  <a:schemeClr val="tx2"/>
                </a:solidFill>
                <a:latin typeface="Arial" panose="020B0604020202020204" pitchFamily="34" charset="0"/>
                <a:cs typeface="Arial" panose="020B0604020202020204" pitchFamily="34" charset="0"/>
              </a:rPr>
              <a:t>Module </a:t>
            </a:r>
            <a:r>
              <a:rPr lang="en-GB" sz="1100" dirty="0" err="1">
                <a:solidFill>
                  <a:schemeClr val="tx2"/>
                </a:solidFill>
                <a:latin typeface="Arial" panose="020B0604020202020204" pitchFamily="34" charset="0"/>
                <a:cs typeface="Arial" panose="020B0604020202020204" pitchFamily="34" charset="0"/>
              </a:rPr>
              <a:t>Code;LCLM</a:t>
            </a:r>
            <a:r>
              <a:rPr lang="en-GB" sz="1100" dirty="0">
                <a:solidFill>
                  <a:schemeClr val="tx2"/>
                </a:solidFill>
                <a:latin typeface="Arial" panose="020B0604020202020204" pitchFamily="34" charset="0"/>
                <a:cs typeface="Arial" panose="020B0604020202020204" pitchFamily="34" charset="0"/>
              </a:rPr>
              <a:t> 5002</a:t>
            </a:r>
            <a:br>
              <a:rPr lang="en-GB" sz="1100" dirty="0">
                <a:solidFill>
                  <a:schemeClr val="tx2"/>
                </a:solidFill>
                <a:latin typeface="Arial" panose="020B0604020202020204" pitchFamily="34" charset="0"/>
                <a:cs typeface="Arial" panose="020B0604020202020204" pitchFamily="34" charset="0"/>
              </a:rPr>
            </a:br>
            <a:br>
              <a:rPr lang="en-GB" sz="1100" dirty="0">
                <a:solidFill>
                  <a:schemeClr val="tx2"/>
                </a:solidFill>
                <a:latin typeface="Arial" panose="020B0604020202020204" pitchFamily="34" charset="0"/>
                <a:cs typeface="Arial" panose="020B0604020202020204" pitchFamily="34" charset="0"/>
              </a:rPr>
            </a:br>
            <a:r>
              <a:rPr lang="en-GB" sz="1100" dirty="0">
                <a:solidFill>
                  <a:schemeClr val="tx2"/>
                </a:solidFill>
                <a:latin typeface="Arial" panose="020B0604020202020204" pitchFamily="34" charset="0"/>
                <a:cs typeface="Arial" panose="020B0604020202020204" pitchFamily="34" charset="0"/>
              </a:rPr>
              <a:t>Lecturer’s </a:t>
            </a:r>
            <a:r>
              <a:rPr lang="en-GB" sz="1100" dirty="0" err="1">
                <a:solidFill>
                  <a:schemeClr val="tx2"/>
                </a:solidFill>
                <a:latin typeface="Arial" panose="020B0604020202020204" pitchFamily="34" charset="0"/>
                <a:cs typeface="Arial" panose="020B0604020202020204" pitchFamily="34" charset="0"/>
              </a:rPr>
              <a:t>Name;AMER</a:t>
            </a:r>
            <a:r>
              <a:rPr lang="en-GB" sz="1100" dirty="0">
                <a:solidFill>
                  <a:schemeClr val="tx2"/>
                </a:solidFill>
                <a:latin typeface="Arial" panose="020B0604020202020204" pitchFamily="34" charset="0"/>
                <a:cs typeface="Arial" panose="020B0604020202020204" pitchFamily="34" charset="0"/>
              </a:rPr>
              <a:t> KAREEM</a:t>
            </a:r>
            <a:br>
              <a:rPr lang="en-GB" sz="1100" dirty="0">
                <a:solidFill>
                  <a:schemeClr val="tx2"/>
                </a:solidFill>
                <a:latin typeface="Arial" panose="020B0604020202020204" pitchFamily="34" charset="0"/>
                <a:cs typeface="Arial" panose="020B0604020202020204" pitchFamily="34" charset="0"/>
              </a:rPr>
            </a:br>
            <a:br>
              <a:rPr lang="en-GB" sz="1100" dirty="0">
                <a:solidFill>
                  <a:schemeClr val="tx2"/>
                </a:solidFill>
                <a:latin typeface="Arial" panose="020B0604020202020204" pitchFamily="34" charset="0"/>
                <a:cs typeface="Arial" panose="020B0604020202020204" pitchFamily="34" charset="0"/>
              </a:rPr>
            </a:br>
            <a:r>
              <a:rPr lang="en-GB" sz="1100" dirty="0" err="1">
                <a:solidFill>
                  <a:schemeClr val="tx2"/>
                </a:solidFill>
                <a:latin typeface="Arial" panose="020B0604020202020204" pitchFamily="34" charset="0"/>
                <a:cs typeface="Arial" panose="020B0604020202020204" pitchFamily="34" charset="0"/>
              </a:rPr>
              <a:t>Assigment</a:t>
            </a:r>
            <a:r>
              <a:rPr lang="en-GB" sz="1100" dirty="0">
                <a:solidFill>
                  <a:schemeClr val="tx2"/>
                </a:solidFill>
                <a:latin typeface="Arial" panose="020B0604020202020204" pitchFamily="34" charset="0"/>
                <a:cs typeface="Arial" panose="020B0604020202020204" pitchFamily="34" charset="0"/>
              </a:rPr>
              <a:t> </a:t>
            </a:r>
            <a:r>
              <a:rPr lang="en-GB" sz="1100" dirty="0" err="1">
                <a:solidFill>
                  <a:schemeClr val="tx2"/>
                </a:solidFill>
                <a:latin typeface="Arial" panose="020B0604020202020204" pitchFamily="34" charset="0"/>
                <a:cs typeface="Arial" panose="020B0604020202020204" pitchFamily="34" charset="0"/>
              </a:rPr>
              <a:t>Title;DEVELOPING</a:t>
            </a:r>
            <a:r>
              <a:rPr lang="en-GB" sz="1100" dirty="0">
                <a:solidFill>
                  <a:schemeClr val="tx2"/>
                </a:solidFill>
                <a:latin typeface="Arial" panose="020B0604020202020204" pitchFamily="34" charset="0"/>
                <a:cs typeface="Arial" panose="020B0604020202020204" pitchFamily="34" charset="0"/>
              </a:rPr>
              <a:t> AND MANAGING INDIVIDUALAND TEAMS</a:t>
            </a:r>
          </a:p>
        </p:txBody>
      </p:sp>
      <p:sp>
        <p:nvSpPr>
          <p:cNvPr id="3" name="Subtitle 2">
            <a:extLst>
              <a:ext uri="{FF2B5EF4-FFF2-40B4-BE49-F238E27FC236}">
                <a16:creationId xmlns:a16="http://schemas.microsoft.com/office/drawing/2014/main" id="{F26659BE-C4A1-F557-27DB-2DB3572F1898}"/>
              </a:ext>
            </a:extLst>
          </p:cNvPr>
          <p:cNvSpPr>
            <a:spLocks noGrp="1"/>
          </p:cNvSpPr>
          <p:nvPr>
            <p:ph type="subTitle" idx="1"/>
          </p:nvPr>
        </p:nvSpPr>
        <p:spPr>
          <a:xfrm rot="10800000" flipV="1">
            <a:off x="6179988" y="5761703"/>
            <a:ext cx="6028697" cy="609600"/>
          </a:xfrm>
        </p:spPr>
        <p:txBody>
          <a:bodyPr anchor="b">
            <a:normAutofit/>
          </a:bodyPr>
          <a:lstStyle/>
          <a:p>
            <a:pPr algn="l"/>
            <a:r>
              <a:rPr lang="en-GB" sz="1100" b="1" dirty="0">
                <a:solidFill>
                  <a:schemeClr val="tx2"/>
                </a:solidFill>
                <a:latin typeface="Arial" panose="020B0604020202020204" pitchFamily="34" charset="0"/>
                <a:cs typeface="Arial" panose="020B0604020202020204" pitchFamily="34" charset="0"/>
              </a:rPr>
              <a:t>RECRUITMENT SELECTION PROCESS FOR A PROJECT MANAGER AND HUMAN RECRUITEMENT PROCESS</a:t>
            </a:r>
          </a:p>
        </p:txBody>
      </p:sp>
      <p:grpSp>
        <p:nvGrpSpPr>
          <p:cNvPr id="1035" name="Group 103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036" name="Freeform: Shape 103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descr="University of Wales Trinity St David – UniKitOut">
            <a:extLst>
              <a:ext uri="{FF2B5EF4-FFF2-40B4-BE49-F238E27FC236}">
                <a16:creationId xmlns:a16="http://schemas.microsoft.com/office/drawing/2014/main" id="{81F926DA-AD94-4E66-7EE0-DF790AFC9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992" y="276021"/>
            <a:ext cx="4717200" cy="1855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29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EB895-8DC4-91CA-CB72-BE11C02DFA6B}"/>
              </a:ext>
            </a:extLst>
          </p:cNvPr>
          <p:cNvSpPr>
            <a:spLocks noGrp="1"/>
          </p:cNvSpPr>
          <p:nvPr>
            <p:ph type="title"/>
          </p:nvPr>
        </p:nvSpPr>
        <p:spPr>
          <a:xfrm>
            <a:off x="3539612" y="365125"/>
            <a:ext cx="4503175" cy="1503004"/>
          </a:xfrm>
        </p:spPr>
        <p:txBody>
          <a:bodyPr/>
          <a:lstStyle/>
          <a:p>
            <a:r>
              <a:rPr lang="en-GB" dirty="0"/>
              <a:t>Table of Contents</a:t>
            </a:r>
          </a:p>
        </p:txBody>
      </p:sp>
      <p:sp>
        <p:nvSpPr>
          <p:cNvPr id="6" name="TextBox 5">
            <a:extLst>
              <a:ext uri="{FF2B5EF4-FFF2-40B4-BE49-F238E27FC236}">
                <a16:creationId xmlns:a16="http://schemas.microsoft.com/office/drawing/2014/main" id="{1926975A-A92C-64BD-AF81-143D559309A4}"/>
              </a:ext>
            </a:extLst>
          </p:cNvPr>
          <p:cNvSpPr txBox="1"/>
          <p:nvPr/>
        </p:nvSpPr>
        <p:spPr>
          <a:xfrm>
            <a:off x="575187" y="3692108"/>
            <a:ext cx="11277600" cy="2800767"/>
          </a:xfrm>
          <a:prstGeom prst="rect">
            <a:avLst/>
          </a:prstGeom>
          <a:noFill/>
        </p:spPr>
        <p:txBody>
          <a:bodyPr wrap="square" rtlCol="0">
            <a:spAutoFit/>
          </a:bodyPr>
          <a:lstStyle/>
          <a:p>
            <a:r>
              <a:rPr lang="en-GB" sz="1600" dirty="0"/>
              <a:t>1.Introduction: Company profile</a:t>
            </a:r>
          </a:p>
          <a:p>
            <a:r>
              <a:rPr lang="en-GB" sz="1600" dirty="0"/>
              <a:t>2.Recruitment process (steps)	</a:t>
            </a:r>
          </a:p>
          <a:p>
            <a:r>
              <a:rPr lang="en-GB" sz="1600" dirty="0"/>
              <a:t>3.Job analysis / Job description / Person specification</a:t>
            </a:r>
          </a:p>
          <a:p>
            <a:r>
              <a:rPr lang="en-GB" sz="1600" dirty="0"/>
              <a:t>4.Interviews </a:t>
            </a:r>
          </a:p>
          <a:p>
            <a:r>
              <a:rPr lang="en-GB" sz="1600" dirty="0"/>
              <a:t> 3 types (1 slide each)</a:t>
            </a:r>
          </a:p>
          <a:p>
            <a:r>
              <a:rPr lang="en-GB" sz="1600" dirty="0"/>
              <a:t>5.Questioning techniques (justification)	</a:t>
            </a:r>
          </a:p>
          <a:p>
            <a:r>
              <a:rPr lang="en-GB" sz="1600" dirty="0"/>
              <a:t>6.Face-to-face vs Online interview (compare/contrast)</a:t>
            </a:r>
          </a:p>
          <a:p>
            <a:r>
              <a:rPr lang="en-GB" sz="1600" dirty="0"/>
              <a:t>7.Workforce strategy &amp; reward alignment (practical skills)</a:t>
            </a:r>
          </a:p>
          <a:p>
            <a:r>
              <a:rPr lang="en-GB" sz="1600" dirty="0"/>
              <a:t>8.Equal opportunity &amp; transferable skills	</a:t>
            </a:r>
          </a:p>
          <a:p>
            <a:r>
              <a:rPr lang="en-GB" sz="1600" dirty="0"/>
              <a:t>9.Conclusion</a:t>
            </a:r>
          </a:p>
          <a:p>
            <a:r>
              <a:rPr lang="en-GB" sz="1600" dirty="0"/>
              <a:t>10.References</a:t>
            </a:r>
          </a:p>
        </p:txBody>
      </p:sp>
    </p:spTree>
    <p:extLst>
      <p:ext uri="{BB962C8B-B14F-4D97-AF65-F5344CB8AC3E}">
        <p14:creationId xmlns:p14="http://schemas.microsoft.com/office/powerpoint/2010/main" val="3520596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900DABE-BC85-D33F-55B4-B6F9530E3AE5}"/>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2500" kern="1200">
                <a:solidFill>
                  <a:schemeClr val="tx1"/>
                </a:solidFill>
                <a:latin typeface="+mj-lt"/>
                <a:ea typeface="+mj-ea"/>
                <a:cs typeface="+mj-cs"/>
              </a:rPr>
              <a:t>“This presentation will cover the company introduction, recruitment process, interview types, questioning techniques, a comparison between face-to-face and online interviews, reward strategy, and conclusions.”</a:t>
            </a:r>
          </a:p>
        </p:txBody>
      </p:sp>
      <p:pic>
        <p:nvPicPr>
          <p:cNvPr id="8" name="Graphic 7" descr="Board Room">
            <a:extLst>
              <a:ext uri="{FF2B5EF4-FFF2-40B4-BE49-F238E27FC236}">
                <a16:creationId xmlns:a16="http://schemas.microsoft.com/office/drawing/2014/main" id="{67D0C7AF-B8DB-7019-28BB-0380B9A950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11" name="Graphic 10" descr="Board Room">
            <a:extLst>
              <a:ext uri="{FF2B5EF4-FFF2-40B4-BE49-F238E27FC236}">
                <a16:creationId xmlns:a16="http://schemas.microsoft.com/office/drawing/2014/main" id="{A7A2483B-A7A2-4768-9957-6B9F272B72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634997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AEACC8-7A40-FE76-2804-2956374D5156}"/>
              </a:ext>
            </a:extLst>
          </p:cNvPr>
          <p:cNvSpPr>
            <a:spLocks noGrp="1"/>
          </p:cNvSpPr>
          <p:nvPr>
            <p:ph type="title"/>
          </p:nvPr>
        </p:nvSpPr>
        <p:spPr>
          <a:xfrm>
            <a:off x="2187363" y="1671569"/>
            <a:ext cx="5801917" cy="2228760"/>
          </a:xfrm>
        </p:spPr>
        <p:txBody>
          <a:bodyPr anchor="b">
            <a:normAutofit/>
          </a:bodyPr>
          <a:lstStyle/>
          <a:p>
            <a:r>
              <a:rPr lang="en-GB" sz="4000"/>
              <a:t>Recruitment Steps Overview</a:t>
            </a:r>
          </a:p>
        </p:txBody>
      </p:sp>
      <p:pic>
        <p:nvPicPr>
          <p:cNvPr id="7" name="Graphic 6" descr="Business Growth">
            <a:extLst>
              <a:ext uri="{FF2B5EF4-FFF2-40B4-BE49-F238E27FC236}">
                <a16:creationId xmlns:a16="http://schemas.microsoft.com/office/drawing/2014/main" id="{2623C952-F1E4-111F-1109-55B2FD3824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A7F8A294-724A-2E7A-6F73-9D0B6E967919}"/>
              </a:ext>
            </a:extLst>
          </p:cNvPr>
          <p:cNvSpPr>
            <a:spLocks noGrp="1"/>
          </p:cNvSpPr>
          <p:nvPr>
            <p:ph idx="1"/>
          </p:nvPr>
        </p:nvSpPr>
        <p:spPr>
          <a:xfrm>
            <a:off x="2187364" y="3892550"/>
            <a:ext cx="6614992" cy="2236539"/>
          </a:xfrm>
        </p:spPr>
        <p:txBody>
          <a:bodyPr>
            <a:normAutofit/>
          </a:bodyPr>
          <a:lstStyle/>
          <a:p>
            <a:pPr marL="0" indent="0">
              <a:buNone/>
            </a:pPr>
            <a:r>
              <a:rPr lang="en-GB" sz="2000" dirty="0"/>
              <a:t>“I have chosen Amazon, a global technology and e-commerce company known for its culture of innovation and continuous organizational transformation. We will </a:t>
            </a:r>
            <a:r>
              <a:rPr lang="en-GB" sz="2000" dirty="0" err="1"/>
              <a:t>analyze</a:t>
            </a:r>
            <a:r>
              <a:rPr lang="en-GB" sz="2000" dirty="0"/>
              <a:t> recruitment for roles such as Operations Manager, Data Analyst, and HR Business Partner.”</a:t>
            </a:r>
          </a:p>
        </p:txBody>
      </p:sp>
      <p:pic>
        <p:nvPicPr>
          <p:cNvPr id="9" name="Graphic 8" descr="Business Growth">
            <a:extLst>
              <a:ext uri="{FF2B5EF4-FFF2-40B4-BE49-F238E27FC236}">
                <a16:creationId xmlns:a16="http://schemas.microsoft.com/office/drawing/2014/main" id="{E2439327-1F1B-411C-8C00-0E248C6BD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597414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818F0-2F39-A076-222F-B1524564522C}"/>
              </a:ext>
            </a:extLst>
          </p:cNvPr>
          <p:cNvSpPr>
            <a:spLocks noGrp="1"/>
          </p:cNvSpPr>
          <p:nvPr>
            <p:ph type="title"/>
          </p:nvPr>
        </p:nvSpPr>
        <p:spPr>
          <a:xfrm>
            <a:off x="2187363" y="1671569"/>
            <a:ext cx="5801917" cy="2228760"/>
          </a:xfrm>
        </p:spPr>
        <p:txBody>
          <a:bodyPr anchor="b">
            <a:normAutofit/>
          </a:bodyPr>
          <a:lstStyle/>
          <a:p>
            <a:r>
              <a:rPr lang="en-GB" sz="4000"/>
              <a:t> Job Analysis</a:t>
            </a:r>
          </a:p>
        </p:txBody>
      </p:sp>
      <p:pic>
        <p:nvPicPr>
          <p:cNvPr id="7" name="Graphic 6" descr="Person with Idea">
            <a:extLst>
              <a:ext uri="{FF2B5EF4-FFF2-40B4-BE49-F238E27FC236}">
                <a16:creationId xmlns:a16="http://schemas.microsoft.com/office/drawing/2014/main" id="{3BBB06A0-0EA0-A117-EBA6-28E312B61E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D8875BA6-9E9A-EA3E-7063-59131C8F37D7}"/>
              </a:ext>
            </a:extLst>
          </p:cNvPr>
          <p:cNvSpPr>
            <a:spLocks noGrp="1"/>
          </p:cNvSpPr>
          <p:nvPr>
            <p:ph idx="1"/>
          </p:nvPr>
        </p:nvSpPr>
        <p:spPr>
          <a:xfrm>
            <a:off x="2187364" y="4072044"/>
            <a:ext cx="7077216" cy="2057045"/>
          </a:xfrm>
        </p:spPr>
        <p:txBody>
          <a:bodyPr>
            <a:normAutofit/>
          </a:bodyPr>
          <a:lstStyle/>
          <a:p>
            <a:pPr marL="0" indent="0">
              <a:buNone/>
            </a:pPr>
            <a:r>
              <a:rPr lang="en-GB" sz="2000" dirty="0"/>
              <a:t>“Job analysis identifies the key skills, knowledge, and </a:t>
            </a:r>
            <a:r>
              <a:rPr lang="en-GB" sz="2000" dirty="0" err="1"/>
              <a:t>behavioral</a:t>
            </a:r>
            <a:r>
              <a:rPr lang="en-GB" sz="2000" dirty="0"/>
              <a:t> competencies required for success. Amazon uses data-driven methods, manager feedback, and role benchmarking to design precise job descriptions and person specifications.”</a:t>
            </a:r>
          </a:p>
        </p:txBody>
      </p:sp>
      <p:pic>
        <p:nvPicPr>
          <p:cNvPr id="9" name="Graphic 8" descr="Person with Idea">
            <a:extLst>
              <a:ext uri="{FF2B5EF4-FFF2-40B4-BE49-F238E27FC236}">
                <a16:creationId xmlns:a16="http://schemas.microsoft.com/office/drawing/2014/main" id="{03E65EDF-ABBF-4C2D-8649-F8E749D167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615150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626FF-C369-F7B5-B0FB-618E5E8E7F15}"/>
              </a:ext>
            </a:extLst>
          </p:cNvPr>
          <p:cNvSpPr>
            <a:spLocks noGrp="1"/>
          </p:cNvSpPr>
          <p:nvPr>
            <p:ph type="title"/>
          </p:nvPr>
        </p:nvSpPr>
        <p:spPr>
          <a:xfrm>
            <a:off x="838200" y="365125"/>
            <a:ext cx="5558489" cy="1325563"/>
          </a:xfrm>
        </p:spPr>
        <p:txBody>
          <a:bodyPr>
            <a:normAutofit/>
          </a:bodyPr>
          <a:lstStyle/>
          <a:p>
            <a:r>
              <a:rPr lang="en-GB" dirty="0"/>
              <a:t> Job Description &amp; Person Specification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3C5903-3CA0-9035-3638-838FC6EAB551}"/>
              </a:ext>
            </a:extLst>
          </p:cNvPr>
          <p:cNvSpPr>
            <a:spLocks noGrp="1"/>
          </p:cNvSpPr>
          <p:nvPr>
            <p:ph idx="1"/>
          </p:nvPr>
        </p:nvSpPr>
        <p:spPr>
          <a:xfrm>
            <a:off x="838200" y="1825625"/>
            <a:ext cx="5558489" cy="4351338"/>
          </a:xfrm>
        </p:spPr>
        <p:txBody>
          <a:bodyPr>
            <a:normAutofit/>
          </a:bodyPr>
          <a:lstStyle/>
          <a:p>
            <a:pPr marL="0" indent="0">
              <a:buNone/>
            </a:pPr>
            <a:r>
              <a:rPr lang="en-GB" dirty="0"/>
              <a:t>“The job description outlines the role title, main duties, and key performance indicators (KPIs). The person specification details required qualifications, experience, leadership qualities, and alignment with Amazon’s culture of innovation and customer obsession.”</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0523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07EF6-401A-3EB0-F8DD-0B49ECC1772D}"/>
              </a:ext>
            </a:extLst>
          </p:cNvPr>
          <p:cNvSpPr>
            <a:spLocks noGrp="1"/>
          </p:cNvSpPr>
          <p:nvPr>
            <p:ph type="title"/>
          </p:nvPr>
        </p:nvSpPr>
        <p:spPr>
          <a:xfrm>
            <a:off x="2187363" y="1671569"/>
            <a:ext cx="5801917" cy="2228760"/>
          </a:xfrm>
        </p:spPr>
        <p:txBody>
          <a:bodyPr anchor="b">
            <a:normAutofit/>
          </a:bodyPr>
          <a:lstStyle/>
          <a:p>
            <a:r>
              <a:rPr lang="en-GB" sz="4000"/>
              <a:t>Structured Behavioural Interview</a:t>
            </a:r>
          </a:p>
        </p:txBody>
      </p:sp>
      <p:pic>
        <p:nvPicPr>
          <p:cNvPr id="7" name="Graphic 6" descr="Shooting star">
            <a:extLst>
              <a:ext uri="{FF2B5EF4-FFF2-40B4-BE49-F238E27FC236}">
                <a16:creationId xmlns:a16="http://schemas.microsoft.com/office/drawing/2014/main" id="{164E85F1-87A7-9D87-FBFD-C7F6D374FE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DFB3DA31-AB53-8D04-D347-2A61640DBDDF}"/>
              </a:ext>
            </a:extLst>
          </p:cNvPr>
          <p:cNvSpPr>
            <a:spLocks noGrp="1"/>
          </p:cNvSpPr>
          <p:nvPr>
            <p:ph idx="1"/>
          </p:nvPr>
        </p:nvSpPr>
        <p:spPr>
          <a:xfrm>
            <a:off x="2187364" y="4072044"/>
            <a:ext cx="5801917" cy="2057045"/>
          </a:xfrm>
        </p:spPr>
        <p:txBody>
          <a:bodyPr>
            <a:normAutofit/>
          </a:bodyPr>
          <a:lstStyle/>
          <a:p>
            <a:pPr marL="0" indent="0">
              <a:buNone/>
            </a:pPr>
            <a:r>
              <a:rPr lang="en-GB" sz="2000" dirty="0"/>
              <a:t>“Amazon primarily uses structured </a:t>
            </a:r>
            <a:r>
              <a:rPr lang="en-GB" sz="2000" dirty="0" err="1"/>
              <a:t>behavioral</a:t>
            </a:r>
            <a:r>
              <a:rPr lang="en-GB" sz="2000" dirty="0"/>
              <a:t> interviews, following the STAR method (Situation, Task, Action, Result). Candidates are assessed on their past </a:t>
            </a:r>
            <a:r>
              <a:rPr lang="en-GB" sz="2000" dirty="0" err="1"/>
              <a:t>behaviors</a:t>
            </a:r>
            <a:r>
              <a:rPr lang="en-GB" sz="2000" dirty="0"/>
              <a:t> to predict future performance, focusing on Amazon’s Leadership Principles.”</a:t>
            </a:r>
          </a:p>
        </p:txBody>
      </p:sp>
      <p:pic>
        <p:nvPicPr>
          <p:cNvPr id="9" name="Graphic 8" descr="Shooting star">
            <a:extLst>
              <a:ext uri="{FF2B5EF4-FFF2-40B4-BE49-F238E27FC236}">
                <a16:creationId xmlns:a16="http://schemas.microsoft.com/office/drawing/2014/main" id="{947ECF5F-12CD-4527-94BF-70CE16DD04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3768661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C3585-B929-5145-B7C0-37B31B68DB37}"/>
              </a:ext>
            </a:extLst>
          </p:cNvPr>
          <p:cNvSpPr>
            <a:spLocks noGrp="1"/>
          </p:cNvSpPr>
          <p:nvPr>
            <p:ph type="title"/>
          </p:nvPr>
        </p:nvSpPr>
        <p:spPr>
          <a:xfrm>
            <a:off x="2187363" y="1671569"/>
            <a:ext cx="5801917" cy="2228760"/>
          </a:xfrm>
        </p:spPr>
        <p:txBody>
          <a:bodyPr anchor="b">
            <a:normAutofit/>
          </a:bodyPr>
          <a:lstStyle/>
          <a:p>
            <a:r>
              <a:rPr lang="en-GB" sz="4000"/>
              <a:t>Situational / Competency Interview</a:t>
            </a:r>
          </a:p>
        </p:txBody>
      </p:sp>
      <p:pic>
        <p:nvPicPr>
          <p:cNvPr id="7" name="Graphic 6" descr="Laptop Secure">
            <a:extLst>
              <a:ext uri="{FF2B5EF4-FFF2-40B4-BE49-F238E27FC236}">
                <a16:creationId xmlns:a16="http://schemas.microsoft.com/office/drawing/2014/main" id="{92239B62-64A1-D017-8452-59C5E0EE14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57AF0A44-2F48-9234-378E-BD5F79FE462D}"/>
              </a:ext>
            </a:extLst>
          </p:cNvPr>
          <p:cNvSpPr>
            <a:spLocks noGrp="1"/>
          </p:cNvSpPr>
          <p:nvPr>
            <p:ph idx="1"/>
          </p:nvPr>
        </p:nvSpPr>
        <p:spPr>
          <a:xfrm>
            <a:off x="2187364" y="4072044"/>
            <a:ext cx="5801917" cy="2057045"/>
          </a:xfrm>
        </p:spPr>
        <p:txBody>
          <a:bodyPr>
            <a:normAutofit/>
          </a:bodyPr>
          <a:lstStyle/>
          <a:p>
            <a:pPr marL="0" indent="0">
              <a:buNone/>
            </a:pPr>
            <a:r>
              <a:rPr lang="en-GB" sz="2000" dirty="0"/>
              <a:t>“Candidates are given hypothetical business scenarios to assess their problem-solving, decision-making, and strategic thinking skills. This helps evaluate how they might handle challenges in a fast-changing, high-pressure environment.”</a:t>
            </a:r>
          </a:p>
        </p:txBody>
      </p:sp>
      <p:pic>
        <p:nvPicPr>
          <p:cNvPr id="9" name="Graphic 8" descr="Laptop Secure">
            <a:extLst>
              <a:ext uri="{FF2B5EF4-FFF2-40B4-BE49-F238E27FC236}">
                <a16:creationId xmlns:a16="http://schemas.microsoft.com/office/drawing/2014/main" id="{C15914B8-16B0-4B75-AB61-942F5B20F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864251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6214C-5476-97F8-CA43-EEC75DD3FD23}"/>
              </a:ext>
            </a:extLst>
          </p:cNvPr>
          <p:cNvSpPr>
            <a:spLocks noGrp="1"/>
          </p:cNvSpPr>
          <p:nvPr>
            <p:ph type="title"/>
          </p:nvPr>
        </p:nvSpPr>
        <p:spPr>
          <a:xfrm>
            <a:off x="2187363" y="1671569"/>
            <a:ext cx="5801917" cy="2228760"/>
          </a:xfrm>
        </p:spPr>
        <p:txBody>
          <a:bodyPr anchor="b">
            <a:normAutofit/>
          </a:bodyPr>
          <a:lstStyle/>
          <a:p>
            <a:r>
              <a:rPr lang="en-GB" sz="4000"/>
              <a:t>Panel / Multi-rater Interview</a:t>
            </a:r>
          </a:p>
        </p:txBody>
      </p:sp>
      <p:pic>
        <p:nvPicPr>
          <p:cNvPr id="7" name="Graphic 6" descr="Cycle with People">
            <a:extLst>
              <a:ext uri="{FF2B5EF4-FFF2-40B4-BE49-F238E27FC236}">
                <a16:creationId xmlns:a16="http://schemas.microsoft.com/office/drawing/2014/main" id="{8CF4FE36-5976-04D9-D76D-50ECDEA5C9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53D6ED57-E0DC-5E76-AC8B-50D166D47CE5}"/>
              </a:ext>
            </a:extLst>
          </p:cNvPr>
          <p:cNvSpPr>
            <a:spLocks noGrp="1"/>
          </p:cNvSpPr>
          <p:nvPr>
            <p:ph idx="1"/>
          </p:nvPr>
        </p:nvSpPr>
        <p:spPr>
          <a:xfrm>
            <a:off x="2187364" y="4072044"/>
            <a:ext cx="5801917" cy="2057045"/>
          </a:xfrm>
        </p:spPr>
        <p:txBody>
          <a:bodyPr>
            <a:normAutofit/>
          </a:bodyPr>
          <a:lstStyle/>
          <a:p>
            <a:pPr marL="0" indent="0">
              <a:buNone/>
            </a:pPr>
            <a:r>
              <a:rPr lang="en-GB" sz="2000" dirty="0"/>
              <a:t>“Amazon often uses panel interviews involving multiple interviewers from different departments. This multi-perspective evaluation reduces bias and ensures candidates are assessed for both technical and cultural fit.</a:t>
            </a:r>
          </a:p>
        </p:txBody>
      </p:sp>
      <p:pic>
        <p:nvPicPr>
          <p:cNvPr id="9" name="Graphic 8" descr="Cycle with People">
            <a:extLst>
              <a:ext uri="{FF2B5EF4-FFF2-40B4-BE49-F238E27FC236}">
                <a16:creationId xmlns:a16="http://schemas.microsoft.com/office/drawing/2014/main" id="{EFE6B63E-BC40-4BDE-9C8D-1CB9E952E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705056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79EBD-CA1E-80B5-2061-A7098EE1246C}"/>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Appropriate Questioning Techniques</a:t>
            </a:r>
          </a:p>
        </p:txBody>
      </p:sp>
      <p:sp>
        <p:nvSpPr>
          <p:cNvPr id="3" name="Content Placeholder 2">
            <a:extLst>
              <a:ext uri="{FF2B5EF4-FFF2-40B4-BE49-F238E27FC236}">
                <a16:creationId xmlns:a16="http://schemas.microsoft.com/office/drawing/2014/main" id="{E791D4C6-0E7D-F60D-A991-D048165597EA}"/>
              </a:ext>
            </a:extLst>
          </p:cNvPr>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“Effective questioning at Amazon includes open questions (‘Tell me about a time when…’), probing questions for clarification, and reflective questioning to assess reasoning. Interviewers avoid leading questions to maintain fairness.”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Questions">
            <a:extLst>
              <a:ext uri="{FF2B5EF4-FFF2-40B4-BE49-F238E27FC236}">
                <a16:creationId xmlns:a16="http://schemas.microsoft.com/office/drawing/2014/main" id="{13086AA2-4214-51A3-D70B-E191FDFF06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00197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0C1C442-EC96-BF42-5E48-200669BB35B8}"/>
              </a:ext>
            </a:extLst>
          </p:cNvPr>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Face-to-Face vs Online Interviews</a:t>
            </a:r>
          </a:p>
        </p:txBody>
      </p:sp>
      <p:sp>
        <p:nvSpPr>
          <p:cNvPr id="3" name="Content Placeholder 2">
            <a:extLst>
              <a:ext uri="{FF2B5EF4-FFF2-40B4-BE49-F238E27FC236}">
                <a16:creationId xmlns:a16="http://schemas.microsoft.com/office/drawing/2014/main" id="{284497FB-6771-272C-A7B0-5F63385E848F}"/>
              </a:ext>
            </a:extLst>
          </p:cNvPr>
          <p:cNvSpPr>
            <a:spLocks noGrp="1"/>
          </p:cNvSpPr>
          <p:nvPr>
            <p:ph idx="1"/>
          </p:nvPr>
        </p:nvSpPr>
        <p:spPr>
          <a:xfrm>
            <a:off x="3055954" y="2979336"/>
            <a:ext cx="5709721" cy="2430864"/>
          </a:xfrm>
        </p:spPr>
        <p:txBody>
          <a:bodyPr anchor="t">
            <a:normAutofit/>
          </a:bodyPr>
          <a:lstStyle/>
          <a:p>
            <a:pPr marL="0" indent="0">
              <a:buNone/>
            </a:pPr>
            <a:r>
              <a:rPr lang="en-GB" sz="2000" dirty="0">
                <a:solidFill>
                  <a:schemeClr val="tx2"/>
                </a:solidFill>
              </a:rPr>
              <a:t>“Face-to-face interviews enable stronger rapport and non-verbal communication observation. Online interviews, on the other hand, offer flexibility and accessibility for global candidates. A hybrid approach provides the best balance for Amazon’s diverse workforce.”</a:t>
            </a:r>
          </a:p>
        </p:txBody>
      </p:sp>
    </p:spTree>
    <p:extLst>
      <p:ext uri="{BB962C8B-B14F-4D97-AF65-F5344CB8AC3E}">
        <p14:creationId xmlns:p14="http://schemas.microsoft.com/office/powerpoint/2010/main" val="678597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29EEA-0FB2-3BA5-9A46-6FD1658372D4}"/>
              </a:ext>
            </a:extLst>
          </p:cNvPr>
          <p:cNvSpPr>
            <a:spLocks noGrp="1"/>
          </p:cNvSpPr>
          <p:nvPr>
            <p:ph type="title"/>
          </p:nvPr>
        </p:nvSpPr>
        <p:spPr>
          <a:xfrm>
            <a:off x="2187363" y="1671569"/>
            <a:ext cx="5801917" cy="2228760"/>
          </a:xfrm>
        </p:spPr>
        <p:txBody>
          <a:bodyPr anchor="b">
            <a:normAutofit/>
          </a:bodyPr>
          <a:lstStyle/>
          <a:p>
            <a:r>
              <a:rPr lang="en-GB" sz="4000"/>
              <a:t>Workforce Strategy &amp; Reward Alignment</a:t>
            </a:r>
          </a:p>
        </p:txBody>
      </p:sp>
      <p:pic>
        <p:nvPicPr>
          <p:cNvPr id="7" name="Graphic 6" descr="Onboarding">
            <a:extLst>
              <a:ext uri="{FF2B5EF4-FFF2-40B4-BE49-F238E27FC236}">
                <a16:creationId xmlns:a16="http://schemas.microsoft.com/office/drawing/2014/main" id="{B86F631F-D79C-FBBB-E5A0-F7763FD3AF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2943870D-27E8-3FAC-2516-05D94535CF4F}"/>
              </a:ext>
            </a:extLst>
          </p:cNvPr>
          <p:cNvSpPr>
            <a:spLocks noGrp="1"/>
          </p:cNvSpPr>
          <p:nvPr>
            <p:ph idx="1"/>
          </p:nvPr>
        </p:nvSpPr>
        <p:spPr>
          <a:xfrm>
            <a:off x="2187364" y="4072044"/>
            <a:ext cx="5801917" cy="2057045"/>
          </a:xfrm>
        </p:spPr>
        <p:txBody>
          <a:bodyPr>
            <a:normAutofit/>
          </a:bodyPr>
          <a:lstStyle/>
          <a:p>
            <a:pPr marL="0" indent="0">
              <a:buNone/>
            </a:pPr>
            <a:r>
              <a:rPr lang="en-GB" sz="2000" dirty="0"/>
              <a:t>“Amazon aligns rewards with performance and innovation. Short-term rewards such as performance bonuses are complemented by long-term incentives like stock options, development programs, and career progression opportunities.”</a:t>
            </a:r>
          </a:p>
        </p:txBody>
      </p:sp>
      <p:pic>
        <p:nvPicPr>
          <p:cNvPr id="9" name="Graphic 8" descr="Onboarding">
            <a:extLst>
              <a:ext uri="{FF2B5EF4-FFF2-40B4-BE49-F238E27FC236}">
                <a16:creationId xmlns:a16="http://schemas.microsoft.com/office/drawing/2014/main" id="{5BFEE0DA-162F-45B6-A4F4-0D0F71D7A3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3608618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F8FBECE-1DD0-A301-97BD-DF5BCC6FEEAB}"/>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Equal Opportunity &amp; Transferable Skills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6A539F-96CB-86F0-205C-92F12D827A8F}"/>
              </a:ext>
            </a:extLst>
          </p:cNvPr>
          <p:cNvSpPr>
            <a:spLocks noGrp="1"/>
          </p:cNvSpPr>
          <p:nvPr>
            <p:ph idx="1"/>
          </p:nvPr>
        </p:nvSpPr>
        <p:spPr>
          <a:xfrm>
            <a:off x="1179226" y="3329677"/>
            <a:ext cx="9833548" cy="2457269"/>
          </a:xfrm>
        </p:spPr>
        <p:txBody>
          <a:bodyPr>
            <a:normAutofit/>
          </a:bodyPr>
          <a:lstStyle/>
          <a:p>
            <a:pPr marL="0" indent="0">
              <a:buNone/>
            </a:pPr>
            <a:r>
              <a:rPr lang="en-GB" sz="1800" dirty="0">
                <a:solidFill>
                  <a:schemeClr val="tx2"/>
                </a:solidFill>
              </a:rPr>
              <a:t>“Amazon aligns rewards with performance and innovation. Short-term rewards such as performance bonuses are complemented by long-term incentives like stock options, development programs, and career progression opportunities.”</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21945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C3C0BA-67B8-C1BB-33CF-DB9BBB81517D}"/>
              </a:ext>
            </a:extLst>
          </p:cNvPr>
          <p:cNvSpPr>
            <a:spLocks noGrp="1"/>
          </p:cNvSpPr>
          <p:nvPr>
            <p:ph type="title"/>
          </p:nvPr>
        </p:nvSpPr>
        <p:spPr>
          <a:xfrm>
            <a:off x="621792" y="1161288"/>
            <a:ext cx="3602736" cy="4526280"/>
          </a:xfrm>
        </p:spPr>
        <p:txBody>
          <a:bodyPr>
            <a:normAutofit/>
          </a:bodyPr>
          <a:lstStyle/>
          <a:p>
            <a:r>
              <a:rPr lang="en-GB" sz="4000" dirty="0"/>
              <a:t> Conclusion</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4766883-33AC-1A08-F01F-A50D6A5193E5}"/>
              </a:ext>
            </a:extLst>
          </p:cNvPr>
          <p:cNvSpPr>
            <a:spLocks noGrp="1"/>
          </p:cNvSpPr>
          <p:nvPr>
            <p:ph idx="1"/>
          </p:nvPr>
        </p:nvSpPr>
        <p:spPr>
          <a:xfrm>
            <a:off x="5434149" y="932688"/>
            <a:ext cx="5916603" cy="4992624"/>
          </a:xfrm>
        </p:spPr>
        <p:txBody>
          <a:bodyPr anchor="ctr">
            <a:normAutofit/>
          </a:bodyPr>
          <a:lstStyle/>
          <a:p>
            <a:pPr marL="0" indent="0">
              <a:buNone/>
            </a:pPr>
            <a:r>
              <a:rPr lang="en-GB" sz="2000" dirty="0"/>
              <a:t>“A structured and fair recruitment process — including </a:t>
            </a:r>
            <a:r>
              <a:rPr lang="en-GB" sz="2000" dirty="0" err="1"/>
              <a:t>behavioral</a:t>
            </a:r>
            <a:r>
              <a:rPr lang="en-GB" sz="2000" dirty="0"/>
              <a:t> and panel interviews, appropriate questioning techniques, and a hybrid approach — supported by reward alignment and equal opportunity, ensures Amazon attracts and retains top talent for continuous transformation.”</a:t>
            </a:r>
          </a:p>
        </p:txBody>
      </p:sp>
    </p:spTree>
    <p:extLst>
      <p:ext uri="{BB962C8B-B14F-4D97-AF65-F5344CB8AC3E}">
        <p14:creationId xmlns:p14="http://schemas.microsoft.com/office/powerpoint/2010/main" val="3243922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B82DD-3D34-977F-6157-1A86CB1A501B}"/>
              </a:ext>
            </a:extLst>
          </p:cNvPr>
          <p:cNvSpPr>
            <a:spLocks noGrp="1"/>
          </p:cNvSpPr>
          <p:nvPr>
            <p:ph type="title"/>
          </p:nvPr>
        </p:nvSpPr>
        <p:spPr/>
        <p:txBody>
          <a:bodyPr/>
          <a:lstStyle/>
          <a:p>
            <a:r>
              <a:rPr lang="en-GB" dirty="0"/>
              <a:t>References</a:t>
            </a:r>
          </a:p>
        </p:txBody>
      </p:sp>
      <p:graphicFrame>
        <p:nvGraphicFramePr>
          <p:cNvPr id="12" name="Content Placeholder 2">
            <a:extLst>
              <a:ext uri="{FF2B5EF4-FFF2-40B4-BE49-F238E27FC236}">
                <a16:creationId xmlns:a16="http://schemas.microsoft.com/office/drawing/2014/main" id="{FAEAFCBA-CCD1-7736-6AE4-8700B9C23F7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4710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175a3217cdd982393dac07561cc549a3">
  <xsd:schema xmlns:xsd="http://www.w3.org/2001/XMLSchema" xmlns:xs="http://www.w3.org/2001/XMLSchema" xmlns:p="http://schemas.microsoft.com/office/2006/metadata/properties" xmlns:ns3="bf244c3e-e0b4-4871-bb4e-fd032a14544d" targetNamespace="http://schemas.microsoft.com/office/2006/metadata/properties" ma:root="true" ma:fieldsID="a0265e7ef89f4b7bba575b904de86b5d"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94614D6A-A7CC-400F-BDF1-48096C296A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19AEA1-B037-41A8-8DA3-B36CAB23CDF7}">
  <ds:schemaRefs>
    <ds:schemaRef ds:uri="http://schemas.microsoft.com/sharepoint/v3/contenttype/forms"/>
  </ds:schemaRefs>
</ds:datastoreItem>
</file>

<file path=customXml/itemProps3.xml><?xml version="1.0" encoding="utf-8"?>
<ds:datastoreItem xmlns:ds="http://schemas.openxmlformats.org/officeDocument/2006/customXml" ds:itemID="{C6CC9941-A4AC-40C1-8E44-CD0BBDF81648}">
  <ds:schemaRefs>
    <ds:schemaRef ds:uri="http://schemas.microsoft.com/office/2006/documentManagement/types"/>
    <ds:schemaRef ds:uri="http://purl.org/dc/terms/"/>
    <ds:schemaRef ds:uri="http://www.w3.org/XML/1998/namespace"/>
    <ds:schemaRef ds:uri="http://schemas.openxmlformats.org/package/2006/metadata/core-properties"/>
    <ds:schemaRef ds:uri="http://schemas.microsoft.com/office/2006/metadata/properties"/>
    <ds:schemaRef ds:uri="http://purl.org/dc/elements/1.1/"/>
    <ds:schemaRef ds:uri="http://schemas.microsoft.com/office/infopath/2007/PartnerControls"/>
    <ds:schemaRef ds:uri="bf244c3e-e0b4-4871-bb4e-fd032a14544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LCLM5002</Template>
  <TotalTime>0</TotalTime>
  <Words>789</Words>
  <Application>Microsoft Office PowerPoint</Application>
  <PresentationFormat>Widescreen</PresentationFormat>
  <Paragraphs>46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 Student Name; CONSTANTIN SAFTA  Student Number;2325737  Module Code;LCLM 5002  Lecturer’s Name;AMER KAREEM  Assigment Title;DEVELOPING AND MANAGING INDIVIDUALAND TEAMS</vt:lpstr>
      <vt:lpstr>Table of Contents</vt:lpstr>
      <vt:lpstr>“This presentation will cover the company introduction, recruitment process, interview types, questioning techniques, a comparison between face-to-face and online interviews, reward strategy, and conclusions.”</vt:lpstr>
      <vt:lpstr>Recruitment Steps Overview</vt:lpstr>
      <vt:lpstr> Job Analysis</vt:lpstr>
      <vt:lpstr> Job Description &amp; Person Specification</vt:lpstr>
      <vt:lpstr>Structured Behavioural Interview</vt:lpstr>
      <vt:lpstr>Situational / Competency Interview</vt:lpstr>
      <vt:lpstr>Panel / Multi-rater Interview</vt:lpstr>
      <vt:lpstr>Appropriate Questioning Techniques</vt:lpstr>
      <vt:lpstr>Face-to-Face vs Online Interviews</vt:lpstr>
      <vt:lpstr>Workforce Strategy &amp; Reward Alignment</vt:lpstr>
      <vt:lpstr>Equal Opportunity &amp; Transferable Skills</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Safta (2325737)</dc:creator>
  <cp:lastModifiedBy>Constantin Safta (2325737)</cp:lastModifiedBy>
  <cp:revision>1</cp:revision>
  <dcterms:created xsi:type="dcterms:W3CDTF">2025-11-05T19:10:06Z</dcterms:created>
  <dcterms:modified xsi:type="dcterms:W3CDTF">2025-11-11T23:54:50Z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