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32"/>
  </p:notesMasterIdLst>
  <p:handoutMasterIdLst>
    <p:handoutMasterId r:id="rId33"/>
  </p:handoutMasterIdLst>
  <p:sldIdLst>
    <p:sldId id="418" r:id="rId2"/>
    <p:sldId id="419" r:id="rId3"/>
    <p:sldId id="497" r:id="rId4"/>
    <p:sldId id="498" r:id="rId5"/>
    <p:sldId id="499" r:id="rId6"/>
    <p:sldId id="397" r:id="rId7"/>
    <p:sldId id="500" r:id="rId8"/>
    <p:sldId id="501" r:id="rId9"/>
    <p:sldId id="463" r:id="rId10"/>
    <p:sldId id="468" r:id="rId11"/>
    <p:sldId id="435" r:id="rId12"/>
    <p:sldId id="469" r:id="rId13"/>
    <p:sldId id="475" r:id="rId14"/>
    <p:sldId id="476" r:id="rId15"/>
    <p:sldId id="478" r:id="rId16"/>
    <p:sldId id="477" r:id="rId17"/>
    <p:sldId id="479" r:id="rId18"/>
    <p:sldId id="488" r:id="rId19"/>
    <p:sldId id="388" r:id="rId20"/>
    <p:sldId id="472" r:id="rId21"/>
    <p:sldId id="502" r:id="rId22"/>
    <p:sldId id="342" r:id="rId23"/>
    <p:sldId id="503" r:id="rId24"/>
    <p:sldId id="504" r:id="rId25"/>
    <p:sldId id="423" r:id="rId26"/>
    <p:sldId id="491" r:id="rId27"/>
    <p:sldId id="492" r:id="rId28"/>
    <p:sldId id="407" r:id="rId29"/>
    <p:sldId id="474" r:id="rId30"/>
    <p:sldId id="414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205" autoAdjust="0"/>
    <p:restoredTop sz="95260" autoAdjust="0"/>
  </p:normalViewPr>
  <p:slideViewPr>
    <p:cSldViewPr>
      <p:cViewPr varScale="1">
        <p:scale>
          <a:sx n="103" d="100"/>
          <a:sy n="103" d="100"/>
        </p:scale>
        <p:origin x="2142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1933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54" d="100"/>
        <a:sy n="154" d="100"/>
      </p:scale>
      <p:origin x="0" y="-10392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763603-93CB-4F95-992E-9584AD25FE28}" type="doc">
      <dgm:prSet loTypeId="urn:microsoft.com/office/officeart/2005/8/layout/venn2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F5C949F-C6D4-4122-ACF2-F322D7F27868}">
      <dgm:prSet phldrT="[Text]" custT="1"/>
      <dgm:spPr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r>
            <a:rPr lang="en-GB" sz="2000" b="1" dirty="0"/>
            <a:t>Situational factors</a:t>
          </a:r>
        </a:p>
      </dgm:t>
    </dgm:pt>
    <dgm:pt modelId="{A56255AD-8D82-4AA3-B1B8-4503F40225CA}" type="parTrans" cxnId="{0E2AEF25-44CD-4057-8424-E1ADA0E9B2F1}">
      <dgm:prSet/>
      <dgm:spPr/>
      <dgm:t>
        <a:bodyPr/>
        <a:lstStyle/>
        <a:p>
          <a:endParaRPr lang="en-GB"/>
        </a:p>
      </dgm:t>
    </dgm:pt>
    <dgm:pt modelId="{8024A473-AC16-4358-9B8A-A0E2F46021CB}" type="sibTrans" cxnId="{0E2AEF25-44CD-4057-8424-E1ADA0E9B2F1}">
      <dgm:prSet/>
      <dgm:spPr/>
      <dgm:t>
        <a:bodyPr/>
        <a:lstStyle/>
        <a:p>
          <a:endParaRPr lang="en-GB"/>
        </a:p>
      </dgm:t>
    </dgm:pt>
    <dgm:pt modelId="{E98A57ED-3267-402A-92CE-6CE4AAADD192}">
      <dgm:prSet phldrT="[Text]" custT="1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endParaRPr lang="en-GB" sz="2000" b="1" dirty="0"/>
        </a:p>
        <a:p>
          <a:r>
            <a:rPr lang="en-GB" sz="2000" b="1" dirty="0"/>
            <a:t>Cultures &amp; sub-cultures</a:t>
          </a:r>
        </a:p>
      </dgm:t>
    </dgm:pt>
    <dgm:pt modelId="{E51F1411-105E-4B05-8B17-E7F7A7A746A4}" type="parTrans" cxnId="{56434424-AB61-4369-B9E7-EBE76979ECB3}">
      <dgm:prSet/>
      <dgm:spPr/>
      <dgm:t>
        <a:bodyPr/>
        <a:lstStyle/>
        <a:p>
          <a:endParaRPr lang="en-GB"/>
        </a:p>
      </dgm:t>
    </dgm:pt>
    <dgm:pt modelId="{5AFD10E4-30ED-4A82-88E9-A2AF4233A6E5}" type="sibTrans" cxnId="{56434424-AB61-4369-B9E7-EBE76979ECB3}">
      <dgm:prSet/>
      <dgm:spPr/>
      <dgm:t>
        <a:bodyPr/>
        <a:lstStyle/>
        <a:p>
          <a:endParaRPr lang="en-GB"/>
        </a:p>
      </dgm:t>
    </dgm:pt>
    <dgm:pt modelId="{F1A52574-4623-4A83-BAC6-2FD036B16E2C}">
      <dgm:prSet phldrT="[Text]" custT="1"/>
      <dgm:spPr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r>
            <a:rPr lang="en-GB" sz="2000" b="1" dirty="0"/>
            <a:t>Personal characteristics</a:t>
          </a:r>
        </a:p>
      </dgm:t>
    </dgm:pt>
    <dgm:pt modelId="{3A545B4C-9689-4B23-ABC7-E02333A6F054}" type="parTrans" cxnId="{50D5868A-AA08-4E52-92DE-901C342C9C4F}">
      <dgm:prSet/>
      <dgm:spPr/>
      <dgm:t>
        <a:bodyPr/>
        <a:lstStyle/>
        <a:p>
          <a:endParaRPr lang="en-GB"/>
        </a:p>
      </dgm:t>
    </dgm:pt>
    <dgm:pt modelId="{B995A79E-F364-4283-9DA8-2516439B37AB}" type="sibTrans" cxnId="{50D5868A-AA08-4E52-92DE-901C342C9C4F}">
      <dgm:prSet/>
      <dgm:spPr/>
      <dgm:t>
        <a:bodyPr/>
        <a:lstStyle/>
        <a:p>
          <a:endParaRPr lang="en-GB"/>
        </a:p>
      </dgm:t>
    </dgm:pt>
    <dgm:pt modelId="{6F7933F8-A85C-4070-862D-46BCB9E1A50A}" type="pres">
      <dgm:prSet presAssocID="{47763603-93CB-4F95-992E-9584AD25FE28}" presName="Name0" presStyleCnt="0">
        <dgm:presLayoutVars>
          <dgm:chMax val="7"/>
          <dgm:resizeHandles val="exact"/>
        </dgm:presLayoutVars>
      </dgm:prSet>
      <dgm:spPr/>
    </dgm:pt>
    <dgm:pt modelId="{6075A9E9-39D5-4F62-87D4-3D41554EF17A}" type="pres">
      <dgm:prSet presAssocID="{47763603-93CB-4F95-992E-9584AD25FE28}" presName="comp1" presStyleCnt="0"/>
      <dgm:spPr/>
    </dgm:pt>
    <dgm:pt modelId="{1BB22FEC-95F9-4125-94BE-C453835BE76B}" type="pres">
      <dgm:prSet presAssocID="{47763603-93CB-4F95-992E-9584AD25FE28}" presName="circle1" presStyleLbl="node1" presStyleIdx="0" presStyleCnt="3" custScaleX="100000" custScaleY="110723"/>
      <dgm:spPr/>
    </dgm:pt>
    <dgm:pt modelId="{378C9A5A-4339-4C0D-A6BE-E3FD1274BFC0}" type="pres">
      <dgm:prSet presAssocID="{47763603-93CB-4F95-992E-9584AD25FE28}" presName="c1text" presStyleLbl="node1" presStyleIdx="0" presStyleCnt="3">
        <dgm:presLayoutVars>
          <dgm:bulletEnabled val="1"/>
        </dgm:presLayoutVars>
      </dgm:prSet>
      <dgm:spPr/>
    </dgm:pt>
    <dgm:pt modelId="{C6D11421-28D8-4989-966F-6148EA3C6B4B}" type="pres">
      <dgm:prSet presAssocID="{47763603-93CB-4F95-992E-9584AD25FE28}" presName="comp2" presStyleCnt="0"/>
      <dgm:spPr/>
    </dgm:pt>
    <dgm:pt modelId="{B64F6AC8-D7E5-4ED2-9865-99B7BA70486C}" type="pres">
      <dgm:prSet presAssocID="{47763603-93CB-4F95-992E-9584AD25FE28}" presName="circle2" presStyleLbl="node1" presStyleIdx="1" presStyleCnt="3" custScaleX="114943" custScaleY="111998"/>
      <dgm:spPr/>
    </dgm:pt>
    <dgm:pt modelId="{55FA567D-FCF7-45DD-BF70-CD8323302F3D}" type="pres">
      <dgm:prSet presAssocID="{47763603-93CB-4F95-992E-9584AD25FE28}" presName="c2text" presStyleLbl="node1" presStyleIdx="1" presStyleCnt="3">
        <dgm:presLayoutVars>
          <dgm:bulletEnabled val="1"/>
        </dgm:presLayoutVars>
      </dgm:prSet>
      <dgm:spPr/>
    </dgm:pt>
    <dgm:pt modelId="{B245DA13-51E2-4CEE-AA26-11324D5ECEF6}" type="pres">
      <dgm:prSet presAssocID="{47763603-93CB-4F95-992E-9584AD25FE28}" presName="comp3" presStyleCnt="0"/>
      <dgm:spPr/>
    </dgm:pt>
    <dgm:pt modelId="{77F602F8-6DB0-48E8-AF95-EB67739F62CB}" type="pres">
      <dgm:prSet presAssocID="{47763603-93CB-4F95-992E-9584AD25FE28}" presName="circle3" presStyleLbl="node1" presStyleIdx="2" presStyleCnt="3" custScaleX="144332"/>
      <dgm:spPr/>
    </dgm:pt>
    <dgm:pt modelId="{65202D20-639A-4C60-9A5C-627D7EC177CA}" type="pres">
      <dgm:prSet presAssocID="{47763603-93CB-4F95-992E-9584AD25FE28}" presName="c3text" presStyleLbl="node1" presStyleIdx="2" presStyleCnt="3">
        <dgm:presLayoutVars>
          <dgm:bulletEnabled val="1"/>
        </dgm:presLayoutVars>
      </dgm:prSet>
      <dgm:spPr/>
    </dgm:pt>
  </dgm:ptLst>
  <dgm:cxnLst>
    <dgm:cxn modelId="{56434424-AB61-4369-B9E7-EBE76979ECB3}" srcId="{47763603-93CB-4F95-992E-9584AD25FE28}" destId="{E98A57ED-3267-402A-92CE-6CE4AAADD192}" srcOrd="1" destOrd="0" parTransId="{E51F1411-105E-4B05-8B17-E7F7A7A746A4}" sibTransId="{5AFD10E4-30ED-4A82-88E9-A2AF4233A6E5}"/>
    <dgm:cxn modelId="{0E2AEF25-44CD-4057-8424-E1ADA0E9B2F1}" srcId="{47763603-93CB-4F95-992E-9584AD25FE28}" destId="{4F5C949F-C6D4-4122-ACF2-F322D7F27868}" srcOrd="0" destOrd="0" parTransId="{A56255AD-8D82-4AA3-B1B8-4503F40225CA}" sibTransId="{8024A473-AC16-4358-9B8A-A0E2F46021CB}"/>
    <dgm:cxn modelId="{B87FCD39-2FFA-4680-AEBE-241057CFE407}" type="presOf" srcId="{F1A52574-4623-4A83-BAC6-2FD036B16E2C}" destId="{77F602F8-6DB0-48E8-AF95-EB67739F62CB}" srcOrd="0" destOrd="0" presId="urn:microsoft.com/office/officeart/2005/8/layout/venn2"/>
    <dgm:cxn modelId="{84D3184F-7910-4C81-A611-809CD38575E9}" type="presOf" srcId="{4F5C949F-C6D4-4122-ACF2-F322D7F27868}" destId="{1BB22FEC-95F9-4125-94BE-C453835BE76B}" srcOrd="0" destOrd="0" presId="urn:microsoft.com/office/officeart/2005/8/layout/venn2"/>
    <dgm:cxn modelId="{BE5DA25A-668D-48A9-9B5E-0762F5DB9E54}" type="presOf" srcId="{E98A57ED-3267-402A-92CE-6CE4AAADD192}" destId="{55FA567D-FCF7-45DD-BF70-CD8323302F3D}" srcOrd="1" destOrd="0" presId="urn:microsoft.com/office/officeart/2005/8/layout/venn2"/>
    <dgm:cxn modelId="{50D5868A-AA08-4E52-92DE-901C342C9C4F}" srcId="{47763603-93CB-4F95-992E-9584AD25FE28}" destId="{F1A52574-4623-4A83-BAC6-2FD036B16E2C}" srcOrd="2" destOrd="0" parTransId="{3A545B4C-9689-4B23-ABC7-E02333A6F054}" sibTransId="{B995A79E-F364-4283-9DA8-2516439B37AB}"/>
    <dgm:cxn modelId="{1D869C91-4758-4DA4-927C-5D50C27AE7FC}" type="presOf" srcId="{4F5C949F-C6D4-4122-ACF2-F322D7F27868}" destId="{378C9A5A-4339-4C0D-A6BE-E3FD1274BFC0}" srcOrd="1" destOrd="0" presId="urn:microsoft.com/office/officeart/2005/8/layout/venn2"/>
    <dgm:cxn modelId="{AA9BF09B-660D-48AA-9938-D2382E73FC97}" type="presOf" srcId="{E98A57ED-3267-402A-92CE-6CE4AAADD192}" destId="{B64F6AC8-D7E5-4ED2-9865-99B7BA70486C}" srcOrd="0" destOrd="0" presId="urn:microsoft.com/office/officeart/2005/8/layout/venn2"/>
    <dgm:cxn modelId="{DA1006BD-D079-44E1-9DEA-ACDE8E46A363}" type="presOf" srcId="{F1A52574-4623-4A83-BAC6-2FD036B16E2C}" destId="{65202D20-639A-4C60-9A5C-627D7EC177CA}" srcOrd="1" destOrd="0" presId="urn:microsoft.com/office/officeart/2005/8/layout/venn2"/>
    <dgm:cxn modelId="{AC5CCBC1-94B7-4411-AA91-543FE3714BA8}" type="presOf" srcId="{47763603-93CB-4F95-992E-9584AD25FE28}" destId="{6F7933F8-A85C-4070-862D-46BCB9E1A50A}" srcOrd="0" destOrd="0" presId="urn:microsoft.com/office/officeart/2005/8/layout/venn2"/>
    <dgm:cxn modelId="{A3AF904A-00C5-4A4E-BCBC-FF48ED97C6EC}" type="presParOf" srcId="{6F7933F8-A85C-4070-862D-46BCB9E1A50A}" destId="{6075A9E9-39D5-4F62-87D4-3D41554EF17A}" srcOrd="0" destOrd="0" presId="urn:microsoft.com/office/officeart/2005/8/layout/venn2"/>
    <dgm:cxn modelId="{E814BD46-1497-4736-B718-70DDCF300E59}" type="presParOf" srcId="{6075A9E9-39D5-4F62-87D4-3D41554EF17A}" destId="{1BB22FEC-95F9-4125-94BE-C453835BE76B}" srcOrd="0" destOrd="0" presId="urn:microsoft.com/office/officeart/2005/8/layout/venn2"/>
    <dgm:cxn modelId="{645B0510-E3F8-4230-AF67-99D1FC115A85}" type="presParOf" srcId="{6075A9E9-39D5-4F62-87D4-3D41554EF17A}" destId="{378C9A5A-4339-4C0D-A6BE-E3FD1274BFC0}" srcOrd="1" destOrd="0" presId="urn:microsoft.com/office/officeart/2005/8/layout/venn2"/>
    <dgm:cxn modelId="{6E3BC4E1-2D61-405A-9D18-05CF0805C990}" type="presParOf" srcId="{6F7933F8-A85C-4070-862D-46BCB9E1A50A}" destId="{C6D11421-28D8-4989-966F-6148EA3C6B4B}" srcOrd="1" destOrd="0" presId="urn:microsoft.com/office/officeart/2005/8/layout/venn2"/>
    <dgm:cxn modelId="{FE38E339-E43A-46A9-8E63-7232D52C5B66}" type="presParOf" srcId="{C6D11421-28D8-4989-966F-6148EA3C6B4B}" destId="{B64F6AC8-D7E5-4ED2-9865-99B7BA70486C}" srcOrd="0" destOrd="0" presId="urn:microsoft.com/office/officeart/2005/8/layout/venn2"/>
    <dgm:cxn modelId="{7366EA56-674D-4F7A-A164-0740495FB443}" type="presParOf" srcId="{C6D11421-28D8-4989-966F-6148EA3C6B4B}" destId="{55FA567D-FCF7-45DD-BF70-CD8323302F3D}" srcOrd="1" destOrd="0" presId="urn:microsoft.com/office/officeart/2005/8/layout/venn2"/>
    <dgm:cxn modelId="{FE9D5C2F-9F42-4D3D-8DB2-2406B36FFF70}" type="presParOf" srcId="{6F7933F8-A85C-4070-862D-46BCB9E1A50A}" destId="{B245DA13-51E2-4CEE-AA26-11324D5ECEF6}" srcOrd="2" destOrd="0" presId="urn:microsoft.com/office/officeart/2005/8/layout/venn2"/>
    <dgm:cxn modelId="{53771A6C-FEA2-464C-8CF3-29EDAD52C49E}" type="presParOf" srcId="{B245DA13-51E2-4CEE-AA26-11324D5ECEF6}" destId="{77F602F8-6DB0-48E8-AF95-EB67739F62CB}" srcOrd="0" destOrd="0" presId="urn:microsoft.com/office/officeart/2005/8/layout/venn2"/>
    <dgm:cxn modelId="{0ECCF467-FF94-4231-BFD9-524F10B244A7}" type="presParOf" srcId="{B245DA13-51E2-4CEE-AA26-11324D5ECEF6}" destId="{65202D20-639A-4C60-9A5C-627D7EC177CA}" srcOrd="1" destOrd="0" presId="urn:microsoft.com/office/officeart/2005/8/layout/venn2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B22FEC-95F9-4125-94BE-C453835BE76B}">
      <dsp:nvSpPr>
        <dsp:cNvPr id="0" name=""/>
        <dsp:cNvSpPr/>
      </dsp:nvSpPr>
      <dsp:spPr>
        <a:xfrm>
          <a:off x="0" y="216014"/>
          <a:ext cx="4176464" cy="4624306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Situational factors</a:t>
          </a:r>
        </a:p>
      </dsp:txBody>
      <dsp:txXfrm>
        <a:off x="1358394" y="447230"/>
        <a:ext cx="1459674" cy="693645"/>
      </dsp:txXfrm>
    </dsp:sp>
    <dsp:sp modelId="{B64F6AC8-D7E5-4ED2-9865-99B7BA70486C}">
      <dsp:nvSpPr>
        <dsp:cNvPr id="0" name=""/>
        <dsp:cNvSpPr/>
      </dsp:nvSpPr>
      <dsp:spPr>
        <a:xfrm>
          <a:off x="288024" y="1296142"/>
          <a:ext cx="3600414" cy="3508167"/>
        </a:xfrm>
        <a:prstGeom prst="ellipse">
          <a:avLst/>
        </a:prstGeom>
        <a:gradFill rotWithShape="1">
          <a:gsLst>
            <a:gs pos="0">
              <a:schemeClr val="accent1">
                <a:shade val="51000"/>
                <a:satMod val="130000"/>
              </a:schemeClr>
            </a:gs>
            <a:gs pos="80000">
              <a:schemeClr val="accent1">
                <a:shade val="93000"/>
                <a:satMod val="130000"/>
              </a:schemeClr>
            </a:gs>
            <a:gs pos="100000">
              <a:schemeClr val="accent1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/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Cultures &amp; sub-cultures</a:t>
          </a:r>
        </a:p>
      </dsp:txBody>
      <dsp:txXfrm>
        <a:off x="1249335" y="1515402"/>
        <a:ext cx="1677793" cy="657781"/>
      </dsp:txXfrm>
    </dsp:sp>
    <dsp:sp modelId="{77F602F8-6DB0-48E8-AF95-EB67739F62CB}">
      <dsp:nvSpPr>
        <dsp:cNvPr id="0" name=""/>
        <dsp:cNvSpPr/>
      </dsp:nvSpPr>
      <dsp:spPr>
        <a:xfrm>
          <a:off x="581238" y="2528168"/>
          <a:ext cx="3013987" cy="2088232"/>
        </a:xfrm>
        <a:prstGeom prst="ellipse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Personal characteristics</a:t>
          </a:r>
        </a:p>
      </dsp:txBody>
      <dsp:txXfrm>
        <a:off x="1022626" y="3050226"/>
        <a:ext cx="2131210" cy="10441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9/11/2023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11/09/2023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eadspacegroup.co.uk/10-of-the-uks-greatest-entrepreneurs/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xOZf52HHKWY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1403648" y="2356431"/>
            <a:ext cx="7272808" cy="2677656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solidFill>
                  <a:srgbClr val="FFFF00"/>
                </a:solidFill>
              </a:rPr>
              <a:t>LCMB7004: Entrepreneurship</a:t>
            </a:r>
            <a:endParaRPr lang="en-GB" sz="2800" b="1" dirty="0">
              <a:solidFill>
                <a:srgbClr val="FF0000"/>
              </a:solidFill>
            </a:endParaRP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Welcome/Introduction to Module</a:t>
            </a: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fr-FR" sz="2800" dirty="0">
                <a:solidFill>
                  <a:schemeClr val="bg1"/>
                </a:solidFill>
              </a:rPr>
              <a:t>Lectures:  Masud &amp; Nazia</a:t>
            </a:r>
          </a:p>
          <a:p>
            <a:pPr algn="ctr"/>
            <a:r>
              <a:rPr lang="fr-FR" sz="2800" dirty="0">
                <a:solidFill>
                  <a:schemeClr val="bg1"/>
                </a:solidFill>
              </a:rPr>
              <a:t>Module leader: Vasilios Tavlaridis</a:t>
            </a:r>
            <a:endParaRPr lang="en-US" sz="28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971600" y="1002214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/>
              <a:t>Master of Business Administration</a:t>
            </a:r>
            <a:endParaRPr lang="en-GB" sz="3200" b="1" dirty="0">
              <a:solidFill>
                <a:srgbClr val="FFFF00"/>
              </a:solidFill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59432"/>
            <a:ext cx="8229600" cy="275838"/>
          </a:xfrm>
        </p:spPr>
        <p:txBody>
          <a:bodyPr anchor="b">
            <a:noAutofit/>
          </a:bodyPr>
          <a:lstStyle/>
          <a:p>
            <a:pPr lvl="0">
              <a:spcBef>
                <a:spcPts val="0"/>
              </a:spcBef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ea typeface="+mn-ea"/>
                <a:cs typeface="+mn-cs"/>
              </a:rPr>
              <a:t>LCMB7004: </a:t>
            </a: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E0971F-BA44-48F7-B964-44DCE3D5E62F}"/>
              </a:ext>
            </a:extLst>
          </p:cNvPr>
          <p:cNvSpPr txBox="1"/>
          <p:nvPr/>
        </p:nvSpPr>
        <p:spPr>
          <a:xfrm>
            <a:off x="791580" y="908720"/>
            <a:ext cx="75608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Introductions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effectLst/>
              <a:highlight>
                <a:srgbClr val="FFFF00"/>
              </a:highlight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793678B-D0C2-42B3-90A9-2EC8CF178928}"/>
              </a:ext>
            </a:extLst>
          </p:cNvPr>
          <p:cNvSpPr txBox="1"/>
          <p:nvPr/>
        </p:nvSpPr>
        <p:spPr>
          <a:xfrm>
            <a:off x="457200" y="2204864"/>
            <a:ext cx="82296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2400" b="1" dirty="0"/>
          </a:p>
          <a:p>
            <a:pPr algn="ctr"/>
            <a:r>
              <a:rPr lang="en-GB" sz="2400" b="1" dirty="0">
                <a:solidFill>
                  <a:srgbClr val="0070C0"/>
                </a:solidFill>
              </a:rPr>
              <a:t>Lecturers: </a:t>
            </a:r>
            <a:r>
              <a:rPr lang="en-GB" sz="2400" dirty="0" err="1"/>
              <a:t>Masud</a:t>
            </a:r>
            <a:r>
              <a:rPr lang="en-GB" sz="2400" dirty="0"/>
              <a:t> &amp; Nazia</a:t>
            </a:r>
          </a:p>
          <a:p>
            <a:pPr algn="ctr"/>
            <a:endParaRPr lang="en-GB" sz="2400" dirty="0"/>
          </a:p>
          <a:p>
            <a:pPr algn="ctr"/>
            <a:r>
              <a:rPr lang="en-GB" sz="2400" b="1" dirty="0">
                <a:solidFill>
                  <a:srgbClr val="0070C0"/>
                </a:solidFill>
              </a:rPr>
              <a:t>Module leader: </a:t>
            </a:r>
            <a:r>
              <a:rPr lang="en-GB" sz="2400" dirty="0"/>
              <a:t>Vasilios Tavlaridis</a:t>
            </a:r>
          </a:p>
          <a:p>
            <a:pPr algn="ctr"/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633879359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634082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In the classroom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08A7-C4C3-4B95-A970-42331F701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5"/>
            <a:ext cx="8363272" cy="4032448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Respect fellow students.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Please keep your mobile phone in silent mode.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Participate in class discussion/activities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ASK!!! This is the ONLY way to learn.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Do not leave things last minute…assessments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Always here to help, provide feedback etc.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Bring your laptops to class!!!!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C64D89D-A144-967E-2D7B-156BA9696372}"/>
              </a:ext>
            </a:extLst>
          </p:cNvPr>
          <p:cNvSpPr txBox="1">
            <a:spLocks/>
          </p:cNvSpPr>
          <p:nvPr/>
        </p:nvSpPr>
        <p:spPr>
          <a:xfrm>
            <a:off x="457200" y="13819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27202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76" y="476672"/>
            <a:ext cx="8229600" cy="634082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Session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08A7-C4C3-4B95-A970-42331F701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412776"/>
            <a:ext cx="9001000" cy="4032448"/>
          </a:xfrm>
        </p:spPr>
        <p:txBody>
          <a:bodyPr>
            <a:normAutofit fontScale="85000" lnSpcReduction="2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45 minutes sessions with 15 minutes break every hour.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Last 15 minutes are reserved for 1 to 1. (e.g. 15:45-16:00)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Anyone that comes to class late after 40 minutes will be marked as absent in the register- University regulation- lectures/ module leaders do not have any control &amp; not allowed to authorise absences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Non-academic issues should be discussed with the appropriate UWTSD staff members/ teams.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346E8DD-C462-856D-D7DD-729CE061FFA8}"/>
              </a:ext>
            </a:extLst>
          </p:cNvPr>
          <p:cNvSpPr txBox="1">
            <a:spLocks/>
          </p:cNvSpPr>
          <p:nvPr/>
        </p:nvSpPr>
        <p:spPr>
          <a:xfrm>
            <a:off x="565212" y="49823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28266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078" y="476672"/>
            <a:ext cx="8229600" cy="724942"/>
          </a:xfrm>
        </p:spPr>
        <p:txBody>
          <a:bodyPr>
            <a:normAutofit/>
          </a:bodyPr>
          <a:lstStyle/>
          <a:p>
            <a:r>
              <a:rPr lang="en-GB" sz="3600" b="1" dirty="0">
                <a:highlight>
                  <a:srgbClr val="FFFF00"/>
                </a:highlight>
              </a:rPr>
              <a:t>Module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56154"/>
            <a:ext cx="8229600" cy="3545691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>
                <a:solidFill>
                  <a:srgbClr val="0070C0"/>
                </a:solidFill>
              </a:rPr>
              <a:t>Title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/>
              <a:t>-  Entrepreneurship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b="1" dirty="0">
                <a:solidFill>
                  <a:srgbClr val="0070C0"/>
                </a:solidFill>
              </a:rPr>
              <a:t>Module Code</a:t>
            </a:r>
            <a:r>
              <a:rPr lang="en-GB" dirty="0">
                <a:solidFill>
                  <a:srgbClr val="0070C0"/>
                </a:solidFill>
              </a:rPr>
              <a:t>-  </a:t>
            </a:r>
            <a:r>
              <a:rPr lang="en-GB" dirty="0"/>
              <a:t>LCMB7004 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b="1" dirty="0">
                <a:solidFill>
                  <a:srgbClr val="0070C0"/>
                </a:solidFill>
              </a:rPr>
              <a:t>Credits</a:t>
            </a:r>
            <a:r>
              <a:rPr lang="en-GB" dirty="0"/>
              <a:t> - 	20 (Level 7)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111D713-EDBE-0E74-BBD1-221B4EC6E493}"/>
              </a:ext>
            </a:extLst>
          </p:cNvPr>
          <p:cNvSpPr txBox="1">
            <a:spLocks/>
          </p:cNvSpPr>
          <p:nvPr/>
        </p:nvSpPr>
        <p:spPr>
          <a:xfrm>
            <a:off x="457200" y="44624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79015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606" y="1344315"/>
            <a:ext cx="8725792" cy="4388941"/>
          </a:xfrm>
        </p:spPr>
        <p:txBody>
          <a:bodyPr>
            <a:normAutofit fontScale="92500"/>
          </a:bodyPr>
          <a:lstStyle/>
          <a:p>
            <a:pPr algn="ctr">
              <a:buClr>
                <a:srgbClr val="007DC3"/>
              </a:buClr>
              <a:buFont typeface="Symbol" panose="05050102010706020507" pitchFamily="18" charset="2"/>
              <a:buChar char="Þ"/>
            </a:pPr>
            <a:r>
              <a:rPr lang="en-GB" sz="2800" dirty="0"/>
              <a:t>To introduce the concepts of entrepreneurship, the entrepreneur and enterprise, through an historical and economic review and a comprehensive consideration of current issues in enterprise and entrepreneurship.</a:t>
            </a:r>
          </a:p>
          <a:p>
            <a:pPr algn="ctr">
              <a:buClr>
                <a:srgbClr val="007DC3"/>
              </a:buClr>
              <a:buFont typeface="Symbol" panose="05050102010706020507" pitchFamily="18" charset="2"/>
              <a:buChar char="Þ"/>
            </a:pPr>
            <a:endParaRPr lang="en-GB" sz="2800" dirty="0"/>
          </a:p>
          <a:p>
            <a:pPr algn="ctr">
              <a:buClr>
                <a:srgbClr val="007DC3"/>
              </a:buClr>
              <a:buFont typeface="Symbol" panose="05050102010706020507" pitchFamily="18" charset="2"/>
              <a:buChar char="Þ"/>
            </a:pPr>
            <a:r>
              <a:rPr lang="en-GB" sz="2800" dirty="0"/>
              <a:t>To build on students own personal, practical and workplace expectations and experiences of entrepreneurship and enterprise to develop a critical understanding of the necessary skills, motivators, characteristics and attributes.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D5604-D7ED-D947-682E-0D4456EB4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888" y="581811"/>
            <a:ext cx="8229600" cy="63408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200" b="1" dirty="0">
                <a:highlight>
                  <a:srgbClr val="FFFF00"/>
                </a:highlight>
              </a:rPr>
              <a:t>Aims of the module</a:t>
            </a:r>
            <a:endParaRPr lang="en-US" altLang="en-US" sz="3200" b="1" dirty="0">
              <a:highlight>
                <a:srgbClr val="FFFF00"/>
              </a:highlight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5232CD9-7B42-51B1-1F1A-DFF9F15E88DE}"/>
              </a:ext>
            </a:extLst>
          </p:cNvPr>
          <p:cNvSpPr txBox="1">
            <a:spLocks/>
          </p:cNvSpPr>
          <p:nvPr/>
        </p:nvSpPr>
        <p:spPr>
          <a:xfrm>
            <a:off x="565212" y="49823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84671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696" y="1419870"/>
            <a:ext cx="8725792" cy="4169369"/>
          </a:xfrm>
        </p:spPr>
        <p:txBody>
          <a:bodyPr>
            <a:normAutofit fontScale="92500" lnSpcReduction="10000"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sz="2800" dirty="0"/>
              <a:t>Upon the successful completion of this module, the student should be able to demonstrate the ability to: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critically apply and evaluate concepts and knowledge about enterprise and entrepreneurship from a range of perspectives: for example, as an entrepreneur, intrapreneur, support provider or policy maker;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to evaluate and review entrepreneurial and enterprise opportunities.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D5604-D7ED-D947-682E-0D4456EB4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888" y="581811"/>
            <a:ext cx="8229600" cy="63408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200" b="1" dirty="0">
                <a:highlight>
                  <a:srgbClr val="FFFF00"/>
                </a:highlight>
              </a:rPr>
              <a:t>Learning outcomes</a:t>
            </a:r>
            <a:endParaRPr lang="en-US" altLang="en-US" sz="3200" b="1" dirty="0">
              <a:highlight>
                <a:srgbClr val="FFFF00"/>
              </a:highlight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36CB636-C1D6-A011-5C5F-720B48DEF665}"/>
              </a:ext>
            </a:extLst>
          </p:cNvPr>
          <p:cNvSpPr txBox="1">
            <a:spLocks/>
          </p:cNvSpPr>
          <p:nvPr/>
        </p:nvSpPr>
        <p:spPr>
          <a:xfrm>
            <a:off x="565212" y="49823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</a:t>
            </a:r>
            <a:r>
              <a:rPr lang="en-GB" sz="20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16690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696" y="1419870"/>
            <a:ext cx="8725792" cy="4169369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</a:rPr>
              <a:t>Coursework</a:t>
            </a:r>
          </a:p>
          <a:p>
            <a:pPr marL="0" lvl="0" indent="0">
              <a:buNone/>
            </a:pPr>
            <a:endParaRPr lang="en-GB" sz="2400" b="1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</a:rPr>
              <a:t>Assessment 1-50% weighting of total mark 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Essay (2500 words ±10%) </a:t>
            </a:r>
          </a:p>
          <a:p>
            <a:pPr marL="0" indent="0" algn="ctr">
              <a:buNone/>
            </a:pPr>
            <a:endParaRPr lang="en-GB" sz="1800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lvl="0" indent="0" algn="ctr">
              <a:buNone/>
              <a:defRPr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</a:rPr>
              <a:t>Assessment 2-50% weighting of total mark </a:t>
            </a:r>
          </a:p>
          <a:p>
            <a:pPr marL="0" lvl="0" indent="0" algn="ctr">
              <a:buNone/>
              <a:defRPr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Poster Presentation-(10 minutes)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D5604-D7ED-D947-682E-0D4456EB4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172" y="548680"/>
            <a:ext cx="8229600" cy="634082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How you will be assessed on this module?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747838A-4F8F-6BE7-B5ED-710CE2C8E7FC}"/>
              </a:ext>
            </a:extLst>
          </p:cNvPr>
          <p:cNvSpPr txBox="1">
            <a:spLocks/>
          </p:cNvSpPr>
          <p:nvPr/>
        </p:nvSpPr>
        <p:spPr>
          <a:xfrm>
            <a:off x="565212" y="49823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</a:t>
            </a:r>
            <a:r>
              <a:rPr lang="en-GB" sz="20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Entrepreneurship</a:t>
            </a:r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40484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E30F12F1-D5E3-4667-9AC8-4C8430711F1F}"/>
              </a:ext>
            </a:extLst>
          </p:cNvPr>
          <p:cNvSpPr txBox="1">
            <a:spLocks/>
          </p:cNvSpPr>
          <p:nvPr/>
        </p:nvSpPr>
        <p:spPr>
          <a:xfrm>
            <a:off x="323528" y="390835"/>
            <a:ext cx="8229600" cy="58989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2800" b="1" dirty="0">
                <a:highlight>
                  <a:srgbClr val="FFFF00"/>
                </a:highlight>
                <a:ea typeface="+mn-ea"/>
                <a:cs typeface="Calibri" panose="020F0502020204030204" pitchFamily="34" charset="0"/>
              </a:rPr>
              <a:t>Weekly teaching topics</a:t>
            </a:r>
            <a:endParaRPr lang="en-GB" sz="2800" dirty="0">
              <a:highlight>
                <a:srgbClr val="FFFF00"/>
              </a:highlight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B04EF-E76B-BE21-F8F6-B0F2194E28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7992" y="1101161"/>
            <a:ext cx="9171992" cy="4560088"/>
          </a:xfrm>
        </p:spPr>
        <p:txBody>
          <a:bodyPr>
            <a:normAutofit/>
          </a:bodyPr>
          <a:lstStyle/>
          <a:p>
            <a:pPr marL="342900" lvl="0" indent="-342900">
              <a:buFont typeface="Wingdings" panose="05000000000000000000" pitchFamily="2" charset="2"/>
              <a:buChar char=""/>
              <a:tabLst>
                <a:tab pos="457200" algn="l"/>
              </a:tabLst>
            </a:pPr>
            <a:r>
              <a:rPr lang="en-GB" sz="2200" b="1" kern="1200" dirty="0">
                <a:solidFill>
                  <a:srgbClr val="0070C0"/>
                </a:solidFill>
                <a:effectLst/>
                <a:latin typeface="+mj-lt"/>
                <a:ea typeface="Times New Roman" panose="02020603050405020304" pitchFamily="18" charset="0"/>
              </a:rPr>
              <a:t>Week 1</a:t>
            </a:r>
            <a:r>
              <a:rPr lang="en-GB" sz="2200" b="1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:</a:t>
            </a:r>
            <a:r>
              <a:rPr lang="en-GB" sz="2200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 Welcome/Introduction to Module/Definitions of Entrepreneurship &amp; Entrepreneurs.</a:t>
            </a:r>
          </a:p>
          <a:p>
            <a:pPr marL="342900" lvl="0" indent="-342900">
              <a:buFont typeface="Wingdings" panose="05000000000000000000" pitchFamily="2" charset="2"/>
              <a:buChar char=""/>
              <a:tabLst>
                <a:tab pos="457200" algn="l"/>
              </a:tabLst>
            </a:pPr>
            <a:r>
              <a:rPr lang="en-GB" sz="2200" b="1" kern="1200" dirty="0">
                <a:solidFill>
                  <a:srgbClr val="0070C0"/>
                </a:solidFill>
                <a:effectLst/>
                <a:latin typeface="+mj-lt"/>
                <a:ea typeface="Times New Roman" panose="02020603050405020304" pitchFamily="18" charset="0"/>
              </a:rPr>
              <a:t>Week 2: </a:t>
            </a:r>
            <a:r>
              <a:rPr lang="en-GB" sz="2200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 Generating ideas &amp; Business Planning </a:t>
            </a:r>
            <a:endParaRPr lang="en-GB" sz="2200" dirty="0">
              <a:effectLst/>
              <a:latin typeface="+mj-lt"/>
              <a:ea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"/>
              <a:tabLst>
                <a:tab pos="457200" algn="l"/>
              </a:tabLst>
            </a:pPr>
            <a:r>
              <a:rPr lang="en-GB" sz="2200" b="1" kern="1200" dirty="0">
                <a:solidFill>
                  <a:srgbClr val="0070C0"/>
                </a:solidFill>
                <a:effectLst/>
                <a:latin typeface="+mj-lt"/>
                <a:ea typeface="Times New Roman" panose="02020603050405020304" pitchFamily="18" charset="0"/>
              </a:rPr>
              <a:t>Week 3:</a:t>
            </a:r>
            <a:r>
              <a:rPr lang="en-GB" sz="2200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 </a:t>
            </a:r>
            <a:r>
              <a:rPr lang="en-GB" sz="22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Different types of SMEs and self-employment.</a:t>
            </a:r>
            <a:endParaRPr lang="en-GB" sz="2200" dirty="0">
              <a:latin typeface="+mj-lt"/>
              <a:ea typeface="Times New Roman" panose="02020603050405020304" pitchFamily="18" charset="0"/>
            </a:endParaRPr>
          </a:p>
          <a:p>
            <a:pPr marL="342900" lvl="0" indent="-342900">
              <a:buFont typeface="Wingdings" panose="05000000000000000000" pitchFamily="2" charset="2"/>
              <a:buChar char=""/>
              <a:tabLst>
                <a:tab pos="457200" algn="l"/>
              </a:tabLst>
            </a:pPr>
            <a:r>
              <a:rPr lang="en-GB" sz="2200" b="1" kern="1200" dirty="0">
                <a:solidFill>
                  <a:srgbClr val="0070C0"/>
                </a:solidFill>
                <a:effectLst/>
                <a:latin typeface="+mj-lt"/>
                <a:ea typeface="Times New Roman" panose="02020603050405020304" pitchFamily="18" charset="0"/>
              </a:rPr>
              <a:t>Week 4: </a:t>
            </a:r>
            <a:r>
              <a:rPr lang="en-GB" sz="2200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Entrepreneurial marketing &amp; digital revolution</a:t>
            </a:r>
            <a:endParaRPr lang="en-GB" sz="2200" dirty="0">
              <a:effectLst/>
              <a:latin typeface="+mj-lt"/>
              <a:ea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"/>
              <a:tabLst>
                <a:tab pos="457200" algn="l"/>
              </a:tabLst>
            </a:pPr>
            <a:r>
              <a:rPr lang="en-GB" sz="2200" b="1" kern="1200" dirty="0">
                <a:solidFill>
                  <a:srgbClr val="0070C0"/>
                </a:solidFill>
                <a:effectLst/>
                <a:latin typeface="+mj-lt"/>
                <a:ea typeface="Times New Roman" panose="02020603050405020304" pitchFamily="18" charset="0"/>
              </a:rPr>
              <a:t>Week 5: </a:t>
            </a:r>
            <a:r>
              <a:rPr lang="en-GB" sz="22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Startup financing, SME funding for growth &amp; Cash flow</a:t>
            </a:r>
          </a:p>
          <a:p>
            <a:pPr lvl="0">
              <a:buFont typeface="Wingdings" panose="05000000000000000000" pitchFamily="2" charset="2"/>
              <a:buChar char=""/>
              <a:tabLst>
                <a:tab pos="457200" algn="l"/>
              </a:tabLst>
            </a:pPr>
            <a:r>
              <a:rPr lang="en-GB" sz="2200" b="1" kern="1200" dirty="0">
                <a:solidFill>
                  <a:srgbClr val="0070C0"/>
                </a:solidFill>
                <a:effectLst/>
                <a:latin typeface="+mj-lt"/>
                <a:ea typeface="Times New Roman" panose="02020603050405020304" pitchFamily="18" charset="0"/>
              </a:rPr>
              <a:t> Week 6: </a:t>
            </a:r>
            <a:r>
              <a:rPr lang="en-GB" sz="22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Assessment 1 support workshop</a:t>
            </a:r>
            <a:endParaRPr lang="en-GB" sz="2200" dirty="0">
              <a:effectLst/>
              <a:latin typeface="+mj-lt"/>
              <a:ea typeface="Times New Roman" panose="02020603050405020304" pitchFamily="18" charset="0"/>
            </a:endParaRPr>
          </a:p>
          <a:p>
            <a:pPr lvl="0">
              <a:buFont typeface="Wingdings" panose="05000000000000000000" pitchFamily="2" charset="2"/>
              <a:buChar char=""/>
              <a:tabLst>
                <a:tab pos="457200" algn="l"/>
              </a:tabLst>
            </a:pPr>
            <a:r>
              <a:rPr lang="en-GB" sz="2200" b="1" kern="1200" dirty="0">
                <a:solidFill>
                  <a:srgbClr val="0070C0"/>
                </a:solidFill>
                <a:effectLst/>
                <a:latin typeface="+mj-lt"/>
                <a:ea typeface="Times New Roman" panose="02020603050405020304" pitchFamily="18" charset="0"/>
              </a:rPr>
              <a:t>Week 7: </a:t>
            </a:r>
            <a:r>
              <a:rPr lang="en-GB" sz="22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Family, Social &amp; Franchise SMEs</a:t>
            </a:r>
            <a:endParaRPr lang="en-GB" sz="2200" dirty="0">
              <a:effectLst/>
              <a:latin typeface="+mj-lt"/>
              <a:ea typeface="Times New Roman" panose="02020603050405020304" pitchFamily="18" charset="0"/>
            </a:endParaRPr>
          </a:p>
          <a:p>
            <a:pPr lvl="0">
              <a:buFont typeface="Wingdings" panose="05000000000000000000" pitchFamily="2" charset="2"/>
              <a:buChar char=""/>
              <a:tabLst>
                <a:tab pos="457200" algn="l"/>
              </a:tabLst>
            </a:pPr>
            <a:r>
              <a:rPr lang="en-GB" sz="2200" b="1" kern="1200" dirty="0">
                <a:solidFill>
                  <a:srgbClr val="0070C0"/>
                </a:solidFill>
                <a:effectLst/>
                <a:latin typeface="+mj-lt"/>
                <a:ea typeface="Times New Roman" panose="02020603050405020304" pitchFamily="18" charset="0"/>
              </a:rPr>
              <a:t>Week 8: </a:t>
            </a:r>
            <a:r>
              <a:rPr lang="en-GB" sz="22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Presentation &amp; Pitching techniques</a:t>
            </a:r>
            <a:endParaRPr lang="en-GB" sz="2200" dirty="0">
              <a:effectLst/>
              <a:latin typeface="+mj-lt"/>
              <a:ea typeface="Times New Roman" panose="02020603050405020304" pitchFamily="18" charset="0"/>
            </a:endParaRPr>
          </a:p>
          <a:p>
            <a:pPr lvl="0">
              <a:buFont typeface="Wingdings" panose="05000000000000000000" pitchFamily="2" charset="2"/>
              <a:buChar char=""/>
              <a:tabLst>
                <a:tab pos="457200" algn="l"/>
              </a:tabLst>
            </a:pPr>
            <a:r>
              <a:rPr lang="en-GB" sz="2200" b="1" kern="1200" dirty="0">
                <a:solidFill>
                  <a:srgbClr val="0070C0"/>
                </a:solidFill>
                <a:effectLst/>
                <a:latin typeface="+mj-lt"/>
                <a:ea typeface="Times New Roman" panose="02020603050405020304" pitchFamily="18" charset="0"/>
              </a:rPr>
              <a:t>Week 9: </a:t>
            </a:r>
            <a:r>
              <a:rPr lang="en-GB" sz="2200" dirty="0">
                <a:latin typeface="+mj-lt"/>
                <a:ea typeface="Times New Roman" panose="02020603050405020304" pitchFamily="18" charset="0"/>
              </a:rPr>
              <a:t>Assessment  2 &amp; Resit workshop</a:t>
            </a:r>
            <a:endParaRPr lang="en-GB" sz="2200" dirty="0">
              <a:effectLst/>
              <a:latin typeface="+mj-lt"/>
              <a:ea typeface="Times New Roman" panose="02020603050405020304" pitchFamily="18" charset="0"/>
            </a:endParaRPr>
          </a:p>
          <a:p>
            <a:pPr marL="342900" lvl="0" indent="-342900">
              <a:buFont typeface="Wingdings" panose="05000000000000000000" pitchFamily="2" charset="2"/>
              <a:buChar char=""/>
              <a:tabLst>
                <a:tab pos="457200" algn="l"/>
              </a:tabLst>
            </a:pPr>
            <a:r>
              <a:rPr lang="en-GB" sz="2200" b="1" kern="1200" dirty="0">
                <a:solidFill>
                  <a:srgbClr val="0070C0"/>
                </a:solidFill>
                <a:effectLst/>
                <a:latin typeface="+mj-lt"/>
                <a:ea typeface="Times New Roman" panose="02020603050405020304" pitchFamily="18" charset="0"/>
              </a:rPr>
              <a:t>Week 10: </a:t>
            </a:r>
            <a:r>
              <a:rPr lang="en-GB" sz="2200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Presentation Day</a:t>
            </a:r>
            <a:endParaRPr lang="en-GB" sz="2200" dirty="0">
              <a:effectLst/>
              <a:latin typeface="+mj-lt"/>
              <a:ea typeface="Times New Roman" panose="02020603050405020304" pitchFamily="18" charset="0"/>
            </a:endParaRPr>
          </a:p>
          <a:p>
            <a:pPr marL="360363" indent="-360363">
              <a:buFont typeface="Wingdings" panose="05000000000000000000" pitchFamily="2" charset="2"/>
              <a:buChar char="q"/>
            </a:pPr>
            <a:endParaRPr lang="en-GB" sz="22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110B52-0295-5377-C785-FC5CC4737978}"/>
              </a:ext>
            </a:extLst>
          </p:cNvPr>
          <p:cNvSpPr txBox="1">
            <a:spLocks/>
          </p:cNvSpPr>
          <p:nvPr/>
        </p:nvSpPr>
        <p:spPr>
          <a:xfrm>
            <a:off x="457200" y="-137555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97605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80103"/>
            <a:ext cx="8229600" cy="634082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Reading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08A7-C4C3-4B95-A970-42331F701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14185"/>
            <a:ext cx="8964488" cy="4719071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DC3"/>
              </a:buClr>
              <a:buNone/>
            </a:pPr>
            <a:endParaRPr lang="en-GB" sz="1600" b="1" dirty="0">
              <a:solidFill>
                <a:srgbClr val="0070C0"/>
              </a:solidFill>
            </a:endParaRPr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1600" b="1" dirty="0">
                <a:solidFill>
                  <a:srgbClr val="0070C0"/>
                </a:solidFill>
              </a:rPr>
              <a:t>Essential reading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1600" b="0" i="0" u="none" strike="noStrike" baseline="0" dirty="0">
                <a:solidFill>
                  <a:srgbClr val="000000"/>
                </a:solidFill>
              </a:rPr>
              <a:t>Bolton, B. &amp; Thompson, J.(2013) Entrepreneurs: Talent, Temperament, Technique (3rd Ed) Oxford: Elsevier Butterworth-Heinemann. 	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1600" b="0" i="0" u="none" strike="noStrike" baseline="0" dirty="0">
                <a:solidFill>
                  <a:srgbClr val="000000"/>
                </a:solidFill>
              </a:rPr>
              <a:t>Carter, S. and Jones-Evans, D. (2006) Enterprise and small business: principles, practices and policy. 2nd. Ed. Prentice Hall. 	</a:t>
            </a:r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1600" b="1" dirty="0">
                <a:solidFill>
                  <a:srgbClr val="0070C0"/>
                </a:solidFill>
              </a:rPr>
              <a:t>Further reading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1600" b="0" i="0" u="none" strike="noStrike" baseline="0" dirty="0"/>
              <a:t>Bessant J &amp; Tidd J (2007) Innovation &amp; Entrepreneurship</a:t>
            </a:r>
            <a:r>
              <a:rPr lang="en-GB" sz="1600" b="0" i="0" u="none" strike="noStrike" baseline="0" dirty="0">
                <a:solidFill>
                  <a:srgbClr val="000000"/>
                </a:solidFill>
              </a:rPr>
              <a:t>. John Wiley &amp; Sons, London 	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1600" b="0" i="0" u="none" strike="noStrike" baseline="0" dirty="0">
                <a:solidFill>
                  <a:srgbClr val="000000"/>
                </a:solidFill>
              </a:rPr>
              <a:t>Baker, M (2004) Marketing Theory, London, Thomson Learning. 	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1600" b="0" i="0" u="none" strike="noStrike" baseline="0" dirty="0">
                <a:solidFill>
                  <a:srgbClr val="000000"/>
                </a:solidFill>
              </a:rPr>
              <a:t>Read, s. </a:t>
            </a:r>
            <a:r>
              <a:rPr lang="en-GB" sz="1600" b="0" i="0" u="none" strike="noStrike" baseline="0" dirty="0" err="1">
                <a:solidFill>
                  <a:srgbClr val="000000"/>
                </a:solidFill>
              </a:rPr>
              <a:t>Sarasvathy</a:t>
            </a:r>
            <a:r>
              <a:rPr lang="en-GB" sz="1600" b="0" i="0" u="none" strike="noStrike" baseline="0" dirty="0">
                <a:solidFill>
                  <a:srgbClr val="000000"/>
                </a:solidFill>
              </a:rPr>
              <a:t>, S. Dew, N. </a:t>
            </a:r>
            <a:r>
              <a:rPr lang="en-GB" sz="1600" b="0" i="0" u="none" strike="noStrike" baseline="0" dirty="0" err="1">
                <a:solidFill>
                  <a:srgbClr val="000000"/>
                </a:solidFill>
              </a:rPr>
              <a:t>Wiltbank</a:t>
            </a:r>
            <a:r>
              <a:rPr lang="en-GB" sz="1600" b="0" i="0" u="none" strike="noStrike" baseline="0" dirty="0">
                <a:solidFill>
                  <a:srgbClr val="000000"/>
                </a:solidFill>
              </a:rPr>
              <a:t>, R &amp; Ohlsson A-V (2011) Effectual Entrepreneurship, Routledge 	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1600" b="0" i="0" u="none" strike="noStrike" baseline="0" dirty="0">
                <a:solidFill>
                  <a:srgbClr val="000000"/>
                </a:solidFill>
              </a:rPr>
              <a:t>Bridge, S., O’Neill, K. &amp; </a:t>
            </a:r>
            <a:r>
              <a:rPr lang="en-GB" sz="1600" b="0" i="0" u="none" strike="noStrike" baseline="0" dirty="0" err="1">
                <a:solidFill>
                  <a:srgbClr val="000000"/>
                </a:solidFill>
              </a:rPr>
              <a:t>Cromie</a:t>
            </a:r>
            <a:r>
              <a:rPr lang="en-GB" sz="1600" b="0" i="0" u="none" strike="noStrike" baseline="0" dirty="0">
                <a:solidFill>
                  <a:srgbClr val="000000"/>
                </a:solidFill>
              </a:rPr>
              <a:t>, S. (2008), Understanding Enterprise, Entrepreneurship and Small Business (3rd Ed), Basingstoke : Palgrave Macmillan 	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1600" dirty="0"/>
              <a:t>Blackwell, E. (2011), How to Prepare a Business Plan: Planning for Successful Start-up and Expansion, (5th Ed) Sunday Times Business Enterprise Series, Kogan Page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1800" b="0" i="0" u="none" strike="noStrike" baseline="0" dirty="0">
                <a:solidFill>
                  <a:srgbClr val="000000"/>
                </a:solidFill>
                <a:latin typeface="Calibri" panose="020F0502020204030204" pitchFamily="34" charset="0"/>
              </a:rPr>
              <a:t>Burns, P. (2008) Corporate Entrepreneurship. Palgrave, Macmillan. 	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2745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……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120680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796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899592" y="2356431"/>
            <a:ext cx="8064896" cy="353943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solidFill>
                  <a:srgbClr val="FFFF00"/>
                </a:solidFill>
              </a:rPr>
              <a:t>LCMB7004: Entrepreneurship</a:t>
            </a:r>
            <a:endParaRPr lang="en-GB" sz="2800" b="1" dirty="0">
              <a:solidFill>
                <a:srgbClr val="FF0000"/>
              </a:solidFill>
            </a:endParaRP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fr-FR" sz="2800" dirty="0">
                <a:solidFill>
                  <a:schemeClr val="bg1"/>
                </a:solidFill>
              </a:rPr>
              <a:t>Definitions of Entrepreneurship &amp; Entrepreneurs</a:t>
            </a: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fr-FR" sz="2800" dirty="0">
                <a:solidFill>
                  <a:schemeClr val="bg1"/>
                </a:solidFill>
              </a:rPr>
              <a:t>Lectures:  Masud &amp; Nazia</a:t>
            </a:r>
          </a:p>
          <a:p>
            <a:pPr algn="ctr"/>
            <a:r>
              <a:rPr lang="fr-FR" sz="2800" dirty="0">
                <a:solidFill>
                  <a:schemeClr val="bg1"/>
                </a:solidFill>
              </a:rPr>
              <a:t>Module leader: Vasilios Tavlaridis</a:t>
            </a:r>
            <a:endParaRPr lang="en-US" sz="2800" dirty="0"/>
          </a:p>
          <a:p>
            <a:pPr algn="ctr"/>
            <a:r>
              <a:rPr lang="fr-FR" sz="2800" dirty="0">
                <a:solidFill>
                  <a:schemeClr val="bg1"/>
                </a:solidFill>
              </a:rPr>
              <a:t> </a:t>
            </a:r>
          </a:p>
          <a:p>
            <a:pPr algn="ctr"/>
            <a:endParaRPr lang="fr-FR" sz="2800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971600" y="1002214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/>
              <a:t>Master of Business Administration</a:t>
            </a:r>
            <a:endParaRPr lang="en-GB" sz="3200" b="1" dirty="0">
              <a:solidFill>
                <a:srgbClr val="FFFF00"/>
              </a:solidFill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1995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1536" y="1700808"/>
            <a:ext cx="8435280" cy="3528392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altLang="en-US" sz="2800" dirty="0"/>
              <a:t>Define Entrepreneurship, Entrepreneurs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solidFill>
                  <a:prstClr val="black"/>
                </a:solidFill>
                <a:cs typeface="Arial" panose="020B0604020202020204" pitchFamily="34" charset="0"/>
              </a:rPr>
              <a:t>Determine the traits, skills and motivations of successful entrepreneurs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D9BF801-71C0-477A-A1CB-1FAF0520B39A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D5604-D7ED-D947-682E-0D4456EB4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216" y="404664"/>
            <a:ext cx="8229600" cy="63408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200" b="1" dirty="0">
                <a:highlight>
                  <a:srgbClr val="FFFF00"/>
                </a:highlight>
              </a:rPr>
              <a:t>Topics we will cover today</a:t>
            </a:r>
            <a:endParaRPr lang="en-US" altLang="en-US" sz="32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5742830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8435280" cy="4752528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sz="3600" b="1" dirty="0">
              <a:solidFill>
                <a:srgbClr val="007DC3"/>
              </a:solidFill>
            </a:endParaRPr>
          </a:p>
          <a:p>
            <a:pPr algn="ctr">
              <a:buNone/>
            </a:pPr>
            <a:endParaRPr lang="en-GB" sz="3600" b="1" dirty="0">
              <a:solidFill>
                <a:srgbClr val="007DC3"/>
              </a:solidFill>
            </a:endParaRPr>
          </a:p>
          <a:p>
            <a:pPr algn="ctr">
              <a:buNone/>
            </a:pPr>
            <a:r>
              <a:rPr lang="en-GB" sz="3600" b="1" dirty="0">
                <a:solidFill>
                  <a:srgbClr val="007DC3"/>
                </a:solidFill>
              </a:rPr>
              <a:t>Entrepreneurship?</a:t>
            </a:r>
          </a:p>
          <a:p>
            <a:pPr marL="0" indent="0">
              <a:buNone/>
            </a:pPr>
            <a:endParaRPr lang="en-US" altLang="en-US" b="1" dirty="0">
              <a:solidFill>
                <a:srgbClr val="C00000"/>
              </a:solidFill>
            </a:endParaRPr>
          </a:p>
          <a:p>
            <a:pPr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52223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419872"/>
            <a:ext cx="8856984" cy="40973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3000" b="1" dirty="0">
              <a:solidFill>
                <a:srgbClr val="007DC3"/>
              </a:solidFill>
              <a:latin typeface="+mn-lt"/>
            </a:endParaRPr>
          </a:p>
          <a:p>
            <a:pPr marL="0" indent="0" algn="ctr">
              <a:buClr>
                <a:srgbClr val="0070C0"/>
              </a:buClr>
              <a:buNone/>
            </a:pPr>
            <a:r>
              <a:rPr lang="en-US" sz="2400" dirty="0">
                <a:latin typeface="+mn-lt"/>
              </a:rPr>
              <a:t> </a:t>
            </a:r>
            <a:r>
              <a:rPr lang="en-GB" sz="2400" dirty="0"/>
              <a:t>Find 1 definition of entrepreneurship on your mobiles or laptops -You have 15 minutes</a:t>
            </a:r>
          </a:p>
          <a:p>
            <a:pPr marL="0" indent="0" algn="ctr">
              <a:buClr>
                <a:srgbClr val="0070C0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400" dirty="0"/>
              <a:t>Discuss in class what you found as a group</a:t>
            </a:r>
          </a:p>
          <a:p>
            <a:pPr marL="0" indent="0" algn="ctr">
              <a:buNone/>
            </a:pPr>
            <a:endParaRPr lang="en-US" sz="3000" u="sng" dirty="0">
              <a:latin typeface="+mn-l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C4F6C1-C0C8-9C0F-C1B0-70CE6A701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888" y="581811"/>
            <a:ext cx="8229600" cy="634082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US" sz="3200" b="1" dirty="0">
                <a:highlight>
                  <a:srgbClr val="FFFF00"/>
                </a:highlight>
              </a:rPr>
              <a:t>Class Activity in groups</a:t>
            </a:r>
            <a:endParaRPr lang="en-US" sz="40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9679940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049996"/>
            <a:ext cx="8856984" cy="461125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US" sz="3000" dirty="0"/>
          </a:p>
          <a:p>
            <a:pPr>
              <a:buFont typeface="Wingdings" panose="05000000000000000000" pitchFamily="2" charset="2"/>
              <a:buChar char="q"/>
            </a:pPr>
            <a:r>
              <a:rPr lang="en-US" sz="3000" b="1" dirty="0">
                <a:solidFill>
                  <a:srgbClr val="007DC3"/>
                </a:solidFill>
                <a:latin typeface="+mn-lt"/>
              </a:rPr>
              <a:t>Entrepreneurship</a:t>
            </a:r>
            <a:r>
              <a:rPr lang="en-US" sz="3000" dirty="0">
                <a:latin typeface="+mn-lt"/>
              </a:rPr>
              <a:t> is </a:t>
            </a:r>
            <a:r>
              <a:rPr lang="en-GB" sz="3000" dirty="0">
                <a:latin typeface="+mn-lt"/>
              </a:rPr>
              <a:t>the activity of setting up a business or businesses, taking on financial risks in the hope of profit or to serve a social cause.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3000" dirty="0">
              <a:latin typeface="+mn-lt"/>
            </a:endParaRPr>
          </a:p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2800" b="1" dirty="0">
                <a:solidFill>
                  <a:srgbClr val="0070C0"/>
                </a:solidFill>
              </a:rPr>
              <a:t>Entrepreneurship</a:t>
            </a:r>
            <a:r>
              <a:rPr lang="en-GB" altLang="en-US" sz="2800" dirty="0"/>
              <a:t> is the phenomena associated with the mindset, planning and activities that create and exchange value through the identification and employment of changes in resources, opportunities and/or innovation.</a:t>
            </a:r>
          </a:p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2800" dirty="0"/>
              <a:t> </a:t>
            </a:r>
            <a:r>
              <a:rPr lang="en-GB" altLang="en-US" sz="2800" b="1" dirty="0">
                <a:solidFill>
                  <a:srgbClr val="0070C0"/>
                </a:solidFill>
              </a:rPr>
              <a:t>Entrepreneurial activity </a:t>
            </a:r>
            <a:r>
              <a:rPr lang="en-GB" altLang="en-US" sz="2800" dirty="0"/>
              <a:t>is the enterprising human action associated with the creation and exchange of value through the identification and employment of resources, opportunities and/or innovation.</a:t>
            </a:r>
          </a:p>
          <a:p>
            <a:pPr marL="0" indent="0" algn="ctr">
              <a:buNone/>
            </a:pPr>
            <a:endParaRPr lang="en-US" sz="3000" dirty="0">
              <a:latin typeface="+mn-lt"/>
            </a:endParaRPr>
          </a:p>
          <a:p>
            <a:pPr marL="0" indent="0">
              <a:buNone/>
            </a:pPr>
            <a:endParaRPr lang="en-US" sz="3000" dirty="0">
              <a:latin typeface="+mn-l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377833"/>
            <a:ext cx="8229600" cy="634082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US" sz="2000" dirty="0"/>
              <a:t> </a:t>
            </a:r>
            <a:r>
              <a:rPr lang="en-US" sz="3200" b="1" dirty="0">
                <a:highlight>
                  <a:srgbClr val="FFFF00"/>
                </a:highlight>
              </a:rPr>
              <a:t>Entrepreneurship</a:t>
            </a:r>
            <a:endParaRPr lang="en-US" sz="4000" b="1" dirty="0">
              <a:highlight>
                <a:srgbClr val="FFFF00"/>
              </a:highlight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8AFD0-6C37-CA74-3A6F-2EE93A0EB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200" b="1" dirty="0">
                <a:highlight>
                  <a:srgbClr val="FFFF00"/>
                </a:highlight>
                <a:ea typeface="+mn-ea"/>
                <a:cs typeface="+mn-cs"/>
              </a:rPr>
              <a:t>Types of Entrepreneurship</a:t>
            </a:r>
            <a:endParaRPr lang="en-GB" sz="3200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4A7D3-A598-FF55-525B-A4702E2896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277124"/>
            <a:ext cx="8784976" cy="4303751"/>
          </a:xfrm>
        </p:spPr>
        <p:txBody>
          <a:bodyPr>
            <a:normAutofit fontScale="92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rgbClr val="007DC3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Private or Independent Entrepreneurship 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444444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refers to individuals setting up a business for profit.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rgbClr val="007DC3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Social Entrepreneurship 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refers to the entrepreneurial activities carried out by social enterprises, NGOs and charitable organizations.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7DC3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Corporate Entrepreneurship-Intrapreneurship- intrapreneurs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refers to employees of organisations that are encourage to be innovative by developing new product services or projects etc. Example Apple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7DC3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Academic Entrepreneurship </a:t>
            </a:r>
            <a:r>
              <a:rPr kumimoji="0" 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refers to entrepreneurial activity through academic institutions including schools. Example-Covid19 vaccine.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srgbClr val="007DC3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Public Sector Entrepreneurship 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process of introducing innovation, the generation and implementation of new ideas, in the public sector.</a:t>
            </a:r>
            <a:endParaRPr kumimoji="0" 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0C0BC10-A415-0D30-DEFF-162F22B3D7DC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72777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8435280" cy="47525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dirty="0">
                <a:solidFill>
                  <a:srgbClr val="007DC3"/>
                </a:solidFill>
              </a:rPr>
              <a:t> </a:t>
            </a:r>
            <a:r>
              <a:rPr lang="en-GB" sz="4000" b="1" dirty="0">
                <a:solidFill>
                  <a:srgbClr val="007DC3"/>
                </a:solidFill>
              </a:rPr>
              <a:t>  </a:t>
            </a:r>
          </a:p>
          <a:p>
            <a:pPr algn="ctr">
              <a:buNone/>
            </a:pPr>
            <a:endParaRPr lang="en-GB" sz="4000" b="1" dirty="0">
              <a:solidFill>
                <a:srgbClr val="007DC3"/>
              </a:solidFill>
            </a:endParaRPr>
          </a:p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Entrepreneurs?</a:t>
            </a:r>
            <a:endParaRPr lang="en-US" altLang="en-US" b="1" dirty="0">
              <a:solidFill>
                <a:srgbClr val="C00000"/>
              </a:solidFill>
            </a:endParaRPr>
          </a:p>
          <a:p>
            <a:pPr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65676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448780"/>
            <a:ext cx="8784976" cy="3960440"/>
          </a:xfrm>
        </p:spPr>
        <p:txBody>
          <a:bodyPr>
            <a:normAutofit/>
          </a:bodyPr>
          <a:lstStyle/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altLang="en-US" sz="2800" dirty="0">
                <a:latin typeface="+mn-lt"/>
              </a:rPr>
              <a:t>An </a:t>
            </a:r>
            <a:r>
              <a:rPr lang="en-US" altLang="en-US" sz="2800" b="1" i="1" dirty="0">
                <a:solidFill>
                  <a:srgbClr val="007DC3"/>
                </a:solidFill>
                <a:latin typeface="+mn-lt"/>
              </a:rPr>
              <a:t>entrepreneur</a:t>
            </a:r>
            <a:r>
              <a:rPr lang="en-US" altLang="en-US" sz="2800" dirty="0">
                <a:latin typeface="+mn-lt"/>
              </a:rPr>
              <a:t> is a person who </a:t>
            </a:r>
            <a:r>
              <a:rPr lang="en-US" altLang="en-US" sz="2800" dirty="0"/>
              <a:t>recognise</a:t>
            </a:r>
            <a:r>
              <a:rPr lang="en-US" altLang="en-US" sz="2800" dirty="0">
                <a:latin typeface="+mn-lt"/>
              </a:rPr>
              <a:t> a</a:t>
            </a:r>
            <a:r>
              <a:rPr lang="en-US" altLang="en-US" sz="2800" dirty="0"/>
              <a:t>n</a:t>
            </a:r>
            <a:r>
              <a:rPr lang="en-US" altLang="en-US" sz="2800" dirty="0">
                <a:latin typeface="+mn-lt"/>
              </a:rPr>
              <a:t> opportunity and takes the necessary risks to set up and operate an enterprise (profit/non-profit).</a:t>
            </a:r>
          </a:p>
          <a:p>
            <a:pPr marL="0" indent="0">
              <a:spcAft>
                <a:spcPts val="1200"/>
              </a:spcAft>
              <a:buClr>
                <a:srgbClr val="007DC3"/>
              </a:buClr>
              <a:buNone/>
            </a:pPr>
            <a:endParaRPr lang="en-US" altLang="en-US" sz="2800" dirty="0">
              <a:latin typeface="+mn-lt"/>
            </a:endParaRPr>
          </a:p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altLang="en-US" sz="2800" dirty="0">
                <a:latin typeface="+mn-lt"/>
              </a:rPr>
              <a:t>Differ from many small-business owners in their strong desire to </a:t>
            </a:r>
            <a:r>
              <a:rPr lang="en-US" altLang="en-US" sz="2800" b="1" i="1" dirty="0">
                <a:solidFill>
                  <a:srgbClr val="007DC3"/>
                </a:solidFill>
              </a:rPr>
              <a:t>grow their business</a:t>
            </a:r>
            <a:r>
              <a:rPr lang="en-US" altLang="en-US" sz="2800" dirty="0">
                <a:latin typeface="+mn-lt"/>
              </a:rPr>
              <a:t>.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06226F-E853-0909-5A6D-3A36EF08E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94563"/>
            <a:ext cx="8229600" cy="634082"/>
          </a:xfrm>
        </p:spPr>
        <p:txBody>
          <a:bodyPr>
            <a:normAutofit/>
          </a:bodyPr>
          <a:lstStyle/>
          <a:p>
            <a:pPr>
              <a:spcAft>
                <a:spcPts val="1200"/>
              </a:spcAft>
            </a:pPr>
            <a:r>
              <a:rPr lang="en-US" altLang="en-US" sz="3200" b="1" dirty="0">
                <a:highlight>
                  <a:srgbClr val="FFFF00"/>
                </a:highlight>
              </a:rPr>
              <a:t>Who is an Entrepreneur?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275924D-576D-34F6-2F1B-EBAAFC5F47A7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24744"/>
            <a:ext cx="8865286" cy="4752528"/>
          </a:xfrm>
        </p:spPr>
        <p:txBody>
          <a:bodyPr>
            <a:normAutofit fontScale="77500" lnSpcReduction="20000"/>
          </a:bodyPr>
          <a:lstStyle/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3100" dirty="0">
                <a:latin typeface="+mn-lt"/>
              </a:rPr>
              <a:t>Early 1700’s-Richard Cantillon: Coins term entrepreneur  (“go-between” or “between taker”) </a:t>
            </a:r>
          </a:p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3100" dirty="0">
                <a:latin typeface="+mn-lt"/>
              </a:rPr>
              <a:t>Late 1700’s-Entrepreneur bears risks and plans, supervises, organizes, and owns factors of production</a:t>
            </a:r>
          </a:p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3100" dirty="0"/>
              <a:t> Early 1800’s-Jean Baptiste proposed that profits from entrepreneurship were separate from profits of capital ownership</a:t>
            </a:r>
          </a:p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3100" dirty="0"/>
              <a:t> 1934-Joseph Schumpeter described the entrepreneur as someone who is an innovator and someone who “creatively destructs”</a:t>
            </a:r>
          </a:p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3100" dirty="0"/>
              <a:t>1964-Peter Drucker described the entrepreneur as someone who maximizes opportunity</a:t>
            </a:r>
          </a:p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altLang="en-US" sz="3100" dirty="0"/>
          </a:p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altLang="en-US" sz="3100" dirty="0"/>
          </a:p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altLang="en-US" sz="3100" dirty="0"/>
          </a:p>
          <a:p>
            <a:pPr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altLang="en-US" sz="3100" dirty="0">
              <a:latin typeface="+mn-lt"/>
            </a:endParaRPr>
          </a:p>
          <a:p>
            <a:pPr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A3AAEC5-CF5E-4735-80D5-FC03F5AAA51B}"/>
              </a:ext>
            </a:extLst>
          </p:cNvPr>
          <p:cNvSpPr txBox="1">
            <a:spLocks/>
          </p:cNvSpPr>
          <p:nvPr/>
        </p:nvSpPr>
        <p:spPr>
          <a:xfrm>
            <a:off x="456126" y="-79817"/>
            <a:ext cx="8229600" cy="362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ea typeface="+mj-ea"/>
                <a:cs typeface="Calibri" panose="020F0502020204030204" pitchFamily="34" charset="0"/>
              </a:rPr>
              <a:t>LCMB7004: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ea typeface="+mj-ea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485F24F-4115-4225-B098-EBDA07C161F2}"/>
              </a:ext>
            </a:extLst>
          </p:cNvPr>
          <p:cNvSpPr txBox="1"/>
          <p:nvPr/>
        </p:nvSpPr>
        <p:spPr>
          <a:xfrm>
            <a:off x="481774" y="411466"/>
            <a:ext cx="82039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  <a:buNone/>
            </a:pPr>
            <a:r>
              <a:rPr lang="en-US" altLang="en-US" sz="3200" b="1" dirty="0">
                <a:highlight>
                  <a:srgbClr val="FFFF00"/>
                </a:highlight>
                <a:latin typeface="+mn-lt"/>
              </a:rPr>
              <a:t>Academic literature definitions</a:t>
            </a:r>
          </a:p>
        </p:txBody>
      </p:sp>
    </p:spTree>
    <p:extLst>
      <p:ext uri="{BB962C8B-B14F-4D97-AF65-F5344CB8AC3E}">
        <p14:creationId xmlns:p14="http://schemas.microsoft.com/office/powerpoint/2010/main" val="2124096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021" y="1772816"/>
            <a:ext cx="8229600" cy="3024336"/>
          </a:xfrm>
        </p:spPr>
        <p:txBody>
          <a:bodyPr>
            <a:normAutofit/>
          </a:bodyPr>
          <a:lstStyle/>
          <a:p>
            <a:pPr algn="ctr">
              <a:spcAft>
                <a:spcPts val="1200"/>
              </a:spcAft>
              <a:buNone/>
            </a:pPr>
            <a:r>
              <a:rPr lang="en-US" altLang="en-US" dirty="0"/>
              <a:t>Let’s look at the </a:t>
            </a:r>
          </a:p>
          <a:p>
            <a:pPr algn="ctr">
              <a:spcAft>
                <a:spcPts val="1200"/>
              </a:spcAft>
              <a:buNone/>
            </a:pPr>
            <a:r>
              <a:rPr lang="en-US" altLang="en-US" dirty="0"/>
              <a:t>10 Best Entrepreneurs in the UK</a:t>
            </a:r>
          </a:p>
          <a:p>
            <a:pPr algn="ctr">
              <a:spcAft>
                <a:spcPts val="1200"/>
              </a:spcAft>
              <a:buNone/>
            </a:pPr>
            <a:r>
              <a:rPr lang="en-GB" sz="2400" dirty="0">
                <a:hlinkClick r:id="rId2"/>
              </a:rPr>
              <a:t>https://www.headspacegroup.co.uk/10-of-the-uks-greatest-entrepreneurs/</a:t>
            </a:r>
            <a:endParaRPr lang="en-GB" sz="2400" dirty="0"/>
          </a:p>
          <a:p>
            <a:pPr algn="ctr">
              <a:spcAft>
                <a:spcPts val="1200"/>
              </a:spcAft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135C2E-DC4B-C8BE-EDA8-272A79B792DA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362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D86CD8-197D-A831-4CE4-AA8C8AB89929}"/>
              </a:ext>
            </a:extLst>
          </p:cNvPr>
          <p:cNvSpPr txBox="1"/>
          <p:nvPr/>
        </p:nvSpPr>
        <p:spPr>
          <a:xfrm>
            <a:off x="481774" y="411466"/>
            <a:ext cx="82039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  <a:buNone/>
            </a:pPr>
            <a:r>
              <a:rPr lang="en-US" altLang="en-US" sz="3200" b="1" dirty="0">
                <a:highlight>
                  <a:srgbClr val="FFFF00"/>
                </a:highlight>
              </a:rPr>
              <a:t>Class Activity</a:t>
            </a:r>
            <a:endParaRPr lang="en-US" altLang="en-US" sz="3200" b="1" dirty="0">
              <a:highlight>
                <a:srgbClr val="FFFF00"/>
              </a:highligh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736052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902022536"/>
              </p:ext>
            </p:extLst>
          </p:nvPr>
        </p:nvGraphicFramePr>
        <p:xfrm>
          <a:off x="4145124" y="811061"/>
          <a:ext cx="4176464" cy="5056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107552" y="1305341"/>
            <a:ext cx="3456336" cy="3728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Nationality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Education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Age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Family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Partnering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Gender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Immigration &amp; ethnicity</a:t>
            </a:r>
          </a:p>
          <a:p>
            <a:pPr marL="342900" indent="-342900">
              <a:lnSpc>
                <a:spcPct val="150000"/>
              </a:lnSpc>
              <a:buClr>
                <a:schemeClr val="tx2"/>
              </a:buClr>
              <a:buFont typeface="Wingdings" panose="05000000000000000000" pitchFamily="2" charset="2"/>
              <a:buChar char="Ø"/>
            </a:pPr>
            <a:endParaRPr lang="en-GB" sz="20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1AF0F1C-633A-4830-BE91-3E512E083384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290771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DDE469-B9C8-4254-A14C-D3E49CB44981}"/>
              </a:ext>
            </a:extLst>
          </p:cNvPr>
          <p:cNvSpPr txBox="1"/>
          <p:nvPr/>
        </p:nvSpPr>
        <p:spPr>
          <a:xfrm>
            <a:off x="7961548" y="5373216"/>
            <a:ext cx="14505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Burns, 2001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7BC9C4-0CBB-0948-E303-75AA3029645C}"/>
              </a:ext>
            </a:extLst>
          </p:cNvPr>
          <p:cNvSpPr txBox="1"/>
          <p:nvPr/>
        </p:nvSpPr>
        <p:spPr>
          <a:xfrm>
            <a:off x="611560" y="381284"/>
            <a:ext cx="82039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  <a:buNone/>
            </a:pPr>
            <a:r>
              <a:rPr lang="en-US" altLang="en-US" sz="3200" b="1" dirty="0">
                <a:highlight>
                  <a:srgbClr val="FFFF00"/>
                </a:highlight>
              </a:rPr>
              <a:t>Influential factors for Entrepreneurs </a:t>
            </a:r>
            <a:endParaRPr lang="en-US" altLang="en-US" sz="3200" b="1" dirty="0">
              <a:highlight>
                <a:srgbClr val="FFFF00"/>
              </a:highligh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91355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2"/>
          <p:cNvSpPr txBox="1">
            <a:spLocks/>
          </p:cNvSpPr>
          <p:nvPr/>
        </p:nvSpPr>
        <p:spPr>
          <a:xfrm>
            <a:off x="633709" y="396652"/>
            <a:ext cx="8229600" cy="75645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Entrepreneurial Characteristics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400826" y="4426059"/>
            <a:ext cx="483070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>
                    <a:lumMod val="50000"/>
                  </a:schemeClr>
                </a:solidFill>
              </a:rPr>
              <a:t>High internal locus of control (believe in themselves/ take responsibility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67977" y="1460799"/>
            <a:ext cx="27289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>
                    <a:lumMod val="50000"/>
                  </a:schemeClr>
                </a:solidFill>
              </a:rPr>
              <a:t>Need for achievement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121459" y="1602974"/>
            <a:ext cx="28910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>
                    <a:lumMod val="50000"/>
                  </a:schemeClr>
                </a:solidFill>
              </a:rPr>
              <a:t>High need for independence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302170" y="3306899"/>
            <a:ext cx="32258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>
                    <a:lumMod val="50000"/>
                  </a:schemeClr>
                </a:solidFill>
              </a:rPr>
              <a:t>High creativity, innovation &amp; opportunism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1150" y="3260590"/>
            <a:ext cx="301879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>
                    <a:lumMod val="50000"/>
                  </a:schemeClr>
                </a:solidFill>
              </a:rPr>
              <a:t>Acceptance of measured risk &amp; uncertainty</a:t>
            </a:r>
          </a:p>
        </p:txBody>
      </p:sp>
      <p:sp>
        <p:nvSpPr>
          <p:cNvPr id="13" name="Right Arrow 12"/>
          <p:cNvSpPr/>
          <p:nvPr/>
        </p:nvSpPr>
        <p:spPr>
          <a:xfrm rot="1811550">
            <a:off x="2897101" y="2084274"/>
            <a:ext cx="381000" cy="285750"/>
          </a:xfrm>
          <a:prstGeom prst="rightArrow">
            <a:avLst/>
          </a:prstGeom>
          <a:solidFill>
            <a:srgbClr val="007DC3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4" name="Right Arrow 13"/>
          <p:cNvSpPr/>
          <p:nvPr/>
        </p:nvSpPr>
        <p:spPr>
          <a:xfrm rot="19261645">
            <a:off x="2901718" y="3348607"/>
            <a:ext cx="381000" cy="285750"/>
          </a:xfrm>
          <a:prstGeom prst="rightArrow">
            <a:avLst/>
          </a:prstGeom>
          <a:solidFill>
            <a:srgbClr val="007DC3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5" name="Right Arrow 14"/>
          <p:cNvSpPr/>
          <p:nvPr/>
        </p:nvSpPr>
        <p:spPr>
          <a:xfrm rot="12603732">
            <a:off x="6264974" y="3240430"/>
            <a:ext cx="381000" cy="285750"/>
          </a:xfrm>
          <a:prstGeom prst="rightArrow">
            <a:avLst/>
          </a:prstGeom>
          <a:solidFill>
            <a:srgbClr val="007DC3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6" name="Right Arrow 15"/>
          <p:cNvSpPr/>
          <p:nvPr/>
        </p:nvSpPr>
        <p:spPr>
          <a:xfrm rot="8672909">
            <a:off x="5922092" y="2238805"/>
            <a:ext cx="381000" cy="285750"/>
          </a:xfrm>
          <a:prstGeom prst="rightArrow">
            <a:avLst/>
          </a:prstGeom>
          <a:solidFill>
            <a:srgbClr val="007DC3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9" name="Right Arrow 18"/>
          <p:cNvSpPr/>
          <p:nvPr/>
        </p:nvSpPr>
        <p:spPr>
          <a:xfrm rot="16200000">
            <a:off x="4479486" y="3761790"/>
            <a:ext cx="393141" cy="283225"/>
          </a:xfrm>
          <a:prstGeom prst="rightArrow">
            <a:avLst/>
          </a:prstGeom>
          <a:solidFill>
            <a:srgbClr val="007DC3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pic>
        <p:nvPicPr>
          <p:cNvPr id="17" name="Picture 16" descr="Text&#10;&#10;Description automatically generated">
            <a:extLst>
              <a:ext uri="{FF2B5EF4-FFF2-40B4-BE49-F238E27FC236}">
                <a16:creationId xmlns:a16="http://schemas.microsoft.com/office/drawing/2014/main" id="{3C040AF4-E42F-54C3-E73F-8A67F42D565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8178" y="2690997"/>
            <a:ext cx="2319528" cy="47548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B79BDCA-4E27-B5FA-E7A9-B5ED9B174FE9}"/>
              </a:ext>
            </a:extLst>
          </p:cNvPr>
          <p:cNvSpPr txBox="1"/>
          <p:nvPr/>
        </p:nvSpPr>
        <p:spPr>
          <a:xfrm>
            <a:off x="3127756" y="1231612"/>
            <a:ext cx="32258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>
                    <a:lumMod val="50000"/>
                  </a:schemeClr>
                </a:solidFill>
              </a:rPr>
              <a:t>Leadership &amp; Team Building</a:t>
            </a:r>
          </a:p>
        </p:txBody>
      </p:sp>
      <p:sp>
        <p:nvSpPr>
          <p:cNvPr id="6" name="Right Arrow 14">
            <a:extLst>
              <a:ext uri="{FF2B5EF4-FFF2-40B4-BE49-F238E27FC236}">
                <a16:creationId xmlns:a16="http://schemas.microsoft.com/office/drawing/2014/main" id="{85C0425D-A86F-EC53-2033-7634A2CE0E0E}"/>
              </a:ext>
            </a:extLst>
          </p:cNvPr>
          <p:cNvSpPr/>
          <p:nvPr/>
        </p:nvSpPr>
        <p:spPr>
          <a:xfrm rot="5400000">
            <a:off x="4484294" y="2213193"/>
            <a:ext cx="381000" cy="285750"/>
          </a:xfrm>
          <a:prstGeom prst="rightArrow">
            <a:avLst/>
          </a:prstGeom>
          <a:solidFill>
            <a:srgbClr val="007DC3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9968200-E1FA-3A78-1AEB-2C4E73C7EA6D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290771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05473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" grpId="0"/>
      <p:bldP spid="7" grpId="0"/>
      <p:bldP spid="8" grpId="0"/>
      <p:bldP spid="9" grpId="0"/>
      <p:bldP spid="10" grpId="0"/>
      <p:bldP spid="13" grpId="0" animBg="1"/>
      <p:bldP spid="14" grpId="0" animBg="1"/>
      <p:bldP spid="15" grpId="0" animBg="1"/>
      <p:bldP spid="16" grpId="0" animBg="1"/>
      <p:bldP spid="19" grpId="0" animBg="1"/>
      <p:bldP spid="3" grpId="0"/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0907" y="1196752"/>
            <a:ext cx="8229600" cy="3816424"/>
          </a:xfrm>
        </p:spPr>
        <p:txBody>
          <a:bodyPr>
            <a:normAutofit fontScale="92500" lnSpcReduction="10000"/>
          </a:bodyPr>
          <a:lstStyle/>
          <a:p>
            <a:pPr algn="ctr">
              <a:spcAft>
                <a:spcPts val="1200"/>
              </a:spcAft>
              <a:buNone/>
            </a:pPr>
            <a:endParaRPr lang="en-US" altLang="en-US" b="1" dirty="0">
              <a:solidFill>
                <a:srgbClr val="007DC3"/>
              </a:solidFill>
              <a:latin typeface="+mn-lt"/>
            </a:endParaRPr>
          </a:p>
          <a:p>
            <a:pPr algn="ctr">
              <a:spcAft>
                <a:spcPts val="1200"/>
              </a:spcAft>
              <a:buNone/>
            </a:pPr>
            <a:r>
              <a:rPr lang="en-US" altLang="en-US" sz="2600" dirty="0"/>
              <a:t>Let’s watch the video below</a:t>
            </a:r>
          </a:p>
          <a:p>
            <a:pPr algn="ctr">
              <a:buNone/>
            </a:pPr>
            <a:r>
              <a:rPr lang="en-GB" sz="2600" dirty="0">
                <a:hlinkClick r:id="rId2"/>
              </a:rPr>
              <a:t>https://www.youtube.com/watch?v=xOZf52HHKWY</a:t>
            </a:r>
            <a:endParaRPr lang="en-GB" sz="2600" dirty="0"/>
          </a:p>
          <a:p>
            <a:pPr algn="ctr">
              <a:spcAft>
                <a:spcPts val="1200"/>
              </a:spcAft>
              <a:buNone/>
            </a:pPr>
            <a:endParaRPr lang="en-GB" sz="2600" dirty="0"/>
          </a:p>
          <a:p>
            <a:pPr algn="ctr">
              <a:spcAft>
                <a:spcPts val="1200"/>
              </a:spcAft>
              <a:buNone/>
            </a:pPr>
            <a:r>
              <a:rPr lang="en-GB" sz="2600" u="sng" dirty="0">
                <a:highlight>
                  <a:srgbClr val="FFFF00"/>
                </a:highlight>
              </a:rPr>
              <a:t>Class discussion</a:t>
            </a:r>
          </a:p>
          <a:p>
            <a:pPr algn="ctr">
              <a:spcAft>
                <a:spcPts val="1200"/>
              </a:spcAft>
              <a:buNone/>
            </a:pPr>
            <a:r>
              <a:rPr lang="en-GB" sz="2600" dirty="0"/>
              <a:t>What motivated Mark to start Facebook &amp; what characteristics can you identify?</a:t>
            </a:r>
          </a:p>
          <a:p>
            <a:pPr algn="ctr">
              <a:spcAft>
                <a:spcPts val="1200"/>
              </a:spcAft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135C2E-DC4B-C8BE-EDA8-272A79B792DA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362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D86CD8-197D-A831-4CE4-AA8C8AB89929}"/>
              </a:ext>
            </a:extLst>
          </p:cNvPr>
          <p:cNvSpPr txBox="1"/>
          <p:nvPr/>
        </p:nvSpPr>
        <p:spPr>
          <a:xfrm>
            <a:off x="481774" y="411466"/>
            <a:ext cx="82039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  <a:buNone/>
            </a:pPr>
            <a:r>
              <a:rPr lang="en-US" altLang="en-US" sz="3200" b="1" dirty="0">
                <a:highlight>
                  <a:srgbClr val="FFFF00"/>
                </a:highlight>
              </a:rPr>
              <a:t>Class Activity</a:t>
            </a:r>
            <a:endParaRPr lang="en-US" altLang="en-US" sz="3200" b="1" dirty="0">
              <a:highlight>
                <a:srgbClr val="FFFF00"/>
              </a:highligh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8687257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387" y="602866"/>
            <a:ext cx="9032552" cy="576569"/>
          </a:xfrm>
        </p:spPr>
        <p:txBody>
          <a:bodyPr>
            <a:noAutofit/>
          </a:bodyPr>
          <a:lstStyle/>
          <a:p>
            <a:br>
              <a:rPr lang="en-GB" sz="2800" dirty="0"/>
            </a:br>
            <a:br>
              <a:rPr lang="en-GB" sz="2800" dirty="0"/>
            </a:br>
            <a:r>
              <a:rPr lang="en-GB" sz="3200" b="1" dirty="0">
                <a:highlight>
                  <a:srgbClr val="FFFF00"/>
                </a:highlight>
              </a:rPr>
              <a:t>Motivational factors for entrepreneurs</a:t>
            </a:r>
            <a:br>
              <a:rPr lang="en-GB" sz="2800" dirty="0">
                <a:solidFill>
                  <a:srgbClr val="0070C0"/>
                </a:solidFill>
              </a:rPr>
            </a:br>
            <a:br>
              <a:rPr lang="en-GB" sz="2800" dirty="0">
                <a:solidFill>
                  <a:srgbClr val="0070C0"/>
                </a:solidFill>
              </a:rPr>
            </a:br>
            <a:endParaRPr lang="en-GB" sz="28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449644"/>
            <a:ext cx="8571951" cy="4211604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en-GB" dirty="0"/>
              <a:t> </a:t>
            </a:r>
            <a:r>
              <a:rPr lang="en-GB" b="1" dirty="0"/>
              <a:t>  </a:t>
            </a:r>
            <a:endParaRPr lang="en-GB" sz="3800" b="1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9600" b="1" dirty="0">
                <a:solidFill>
                  <a:srgbClr val="0070C0"/>
                </a:solidFill>
              </a:rPr>
              <a:t>Control: </a:t>
            </a:r>
            <a:r>
              <a:rPr lang="en-GB" sz="9600" dirty="0"/>
              <a:t>Be the boss of yourself and the organisation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9600" b="1" dirty="0">
                <a:solidFill>
                  <a:srgbClr val="0070C0"/>
                </a:solidFill>
              </a:rPr>
              <a:t>Legacy: </a:t>
            </a:r>
            <a:r>
              <a:rPr lang="en-GB" sz="9600" dirty="0"/>
              <a:t>Leaving something behind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9600" b="1" dirty="0">
                <a:solidFill>
                  <a:srgbClr val="0070C0"/>
                </a:solidFill>
              </a:rPr>
              <a:t>Money: </a:t>
            </a:r>
            <a:r>
              <a:rPr lang="en-GB" sz="9600" dirty="0"/>
              <a:t>Financial reasons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9600" b="1" dirty="0">
                <a:solidFill>
                  <a:srgbClr val="0070C0"/>
                </a:solidFill>
              </a:rPr>
              <a:t>Flexibility:</a:t>
            </a:r>
            <a:r>
              <a:rPr lang="en-GB" sz="9600" dirty="0"/>
              <a:t> Work your own hours- Be your own boss</a:t>
            </a:r>
          </a:p>
          <a:p>
            <a:pPr marL="0" indent="0">
              <a:buNone/>
            </a:pPr>
            <a:endParaRPr lang="en-GB" sz="9600" dirty="0"/>
          </a:p>
          <a:p>
            <a:pPr marL="0" indent="0">
              <a:buNone/>
            </a:pPr>
            <a:endParaRPr lang="en-GB" sz="9600" dirty="0"/>
          </a:p>
          <a:p>
            <a:pPr marL="0" indent="0" algn="ctr">
              <a:buNone/>
            </a:pPr>
            <a:r>
              <a:rPr lang="en-GB" sz="9600" b="1" u="sng" dirty="0">
                <a:solidFill>
                  <a:srgbClr val="0070C0"/>
                </a:solidFill>
              </a:rPr>
              <a:t>Class Discussion: </a:t>
            </a:r>
          </a:p>
          <a:p>
            <a:pPr marL="0" indent="0" algn="ctr">
              <a:buNone/>
            </a:pPr>
            <a:r>
              <a:rPr lang="en-GB" sz="9600" dirty="0"/>
              <a:t>Which of these motivations drives you the most? Hopefully, you’re motivated by more than one of them</a:t>
            </a:r>
          </a:p>
          <a:p>
            <a:pPr marL="0" indent="0">
              <a:buNone/>
            </a:pPr>
            <a:r>
              <a:rPr lang="en-GB" sz="9600" dirty="0"/>
              <a:t> </a:t>
            </a:r>
          </a:p>
          <a:p>
            <a:pPr>
              <a:buNone/>
            </a:pPr>
            <a:endParaRPr lang="en-GB" sz="7400" dirty="0"/>
          </a:p>
          <a:p>
            <a:pPr>
              <a:buNone/>
            </a:pPr>
            <a:r>
              <a:rPr lang="en-GB" sz="7400" dirty="0"/>
              <a:t> 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7AA4003-B928-4B68-9D0E-78BCB591AD21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362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671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Questions?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57200" y="-135263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12626" y="1556792"/>
            <a:ext cx="4734772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8503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859" y="1484784"/>
            <a:ext cx="8229600" cy="1296144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4800" b="1" dirty="0">
                <a:highlight>
                  <a:srgbClr val="FFFF00"/>
                </a:highlight>
              </a:rPr>
              <a:t>Thank you!</a:t>
            </a: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21147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62406" y="1268760"/>
            <a:ext cx="8702082" cy="43922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400" dirty="0">
                <a:solidFill>
                  <a:srgbClr val="0070C0"/>
                </a:solidFill>
                <a:latin typeface="+mn-lt"/>
              </a:rPr>
              <a:t>Reading for the session (online access through our library)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400" dirty="0">
              <a:solidFill>
                <a:srgbClr val="0070C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dirty="0">
                <a:solidFill>
                  <a:schemeClr val="tx1"/>
                </a:solidFill>
                <a:latin typeface="+mn-lt"/>
              </a:rPr>
              <a:t>Bolton, B. &amp; Thompson, J.(2013) Entrepreneurs: Talent, Temperament, Technique (3rd Ed) Oxford: Elsevier Butterworth-Heinemann.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400" b="0" i="0" u="none" strike="noStrike" baseline="0" dirty="0">
              <a:solidFill>
                <a:schemeClr val="tx1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i="0" u="none" strike="noStrike" baseline="0" dirty="0">
                <a:solidFill>
                  <a:srgbClr val="000000"/>
                </a:solidFill>
                <a:latin typeface="+mn-lt"/>
              </a:rPr>
              <a:t>Carter, S. and Jones-Evans, D. (2006) Enterprise and small business: principles, practices and policy. 2nd. Ed. Prentice Hall. 	</a:t>
            </a:r>
          </a:p>
          <a:p>
            <a:pPr>
              <a:lnSpc>
                <a:spcPct val="150000"/>
              </a:lnSpc>
              <a:spcBef>
                <a:spcPts val="600"/>
              </a:spcBef>
              <a:buClr>
                <a:srgbClr val="007DC3"/>
              </a:buClr>
              <a:buFont typeface="Wingdings" panose="05000000000000000000" pitchFamily="2" charset="2"/>
              <a:buChar char="§"/>
              <a:defRPr/>
            </a:pPr>
            <a:endParaRPr lang="en-GB" sz="2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290668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References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F9089B-15EB-46EB-9715-A03F557F0A39}"/>
              </a:ext>
            </a:extLst>
          </p:cNvPr>
          <p:cNvSpPr txBox="1">
            <a:spLocks/>
          </p:cNvSpPr>
          <p:nvPr/>
        </p:nvSpPr>
        <p:spPr>
          <a:xfrm>
            <a:off x="457200" y="-51579"/>
            <a:ext cx="8229600" cy="31222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ea typeface="+mj-ea"/>
                <a:cs typeface="Calibri" panose="020F0502020204030204" pitchFamily="34" charset="0"/>
              </a:rPr>
              <a:t>LCMB7004: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3566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20959" y="1355380"/>
            <a:ext cx="8702082" cy="465401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000" dirty="0">
                <a:solidFill>
                  <a:srgbClr val="0070C0"/>
                </a:solidFill>
              </a:rPr>
              <a:t>Further reading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kumimoji="0" lang="en-GB" sz="22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Bessant J &amp; Tidd J (2007) Innovation &amp; Entrepreneurship. John Wiley &amp; Sons, London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200" b="0" i="0" u="none" strike="noStrike" baseline="0" dirty="0">
              <a:solidFill>
                <a:srgbClr val="00000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Baker, M (2004) Marketing Theory, London, Thomson Learning.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i="0" u="none" strike="noStrike" baseline="0" dirty="0">
              <a:solidFill>
                <a:srgbClr val="00000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Bridge, S., O’Neill, K. &amp; </a:t>
            </a:r>
            <a:r>
              <a:rPr lang="en-GB" sz="2200" b="0" i="0" u="none" strike="noStrike" baseline="0" dirty="0" err="1">
                <a:solidFill>
                  <a:srgbClr val="000000"/>
                </a:solidFill>
                <a:latin typeface="+mn-lt"/>
              </a:rPr>
              <a:t>Cromie</a:t>
            </a: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, S. (2008), Understanding Enterprise, Entrepreneurship and Small Business (3rd Ed), Basingstoke : Palgrave Macmillan 	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200" b="0" i="0" u="none" strike="noStrike" baseline="0" dirty="0">
              <a:solidFill>
                <a:srgbClr val="00000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Blackwell, E. (2011), How to Prepare a Business Plan: Planning for Successful Start-up and Expansion, (5th Ed) Sunday Times Business Enterprise Series, Kogan Page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	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Burns, P. (2008) Corporate Entrepreneurship. Palgrave, Macmillan. 	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	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6000" b="0" dirty="0">
              <a:solidFill>
                <a:schemeClr val="tx1"/>
              </a:solidFill>
            </a:endParaRP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-21907" y="458678"/>
            <a:ext cx="9144000" cy="67984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References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29</a:t>
            </a:fld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F9089B-15EB-46EB-9715-A03F557F0A39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362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913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4088" y="2060848"/>
            <a:ext cx="3715944" cy="2156948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b="1" dirty="0">
                <a:latin typeface="+mj-lt"/>
              </a:rPr>
              <a:t>We will learn about</a:t>
            </a:r>
          </a:p>
          <a:p>
            <a:pPr marL="0" indent="0" algn="r">
              <a:buNone/>
            </a:pPr>
            <a:endParaRPr lang="en-GB" sz="2800" b="1" dirty="0">
              <a:latin typeface="+mj-lt"/>
            </a:endParaRPr>
          </a:p>
          <a:p>
            <a:pPr marL="0" indent="0" algn="ctr">
              <a:buNone/>
            </a:pPr>
            <a:r>
              <a:rPr lang="en-GB" sz="2800" b="1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Generating ideas &amp; Business Planning </a:t>
            </a:r>
            <a:endParaRPr lang="en-GB" sz="28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1521</Words>
  <Application>Microsoft Office PowerPoint</Application>
  <PresentationFormat>On-screen Show (4:3)</PresentationFormat>
  <Paragraphs>227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Arial</vt:lpstr>
      <vt:lpstr>Calibri</vt:lpstr>
      <vt:lpstr>Myriad Pro</vt:lpstr>
      <vt:lpstr>Symbol</vt:lpstr>
      <vt:lpstr>Wingdings</vt:lpstr>
      <vt:lpstr>20140311PresentationUWTSDTemplate</vt:lpstr>
      <vt:lpstr>PowerPoint Presentation</vt:lpstr>
      <vt:lpstr>LCMB7004: Entrepreneurship</vt:lpstr>
      <vt:lpstr>In the classroom</vt:lpstr>
      <vt:lpstr>Session structure</vt:lpstr>
      <vt:lpstr>Module overview</vt:lpstr>
      <vt:lpstr>Aims of the module</vt:lpstr>
      <vt:lpstr>Learning outcomes</vt:lpstr>
      <vt:lpstr> How you will be assessed on this module? </vt:lpstr>
      <vt:lpstr>PowerPoint Presentation</vt:lpstr>
      <vt:lpstr>Reading List</vt:lpstr>
      <vt:lpstr> Do you have any …… </vt:lpstr>
      <vt:lpstr>PowerPoint Presentation</vt:lpstr>
      <vt:lpstr>Topics we will cover today</vt:lpstr>
      <vt:lpstr>PowerPoint Presentation</vt:lpstr>
      <vt:lpstr>Class Activity in groups</vt:lpstr>
      <vt:lpstr> Entrepreneurship</vt:lpstr>
      <vt:lpstr>Types of Entrepreneurship</vt:lpstr>
      <vt:lpstr>PowerPoint Presentation</vt:lpstr>
      <vt:lpstr>Who is an Entrepreneur?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Motivational factors for entrepreneurs  </vt:lpstr>
      <vt:lpstr> Do you have any Questions? </vt:lpstr>
      <vt:lpstr> Thank you!</vt:lpstr>
      <vt:lpstr>PowerPoint Presentation</vt:lpstr>
      <vt:lpstr>PowerPoint Presentation</vt:lpstr>
      <vt:lpstr>Next week…..</vt:lpstr>
    </vt:vector>
  </TitlesOfParts>
  <Manager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1- LCMB7004-Entrepreneurship</dc:title>
  <dc:creator/>
  <cp:lastModifiedBy/>
  <cp:revision>1</cp:revision>
  <dcterms:created xsi:type="dcterms:W3CDTF">2022-01-28T09:21:09Z</dcterms:created>
  <dcterms:modified xsi:type="dcterms:W3CDTF">2023-09-11T23:20:12Z</dcterms:modified>
  <cp:contentStatus/>
</cp:coreProperties>
</file>